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6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8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9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0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1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2.xml" ContentType="application/vnd.openxmlformats-officedocument.theme+xml"/>
  <Override PartName="/ppt/tags/tag2.xml" ContentType="application/vnd.openxmlformats-officedocument.presentationml.tags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13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14.xml" ContentType="application/vnd.openxmlformats-officedocument.theme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15.xml" ContentType="application/vnd.openxmlformats-officedocument.theme+xml"/>
  <Override PartName="/ppt/tags/tag3.xml" ContentType="application/vnd.openxmlformats-officedocument.presentationml.tags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16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17.xml" ContentType="application/vnd.openxmlformats-officedocument.theme+xml"/>
  <Override PartName="/ppt/tags/tag4.xml" ContentType="application/vnd.openxmlformats-officedocument.presentationml.tags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18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theme/theme19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7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4"/>
    <p:sldMasterId id="2147483725" r:id="rId5"/>
    <p:sldMasterId id="2147483746" r:id="rId6"/>
    <p:sldMasterId id="2147483789" r:id="rId7"/>
    <p:sldMasterId id="2147483836" r:id="rId8"/>
    <p:sldMasterId id="2147483871" r:id="rId9"/>
    <p:sldMasterId id="2147483899" r:id="rId10"/>
    <p:sldMasterId id="2147483957" r:id="rId11"/>
    <p:sldMasterId id="2147483980" r:id="rId12"/>
    <p:sldMasterId id="2147483993" r:id="rId13"/>
    <p:sldMasterId id="2147484011" r:id="rId14"/>
    <p:sldMasterId id="2147484024" r:id="rId15"/>
    <p:sldMasterId id="2147484053" r:id="rId16"/>
    <p:sldMasterId id="2147484066" r:id="rId17"/>
    <p:sldMasterId id="2147484074" r:id="rId18"/>
    <p:sldMasterId id="2147484092" r:id="rId19"/>
    <p:sldMasterId id="2147484098" r:id="rId20"/>
    <p:sldMasterId id="2147484106" r:id="rId21"/>
    <p:sldMasterId id="2147484127" r:id="rId22"/>
  </p:sldMasterIdLst>
  <p:notesMasterIdLst>
    <p:notesMasterId r:id="rId66"/>
  </p:notesMasterIdLst>
  <p:sldIdLst>
    <p:sldId id="258" r:id="rId23"/>
    <p:sldId id="2147470963" r:id="rId24"/>
    <p:sldId id="2147470991" r:id="rId25"/>
    <p:sldId id="2147376468" r:id="rId26"/>
    <p:sldId id="2147376460" r:id="rId27"/>
    <p:sldId id="281" r:id="rId28"/>
    <p:sldId id="2147472031" r:id="rId29"/>
    <p:sldId id="2135714545" r:id="rId30"/>
    <p:sldId id="2147472032" r:id="rId31"/>
    <p:sldId id="720" r:id="rId32"/>
    <p:sldId id="299" r:id="rId33"/>
    <p:sldId id="2141411780" r:id="rId34"/>
    <p:sldId id="274" r:id="rId35"/>
    <p:sldId id="2147470994" r:id="rId36"/>
    <p:sldId id="2147470997" r:id="rId37"/>
    <p:sldId id="2147470986" r:id="rId38"/>
    <p:sldId id="2147470217" r:id="rId39"/>
    <p:sldId id="2147470966" r:id="rId40"/>
    <p:sldId id="2147470978" r:id="rId41"/>
    <p:sldId id="2147470979" r:id="rId42"/>
    <p:sldId id="2147470982" r:id="rId43"/>
    <p:sldId id="275" r:id="rId44"/>
    <p:sldId id="2147470983" r:id="rId45"/>
    <p:sldId id="2147376471" r:id="rId46"/>
    <p:sldId id="1448942287" r:id="rId47"/>
    <p:sldId id="2147470981" r:id="rId48"/>
    <p:sldId id="2147470995" r:id="rId49"/>
    <p:sldId id="2147470964" r:id="rId50"/>
    <p:sldId id="1747256531" r:id="rId51"/>
    <p:sldId id="378" r:id="rId52"/>
    <p:sldId id="2147470975" r:id="rId53"/>
    <p:sldId id="2147470971" r:id="rId54"/>
    <p:sldId id="2147470970" r:id="rId55"/>
    <p:sldId id="2141411376" r:id="rId56"/>
    <p:sldId id="2147470976" r:id="rId57"/>
    <p:sldId id="278" r:id="rId58"/>
    <p:sldId id="2146847971" r:id="rId59"/>
    <p:sldId id="320" r:id="rId60"/>
    <p:sldId id="2147470960" r:id="rId61"/>
    <p:sldId id="2147470996" r:id="rId62"/>
    <p:sldId id="1747256574" r:id="rId63"/>
    <p:sldId id="2147472029" r:id="rId64"/>
    <p:sldId id="2147472030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79F"/>
    <a:srgbClr val="0034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24" autoAdjust="0"/>
    <p:restoredTop sz="95224"/>
  </p:normalViewPr>
  <p:slideViewPr>
    <p:cSldViewPr snapToGrid="0">
      <p:cViewPr varScale="1">
        <p:scale>
          <a:sx n="78" d="100"/>
          <a:sy n="78" d="100"/>
        </p:scale>
        <p:origin x="208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4.xml"/><Relationship Id="rId21" Type="http://schemas.openxmlformats.org/officeDocument/2006/relationships/slideMaster" Target="slideMasters/slideMaster18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63" Type="http://schemas.openxmlformats.org/officeDocument/2006/relationships/slide" Target="slides/slide41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39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slide" Target="slides/slide42.xml"/><Relationship Id="rId69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29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presProps" Target="presProps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17.xml"/><Relationship Id="rId34" Type="http://schemas.openxmlformats.org/officeDocument/2006/relationships/slide" Target="slides/slide12.xml"/><Relationship Id="rId50" Type="http://schemas.openxmlformats.org/officeDocument/2006/relationships/slide" Target="slides/slide28.xml"/><Relationship Id="rId5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200" b="1" dirty="0">
                <a:solidFill>
                  <a:schemeClr val="tx1"/>
                </a:solidFill>
              </a:rPr>
              <a:t>Objective Response</a:t>
            </a:r>
          </a:p>
        </c:rich>
      </c:tx>
      <c:layout>
        <c:manualLayout>
          <c:xMode val="edge"/>
          <c:yMode val="edge"/>
          <c:x val="0.24474930088376601"/>
          <c:y val="7.30986751656042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02548028506642"/>
          <c:y val="0.21274355554308499"/>
          <c:w val="0.53375995789285602"/>
          <c:h val="0.597115506055475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2"/>
            </a:solidFill>
            <a:ln w="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3B3-3C46-81D0-15C57EBE0714}"/>
              </c:ext>
            </c:extLst>
          </c:dPt>
          <c:dPt>
            <c:idx val="1"/>
            <c:invertIfNegative val="0"/>
            <c:bubble3D val="0"/>
            <c:spPr>
              <a:solidFill>
                <a:srgbClr val="C8483D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3B3-3C46-81D0-15C57EBE0714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3B3-3C46-81D0-15C57EBE0714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3B3-3C46-81D0-15C57EBE07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Sheet1!$D$2:$D$3</c:f>
                <c:numCache>
                  <c:formatCode>General</c:formatCode>
                  <c:ptCount val="2"/>
                  <c:pt idx="0">
                    <c:v>4.49</c:v>
                  </c:pt>
                  <c:pt idx="1">
                    <c:v>5.59</c:v>
                  </c:pt>
                </c:numCache>
              </c:numRef>
            </c:plus>
            <c:minus>
              <c:numRef>
                <c:f>Sheet1!$C$2:$C$3</c:f>
                <c:numCache>
                  <c:formatCode>General</c:formatCode>
                  <c:ptCount val="2"/>
                  <c:pt idx="0">
                    <c:v>4.1199999999999974</c:v>
                  </c:pt>
                  <c:pt idx="1">
                    <c:v>4.6899999999999986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Sheet1!$A$2:$A$3</c:f>
              <c:strCache>
                <c:ptCount val="2"/>
                <c:pt idx="0">
                  <c:v>Durvalumab 
(N=443)*</c:v>
                </c:pt>
                <c:pt idx="1">
                  <c:v>Placebo 
(N=213)*</c:v>
                </c:pt>
              </c:strCache>
            </c:strRef>
          </c:cat>
          <c:val>
            <c:numRef>
              <c:f>Sheet1!$B$2:$B$3</c:f>
              <c:numCache>
                <c:formatCode>0.0</c:formatCode>
                <c:ptCount val="2"/>
                <c:pt idx="0" formatCode="General">
                  <c:v>28.4</c:v>
                </c:pt>
                <c:pt idx="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3B3-3C46-81D0-15C57EBE07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8"/>
        <c:overlap val="-27"/>
        <c:axId val="-1070197232"/>
        <c:axId val="-584958304"/>
      </c:barChart>
      <c:catAx>
        <c:axId val="-1070197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584958304"/>
        <c:crosses val="autoZero"/>
        <c:auto val="1"/>
        <c:lblAlgn val="ctr"/>
        <c:lblOffset val="100"/>
        <c:noMultiLvlLbl val="0"/>
      </c:catAx>
      <c:valAx>
        <c:axId val="-5849583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 dirty="0">
                    <a:solidFill>
                      <a:schemeClr val="tx1"/>
                    </a:solidFill>
                  </a:rPr>
                  <a:t>% patients (95% CI)</a:t>
                </a:r>
              </a:p>
            </c:rich>
          </c:tx>
          <c:layout>
            <c:manualLayout>
              <c:xMode val="edge"/>
              <c:yMode val="edge"/>
              <c:x val="4.8698674168889101E-2"/>
              <c:y val="0.337186204846092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070197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B32241-7F91-B545-95EF-C1055D2DBD1E}" type="datetimeFigureOut">
              <a:rPr lang="es-ES" smtClean="0"/>
              <a:t>12/4/23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C56A7A-7305-D249-9B23-00D1C6BBCA4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1319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7"/>
          <p:cNvSpPr txBox="1">
            <a:spLocks noGrp="1" noChangeArrowheads="1"/>
          </p:cNvSpPr>
          <p:nvPr/>
        </p:nvSpPr>
        <p:spPr bwMode="auto">
          <a:xfrm>
            <a:off x="3777607" y="9426860"/>
            <a:ext cx="2888394" cy="49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ED02299C-65C3-3A49-B7D3-7FCECAFDA85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SimSun" charset="0"/>
                <a:cs typeface="SimSun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3870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88" y="744538"/>
            <a:ext cx="6615112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707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3052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069BF-6E27-4C15-9C19-390D152B581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420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7"/>
          <p:cNvSpPr txBox="1">
            <a:spLocks noGrp="1" noChangeArrowheads="1"/>
          </p:cNvSpPr>
          <p:nvPr/>
        </p:nvSpPr>
        <p:spPr bwMode="auto">
          <a:xfrm>
            <a:off x="3777607" y="9426860"/>
            <a:ext cx="2888394" cy="49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ED02299C-65C3-3A49-B7D3-7FCECAFDA85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SimSun" charset="0"/>
                <a:cs typeface="SimSun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3870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88" y="744538"/>
            <a:ext cx="6615112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8707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9642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7"/>
          <p:cNvSpPr txBox="1">
            <a:spLocks noGrp="1" noChangeArrowheads="1"/>
          </p:cNvSpPr>
          <p:nvPr/>
        </p:nvSpPr>
        <p:spPr bwMode="auto">
          <a:xfrm>
            <a:off x="3777607" y="9426860"/>
            <a:ext cx="2888394" cy="49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ED02299C-65C3-3A49-B7D3-7FCECAFDA85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SimSun" charset="0"/>
                <a:cs typeface="SimSun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3870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88" y="744538"/>
            <a:ext cx="6615112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8707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821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0FF68-49C9-4DCF-9B8A-8E073B942C4E}" type="slidenum">
              <a:rPr lang="es-ES" smtClean="0"/>
              <a:pPr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79958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sz="1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Reference: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sz="10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Chen Y, Paz-Ares L, </a:t>
            </a:r>
            <a:r>
              <a:rPr lang="en-US" sz="10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Dvorkin</a:t>
            </a:r>
            <a:r>
              <a:rPr lang="en-US" sz="10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M, et al.  First-line </a:t>
            </a:r>
            <a:r>
              <a:rPr lang="en-US" sz="10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durvalumab</a:t>
            </a:r>
            <a:r>
              <a:rPr lang="en-US" sz="10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plus platinum-etoposide in extensive-stage small cell lung cancer (CASPIAN): Impact of brain metastases on treatment patterns and outcomes [poster]. Presented at: American Society of Clinical Oncology (ASCO) Annual Meeting (Virtual); May 29-31, 2020.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487F27-F4AC-478C-A07B-A71CA0B8625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2802D7-8699-4F8B-B49B-14F231F6E8C3}"/>
              </a:ext>
            </a:extLst>
          </p:cNvPr>
          <p:cNvSpPr txBox="1"/>
          <p:nvPr/>
        </p:nvSpPr>
        <p:spPr>
          <a:xfrm>
            <a:off x="4395886" y="312833"/>
            <a:ext cx="1637071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Chen Y et al ASCO 2020 poster/ Table 3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CA29176-DEA5-4DD5-8B62-30D4C74285E3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5214422" y="651387"/>
            <a:ext cx="168739" cy="105942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31BB8B7-E67F-4183-B568-02CD44B1F6BF}"/>
              </a:ext>
            </a:extLst>
          </p:cNvPr>
          <p:cNvSpPr txBox="1"/>
          <p:nvPr/>
        </p:nvSpPr>
        <p:spPr>
          <a:xfrm>
            <a:off x="81526" y="284514"/>
            <a:ext cx="1322945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Chen Y et al ASCO 2020 poster/ safety results/ bullet 1 and 2.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8693339-F10C-42CC-8C48-1F71F651A0C3}"/>
              </a:ext>
            </a:extLst>
          </p:cNvPr>
          <p:cNvCxnSpPr>
            <a:cxnSpLocks/>
          </p:cNvCxnSpPr>
          <p:nvPr/>
        </p:nvCxnSpPr>
        <p:spPr>
          <a:xfrm>
            <a:off x="372458" y="746179"/>
            <a:ext cx="553895" cy="254685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26722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Adjust font size and placement as needed to fit your content.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D9C8C-EF72-4F3D-A558-71FF2B433C4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9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619DA680-6F6B-A843-8BD5-038DE9BD78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41363"/>
            <a:ext cx="6573837" cy="3698875"/>
          </a:xfrm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394C9BF3-5A06-DB4B-BE39-DAA31F9039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ja-JP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83990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39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72382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7"/>
          <p:cNvSpPr txBox="1">
            <a:spLocks noGrp="1" noChangeArrowheads="1"/>
          </p:cNvSpPr>
          <p:nvPr/>
        </p:nvSpPr>
        <p:spPr bwMode="auto">
          <a:xfrm>
            <a:off x="3777607" y="9426860"/>
            <a:ext cx="2888394" cy="49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ED02299C-65C3-3A49-B7D3-7FCECAFDA85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SimSun" charset="0"/>
                <a:cs typeface="SimSun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3870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88" y="744538"/>
            <a:ext cx="6615112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8707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6819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  <a:cs typeface="+mn-cs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42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  <a:cs typeface="+mn-cs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693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7"/>
          <p:cNvSpPr txBox="1">
            <a:spLocks noGrp="1" noChangeArrowheads="1"/>
          </p:cNvSpPr>
          <p:nvPr/>
        </p:nvSpPr>
        <p:spPr bwMode="auto">
          <a:xfrm>
            <a:off x="3777607" y="9426860"/>
            <a:ext cx="2888394" cy="49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ED02299C-65C3-3A49-B7D3-7FCECAFDA85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SimSun" charset="0"/>
                <a:cs typeface="SimSun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3870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88" y="744538"/>
            <a:ext cx="6615112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8707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82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069BF-6E27-4C15-9C19-390D152B581A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990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069BF-6E27-4C15-9C19-390D152B581A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5406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7"/>
          <p:cNvSpPr txBox="1">
            <a:spLocks noGrp="1" noChangeArrowheads="1"/>
          </p:cNvSpPr>
          <p:nvPr/>
        </p:nvSpPr>
        <p:spPr bwMode="auto">
          <a:xfrm>
            <a:off x="3777607" y="9426860"/>
            <a:ext cx="2888394" cy="49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ED02299C-65C3-3A49-B7D3-7FCECAFDA85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SimSun" charset="0"/>
                <a:cs typeface="SimSun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3870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88" y="744538"/>
            <a:ext cx="6615112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8707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968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7"/>
          <p:cNvSpPr txBox="1">
            <a:spLocks noGrp="1" noChangeArrowheads="1"/>
          </p:cNvSpPr>
          <p:nvPr/>
        </p:nvSpPr>
        <p:spPr bwMode="auto">
          <a:xfrm>
            <a:off x="3777607" y="9426860"/>
            <a:ext cx="2888394" cy="49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ED02299C-65C3-3A49-B7D3-7FCECAFDA85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SimSun" charset="0"/>
                <a:cs typeface="SimSun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3870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88" y="744538"/>
            <a:ext cx="6615112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8707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189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7"/>
          <p:cNvSpPr txBox="1">
            <a:spLocks noGrp="1" noChangeArrowheads="1"/>
          </p:cNvSpPr>
          <p:nvPr/>
        </p:nvSpPr>
        <p:spPr bwMode="auto">
          <a:xfrm>
            <a:off x="3777607" y="9426860"/>
            <a:ext cx="2888394" cy="49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ED02299C-65C3-3A49-B7D3-7FCECAFDA85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SimSun" charset="0"/>
                <a:cs typeface="SimSun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3870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88" y="744538"/>
            <a:ext cx="6615112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707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856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069BF-6E27-4C15-9C19-390D152B581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94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069BF-6E27-4C15-9C19-390D152B581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030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3.jpe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tiff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3.xml"/></Relationships>
</file>

<file path=ppt/slideLayouts/_rels/slideLayout2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3.jpe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tiff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3.jpe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tiff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46.jpeg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1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C9D79-BE32-E440-8D9E-61C4FAAED0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002" y="-134695"/>
            <a:ext cx="10467191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843EF-E5BA-6C4F-8A29-F1F49B759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DF6DF-6078-CC4C-8573-C5C4334C2D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1B221-7A2F-B642-A30C-08C6276034E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846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3233" y="3395816"/>
            <a:ext cx="10731577" cy="1187451"/>
          </a:xfrm>
        </p:spPr>
        <p:txBody>
          <a:bodyPr/>
          <a:lstStyle>
            <a:lvl1pPr marL="0" indent="0" algn="l">
              <a:buNone/>
              <a:defRPr sz="1867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3233" y="1414030"/>
            <a:ext cx="10731577" cy="178264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BDBBBC7-BFF6-46AD-A4F1-2E73C220BA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3233" y="4782408"/>
            <a:ext cx="10731577" cy="661563"/>
          </a:xfrm>
        </p:spPr>
        <p:txBody>
          <a:bodyPr/>
          <a:lstStyle>
            <a:lvl1pPr marL="0" indent="0">
              <a:buNone/>
              <a:defRPr sz="933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06E548-493A-4C13-9723-2CE586256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6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3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1"/>
            <a:ext cx="11277600" cy="8001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64716"/>
            <a:ext cx="5638800" cy="428283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0" y="1264716"/>
            <a:ext cx="5638800" cy="428283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1602"/>
            <a:ext cx="5422605" cy="1005840"/>
          </a:xfrm>
        </p:spPr>
        <p:txBody>
          <a:bodyPr anchor="b">
            <a:noAutofit/>
          </a:bodyPr>
          <a:lstStyle>
            <a:lvl1pPr marL="0" indent="0">
              <a:spcBef>
                <a:spcPts val="300"/>
              </a:spcBef>
              <a:buNone/>
              <a:defRPr sz="10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92998"/>
            <a:ext cx="5638800" cy="413630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0" y="1692998"/>
            <a:ext cx="5638800" cy="41363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842D2C6-43F6-499B-A04A-DF5936D7EB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5851602"/>
            <a:ext cx="4215600" cy="10044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0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sz="1000" dirty="0"/>
              <a:t>Reference(s)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6815457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11277600" cy="80010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170432" y="5440680"/>
            <a:ext cx="9875520" cy="365760"/>
          </a:xfrm>
          <a:prstGeom prst="round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enter caption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1601"/>
            <a:ext cx="5421600" cy="1005840"/>
          </a:xfrm>
        </p:spPr>
        <p:txBody>
          <a:bodyPr anchor="b">
            <a:noAutofit/>
          </a:bodyPr>
          <a:lstStyle>
            <a:lvl1pPr marL="0" indent="0">
              <a:spcBef>
                <a:spcPts val="300"/>
              </a:spcBef>
              <a:buNone/>
              <a:defRPr sz="10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0476"/>
            <a:ext cx="11277600" cy="418522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10D0AE3-AB58-400E-B5D2-124E928607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5851601"/>
            <a:ext cx="4215600" cy="10044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0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Reference(s)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026402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CC7432E5-F8E0-41AE-9A6B-AD730338B005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170432" y="5440680"/>
            <a:ext cx="9875520" cy="361950"/>
          </a:xfrm>
          <a:prstGeom prst="roundRect">
            <a:avLst/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Click to enter caption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1602"/>
            <a:ext cx="5421600" cy="1005840"/>
          </a:xfrm>
        </p:spPr>
        <p:txBody>
          <a:bodyPr anchor="b">
            <a:noAutofit/>
          </a:bodyPr>
          <a:lstStyle>
            <a:lvl1pPr marL="0" indent="0">
              <a:spcBef>
                <a:spcPts val="300"/>
              </a:spcBef>
              <a:buNone/>
              <a:defRPr sz="10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FC1341-617F-4924-976A-68364884DB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08192" y="5851602"/>
            <a:ext cx="4215600" cy="10044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0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Reference(s)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3703602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- 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93501" y="1028700"/>
            <a:ext cx="11998500" cy="250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1602"/>
            <a:ext cx="5421600" cy="1005840"/>
          </a:xfrm>
        </p:spPr>
        <p:txBody>
          <a:bodyPr anchor="b">
            <a:normAutofit/>
          </a:bodyPr>
          <a:lstStyle>
            <a:lvl1pPr marL="0" indent="0">
              <a:spcBef>
                <a:spcPts val="300"/>
              </a:spcBef>
              <a:buNone/>
              <a:defRPr sz="10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8700"/>
            <a:ext cx="11277600" cy="48051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7F1369-6264-4413-832F-B034672F8F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5851602"/>
            <a:ext cx="4215600" cy="10044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000"/>
            </a:lvl1pPr>
          </a:lstStyle>
          <a:p>
            <a:pPr lvl="0"/>
            <a:r>
              <a:rPr lang="en-US" dirty="0"/>
              <a:t>Reference(s)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4935397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93501" y="1028700"/>
            <a:ext cx="11998500" cy="250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1602"/>
            <a:ext cx="5421600" cy="1005840"/>
          </a:xfrm>
        </p:spPr>
        <p:txBody>
          <a:bodyPr anchor="b">
            <a:normAutofit/>
          </a:bodyPr>
          <a:lstStyle>
            <a:lvl1pPr marL="0" indent="0">
              <a:spcBef>
                <a:spcPts val="300"/>
              </a:spcBef>
              <a:buNone/>
              <a:defRPr sz="10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8700"/>
            <a:ext cx="11277600" cy="48051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750DB-18BB-44D9-9615-919C74F724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00763" y="5851602"/>
            <a:ext cx="4215600" cy="100440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0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</a:lstStyle>
          <a:p>
            <a:pPr lvl="0"/>
            <a:r>
              <a:rPr lang="en-US" dirty="0"/>
              <a:t>Reference(s)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300943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- 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93501" y="1028700"/>
            <a:ext cx="11998500" cy="250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1602"/>
            <a:ext cx="5421600" cy="1005840"/>
          </a:xfrm>
        </p:spPr>
        <p:txBody>
          <a:bodyPr anchor="b">
            <a:noAutofit/>
          </a:bodyPr>
          <a:lstStyle>
            <a:lvl1pPr marL="0" indent="0">
              <a:spcBef>
                <a:spcPts val="300"/>
              </a:spcBef>
              <a:buNone/>
              <a:defRPr sz="10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8851EC-5D36-48D2-8A28-541D8638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5851602"/>
            <a:ext cx="4215600" cy="100440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0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</a:lstStyle>
          <a:p>
            <a:pPr lvl="0"/>
            <a:r>
              <a:rPr lang="en-US" dirty="0"/>
              <a:t>Reference(s)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1835993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3501" y="1028700"/>
            <a:ext cx="11998500" cy="250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>
          <a:xfrm>
            <a:off x="-1871133" y="6534150"/>
            <a:ext cx="1295400" cy="32385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>
          <a:xfrm>
            <a:off x="6099175" y="5845175"/>
            <a:ext cx="4215600" cy="1004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D4FDEA9-5C10-4F86-81B7-1F6BEC381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91300"/>
            <a:ext cx="487680" cy="266700"/>
          </a:xfrm>
        </p:spPr>
        <p:txBody>
          <a:bodyPr/>
          <a:lstStyle/>
          <a:p>
            <a:pPr algn="ctr"/>
            <a:fld id="{CC7432E5-F8E0-41AE-9A6B-AD730338B005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3867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3501" y="1028700"/>
            <a:ext cx="11998500" cy="250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>
          <a:xfrm>
            <a:off x="-1871133" y="6534150"/>
            <a:ext cx="1295400" cy="32385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>
          <a:xfrm>
            <a:off x="6099175" y="5845175"/>
            <a:ext cx="4215600" cy="1004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98B3A8-4D90-4D24-BD68-8880FFF84A2F}"/>
              </a:ext>
            </a:extLst>
          </p:cNvPr>
          <p:cNvSpPr/>
          <p:nvPr userDrawn="1"/>
        </p:nvSpPr>
        <p:spPr>
          <a:xfrm>
            <a:off x="10795000" y="6534150"/>
            <a:ext cx="1397000" cy="323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6668F-33AF-4836-8047-E3F1EDCE4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91300"/>
            <a:ext cx="487680" cy="266700"/>
          </a:xfrm>
        </p:spPr>
        <p:txBody>
          <a:bodyPr/>
          <a:lstStyle/>
          <a:p>
            <a:pPr algn="ctr"/>
            <a:fld id="{CC7432E5-F8E0-41AE-9A6B-AD730338B005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49264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61A77-F888-4158-9173-70423BA99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184396-CF20-4303-B224-C9585F0115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53FAD-2958-4C4B-9735-7414AC36A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F03D8-9F62-476E-9CD6-2F36CC2D5E2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2828312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Z_RGB_H_POS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5013" y="142425"/>
            <a:ext cx="2664000" cy="8799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" y="-1867"/>
            <a:ext cx="12191708" cy="6859868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76373" y="1637732"/>
            <a:ext cx="6624475" cy="120090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667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276373" y="3114724"/>
            <a:ext cx="6624475" cy="120090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133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293" y="6565281"/>
            <a:ext cx="12191707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sz="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Proprietary and Confidential ©AstraZeneca Pharmaceutical LP 2020 • FOR MEDICAL REACTIVE USE ONLY</a:t>
            </a:r>
          </a:p>
        </p:txBody>
      </p:sp>
    </p:spTree>
    <p:extLst>
      <p:ext uri="{BB962C8B-B14F-4D97-AF65-F5344CB8AC3E}">
        <p14:creationId xmlns:p14="http://schemas.microsoft.com/office/powerpoint/2010/main" val="38624873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495720"/>
            <a:ext cx="11328400" cy="4198069"/>
          </a:xfrm>
        </p:spPr>
        <p:txBody>
          <a:bodyPr/>
          <a:lstStyle>
            <a:lvl1pPr marL="237061" indent="-237061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31798" y="6459940"/>
            <a:ext cx="5111164" cy="363928"/>
          </a:xfrm>
        </p:spPr>
        <p:txBody>
          <a:bodyPr rIns="0" bIns="0" anchor="b"/>
          <a:lstStyle>
            <a:lvl1pPr marL="0" indent="0">
              <a:spcAft>
                <a:spcPts val="0"/>
              </a:spcAft>
              <a:buNone/>
              <a:defRPr sz="1067">
                <a:solidFill>
                  <a:schemeClr val="bg1"/>
                </a:solidFill>
              </a:defRPr>
            </a:lvl1pPr>
            <a:lvl2pPr marL="237061" indent="0">
              <a:buNone/>
              <a:defRPr sz="1600"/>
            </a:lvl2pPr>
            <a:lvl3pPr marL="480471" indent="0">
              <a:buNone/>
              <a:defRPr sz="1600"/>
            </a:lvl3pPr>
            <a:lvl4pPr marL="1828754" indent="0">
              <a:buNone/>
              <a:defRPr sz="1600"/>
            </a:lvl4pPr>
            <a:lvl5pPr marL="2438339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7000971" y="6459940"/>
            <a:ext cx="4759229" cy="363928"/>
          </a:xfrm>
        </p:spPr>
        <p:txBody>
          <a:bodyPr rIns="0" bIns="0" anchor="b"/>
          <a:lstStyle>
            <a:lvl1pPr marL="0" indent="0" algn="r">
              <a:spcAft>
                <a:spcPts val="0"/>
              </a:spcAft>
              <a:buNone/>
              <a:defRPr sz="1067">
                <a:solidFill>
                  <a:schemeClr val="bg1"/>
                </a:solidFill>
              </a:defRPr>
            </a:lvl1pPr>
            <a:lvl2pPr marL="237061" indent="0">
              <a:buNone/>
              <a:defRPr sz="1600"/>
            </a:lvl2pPr>
            <a:lvl3pPr marL="480471" indent="0">
              <a:buNone/>
              <a:defRPr sz="1600"/>
            </a:lvl3pPr>
            <a:lvl4pPr marL="1828754" indent="0">
              <a:buNone/>
              <a:defRPr sz="1600"/>
            </a:lvl4pPr>
            <a:lvl5pPr marL="2438339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682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" y="6"/>
            <a:ext cx="12188380" cy="6857995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502780" y="6503728"/>
            <a:ext cx="4938232" cy="24622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l"/>
            <a:r>
              <a:rPr lang="en-US" sz="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Proprietary and Confidential © AstraZeneca Pharmaceuticals</a:t>
            </a:r>
            <a:r>
              <a:rPr lang="en-US" sz="8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LP </a:t>
            </a:r>
            <a:r>
              <a:rPr lang="en-US" sz="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2020 • FOR MEDICAL</a:t>
            </a:r>
            <a:r>
              <a:rPr lang="en-US" sz="8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REACTIVE </a:t>
            </a:r>
            <a:r>
              <a:rPr lang="en-US" sz="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ONLY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350001" y="964442"/>
            <a:ext cx="5205104" cy="120090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667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50001" y="2441434"/>
            <a:ext cx="5205104" cy="120090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133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0772079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/>
          <p:cNvSpPr>
            <a:spLocks noGrp="1"/>
          </p:cNvSpPr>
          <p:nvPr>
            <p:ph type="title" hasCustomPrompt="1"/>
          </p:nvPr>
        </p:nvSpPr>
        <p:spPr>
          <a:xfrm>
            <a:off x="431801" y="111253"/>
            <a:ext cx="11328401" cy="1253999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100000"/>
              </a:lnSpc>
              <a:defRPr sz="3733" b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4500" y="1517705"/>
            <a:ext cx="11335701" cy="3836720"/>
          </a:xfrm>
          <a:prstGeom prst="rect">
            <a:avLst/>
          </a:prstGeom>
        </p:spPr>
        <p:txBody>
          <a:bodyPr/>
          <a:lstStyle>
            <a:lvl1pPr marL="235194" indent="-235194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defRPr sz="2133"/>
            </a:lvl1pPr>
            <a:lvl2pPr marL="479988" indent="-244794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defRPr sz="1867"/>
            </a:lvl2pPr>
            <a:lvl3pPr marL="715182" indent="-235194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04000" y="6306865"/>
            <a:ext cx="384000" cy="384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933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C4F54F3-C349-4609-AFEE-01462D5C794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998483" y="5629349"/>
            <a:ext cx="4766661" cy="48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1067"/>
            </a:lvl1pPr>
          </a:lstStyle>
          <a:p>
            <a:pPr lvl="0"/>
            <a:r>
              <a:rPr lang="en-GB" dirty="0"/>
              <a:t>Footer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6993539" y="5629349"/>
            <a:ext cx="4766663" cy="480000"/>
          </a:xfrm>
          <a:prstGeom prst="rect">
            <a:avLst/>
          </a:prstGeom>
        </p:spPr>
        <p:txBody>
          <a:bodyPr lIns="0" tIns="0" rIns="0" bIns="0" anchor="b"/>
          <a:lstStyle>
            <a:lvl1pPr marL="457189" indent="-457189" algn="r">
              <a:buNone/>
              <a:defRPr lang="en-GB" sz="1067" dirty="0"/>
            </a:lvl1pPr>
          </a:lstStyle>
          <a:p>
            <a:pPr marL="0" lvl="0" indent="0">
              <a:spcBef>
                <a:spcPts val="0"/>
              </a:spcBef>
            </a:pPr>
            <a:r>
              <a:rPr lang="en-US" dirty="0"/>
              <a:t>References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27077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567" y="1306514"/>
            <a:ext cx="11453284" cy="4484687"/>
          </a:xfrm>
        </p:spPr>
        <p:txBody>
          <a:bodyPr/>
          <a:lstStyle>
            <a:lvl1pPr marL="283457" indent="-283457">
              <a:lnSpc>
                <a:spcPct val="100000"/>
              </a:lnSpc>
              <a:spcBef>
                <a:spcPts val="800"/>
              </a:spcBef>
              <a:buClr>
                <a:srgbClr val="830051"/>
              </a:buClr>
              <a:buSzPct val="100000"/>
              <a:buFont typeface="Arial" pitchFamily="34" charset="0"/>
              <a:buChar char="•"/>
              <a:defRPr sz="1800" b="0" i="0" baseline="0">
                <a:solidFill>
                  <a:schemeClr val="tx1"/>
                </a:solidFill>
              </a:defRPr>
            </a:lvl1pPr>
            <a:lvl2pPr marL="566914" indent="-283457">
              <a:lnSpc>
                <a:spcPct val="100000"/>
              </a:lnSpc>
              <a:spcBef>
                <a:spcPts val="800"/>
              </a:spcBef>
              <a:buClr>
                <a:srgbClr val="830051"/>
              </a:buClr>
              <a:buSzPct val="100000"/>
              <a:buFont typeface="Arial" pitchFamily="34" charset="0"/>
              <a:buChar char="•"/>
              <a:defRPr sz="1600" b="0" i="0" baseline="0">
                <a:solidFill>
                  <a:schemeClr val="tx1"/>
                </a:solidFill>
              </a:defRPr>
            </a:lvl2pPr>
            <a:lvl3pPr marL="850371" indent="-283457">
              <a:lnSpc>
                <a:spcPct val="100000"/>
              </a:lnSpc>
              <a:spcBef>
                <a:spcPts val="800"/>
              </a:spcBef>
              <a:buClr>
                <a:srgbClr val="830051"/>
              </a:buClr>
              <a:buSzPct val="80000"/>
              <a:buFont typeface="Arial" pitchFamily="34" charset="0"/>
              <a:buChar char="•"/>
              <a:defRPr sz="1400" b="0" i="0" baseline="0">
                <a:solidFill>
                  <a:schemeClr val="tx1"/>
                </a:solidFill>
              </a:defRPr>
            </a:lvl3pPr>
            <a:lvl4pPr>
              <a:buClr>
                <a:srgbClr val="830051"/>
              </a:buClr>
              <a:defRPr baseline="0">
                <a:solidFill>
                  <a:srgbClr val="F0AB00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4184" y="214729"/>
            <a:ext cx="11232667" cy="796908"/>
          </a:xfrm>
        </p:spPr>
        <p:txBody>
          <a:bodyPr/>
          <a:lstStyle>
            <a:lvl1pPr>
              <a:defRPr sz="2800">
                <a:solidFill>
                  <a:srgbClr val="83005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368696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04000" y="6306865"/>
            <a:ext cx="384000" cy="384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933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C4F54F3-C349-4609-AFEE-01462D5C794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998483" y="5629349"/>
            <a:ext cx="4766661" cy="48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1067"/>
            </a:lvl1pPr>
          </a:lstStyle>
          <a:p>
            <a:pPr lvl="0"/>
            <a:r>
              <a:rPr lang="en-GB" dirty="0"/>
              <a:t>Footer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6993539" y="5629349"/>
            <a:ext cx="4766663" cy="480000"/>
          </a:xfrm>
          <a:prstGeom prst="rect">
            <a:avLst/>
          </a:prstGeom>
        </p:spPr>
        <p:txBody>
          <a:bodyPr lIns="0" tIns="0" rIns="0" bIns="0" anchor="b"/>
          <a:lstStyle>
            <a:lvl1pPr marL="457189" indent="-457189" algn="r">
              <a:buNone/>
              <a:defRPr lang="en-GB" sz="1067" dirty="0"/>
            </a:lvl1pPr>
          </a:lstStyle>
          <a:p>
            <a:pPr marL="0" lvl="0" indent="0">
              <a:spcBef>
                <a:spcPts val="0"/>
              </a:spcBef>
            </a:pPr>
            <a:r>
              <a:rPr lang="en-US" dirty="0"/>
              <a:t>References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62123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112" y="228602"/>
            <a:ext cx="11277600" cy="80009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569784"/>
            <a:ext cx="463550" cy="266700"/>
          </a:xfrm>
        </p:spPr>
        <p:txBody>
          <a:bodyPr/>
          <a:lstStyle/>
          <a:p>
            <a:pPr algn="ctr"/>
            <a:fld id="{CC7432E5-F8E0-41AE-9A6B-AD730338B005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226" y="1370732"/>
            <a:ext cx="11277600" cy="4572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1602"/>
            <a:ext cx="9855200" cy="100584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</a:lstStyle>
          <a:p>
            <a:pPr lvl="0"/>
            <a:r>
              <a:rPr lang="en-US" dirty="0"/>
              <a:t>Reference(s)</a:t>
            </a:r>
          </a:p>
        </p:txBody>
      </p:sp>
    </p:spTree>
    <p:extLst>
      <p:ext uri="{BB962C8B-B14F-4D97-AF65-F5344CB8AC3E}">
        <p14:creationId xmlns:p14="http://schemas.microsoft.com/office/powerpoint/2010/main" val="1853184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1872"/>
            <a:ext cx="1127760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1602"/>
            <a:ext cx="9854400" cy="1005840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None/>
              <a:defRPr sz="10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C5991EC-A674-4967-9E72-AE87DFFFEE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08559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93500" y="156117"/>
            <a:ext cx="11808000" cy="64556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270365"/>
            <a:ext cx="11277600" cy="535531"/>
          </a:xfrm>
        </p:spPr>
        <p:txBody>
          <a:bodyPr anchor="t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divider title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C290D6F0-A744-4762-BA4F-BBADC0F285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587635"/>
            <a:ext cx="9854400" cy="1008707"/>
          </a:xfrm>
        </p:spPr>
        <p:txBody>
          <a:bodyPr anchor="b">
            <a:noAutofit/>
          </a:bodyPr>
          <a:lstStyle>
            <a:lvl1pPr marL="0" indent="0">
              <a:spcBef>
                <a:spcPts val="300"/>
              </a:spcBef>
              <a:buNone/>
              <a:defRPr sz="1000">
                <a:solidFill>
                  <a:schemeClr val="bg1"/>
                </a:solidFill>
              </a:defRPr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9F0994-F17C-46C2-935A-B93E8CA3C61A}"/>
              </a:ext>
            </a:extLst>
          </p:cNvPr>
          <p:cNvSpPr txBox="1"/>
          <p:nvPr userDrawn="1"/>
        </p:nvSpPr>
        <p:spPr>
          <a:xfrm>
            <a:off x="10160000" y="6611780"/>
            <a:ext cx="203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© AstraZeneca 2020</a:t>
            </a:r>
          </a:p>
        </p:txBody>
      </p:sp>
    </p:spTree>
    <p:extLst>
      <p:ext uri="{BB962C8B-B14F-4D97-AF65-F5344CB8AC3E}">
        <p14:creationId xmlns:p14="http://schemas.microsoft.com/office/powerpoint/2010/main" val="382551449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914401" y="2145601"/>
            <a:ext cx="6643650" cy="1219199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b="1" i="0" cap="all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914402" y="3370144"/>
            <a:ext cx="6643650" cy="672001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Arial Narrow"/>
                <a:cs typeface="Arial Narrow"/>
              </a:defRPr>
            </a:lvl1pPr>
            <a:lvl2pPr marL="609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7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92202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9965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096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(NO FOONOT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495720"/>
            <a:ext cx="11328400" cy="4198069"/>
          </a:xfrm>
        </p:spPr>
        <p:txBody>
          <a:bodyPr/>
          <a:lstStyle>
            <a:lvl1pPr marL="237061" indent="-237061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B9364FC9-E5EC-4D72-BED4-03087A3F7D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798" y="6459940"/>
            <a:ext cx="5111164" cy="363928"/>
          </a:xfrm>
        </p:spPr>
        <p:txBody>
          <a:bodyPr rIns="0" bIns="0" anchor="b"/>
          <a:lstStyle>
            <a:lvl1pPr marL="0" indent="0">
              <a:spcAft>
                <a:spcPts val="0"/>
              </a:spcAft>
              <a:buNone/>
              <a:defRPr sz="1067">
                <a:solidFill>
                  <a:schemeClr val="bg1"/>
                </a:solidFill>
              </a:defRPr>
            </a:lvl1pPr>
            <a:lvl2pPr marL="237061" indent="0">
              <a:buNone/>
              <a:defRPr sz="1600"/>
            </a:lvl2pPr>
            <a:lvl3pPr marL="480471" indent="0">
              <a:buNone/>
              <a:defRPr sz="1600"/>
            </a:lvl3pPr>
            <a:lvl4pPr marL="1828754" indent="0">
              <a:buNone/>
              <a:defRPr sz="1600"/>
            </a:lvl4pPr>
            <a:lvl5pPr marL="2438339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94C0CF01-0D7A-4F0F-AE57-7B4F165578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00971" y="6459940"/>
            <a:ext cx="4759229" cy="363928"/>
          </a:xfrm>
        </p:spPr>
        <p:txBody>
          <a:bodyPr rIns="0" bIns="0" anchor="b"/>
          <a:lstStyle>
            <a:lvl1pPr marL="0" indent="0" algn="r">
              <a:spcAft>
                <a:spcPts val="0"/>
              </a:spcAft>
              <a:buNone/>
              <a:defRPr sz="1067">
                <a:solidFill>
                  <a:schemeClr val="bg1"/>
                </a:solidFill>
              </a:defRPr>
            </a:lvl1pPr>
            <a:lvl2pPr marL="237061" indent="0">
              <a:buNone/>
              <a:defRPr sz="1600"/>
            </a:lvl2pPr>
            <a:lvl3pPr marL="480471" indent="0">
              <a:buNone/>
              <a:defRPr sz="1600"/>
            </a:lvl3pPr>
            <a:lvl4pPr marL="1828754" indent="0">
              <a:buNone/>
              <a:defRPr sz="1600"/>
            </a:lvl4pPr>
            <a:lvl5pPr marL="2438339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80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273BA-89AD-4B2C-8B24-DE3113396BD3}" type="datetime1">
              <a:rPr lang="en-US" smtClean="0"/>
              <a:t>4/12/23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2160"/>
            <a:ext cx="10058400" cy="1005840"/>
          </a:xfrm>
        </p:spPr>
        <p:txBody>
          <a:bodyPr anchor="b">
            <a:noAutofit/>
          </a:bodyPr>
          <a:lstStyle>
            <a:lvl1pPr marL="0" indent="0">
              <a:spcBef>
                <a:spcPts val="300"/>
              </a:spcBef>
              <a:buNone/>
              <a:defRPr sz="1000"/>
            </a:lvl1pPr>
            <a:lvl2pPr marL="228600" indent="0">
              <a:spcBef>
                <a:spcPts val="300"/>
              </a:spcBef>
              <a:buNone/>
              <a:defRPr sz="1000"/>
            </a:lvl2pPr>
            <a:lvl3pPr marL="457200" indent="0">
              <a:spcBef>
                <a:spcPts val="300"/>
              </a:spcBef>
              <a:buNone/>
              <a:defRPr sz="1000"/>
            </a:lvl3pPr>
            <a:lvl4pPr marL="685800" indent="0">
              <a:spcBef>
                <a:spcPts val="300"/>
              </a:spcBef>
              <a:buNone/>
              <a:defRPr sz="1000"/>
            </a:lvl4pPr>
            <a:lvl5pPr marL="914400" indent="0">
              <a:spcBef>
                <a:spcPts val="300"/>
              </a:spcBef>
              <a:buNone/>
              <a:defRPr sz="1000"/>
            </a:lvl5pPr>
          </a:lstStyle>
          <a:p>
            <a:pPr lvl="0"/>
            <a:r>
              <a:rPr lang="en-US" dirty="0"/>
              <a:t>Reference(s)</a:t>
            </a:r>
          </a:p>
        </p:txBody>
      </p:sp>
    </p:spTree>
    <p:extLst>
      <p:ext uri="{BB962C8B-B14F-4D97-AF65-F5344CB8AC3E}">
        <p14:creationId xmlns:p14="http://schemas.microsoft.com/office/powerpoint/2010/main" val="3063434953"/>
      </p:ext>
    </p:extLst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3233" y="3395816"/>
            <a:ext cx="10731577" cy="1187451"/>
          </a:xfrm>
        </p:spPr>
        <p:txBody>
          <a:bodyPr/>
          <a:lstStyle>
            <a:lvl1pPr marL="0" indent="0" algn="l">
              <a:buNone/>
              <a:defRPr sz="1867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3233" y="1414030"/>
            <a:ext cx="10731577" cy="178264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BDBBBC7-BFF6-46AD-A4F1-2E73C220BA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3233" y="4782408"/>
            <a:ext cx="10731577" cy="661563"/>
          </a:xfrm>
        </p:spPr>
        <p:txBody>
          <a:bodyPr/>
          <a:lstStyle>
            <a:lvl1pPr marL="0" indent="0">
              <a:buNone/>
              <a:defRPr sz="933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06E548-493A-4C13-9723-2CE586256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6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9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495720"/>
            <a:ext cx="11328400" cy="4198069"/>
          </a:xfrm>
        </p:spPr>
        <p:txBody>
          <a:bodyPr/>
          <a:lstStyle>
            <a:lvl1pPr marL="237061" indent="-237061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31798" y="6459940"/>
            <a:ext cx="5111164" cy="363928"/>
          </a:xfrm>
        </p:spPr>
        <p:txBody>
          <a:bodyPr rIns="0" bIns="0" anchor="b"/>
          <a:lstStyle>
            <a:lvl1pPr marL="0" indent="0">
              <a:spcAft>
                <a:spcPts val="0"/>
              </a:spcAft>
              <a:buNone/>
              <a:defRPr sz="1067">
                <a:solidFill>
                  <a:schemeClr val="bg1"/>
                </a:solidFill>
              </a:defRPr>
            </a:lvl1pPr>
            <a:lvl2pPr marL="237061" indent="0">
              <a:buNone/>
              <a:defRPr sz="1600"/>
            </a:lvl2pPr>
            <a:lvl3pPr marL="480471" indent="0">
              <a:buNone/>
              <a:defRPr sz="1600"/>
            </a:lvl3pPr>
            <a:lvl4pPr marL="1828754" indent="0">
              <a:buNone/>
              <a:defRPr sz="1600"/>
            </a:lvl4pPr>
            <a:lvl5pPr marL="2438339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7000971" y="6459940"/>
            <a:ext cx="4759229" cy="363928"/>
          </a:xfrm>
        </p:spPr>
        <p:txBody>
          <a:bodyPr rIns="0" bIns="0" anchor="b"/>
          <a:lstStyle>
            <a:lvl1pPr marL="0" indent="0" algn="r">
              <a:spcAft>
                <a:spcPts val="0"/>
              </a:spcAft>
              <a:buNone/>
              <a:defRPr sz="1067">
                <a:solidFill>
                  <a:schemeClr val="bg1"/>
                </a:solidFill>
              </a:defRPr>
            </a:lvl1pPr>
            <a:lvl2pPr marL="237061" indent="0">
              <a:buNone/>
              <a:defRPr sz="1600"/>
            </a:lvl2pPr>
            <a:lvl3pPr marL="480471" indent="0">
              <a:buNone/>
              <a:defRPr sz="1600"/>
            </a:lvl3pPr>
            <a:lvl4pPr marL="1828754" indent="0">
              <a:buNone/>
              <a:defRPr sz="1600"/>
            </a:lvl4pPr>
            <a:lvl5pPr marL="2438339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532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(NO FOONOT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495720"/>
            <a:ext cx="11328400" cy="4198069"/>
          </a:xfrm>
        </p:spPr>
        <p:txBody>
          <a:bodyPr/>
          <a:lstStyle>
            <a:lvl1pPr marL="237061" indent="-237061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B9364FC9-E5EC-4D72-BED4-03087A3F7D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798" y="6459940"/>
            <a:ext cx="5111164" cy="363928"/>
          </a:xfrm>
        </p:spPr>
        <p:txBody>
          <a:bodyPr rIns="0" bIns="0" anchor="b"/>
          <a:lstStyle>
            <a:lvl1pPr marL="0" indent="0">
              <a:spcAft>
                <a:spcPts val="0"/>
              </a:spcAft>
              <a:buNone/>
              <a:defRPr sz="1067">
                <a:solidFill>
                  <a:schemeClr val="bg1"/>
                </a:solidFill>
              </a:defRPr>
            </a:lvl1pPr>
            <a:lvl2pPr marL="237061" indent="0">
              <a:buNone/>
              <a:defRPr sz="1600"/>
            </a:lvl2pPr>
            <a:lvl3pPr marL="480471" indent="0">
              <a:buNone/>
              <a:defRPr sz="1600"/>
            </a:lvl3pPr>
            <a:lvl4pPr marL="1828754" indent="0">
              <a:buNone/>
              <a:defRPr sz="1600"/>
            </a:lvl4pPr>
            <a:lvl5pPr marL="2438339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94C0CF01-0D7A-4F0F-AE57-7B4F165578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00971" y="6459940"/>
            <a:ext cx="4759229" cy="363928"/>
          </a:xfrm>
        </p:spPr>
        <p:txBody>
          <a:bodyPr rIns="0" bIns="0" anchor="b"/>
          <a:lstStyle>
            <a:lvl1pPr marL="0" indent="0" algn="r">
              <a:spcAft>
                <a:spcPts val="0"/>
              </a:spcAft>
              <a:buNone/>
              <a:defRPr sz="1067">
                <a:solidFill>
                  <a:schemeClr val="bg1"/>
                </a:solidFill>
              </a:defRPr>
            </a:lvl1pPr>
            <a:lvl2pPr marL="237061" indent="0">
              <a:buNone/>
              <a:defRPr sz="1600"/>
            </a:lvl2pPr>
            <a:lvl3pPr marL="480471" indent="0">
              <a:buNone/>
              <a:defRPr sz="1600"/>
            </a:lvl3pPr>
            <a:lvl4pPr marL="1828754" indent="0">
              <a:buNone/>
              <a:defRPr sz="1600"/>
            </a:lvl4pPr>
            <a:lvl5pPr marL="2438339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724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7FE3CD28-C2DE-441D-8387-9FD026550C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1798" y="6459940"/>
            <a:ext cx="5111164" cy="363928"/>
          </a:xfrm>
        </p:spPr>
        <p:txBody>
          <a:bodyPr rIns="0" bIns="0" anchor="b"/>
          <a:lstStyle>
            <a:lvl1pPr marL="0" indent="0">
              <a:spcAft>
                <a:spcPts val="0"/>
              </a:spcAft>
              <a:buNone/>
              <a:defRPr sz="1067">
                <a:solidFill>
                  <a:schemeClr val="bg1"/>
                </a:solidFill>
              </a:defRPr>
            </a:lvl1pPr>
            <a:lvl2pPr marL="237061" indent="0">
              <a:buNone/>
              <a:defRPr sz="1600"/>
            </a:lvl2pPr>
            <a:lvl3pPr marL="480471" indent="0">
              <a:buNone/>
              <a:defRPr sz="1600"/>
            </a:lvl3pPr>
            <a:lvl4pPr marL="1828754" indent="0">
              <a:buNone/>
              <a:defRPr sz="1600"/>
            </a:lvl4pPr>
            <a:lvl5pPr marL="2438339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A28A6688-2756-401F-AA3B-ABDFB83F9C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00971" y="6459940"/>
            <a:ext cx="4759229" cy="363928"/>
          </a:xfrm>
        </p:spPr>
        <p:txBody>
          <a:bodyPr rIns="0" bIns="0" anchor="b"/>
          <a:lstStyle>
            <a:lvl1pPr marL="0" indent="0" algn="r">
              <a:spcAft>
                <a:spcPts val="0"/>
              </a:spcAft>
              <a:buNone/>
              <a:defRPr sz="1067">
                <a:solidFill>
                  <a:schemeClr val="bg1"/>
                </a:solidFill>
              </a:defRPr>
            </a:lvl1pPr>
            <a:lvl2pPr marL="237061" indent="0">
              <a:buNone/>
              <a:defRPr sz="1600"/>
            </a:lvl2pPr>
            <a:lvl3pPr marL="480471" indent="0">
              <a:buNone/>
              <a:defRPr sz="1600"/>
            </a:lvl3pPr>
            <a:lvl4pPr marL="1828754" indent="0">
              <a:buNone/>
              <a:defRPr sz="1600"/>
            </a:lvl4pPr>
            <a:lvl5pPr marL="2438339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533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3233" y="2536221"/>
            <a:ext cx="10458971" cy="736600"/>
          </a:xfrm>
        </p:spPr>
        <p:txBody>
          <a:bodyPr anchor="b"/>
          <a:lstStyle>
            <a:lvl1pPr algn="l">
              <a:defRPr sz="3733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0"/>
          </p:nvPr>
        </p:nvSpPr>
        <p:spPr>
          <a:xfrm>
            <a:off x="773233" y="3513137"/>
            <a:ext cx="10458972" cy="766763"/>
          </a:xfrm>
        </p:spPr>
        <p:txBody>
          <a:bodyPr/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9CA9106-B55B-4781-8165-B8D7C0286792}"/>
              </a:ext>
            </a:extLst>
          </p:cNvPr>
          <p:cNvSpPr/>
          <p:nvPr userDrawn="1"/>
        </p:nvSpPr>
        <p:spPr>
          <a:xfrm>
            <a:off x="752271" y="3398199"/>
            <a:ext cx="10608000" cy="0"/>
          </a:xfrm>
          <a:custGeom>
            <a:avLst/>
            <a:gdLst>
              <a:gd name="connsiteX0" fmla="*/ 0 w 8268511"/>
              <a:gd name="connsiteY0" fmla="*/ 0 h 0"/>
              <a:gd name="connsiteX1" fmla="*/ 8268511 w 826851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68511">
                <a:moveTo>
                  <a:pt x="0" y="0"/>
                </a:moveTo>
                <a:lnTo>
                  <a:pt x="8268511" y="0"/>
                </a:lnTo>
              </a:path>
            </a:pathLst>
          </a:cu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79115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knowledg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1331996"/>
            <a:ext cx="11328400" cy="105910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2553075"/>
            <a:ext cx="11328400" cy="3078981"/>
          </a:xfrm>
        </p:spPr>
        <p:txBody>
          <a:bodyPr/>
          <a:lstStyle>
            <a:lvl1pPr marL="237061" indent="-237061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F2B6E7-5161-4267-B160-D5DA16F458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63261"/>
          </a:xfrm>
          <a:prstGeom prst="rect">
            <a:avLst/>
          </a:prstGeom>
        </p:spPr>
      </p:pic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848046DF-9B73-4EBD-8E0F-92E243B52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798" y="6459940"/>
            <a:ext cx="5111164" cy="363928"/>
          </a:xfrm>
        </p:spPr>
        <p:txBody>
          <a:bodyPr rIns="0" bIns="0" anchor="b"/>
          <a:lstStyle>
            <a:lvl1pPr marL="0" indent="0">
              <a:spcAft>
                <a:spcPts val="0"/>
              </a:spcAft>
              <a:buNone/>
              <a:defRPr sz="1067">
                <a:solidFill>
                  <a:schemeClr val="bg1"/>
                </a:solidFill>
              </a:defRPr>
            </a:lvl1pPr>
            <a:lvl2pPr marL="237061" indent="0">
              <a:buNone/>
              <a:defRPr sz="1600"/>
            </a:lvl2pPr>
            <a:lvl3pPr marL="480471" indent="0">
              <a:buNone/>
              <a:defRPr sz="1600"/>
            </a:lvl3pPr>
            <a:lvl4pPr marL="1828754" indent="0">
              <a:buNone/>
              <a:defRPr sz="1600"/>
            </a:lvl4pPr>
            <a:lvl5pPr marL="2438339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3B568F3E-D544-4084-A7D6-05A591E89E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00971" y="6459940"/>
            <a:ext cx="4759229" cy="363928"/>
          </a:xfrm>
        </p:spPr>
        <p:txBody>
          <a:bodyPr rIns="0" bIns="0" anchor="b"/>
          <a:lstStyle>
            <a:lvl1pPr marL="0" indent="0" algn="r">
              <a:spcAft>
                <a:spcPts val="0"/>
              </a:spcAft>
              <a:buNone/>
              <a:defRPr sz="1067">
                <a:solidFill>
                  <a:schemeClr val="bg1"/>
                </a:solidFill>
              </a:defRPr>
            </a:lvl1pPr>
            <a:lvl2pPr marL="237061" indent="0">
              <a:buNone/>
              <a:defRPr sz="1600"/>
            </a:lvl2pPr>
            <a:lvl3pPr marL="480471" indent="0">
              <a:buNone/>
              <a:defRPr sz="1600"/>
            </a:lvl3pPr>
            <a:lvl4pPr marL="1828754" indent="0">
              <a:buNone/>
              <a:defRPr sz="1600"/>
            </a:lvl4pPr>
            <a:lvl5pPr marL="2438339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673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20000" y="2112963"/>
            <a:ext cx="10982400" cy="4013627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20000" y="550801"/>
            <a:ext cx="7006269" cy="553999"/>
          </a:xfrm>
        </p:spPr>
        <p:txBody>
          <a:bodyPr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20000" y="1080001"/>
            <a:ext cx="7006269" cy="488795"/>
          </a:xfrm>
        </p:spPr>
        <p:txBody>
          <a:bodyPr>
            <a:noAutofit/>
          </a:bodyPr>
          <a:lstStyle>
            <a:lvl1pPr marL="0" indent="0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1728000" y="6372104"/>
            <a:ext cx="953803" cy="24618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1A7CD0-78D0-42EA-ADB5-8E9333008C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686862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552121"/>
            <a:ext cx="7006269" cy="553999"/>
          </a:xfrm>
        </p:spPr>
        <p:txBody>
          <a:bodyPr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20000" y="1080001"/>
            <a:ext cx="7006269" cy="488795"/>
          </a:xfrm>
        </p:spPr>
        <p:txBody>
          <a:bodyPr>
            <a:noAutofit/>
          </a:bodyPr>
          <a:lstStyle>
            <a:lvl1pPr marL="0" indent="0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20000" y="2112963"/>
            <a:ext cx="10742400" cy="4020208"/>
          </a:xfrm>
        </p:spPr>
        <p:txBody>
          <a:bodyPr>
            <a:noAutofit/>
          </a:bodyPr>
          <a:lstStyle>
            <a:lvl1pPr marL="0" indent="0">
              <a:buNone/>
              <a:defRPr sz="2133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728000" y="6372104"/>
            <a:ext cx="953803" cy="24618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788FA-F864-4521-9DFD-AF03C9BFF3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121218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-3585211" y="564673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4956811" y="6173787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377">
              <a:defRPr/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492876"/>
            <a:ext cx="457200" cy="365125"/>
          </a:xfrm>
          <a:prstGeom prst="rect">
            <a:avLst/>
          </a:prstGeom>
        </p:spPr>
        <p:txBody>
          <a:bodyPr/>
          <a:lstStyle/>
          <a:p>
            <a:pPr algn="r" defTabSz="914377">
              <a:defRPr/>
            </a:pPr>
            <a:fld id="{CC7432E5-F8E0-41AE-9A6B-AD730338B005}" type="slidenum">
              <a:rPr lang="en-US" sz="1000" smtClean="0">
                <a:solidFill>
                  <a:srgbClr val="000000"/>
                </a:solidFill>
              </a:rPr>
              <a:pPr algn="r" defTabSz="914377">
                <a:defRPr/>
              </a:pPr>
              <a:t>‹#›</a:t>
            </a:fld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2160"/>
            <a:ext cx="10058400" cy="1005840"/>
          </a:xfrm>
        </p:spPr>
        <p:txBody>
          <a:bodyPr anchor="b">
            <a:noAutofit/>
          </a:bodyPr>
          <a:lstStyle>
            <a:lvl1pPr marL="0" indent="0">
              <a:spcBef>
                <a:spcPts val="300"/>
              </a:spcBef>
              <a:buNone/>
              <a:defRPr sz="1000"/>
            </a:lvl1pPr>
            <a:lvl2pPr marL="228594" indent="0">
              <a:spcBef>
                <a:spcPts val="300"/>
              </a:spcBef>
              <a:buNone/>
              <a:defRPr sz="1000"/>
            </a:lvl2pPr>
            <a:lvl3pPr marL="457189" indent="0">
              <a:spcBef>
                <a:spcPts val="300"/>
              </a:spcBef>
              <a:buNone/>
              <a:defRPr sz="1000"/>
            </a:lvl3pPr>
            <a:lvl4pPr marL="685783" indent="0">
              <a:spcBef>
                <a:spcPts val="300"/>
              </a:spcBef>
              <a:buNone/>
              <a:defRPr sz="1000"/>
            </a:lvl4pPr>
            <a:lvl5pPr marL="914377" indent="0">
              <a:spcBef>
                <a:spcPts val="300"/>
              </a:spcBef>
              <a:buNone/>
              <a:defRPr sz="1000"/>
            </a:lvl5pPr>
          </a:lstStyle>
          <a:p>
            <a:pPr lvl="0"/>
            <a:r>
              <a:rPr lang="en-US" dirty="0"/>
              <a:t>Reference(s)</a:t>
            </a:r>
          </a:p>
        </p:txBody>
      </p:sp>
    </p:spTree>
    <p:extLst>
      <p:ext uri="{BB962C8B-B14F-4D97-AF65-F5344CB8AC3E}">
        <p14:creationId xmlns:p14="http://schemas.microsoft.com/office/powerpoint/2010/main" val="416055770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7FE3CD28-C2DE-441D-8387-9FD026550C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1798" y="6459940"/>
            <a:ext cx="5111164" cy="363928"/>
          </a:xfrm>
        </p:spPr>
        <p:txBody>
          <a:bodyPr rIns="0" bIns="0" anchor="b"/>
          <a:lstStyle>
            <a:lvl1pPr marL="0" indent="0">
              <a:spcAft>
                <a:spcPts val="0"/>
              </a:spcAft>
              <a:buNone/>
              <a:defRPr sz="1067">
                <a:solidFill>
                  <a:schemeClr val="bg1"/>
                </a:solidFill>
              </a:defRPr>
            </a:lvl1pPr>
            <a:lvl2pPr marL="237061" indent="0">
              <a:buNone/>
              <a:defRPr sz="1600"/>
            </a:lvl2pPr>
            <a:lvl3pPr marL="480471" indent="0">
              <a:buNone/>
              <a:defRPr sz="1600"/>
            </a:lvl3pPr>
            <a:lvl4pPr marL="1828754" indent="0">
              <a:buNone/>
              <a:defRPr sz="1600"/>
            </a:lvl4pPr>
            <a:lvl5pPr marL="2438339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A28A6688-2756-401F-AA3B-ABDFB83F9C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00971" y="6459940"/>
            <a:ext cx="4759229" cy="363928"/>
          </a:xfrm>
        </p:spPr>
        <p:txBody>
          <a:bodyPr rIns="0" bIns="0" anchor="b"/>
          <a:lstStyle>
            <a:lvl1pPr marL="0" indent="0" algn="r">
              <a:spcAft>
                <a:spcPts val="0"/>
              </a:spcAft>
              <a:buNone/>
              <a:defRPr sz="1067">
                <a:solidFill>
                  <a:schemeClr val="bg1"/>
                </a:solidFill>
              </a:defRPr>
            </a:lvl1pPr>
            <a:lvl2pPr marL="237061" indent="0">
              <a:buNone/>
              <a:defRPr sz="1600"/>
            </a:lvl2pPr>
            <a:lvl3pPr marL="480471" indent="0">
              <a:buNone/>
              <a:defRPr sz="1600"/>
            </a:lvl3pPr>
            <a:lvl4pPr marL="1828754" indent="0">
              <a:buNone/>
              <a:defRPr sz="1600"/>
            </a:lvl4pPr>
            <a:lvl5pPr marL="2438339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850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3585211" y="564673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4956811" y="6173787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377">
              <a:defRPr/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92876"/>
            <a:ext cx="457200" cy="365125"/>
          </a:xfrm>
          <a:prstGeom prst="rect">
            <a:avLst/>
          </a:prstGeom>
        </p:spPr>
        <p:txBody>
          <a:bodyPr/>
          <a:lstStyle/>
          <a:p>
            <a:pPr algn="r" defTabSz="914377">
              <a:defRPr/>
            </a:pPr>
            <a:fld id="{CC7432E5-F8E0-41AE-9A6B-AD730338B005}" type="slidenum">
              <a:rPr lang="en-US" sz="1000" smtClean="0">
                <a:solidFill>
                  <a:srgbClr val="000000"/>
                </a:solidFill>
              </a:rPr>
              <a:pPr algn="r" defTabSz="914377">
                <a:defRPr/>
              </a:pPr>
              <a:t>‹#›</a:t>
            </a:fld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2160"/>
            <a:ext cx="10058400" cy="1005840"/>
          </a:xfrm>
        </p:spPr>
        <p:txBody>
          <a:bodyPr anchor="b">
            <a:normAutofit/>
          </a:bodyPr>
          <a:lstStyle>
            <a:lvl1pPr marL="0" indent="0">
              <a:spcBef>
                <a:spcPts val="300"/>
              </a:spcBef>
              <a:buNone/>
              <a:defRPr sz="1000">
                <a:solidFill>
                  <a:schemeClr val="tx1"/>
                </a:solidFill>
              </a:defRPr>
            </a:lvl1pPr>
            <a:lvl2pPr marL="228594" indent="0">
              <a:buNone/>
              <a:defRPr>
                <a:solidFill>
                  <a:schemeClr val="tx1"/>
                </a:solidFill>
              </a:defRPr>
            </a:lvl2pPr>
            <a:lvl3pPr marL="457189" indent="0">
              <a:buNone/>
              <a:defRPr>
                <a:solidFill>
                  <a:schemeClr val="tx1"/>
                </a:solidFill>
              </a:defRPr>
            </a:lvl3pPr>
            <a:lvl4pPr marL="685783" indent="0">
              <a:buNone/>
              <a:defRPr>
                <a:solidFill>
                  <a:schemeClr val="tx1"/>
                </a:solidFill>
              </a:defRPr>
            </a:lvl4pPr>
            <a:lvl5pPr marL="914377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Reference(s)</a:t>
            </a:r>
          </a:p>
        </p:txBody>
      </p:sp>
    </p:spTree>
    <p:extLst>
      <p:ext uri="{BB962C8B-B14F-4D97-AF65-F5344CB8AC3E}">
        <p14:creationId xmlns:p14="http://schemas.microsoft.com/office/powerpoint/2010/main" val="4104421688"/>
      </p:ext>
    </p:extLst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984801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4673600" y="6386514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EE4E560F-2E91-9944-975E-CEB03596AB3F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01012852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4673600" y="6386514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BCA7BA3D-8B57-054A-88B7-692D4A48E999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07650244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/>
          <p:cNvSpPr>
            <a:spLocks noGrp="1"/>
          </p:cNvSpPr>
          <p:nvPr>
            <p:ph type="title" hasCustomPrompt="1"/>
          </p:nvPr>
        </p:nvSpPr>
        <p:spPr>
          <a:xfrm>
            <a:off x="431802" y="111254"/>
            <a:ext cx="11328401" cy="1253999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100000"/>
              </a:lnSpc>
              <a:defRPr sz="3733" b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4500" y="1517705"/>
            <a:ext cx="11335701" cy="3836720"/>
          </a:xfrm>
          <a:prstGeom prst="rect">
            <a:avLst/>
          </a:prstGeom>
        </p:spPr>
        <p:txBody>
          <a:bodyPr/>
          <a:lstStyle>
            <a:lvl1pPr marL="235189" indent="-235189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defRPr sz="2133"/>
            </a:lvl1pPr>
            <a:lvl2pPr marL="479976" indent="-244789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defRPr sz="1867"/>
            </a:lvl2pPr>
            <a:lvl3pPr marL="715165" indent="-235189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04000" y="6306865"/>
            <a:ext cx="384000" cy="384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933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C4F54F3-C349-4609-AFEE-01462D5C794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998484" y="5629349"/>
            <a:ext cx="4766661" cy="48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1067"/>
            </a:lvl1pPr>
          </a:lstStyle>
          <a:p>
            <a:pPr lvl="0"/>
            <a:r>
              <a:rPr lang="en-GB" dirty="0"/>
              <a:t>Footer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6993541" y="5629349"/>
            <a:ext cx="4766663" cy="480000"/>
          </a:xfrm>
          <a:prstGeom prst="rect">
            <a:avLst/>
          </a:prstGeom>
        </p:spPr>
        <p:txBody>
          <a:bodyPr lIns="0" tIns="0" rIns="0" bIns="0" anchor="b"/>
          <a:lstStyle>
            <a:lvl1pPr marL="457178" indent="-457178" algn="r">
              <a:buNone/>
              <a:defRPr lang="en-GB" sz="1067" dirty="0"/>
            </a:lvl1pPr>
          </a:lstStyle>
          <a:p>
            <a:pPr marL="0" lvl="0" indent="0">
              <a:spcBef>
                <a:spcPts val="0"/>
              </a:spcBef>
            </a:pPr>
            <a:r>
              <a:rPr lang="en-US" dirty="0"/>
              <a:t>References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6801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31F783-C0FF-4228-AEF9-60097379A7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" y="6657951"/>
            <a:ext cx="5027084" cy="200055"/>
          </a:xfr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24E0EA9-952D-4348-AE95-47ACFCD8D5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64918" y="6657951"/>
            <a:ext cx="5027084" cy="200055"/>
          </a:xfrm>
        </p:spPr>
        <p:txBody>
          <a:bodyPr anchor="b">
            <a:spAutoFit/>
          </a:bodyPr>
          <a:lstStyle>
            <a:lvl1pPr marL="0" indent="0" algn="r">
              <a:spcBef>
                <a:spcPts val="0"/>
              </a:spcBef>
              <a:buNone/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403069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1428C70-A2EE-4F8C-871C-5A2DA212409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12/04/2023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6B5E68D-A0A3-45F1-AFEF-0F23A0E719F4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56167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773" y="384048"/>
            <a:ext cx="11362945" cy="8686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773" y="1609344"/>
            <a:ext cx="11362944" cy="4498848"/>
          </a:xfrm>
        </p:spPr>
        <p:txBody>
          <a:bodyPr>
            <a:noAutofit/>
          </a:bodyPr>
          <a:lstStyle>
            <a:lvl3pPr marL="795488"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3774" y="1295400"/>
            <a:ext cx="11362945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53773" y="6163056"/>
            <a:ext cx="11362944" cy="694944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14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567119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lide Content and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8">
            <a:extLst>
              <a:ext uri="{FF2B5EF4-FFF2-40B4-BE49-F238E27FC236}">
                <a16:creationId xmlns:a16="http://schemas.microsoft.com/office/drawing/2014/main" id="{F1705897-58F5-4463-B995-8A72CCB97E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99" y="192000"/>
            <a:ext cx="11566167" cy="672000"/>
          </a:xfrm>
          <a:prstGeom prst="rect">
            <a:avLst/>
          </a:prstGeom>
        </p:spPr>
        <p:txBody>
          <a:bodyPr vert="horz"/>
          <a:lstStyle>
            <a:lvl1pPr algn="l">
              <a:defRPr sz="3200" b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divider title</a:t>
            </a:r>
          </a:p>
        </p:txBody>
      </p:sp>
      <p:pic>
        <p:nvPicPr>
          <p:cNvPr id="12" name="Picture 11" descr="AZ_SYMBOL_RGB.jpg">
            <a:extLst>
              <a:ext uri="{FF2B5EF4-FFF2-40B4-BE49-F238E27FC236}">
                <a16:creationId xmlns:a16="http://schemas.microsoft.com/office/drawing/2014/main" id="{F758C4BA-7BE0-42A3-9A3D-0ACD551E89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128" y="5997126"/>
            <a:ext cx="604800" cy="69621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EBF1F15-D385-4523-BBEF-2DA7B0673F4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16799" y="1163699"/>
            <a:ext cx="11566167" cy="4722751"/>
          </a:xfrm>
          <a:prstGeom prst="rect">
            <a:avLst/>
          </a:prstGeom>
        </p:spPr>
        <p:txBody>
          <a:bodyPr/>
          <a:lstStyle>
            <a:lvl1pPr marL="239994" indent="-239994">
              <a:lnSpc>
                <a:spcPct val="100000"/>
              </a:lnSpc>
              <a:spcBef>
                <a:spcPts val="0"/>
              </a:spcBef>
              <a:buClr>
                <a:srgbClr val="830051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19982" indent="-239994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67" baseline="0">
                <a:latin typeface="Arial" pitchFamily="34" charset="0"/>
                <a:cs typeface="Arial" pitchFamily="34" charset="0"/>
              </a:defRPr>
            </a:lvl3pPr>
            <a:lvl4pPr marL="830379" indent="-239994">
              <a:defRPr sz="1867">
                <a:latin typeface="Arial" pitchFamily="34" charset="0"/>
                <a:cs typeface="Arial" pitchFamily="34" charset="0"/>
              </a:defRPr>
            </a:lvl4pPr>
            <a:lvl5pPr marL="830379">
              <a:defRPr sz="1867">
                <a:latin typeface="Arial" pitchFamily="34" charset="0"/>
                <a:cs typeface="Arial" pitchFamily="34" charset="0"/>
              </a:defRPr>
            </a:lvl5pPr>
            <a:lvl6pPr>
              <a:defRPr>
                <a:latin typeface="Arial" pitchFamily="34" charset="0"/>
                <a:cs typeface="Arial" pitchFamily="34" charset="0"/>
              </a:defRPr>
            </a:lvl6pPr>
          </a:lstStyle>
          <a:p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1"/>
            <a:r>
              <a:rPr lang="en-GB" noProof="0" dirty="0"/>
              <a:t>Third level</a:t>
            </a:r>
          </a:p>
          <a:p>
            <a:pPr lvl="1"/>
            <a:r>
              <a:rPr lang="en-GB" noProof="0" dirty="0"/>
              <a:t>Fourth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0FD348-7AC9-4BAC-B41E-0EB71B8646C3}"/>
              </a:ext>
            </a:extLst>
          </p:cNvPr>
          <p:cNvSpPr txBox="1"/>
          <p:nvPr userDrawn="1"/>
        </p:nvSpPr>
        <p:spPr>
          <a:xfrm>
            <a:off x="0" y="6595847"/>
            <a:ext cx="12192000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33" dirty="0"/>
              <a:t>Proprietary and Confidential AstraZeneca 2020. For Advisory Board use only. This information is not to be shared, distributed or discussed outside of the Advisory Board.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29A1DC-769B-4296-92B9-BB66CB938978}"/>
              </a:ext>
            </a:extLst>
          </p:cNvPr>
          <p:cNvSpPr txBox="1"/>
          <p:nvPr userDrawn="1"/>
        </p:nvSpPr>
        <p:spPr>
          <a:xfrm>
            <a:off x="96417" y="6638377"/>
            <a:ext cx="1867289" cy="235898"/>
          </a:xfrm>
          <a:prstGeom prst="rect">
            <a:avLst/>
          </a:prstGeom>
          <a:noFill/>
        </p:spPr>
        <p:txBody>
          <a:bodyPr wrap="square" lIns="0" rtlCol="0" anchor="b" anchorCtr="0">
            <a:spAutoFit/>
          </a:bodyPr>
          <a:lstStyle/>
          <a:p>
            <a:pPr algn="l"/>
            <a:fld id="{A924764E-9051-47B8-AD64-407BA7C89294}" type="slidenum">
              <a:rPr lang="en-US" sz="933" kern="1200" smtClean="0">
                <a:solidFill>
                  <a:srgbClr val="000000"/>
                </a:solidFill>
                <a:latin typeface="+mn-lt"/>
                <a:ea typeface="+mn-ea"/>
                <a:cs typeface="Arial" pitchFamily="34" charset="0"/>
              </a:rPr>
              <a:pPr algn="l"/>
              <a:t>‹#›</a:t>
            </a:fld>
            <a:endParaRPr lang="en-US" sz="933" kern="1200" dirty="0">
              <a:solidFill>
                <a:srgbClr val="000000"/>
              </a:solidFill>
              <a:latin typeface="+mn-lt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13985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993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3233" y="2536221"/>
            <a:ext cx="10458971" cy="736600"/>
          </a:xfrm>
        </p:spPr>
        <p:txBody>
          <a:bodyPr anchor="b"/>
          <a:lstStyle>
            <a:lvl1pPr algn="l">
              <a:defRPr sz="3733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0"/>
          </p:nvPr>
        </p:nvSpPr>
        <p:spPr>
          <a:xfrm>
            <a:off x="773233" y="3513137"/>
            <a:ext cx="10458972" cy="766763"/>
          </a:xfrm>
        </p:spPr>
        <p:txBody>
          <a:bodyPr/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9CA9106-B55B-4781-8165-B8D7C0286792}"/>
              </a:ext>
            </a:extLst>
          </p:cNvPr>
          <p:cNvSpPr/>
          <p:nvPr userDrawn="1"/>
        </p:nvSpPr>
        <p:spPr>
          <a:xfrm>
            <a:off x="752271" y="3398199"/>
            <a:ext cx="10608000" cy="0"/>
          </a:xfrm>
          <a:custGeom>
            <a:avLst/>
            <a:gdLst>
              <a:gd name="connsiteX0" fmla="*/ 0 w 8268511"/>
              <a:gd name="connsiteY0" fmla="*/ 0 h 0"/>
              <a:gd name="connsiteX1" fmla="*/ 8268511 w 826851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68511">
                <a:moveTo>
                  <a:pt x="0" y="0"/>
                </a:moveTo>
                <a:lnTo>
                  <a:pt x="8268511" y="0"/>
                </a:lnTo>
              </a:path>
            </a:pathLst>
          </a:cu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174017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610E3B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4/12/23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978802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 Content Slide (1-2 line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1"/>
          <p:cNvSpPr>
            <a:spLocks noGrp="1"/>
          </p:cNvSpPr>
          <p:nvPr>
            <p:ph idx="1" hasCustomPrompt="1"/>
          </p:nvPr>
        </p:nvSpPr>
        <p:spPr bwMode="auto">
          <a:xfrm>
            <a:off x="254001" y="1381921"/>
            <a:ext cx="11328403" cy="475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defRPr>
                <a:solidFill>
                  <a:srgbClr val="380053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53997" y="6161088"/>
            <a:ext cx="11419083" cy="696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788" b="0"/>
            </a:lvl1pPr>
          </a:lstStyle>
          <a:p>
            <a:pPr lvl="0"/>
            <a:endParaRPr lang="en-US" dirty="0"/>
          </a:p>
        </p:txBody>
      </p:sp>
      <p:sp>
        <p:nvSpPr>
          <p:cNvPr id="8" name="Title Placeholder 10"/>
          <p:cNvSpPr>
            <a:spLocks noGrp="1"/>
          </p:cNvSpPr>
          <p:nvPr>
            <p:ph type="title"/>
          </p:nvPr>
        </p:nvSpPr>
        <p:spPr bwMode="auto">
          <a:xfrm>
            <a:off x="253997" y="78391"/>
            <a:ext cx="11680616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defRPr/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56911" y="6326116"/>
            <a:ext cx="6328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b="1">
                <a:solidFill>
                  <a:srgbClr val="262626"/>
                </a:solidFill>
                <a:latin typeface="Calibri"/>
                <a:cs typeface="Calibri"/>
              </a:defRPr>
            </a:lvl1pPr>
          </a:lstStyle>
          <a:p>
            <a:pPr defTabSz="457178">
              <a:defRPr/>
            </a:pPr>
            <a:fld id="{836F82F2-659E-4779-934C-90BE5A398E16}" type="slidenum">
              <a:rPr lang="en-US" smtClean="0"/>
              <a:pPr defTabSz="457178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212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16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88EE15-3943-5C46-A0AC-88BD8A1BEF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11FB079-D601-5546-8761-434A807A2C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CF30CA8-22BB-364B-A163-FEF2A15B6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449C5-5B06-1841-A163-8590E64AE0FE}" type="datetimeFigureOut">
              <a:rPr lang="pt-PT" smtClean="0"/>
              <a:t>12/04/23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682D189-6368-1B43-B459-CF3EF5045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06E8198-DD8B-4C4E-8267-1D125848C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5037-92C8-1A46-9D84-E7FB66E1D33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4144895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4EC6B7-9498-664C-821E-B67D181FC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5FE5B0C-5A5E-474D-B09A-FB8FCC5B40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BD2A300-EB93-864B-8281-25D945232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449C5-5B06-1841-A163-8590E64AE0FE}" type="datetimeFigureOut">
              <a:rPr lang="pt-PT" smtClean="0"/>
              <a:t>12/04/23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FF77DF6-F276-8B46-8BC4-DCD94F2DB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67DDBD9-2582-7744-A2D8-214C2409B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5037-92C8-1A46-9D84-E7FB66E1D33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9789293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7DC1D9-8D70-C346-B659-9199E3437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1B42EBC-6164-1647-8FF5-F82F6D321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224A3D5-2A5C-B049-9AFD-6336395D2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449C5-5B06-1841-A163-8590E64AE0FE}" type="datetimeFigureOut">
              <a:rPr lang="pt-PT" smtClean="0"/>
              <a:t>12/04/23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2434BBA-716B-0C45-ACEC-B889DE751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0C75BB6-5E68-9445-83EE-A746909A2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5037-92C8-1A46-9D84-E7FB66E1D33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245169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BD0557-83EA-F64D-9B45-9D214ED32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8EE66D8-40B8-0E45-BEA1-CE508C699F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094EBA0-8B4C-234E-9176-1B522BAFC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9ABB3F0-E7FD-354F-A999-0E4E32923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449C5-5B06-1841-A163-8590E64AE0FE}" type="datetimeFigureOut">
              <a:rPr lang="pt-PT" smtClean="0"/>
              <a:t>12/04/23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59497C8-958F-9D43-970F-AD9C82C2E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3EC98D34-F1D4-BF41-A54F-DA920C9CD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5037-92C8-1A46-9D84-E7FB66E1D33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7599740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FC33D2-256F-2347-AF78-A689B28CF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72A3356-940A-9D4C-8029-B4776D98F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0DF408E-87B2-B44C-BAC5-B9F78ED830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3CBE56FA-CE4A-A54E-961D-ACD35AB390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E2A09AE4-A402-1041-9A8A-496D59E4C1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34586B7D-8033-894B-87CD-4E2F22B2E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449C5-5B06-1841-A163-8590E64AE0FE}" type="datetimeFigureOut">
              <a:rPr lang="pt-PT" smtClean="0"/>
              <a:t>12/04/23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2A2D8452-37A0-A948-827D-0229142C1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4AA12CB2-646C-154C-9A1E-00A559DC7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5037-92C8-1A46-9D84-E7FB66E1D33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4672338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90E4C9-A0A9-1C4A-AE31-70645042B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2354DCDE-CC41-4D44-9D1A-D53E2338B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449C5-5B06-1841-A163-8590E64AE0FE}" type="datetimeFigureOut">
              <a:rPr lang="pt-PT" smtClean="0"/>
              <a:t>12/04/23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C9C703B0-759A-9649-8B25-DEC86A43A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43EE4B7D-ECA6-9C4C-9E18-F80161222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5037-92C8-1A46-9D84-E7FB66E1D33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512035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0A88E6EA-CBA9-6E4F-B635-59E5AA7AE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449C5-5B06-1841-A163-8590E64AE0FE}" type="datetimeFigureOut">
              <a:rPr lang="pt-PT" smtClean="0"/>
              <a:t>12/04/23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03D0F14E-E6E6-824B-AB02-2A5D482AA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75A027D9-CB67-9E44-8056-A9416216E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5037-92C8-1A46-9D84-E7FB66E1D33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10359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E9C422-F4EB-3641-97A9-542D716A5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12298A2-8B98-124B-8548-D955A5CED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FBA1F1FD-732D-BF4D-8933-C6FEEFF3AA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50703FD4-0944-7F4B-83A4-BC27D2454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449C5-5B06-1841-A163-8590E64AE0FE}" type="datetimeFigureOut">
              <a:rPr lang="pt-PT" smtClean="0"/>
              <a:t>12/04/23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91825C2B-3324-5448-858F-D8E9C920C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14694938-0CF6-CA47-97B2-DA33A5795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5037-92C8-1A46-9D84-E7FB66E1D33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56780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knowledg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1331996"/>
            <a:ext cx="11328400" cy="105910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2553075"/>
            <a:ext cx="11328400" cy="3078981"/>
          </a:xfrm>
        </p:spPr>
        <p:txBody>
          <a:bodyPr/>
          <a:lstStyle>
            <a:lvl1pPr marL="237061" indent="-237061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F2B6E7-5161-4267-B160-D5DA16F458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63261"/>
          </a:xfrm>
          <a:prstGeom prst="rect">
            <a:avLst/>
          </a:prstGeom>
        </p:spPr>
      </p:pic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848046DF-9B73-4EBD-8E0F-92E243B52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798" y="6459940"/>
            <a:ext cx="5111164" cy="363928"/>
          </a:xfrm>
        </p:spPr>
        <p:txBody>
          <a:bodyPr rIns="0" bIns="0" anchor="b"/>
          <a:lstStyle>
            <a:lvl1pPr marL="0" indent="0">
              <a:spcAft>
                <a:spcPts val="0"/>
              </a:spcAft>
              <a:buNone/>
              <a:defRPr sz="1067">
                <a:solidFill>
                  <a:schemeClr val="bg1"/>
                </a:solidFill>
              </a:defRPr>
            </a:lvl1pPr>
            <a:lvl2pPr marL="237061" indent="0">
              <a:buNone/>
              <a:defRPr sz="1600"/>
            </a:lvl2pPr>
            <a:lvl3pPr marL="480471" indent="0">
              <a:buNone/>
              <a:defRPr sz="1600"/>
            </a:lvl3pPr>
            <a:lvl4pPr marL="1828754" indent="0">
              <a:buNone/>
              <a:defRPr sz="1600"/>
            </a:lvl4pPr>
            <a:lvl5pPr marL="2438339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3B568F3E-D544-4084-A7D6-05A591E89E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00971" y="6459940"/>
            <a:ext cx="4759229" cy="363928"/>
          </a:xfrm>
        </p:spPr>
        <p:txBody>
          <a:bodyPr rIns="0" bIns="0" anchor="b"/>
          <a:lstStyle>
            <a:lvl1pPr marL="0" indent="0" algn="r">
              <a:spcAft>
                <a:spcPts val="0"/>
              </a:spcAft>
              <a:buNone/>
              <a:defRPr sz="1067">
                <a:solidFill>
                  <a:schemeClr val="bg1"/>
                </a:solidFill>
              </a:defRPr>
            </a:lvl1pPr>
            <a:lvl2pPr marL="237061" indent="0">
              <a:buNone/>
              <a:defRPr sz="1600"/>
            </a:lvl2pPr>
            <a:lvl3pPr marL="480471" indent="0">
              <a:buNone/>
              <a:defRPr sz="1600"/>
            </a:lvl3pPr>
            <a:lvl4pPr marL="1828754" indent="0">
              <a:buNone/>
              <a:defRPr sz="1600"/>
            </a:lvl4pPr>
            <a:lvl5pPr marL="2438339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329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566A6C-E8CC-094D-A54A-E2A57DD6A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AF480B84-2A14-F34F-9F7B-298ADF86F0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30CB496B-BE7A-0F41-82A1-E95262518D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46CC3BB9-E786-C94B-B4CB-AB474CBDC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449C5-5B06-1841-A163-8590E64AE0FE}" type="datetimeFigureOut">
              <a:rPr lang="pt-PT" smtClean="0"/>
              <a:t>12/04/23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3D2CCD09-FA03-1845-962F-070F3F1E1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42A43D0E-5FA2-D64F-81BC-5802FF127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5037-92C8-1A46-9D84-E7FB66E1D33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6868806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67FC16-7B30-ED4E-856B-CE87BFEA3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CF5B6365-1CAA-E446-8E21-AECA5B6BB9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F4B1772-7ADB-8142-92CF-2EC06F526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449C5-5B06-1841-A163-8590E64AE0FE}" type="datetimeFigureOut">
              <a:rPr lang="pt-PT" smtClean="0"/>
              <a:t>12/04/23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4A7C7CC-A1A0-764F-83B5-48F05B7EF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1E6394F-D304-DD41-919D-8B1ACF43A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5037-92C8-1A46-9D84-E7FB66E1D33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0819529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A407A30-A57C-DE4A-A699-C94579FE08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A3E7CB2F-981B-C649-82ED-A4879DFBB5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972CB073-2CDF-ED4B-9E20-F1EC41021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449C5-5B06-1841-A163-8590E64AE0FE}" type="datetimeFigureOut">
              <a:rPr lang="pt-PT" smtClean="0"/>
              <a:t>12/04/23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ED17142-A892-5243-BB73-C7EACE81A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1C3FA31-1F9E-3046-B055-0E3ABBF4B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5037-92C8-1A46-9D84-E7FB66E1D33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7873967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20719" y="1863759"/>
            <a:ext cx="5916688" cy="2220264"/>
          </a:xfrm>
        </p:spPr>
        <p:txBody>
          <a:bodyPr anchor="ctr">
            <a:noAutofit/>
          </a:bodyPr>
          <a:lstStyle>
            <a:lvl1pPr algn="r">
              <a:defRPr sz="5333" b="0">
                <a:solidFill>
                  <a:srgbClr val="093765"/>
                </a:solidFill>
                <a:latin typeface="Lexia" panose="02060604030504030204" pitchFamily="18" charset="77"/>
              </a:defRPr>
            </a:lvl1pPr>
          </a:lstStyle>
          <a:p>
            <a:r>
              <a:rPr lang="en-US" dirty="0"/>
              <a:t>Advances in the management of </a:t>
            </a:r>
            <a:br>
              <a:rPr lang="en-US" dirty="0"/>
            </a:br>
            <a:r>
              <a:rPr lang="en-US" dirty="0"/>
              <a:t>ES-SCLC with IO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28443" y="4593719"/>
            <a:ext cx="5708964" cy="644559"/>
          </a:xfrm>
        </p:spPr>
        <p:txBody>
          <a:bodyPr>
            <a:normAutofit/>
          </a:bodyPr>
          <a:lstStyle>
            <a:lvl1pPr marL="0" indent="0" algn="r">
              <a:buNone/>
              <a:defRPr sz="2400" b="1">
                <a:solidFill>
                  <a:srgbClr val="8E1862"/>
                </a:solidFill>
                <a:latin typeface="Helvetica" pitchFamily="2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 March 2021, 14:00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139EE-BF29-4B50-8654-6EE113835483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AC9865-4DB2-664F-BBAE-74D5D7383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2"/>
          <a:stretch/>
        </p:blipFill>
        <p:spPr>
          <a:xfrm>
            <a:off x="1" y="680932"/>
            <a:ext cx="5404312" cy="54961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D829B8-5FBA-A34D-8F6C-BEBF82E930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56661" y="126535"/>
            <a:ext cx="3466248" cy="1316395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F2E5F64-A316-4F96-9851-B0F4D231B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3034" y="6438240"/>
            <a:ext cx="1062260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33">
                <a:solidFill>
                  <a:srgbClr val="737373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2767315"/>
      </p:ext>
    </p:extLst>
  </p:cSld>
  <p:clrMapOvr>
    <a:masterClrMapping/>
  </p:clrMapOvr>
  <p:transition>
    <p:wip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33"/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46D4E-4729-4A5A-970B-E6C2E86D9A60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66A58F-61F6-B14F-A1D1-5686FF43EF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0" r="1"/>
          <a:stretch/>
        </p:blipFill>
        <p:spPr>
          <a:xfrm>
            <a:off x="10487025" y="136524"/>
            <a:ext cx="1543520" cy="124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63729"/>
      </p:ext>
    </p:extLst>
  </p:cSld>
  <p:clrMapOvr>
    <a:masterClrMapping/>
  </p:clrMapOvr>
  <p:transition>
    <p:wip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67451" y="3767771"/>
            <a:ext cx="7455936" cy="1362075"/>
          </a:xfrm>
        </p:spPr>
        <p:txBody>
          <a:bodyPr anchor="t">
            <a:noAutofit/>
          </a:bodyPr>
          <a:lstStyle>
            <a:lvl1pPr algn="r">
              <a:defRPr sz="3200" b="1" cap="none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7449" y="5214423"/>
            <a:ext cx="7455937" cy="657285"/>
          </a:xfrm>
        </p:spPr>
        <p:txBody>
          <a:bodyPr anchor="b">
            <a:noAutofit/>
          </a:bodyPr>
          <a:lstStyle>
            <a:lvl1pPr marL="0" indent="0" algn="r">
              <a:buNone/>
              <a:defRPr sz="2400" b="1">
                <a:solidFill>
                  <a:schemeClr val="tx2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A139EE-BF29-4B50-8654-6EE11383548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555259-A3AF-F14B-AE63-61218DD07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0" r="1"/>
          <a:stretch/>
        </p:blipFill>
        <p:spPr>
          <a:xfrm>
            <a:off x="10487025" y="136524"/>
            <a:ext cx="1543520" cy="12484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C29496-8351-1E46-8ECC-17F958C24F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22"/>
          <a:stretch/>
        </p:blipFill>
        <p:spPr>
          <a:xfrm>
            <a:off x="0" y="809301"/>
            <a:ext cx="4476464" cy="604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26364"/>
      </p:ext>
    </p:extLst>
  </p:cSld>
  <p:clrMapOvr>
    <a:masterClrMapping/>
  </p:clrMapOvr>
  <p:transition>
    <p:wip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3034" y="1615192"/>
            <a:ext cx="5513700" cy="3394075"/>
          </a:xfrm>
        </p:spPr>
        <p:txBody>
          <a:bodyPr>
            <a:normAutofit/>
          </a:bodyPr>
          <a:lstStyle>
            <a:lvl1pPr>
              <a:defRPr sz="2667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133">
                <a:solidFill>
                  <a:schemeClr val="tx1"/>
                </a:solidFill>
              </a:defRPr>
            </a:lvl3pPr>
            <a:lvl4pPr>
              <a:defRPr sz="1867">
                <a:solidFill>
                  <a:schemeClr val="tx1"/>
                </a:solidFill>
              </a:defRPr>
            </a:lvl4pPr>
            <a:lvl5pPr>
              <a:defRPr sz="1867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68701" y="1615192"/>
            <a:ext cx="5513700" cy="3394075"/>
          </a:xfrm>
        </p:spPr>
        <p:txBody>
          <a:bodyPr>
            <a:normAutofit/>
          </a:bodyPr>
          <a:lstStyle>
            <a:lvl1pPr>
              <a:defRPr sz="2667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133">
                <a:solidFill>
                  <a:schemeClr val="tx1"/>
                </a:solidFill>
              </a:defRPr>
            </a:lvl3pPr>
            <a:lvl4pPr>
              <a:defRPr sz="1867">
                <a:solidFill>
                  <a:schemeClr val="tx1"/>
                </a:solidFill>
              </a:defRPr>
            </a:lvl4pPr>
            <a:lvl5pPr>
              <a:defRPr sz="1867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46D4E-4729-4A5A-970B-E6C2E86D9A60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132D76-ECAD-8542-96F3-5139FBE4F3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0" r="1"/>
          <a:stretch/>
        </p:blipFill>
        <p:spPr>
          <a:xfrm>
            <a:off x="10487025" y="136524"/>
            <a:ext cx="1543520" cy="1248483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04B3C2B-3E75-4630-8240-956FAA63C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034" y="152191"/>
            <a:ext cx="9084473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9162792"/>
      </p:ext>
    </p:extLst>
  </p:cSld>
  <p:clrMapOvr>
    <a:masterClrMapping/>
  </p:clrMapOvr>
  <p:transition>
    <p:wip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3035" y="1485208"/>
            <a:ext cx="5486404" cy="639763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3035" y="2124969"/>
            <a:ext cx="5486404" cy="395128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133">
                <a:solidFill>
                  <a:schemeClr val="tx1"/>
                </a:solidFill>
              </a:defRPr>
            </a:lvl2pPr>
            <a:lvl3pPr>
              <a:defRPr sz="1867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1" y="1485208"/>
            <a:ext cx="5486404" cy="639763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1" y="2124969"/>
            <a:ext cx="5486404" cy="395128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133">
                <a:solidFill>
                  <a:schemeClr val="tx1"/>
                </a:solidFill>
              </a:defRPr>
            </a:lvl2pPr>
            <a:lvl3pPr>
              <a:defRPr sz="1867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46D4E-4729-4A5A-970B-E6C2E86D9A60}" type="slidenum">
              <a:rPr lang="en-GB" smtClean="0"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F1E379-F29E-404D-BBB1-AAF56A7387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0" r="1"/>
          <a:stretch/>
        </p:blipFill>
        <p:spPr>
          <a:xfrm>
            <a:off x="10487025" y="136524"/>
            <a:ext cx="1543520" cy="1248483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FBD61F27-4457-43A5-A72A-7E3525EC1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034" y="152191"/>
            <a:ext cx="9093183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8640670"/>
      </p:ext>
    </p:extLst>
  </p:cSld>
  <p:clrMapOvr>
    <a:masterClrMapping/>
  </p:clrMapOvr>
  <p:transition>
    <p:wip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46D4E-4729-4A5A-970B-E6C2E86D9A60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A6B461-9325-A744-B497-DB70A3D2F5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0" r="1"/>
          <a:stretch/>
        </p:blipFill>
        <p:spPr>
          <a:xfrm>
            <a:off x="10487025" y="136524"/>
            <a:ext cx="1543520" cy="1248483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BC883723-7403-400E-986F-23B3562DC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034" y="152191"/>
            <a:ext cx="9093183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9173783"/>
      </p:ext>
    </p:extLst>
  </p:cSld>
  <p:clrMapOvr>
    <a:masterClrMapping/>
  </p:clrMapOvr>
  <p:transition>
    <p:wip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46D4E-4729-4A5A-970B-E6C2E86D9A60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CD3118-9295-40A2-B050-9A7BFCDFF3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0" r="1"/>
          <a:stretch/>
        </p:blipFill>
        <p:spPr>
          <a:xfrm>
            <a:off x="10487025" y="136524"/>
            <a:ext cx="1543520" cy="124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094580"/>
      </p:ext>
    </p:extLst>
  </p:cSld>
  <p:clrMapOvr>
    <a:masterClrMapping/>
  </p:clrMapOvr>
  <p:transition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20000" y="2112963"/>
            <a:ext cx="10982400" cy="4013627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20000" y="550801"/>
            <a:ext cx="7006269" cy="553999"/>
          </a:xfrm>
        </p:spPr>
        <p:txBody>
          <a:bodyPr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20000" y="1080001"/>
            <a:ext cx="7006269" cy="488795"/>
          </a:xfrm>
        </p:spPr>
        <p:txBody>
          <a:bodyPr>
            <a:noAutofit/>
          </a:bodyPr>
          <a:lstStyle>
            <a:lvl1pPr marL="0" indent="0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1728000" y="6372104"/>
            <a:ext cx="953803" cy="24618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1A7CD0-78D0-42EA-ADB5-8E9333008C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111383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1603"/>
            <a:ext cx="9855200" cy="100584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  <a:lvl2pPr marL="228589" indent="0">
              <a:buNone/>
              <a:defRPr sz="1000"/>
            </a:lvl2pPr>
            <a:lvl3pPr marL="457178" indent="0">
              <a:buNone/>
              <a:defRPr sz="1000"/>
            </a:lvl3pPr>
            <a:lvl4pPr marL="685766" indent="0">
              <a:buNone/>
              <a:defRPr sz="1000"/>
            </a:lvl4pPr>
            <a:lvl5pPr marL="914354" indent="0">
              <a:buNone/>
              <a:defRPr sz="1000"/>
            </a:lvl5pPr>
          </a:lstStyle>
          <a:p>
            <a:pPr lvl="0"/>
            <a:r>
              <a:rPr lang="en-US" dirty="0"/>
              <a:t>Reference(s)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BBD0B1-8A2C-41C2-BD6F-70F11A807F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0" r="1"/>
          <a:stretch/>
        </p:blipFill>
        <p:spPr>
          <a:xfrm>
            <a:off x="10487025" y="136524"/>
            <a:ext cx="1543520" cy="124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08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>
          <p15:clr>
            <a:srgbClr val="FBAE40"/>
          </p15:clr>
        </p15:guide>
        <p15:guide id="2" pos="3840">
          <p15:clr>
            <a:srgbClr val="FBAE40"/>
          </p15:clr>
        </p15:guide>
        <p15:guide id="3" pos="347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1603"/>
            <a:ext cx="9855200" cy="100584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  <a:lvl2pPr marL="228589" indent="0">
              <a:buNone/>
              <a:defRPr sz="1000"/>
            </a:lvl2pPr>
            <a:lvl3pPr marL="457178" indent="0">
              <a:buNone/>
              <a:defRPr sz="1000"/>
            </a:lvl3pPr>
            <a:lvl4pPr marL="685766" indent="0">
              <a:buNone/>
              <a:defRPr sz="1000"/>
            </a:lvl4pPr>
            <a:lvl5pPr marL="914354" indent="0">
              <a:buNone/>
              <a:defRPr sz="1000"/>
            </a:lvl5pPr>
          </a:lstStyle>
          <a:p>
            <a:pPr lvl="0"/>
            <a:r>
              <a:rPr lang="en-US" dirty="0"/>
              <a:t>Reference(s)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521487-88D0-4BC5-B68F-5F1AD847B9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0" r="1"/>
          <a:stretch/>
        </p:blipFill>
        <p:spPr>
          <a:xfrm>
            <a:off x="10487025" y="136524"/>
            <a:ext cx="1543520" cy="124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80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>
          <p15:clr>
            <a:srgbClr val="FBAE40"/>
          </p15:clr>
        </p15:guide>
        <p15:guide id="2" pos="3840">
          <p15:clr>
            <a:srgbClr val="FBAE40"/>
          </p15:clr>
        </p15:guide>
        <p15:guide id="3" pos="347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6152225"/>
            <a:ext cx="9855200" cy="70521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  <a:lvl2pPr marL="228589" indent="0">
              <a:buNone/>
              <a:defRPr/>
            </a:lvl2pPr>
            <a:lvl3pPr marL="457178" indent="0">
              <a:buNone/>
              <a:defRPr/>
            </a:lvl3pPr>
            <a:lvl4pPr marL="685766" indent="0">
              <a:buNone/>
              <a:defRPr/>
            </a:lvl4pPr>
            <a:lvl5pPr marL="914354" indent="0">
              <a:buNone/>
              <a:defRPr/>
            </a:lvl5pPr>
          </a:lstStyle>
          <a:p>
            <a:pPr lvl="0"/>
            <a:r>
              <a:rPr lang="en-US" dirty="0"/>
              <a:t>Reference(s)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7283"/>
            <a:ext cx="1127760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ADC204-9127-41AE-BFC3-FBF215A8A6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0" r="1"/>
          <a:stretch/>
        </p:blipFill>
        <p:spPr>
          <a:xfrm>
            <a:off x="10487025" y="136524"/>
            <a:ext cx="1543520" cy="124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39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572">
          <p15:clr>
            <a:srgbClr val="FBAE40"/>
          </p15:clr>
        </p15:guide>
        <p15:guide id="4" pos="347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774" y="384048"/>
            <a:ext cx="11362945" cy="8686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773" y="1609344"/>
            <a:ext cx="11362944" cy="4498848"/>
          </a:xfrm>
        </p:spPr>
        <p:txBody>
          <a:bodyPr>
            <a:noAutofit/>
          </a:bodyPr>
          <a:lstStyle>
            <a:lvl3pPr marL="795468"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3776" y="1295400"/>
            <a:ext cx="11362945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53773" y="6163056"/>
            <a:ext cx="11362944" cy="694944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14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170290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4717" y="576802"/>
            <a:ext cx="11222376" cy="666786"/>
          </a:xfrm>
        </p:spPr>
        <p:txBody>
          <a:bodyPr wrap="square" anchor="b">
            <a:spAutoFit/>
          </a:bodyPr>
          <a:lstStyle>
            <a:lvl1pPr>
              <a:defRPr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0123735"/>
      </p:ext>
    </p:extLst>
  </p:cSld>
  <p:clrMapOvr>
    <a:masterClrMapping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935334"/>
      </p:ext>
    </p:extLst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5"/>
            <a:ext cx="12192000" cy="6854653"/>
          </a:xfrm>
          <a:prstGeom prst="rect">
            <a:avLst/>
          </a:prstGeom>
        </p:spPr>
      </p:pic>
      <p:grpSp>
        <p:nvGrpSpPr>
          <p:cNvPr id="14" name="13 Grupo"/>
          <p:cNvGrpSpPr/>
          <p:nvPr userDrawn="1"/>
        </p:nvGrpSpPr>
        <p:grpSpPr>
          <a:xfrm>
            <a:off x="10608503" y="6431987"/>
            <a:ext cx="1570885" cy="344522"/>
            <a:chOff x="344856" y="4866501"/>
            <a:chExt cx="1178164" cy="258392"/>
          </a:xfrm>
        </p:grpSpPr>
        <p:sp>
          <p:nvSpPr>
            <p:cNvPr id="15" name="14 CuadroTexto"/>
            <p:cNvSpPr txBox="1"/>
            <p:nvPr userDrawn="1"/>
          </p:nvSpPr>
          <p:spPr>
            <a:xfrm>
              <a:off x="344856" y="4866501"/>
              <a:ext cx="1178164" cy="23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67" b="1" i="0" dirty="0">
                  <a:solidFill>
                    <a:srgbClr val="008080"/>
                  </a:solidFill>
                </a:rPr>
                <a:t>#SEOM21</a:t>
              </a:r>
            </a:p>
          </p:txBody>
        </p:sp>
        <p:pic>
          <p:nvPicPr>
            <p:cNvPr id="16" name="Picture 5" descr="C:\Users\Ventura\Desktop\Titulos y modulos hechos con Photoshop\Congreso 2017\Powerpoint para ponentes\logo_twitter.pn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1350" y="4866501"/>
              <a:ext cx="332218" cy="258392"/>
            </a:xfrm>
            <a:prstGeom prst="rect">
              <a:avLst/>
            </a:prstGeom>
            <a:noFill/>
          </p:spPr>
        </p:pic>
      </p:grpSp>
      <p:pic>
        <p:nvPicPr>
          <p:cNvPr id="3" name="Imagen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55" y="6490510"/>
            <a:ext cx="1819408" cy="29886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8" y="6419050"/>
            <a:ext cx="317500" cy="36195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2002" y="6384000"/>
            <a:ext cx="397079" cy="45266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514" y="-38282"/>
            <a:ext cx="1456489" cy="173909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802" y="6484801"/>
            <a:ext cx="2203948" cy="261131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3" y="3"/>
            <a:ext cx="576064" cy="61842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394">
            <a:off x="10816575" y="1660725"/>
            <a:ext cx="1347516" cy="50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1217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lide Content and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8">
            <a:extLst>
              <a:ext uri="{FF2B5EF4-FFF2-40B4-BE49-F238E27FC236}">
                <a16:creationId xmlns:a16="http://schemas.microsoft.com/office/drawing/2014/main" id="{F1705897-58F5-4463-B995-8A72CCB97E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801" y="192000"/>
            <a:ext cx="11566167" cy="672000"/>
          </a:xfrm>
          <a:prstGeom prst="rect">
            <a:avLst/>
          </a:prstGeom>
        </p:spPr>
        <p:txBody>
          <a:bodyPr vert="horz"/>
          <a:lstStyle>
            <a:lvl1pPr algn="l">
              <a:defRPr sz="3200" b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divider title</a:t>
            </a:r>
          </a:p>
        </p:txBody>
      </p:sp>
      <p:pic>
        <p:nvPicPr>
          <p:cNvPr id="12" name="Picture 11" descr="AZ_SYMBOL_RGB.jpg">
            <a:extLst>
              <a:ext uri="{FF2B5EF4-FFF2-40B4-BE49-F238E27FC236}">
                <a16:creationId xmlns:a16="http://schemas.microsoft.com/office/drawing/2014/main" id="{F758C4BA-7BE0-42A3-9A3D-0ACD551E89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128" y="5997127"/>
            <a:ext cx="604800" cy="69621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EBF1F15-D385-4523-BBEF-2DA7B0673F4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16801" y="1163700"/>
            <a:ext cx="11566167" cy="4722751"/>
          </a:xfrm>
          <a:prstGeom prst="rect">
            <a:avLst/>
          </a:prstGeom>
        </p:spPr>
        <p:txBody>
          <a:bodyPr/>
          <a:lstStyle>
            <a:lvl1pPr marL="239989" indent="-239989">
              <a:lnSpc>
                <a:spcPct val="100000"/>
              </a:lnSpc>
              <a:spcBef>
                <a:spcPts val="0"/>
              </a:spcBef>
              <a:buClr>
                <a:srgbClr val="830051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19965" indent="-239989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67" baseline="0">
                <a:latin typeface="Arial" pitchFamily="34" charset="0"/>
                <a:cs typeface="Arial" pitchFamily="34" charset="0"/>
              </a:defRPr>
            </a:lvl3pPr>
            <a:lvl4pPr marL="830358" indent="-239989">
              <a:defRPr sz="1867">
                <a:latin typeface="Arial" pitchFamily="34" charset="0"/>
                <a:cs typeface="Arial" pitchFamily="34" charset="0"/>
              </a:defRPr>
            </a:lvl4pPr>
            <a:lvl5pPr marL="830358">
              <a:defRPr sz="1867">
                <a:latin typeface="Arial" pitchFamily="34" charset="0"/>
                <a:cs typeface="Arial" pitchFamily="34" charset="0"/>
              </a:defRPr>
            </a:lvl5pPr>
            <a:lvl6pPr>
              <a:defRPr>
                <a:latin typeface="Arial" pitchFamily="34" charset="0"/>
                <a:cs typeface="Arial" pitchFamily="34" charset="0"/>
              </a:defRPr>
            </a:lvl6pPr>
          </a:lstStyle>
          <a:p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1"/>
            <a:r>
              <a:rPr lang="en-GB" noProof="0" dirty="0"/>
              <a:t>Third level</a:t>
            </a:r>
          </a:p>
          <a:p>
            <a:pPr lvl="1"/>
            <a:r>
              <a:rPr lang="en-GB" noProof="0" dirty="0"/>
              <a:t>Fourth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0FD348-7AC9-4BAC-B41E-0EB71B8646C3}"/>
              </a:ext>
            </a:extLst>
          </p:cNvPr>
          <p:cNvSpPr txBox="1"/>
          <p:nvPr userDrawn="1"/>
        </p:nvSpPr>
        <p:spPr>
          <a:xfrm>
            <a:off x="0" y="6595848"/>
            <a:ext cx="12192000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33" dirty="0"/>
              <a:t>Proprietary and Confidential AstraZeneca 2020. For Advisory Board use only. This information is not to be shared, distributed or discussed outside of the Advisory Board.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29A1DC-769B-4296-92B9-BB66CB938978}"/>
              </a:ext>
            </a:extLst>
          </p:cNvPr>
          <p:cNvSpPr txBox="1"/>
          <p:nvPr userDrawn="1"/>
        </p:nvSpPr>
        <p:spPr>
          <a:xfrm>
            <a:off x="96418" y="6638378"/>
            <a:ext cx="1867289" cy="235898"/>
          </a:xfrm>
          <a:prstGeom prst="rect">
            <a:avLst/>
          </a:prstGeom>
          <a:noFill/>
        </p:spPr>
        <p:txBody>
          <a:bodyPr wrap="square" lIns="0" rtlCol="0" anchor="b" anchorCtr="0">
            <a:spAutoFit/>
          </a:bodyPr>
          <a:lstStyle/>
          <a:p>
            <a:pPr algn="l"/>
            <a:fld id="{A924764E-9051-47B8-AD64-407BA7C89294}" type="slidenum">
              <a:rPr lang="en-US" sz="933" kern="1200" smtClean="0">
                <a:solidFill>
                  <a:srgbClr val="000000"/>
                </a:solidFill>
                <a:latin typeface="+mn-lt"/>
                <a:ea typeface="+mn-ea"/>
                <a:cs typeface="Arial" pitchFamily="34" charset="0"/>
              </a:rPr>
              <a:pPr algn="l"/>
              <a:t>‹#›</a:t>
            </a:fld>
            <a:endParaRPr lang="en-US" sz="933" kern="1200" dirty="0">
              <a:solidFill>
                <a:srgbClr val="000000"/>
              </a:solidFill>
              <a:latin typeface="+mn-lt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09950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2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DC81722-4D3B-4C53-B9C1-6467AA13A241}"/>
              </a:ext>
            </a:extLst>
          </p:cNvPr>
          <p:cNvSpPr txBox="1"/>
          <p:nvPr userDrawn="1"/>
        </p:nvSpPr>
        <p:spPr>
          <a:xfrm>
            <a:off x="11441759" y="6381329"/>
            <a:ext cx="201978" cy="131574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rtlCol="0" anchor="ctr" anchorCtr="0">
            <a:spAutoFit/>
          </a:bodyPr>
          <a:lstStyle>
            <a:defPPr>
              <a:defRPr lang="en-US"/>
            </a:defPPr>
            <a:lvl1pPr lvl="0" algn="ctr">
              <a:lnSpc>
                <a:spcPct val="95000"/>
              </a:lnSpc>
              <a:defRPr sz="800" b="1" i="0">
                <a:solidFill>
                  <a:schemeClr val="accent5">
                    <a:lumMod val="40000"/>
                    <a:lumOff val="60000"/>
                  </a:schemeClr>
                </a:solidFill>
              </a:defRPr>
            </a:lvl1pPr>
          </a:lstStyle>
          <a:p>
            <a:pPr algn="r"/>
            <a:fld id="{9A272410-2BC3-4793-BF34-82881A512A37}" type="slidenum">
              <a:rPr lang="en-GB" sz="900" b="0" smtClean="0">
                <a:solidFill>
                  <a:schemeClr val="bg2">
                    <a:lumMod val="50000"/>
                  </a:schemeClr>
                </a:solidFill>
              </a:rPr>
              <a:pPr algn="r"/>
              <a:t>‹#›</a:t>
            </a:fld>
            <a:endParaRPr lang="en-GB" sz="9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F2263E-6EA2-4429-AB1C-6733D3A675AD}"/>
              </a:ext>
            </a:extLst>
          </p:cNvPr>
          <p:cNvSpPr/>
          <p:nvPr userDrawn="1"/>
        </p:nvSpPr>
        <p:spPr>
          <a:xfrm>
            <a:off x="0" y="1196752"/>
            <a:ext cx="12192000" cy="144016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100000">
                <a:schemeClr val="tx2">
                  <a:alpha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35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03FE8D-AF10-4E94-B000-76E029824602}"/>
              </a:ext>
            </a:extLst>
          </p:cNvPr>
          <p:cNvSpPr/>
          <p:nvPr userDrawn="1"/>
        </p:nvSpPr>
        <p:spPr>
          <a:xfrm>
            <a:off x="0" y="6642000"/>
            <a:ext cx="12192000" cy="21600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A1CE8C1-7AEC-4921-9D03-45EB171CB1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2464" y="370849"/>
            <a:ext cx="1368000" cy="5150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7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610E3B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4/12/23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7419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552121"/>
            <a:ext cx="7006269" cy="553999"/>
          </a:xfrm>
        </p:spPr>
        <p:txBody>
          <a:bodyPr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20000" y="1080001"/>
            <a:ext cx="7006269" cy="488795"/>
          </a:xfrm>
        </p:spPr>
        <p:txBody>
          <a:bodyPr>
            <a:noAutofit/>
          </a:bodyPr>
          <a:lstStyle>
            <a:lvl1pPr marL="0" indent="0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20000" y="2112963"/>
            <a:ext cx="10742400" cy="4020208"/>
          </a:xfrm>
        </p:spPr>
        <p:txBody>
          <a:bodyPr>
            <a:noAutofit/>
          </a:bodyPr>
          <a:lstStyle>
            <a:lvl1pPr marL="0" indent="0">
              <a:buNone/>
              <a:defRPr sz="2133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728000" y="6372104"/>
            <a:ext cx="953803" cy="24618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788FA-F864-4521-9DFD-AF03C9BFF3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094078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90419-0F6A-440C-A28D-516357E2C612}" type="datetimeFigureOut">
              <a:rPr lang="es-ES" smtClean="0"/>
              <a:t>12/4/23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0CBB-F61D-4E4B-9D3C-A75F4B49268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609766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90419-0F6A-440C-A28D-516357E2C612}" type="datetimeFigureOut">
              <a:rPr lang="es-ES" smtClean="0"/>
              <a:t>12/4/23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0CBB-F61D-4E4B-9D3C-A75F4B49268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646730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90419-0F6A-440C-A28D-516357E2C612}" type="datetimeFigureOut">
              <a:rPr lang="es-ES" smtClean="0"/>
              <a:t>12/4/23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0CBB-F61D-4E4B-9D3C-A75F4B49268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99482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90419-0F6A-440C-A28D-516357E2C612}" type="datetimeFigureOut">
              <a:rPr lang="es-ES" smtClean="0"/>
              <a:t>12/4/23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0CBB-F61D-4E4B-9D3C-A75F4B49268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770044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90419-0F6A-440C-A28D-516357E2C612}" type="datetimeFigureOut">
              <a:rPr lang="es-ES" smtClean="0"/>
              <a:t>12/4/23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0CBB-F61D-4E4B-9D3C-A75F4B49268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573510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90419-0F6A-440C-A28D-516357E2C612}" type="datetimeFigureOut">
              <a:rPr lang="es-ES" smtClean="0"/>
              <a:t>12/4/23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0CBB-F61D-4E4B-9D3C-A75F4B49268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061851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90419-0F6A-440C-A28D-516357E2C612}" type="datetimeFigureOut">
              <a:rPr lang="es-ES" smtClean="0"/>
              <a:t>12/4/23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0CBB-F61D-4E4B-9D3C-A75F4B49268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920878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90419-0F6A-440C-A28D-516357E2C612}" type="datetimeFigureOut">
              <a:rPr lang="es-ES" smtClean="0"/>
              <a:t>12/4/23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0CBB-F61D-4E4B-9D3C-A75F4B49268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03625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90419-0F6A-440C-A28D-516357E2C612}" type="datetimeFigureOut">
              <a:rPr lang="es-ES" smtClean="0"/>
              <a:t>12/4/23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0CBB-F61D-4E4B-9D3C-A75F4B49268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738261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90419-0F6A-440C-A28D-516357E2C612}" type="datetimeFigureOut">
              <a:rPr lang="es-ES" smtClean="0"/>
              <a:t>12/4/23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0CBB-F61D-4E4B-9D3C-A75F4B49268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7650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-3585211" y="564673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4956811" y="6173787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377">
              <a:defRPr/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492876"/>
            <a:ext cx="457200" cy="365125"/>
          </a:xfrm>
          <a:prstGeom prst="rect">
            <a:avLst/>
          </a:prstGeom>
        </p:spPr>
        <p:txBody>
          <a:bodyPr/>
          <a:lstStyle/>
          <a:p>
            <a:pPr algn="r" defTabSz="914377">
              <a:defRPr/>
            </a:pPr>
            <a:fld id="{CC7432E5-F8E0-41AE-9A6B-AD730338B005}" type="slidenum">
              <a:rPr lang="en-US" sz="1000" smtClean="0">
                <a:solidFill>
                  <a:srgbClr val="000000"/>
                </a:solidFill>
              </a:rPr>
              <a:pPr algn="r" defTabSz="914377">
                <a:defRPr/>
              </a:pPr>
              <a:t>‹#›</a:t>
            </a:fld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2160"/>
            <a:ext cx="10058400" cy="1005840"/>
          </a:xfrm>
        </p:spPr>
        <p:txBody>
          <a:bodyPr anchor="b">
            <a:noAutofit/>
          </a:bodyPr>
          <a:lstStyle>
            <a:lvl1pPr marL="0" indent="0">
              <a:spcBef>
                <a:spcPts val="300"/>
              </a:spcBef>
              <a:buNone/>
              <a:defRPr sz="1000"/>
            </a:lvl1pPr>
            <a:lvl2pPr marL="228594" indent="0">
              <a:spcBef>
                <a:spcPts val="300"/>
              </a:spcBef>
              <a:buNone/>
              <a:defRPr sz="1000"/>
            </a:lvl2pPr>
            <a:lvl3pPr marL="457189" indent="0">
              <a:spcBef>
                <a:spcPts val="300"/>
              </a:spcBef>
              <a:buNone/>
              <a:defRPr sz="1000"/>
            </a:lvl3pPr>
            <a:lvl4pPr marL="685783" indent="0">
              <a:spcBef>
                <a:spcPts val="300"/>
              </a:spcBef>
              <a:buNone/>
              <a:defRPr sz="1000"/>
            </a:lvl4pPr>
            <a:lvl5pPr marL="914377" indent="0">
              <a:spcBef>
                <a:spcPts val="300"/>
              </a:spcBef>
              <a:buNone/>
              <a:defRPr sz="1000"/>
            </a:lvl5pPr>
          </a:lstStyle>
          <a:p>
            <a:pPr lvl="0"/>
            <a:r>
              <a:rPr lang="en-US" dirty="0"/>
              <a:t>Reference(s)</a:t>
            </a:r>
          </a:p>
        </p:txBody>
      </p:sp>
    </p:spTree>
    <p:extLst>
      <p:ext uri="{BB962C8B-B14F-4D97-AF65-F5344CB8AC3E}">
        <p14:creationId xmlns:p14="http://schemas.microsoft.com/office/powerpoint/2010/main" val="1027336338"/>
      </p:ext>
    </p:extLst>
  </p:cSld>
  <p:clrMapOvr>
    <a:masterClrMapping/>
  </p:clrMapOvr>
  <p:transition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90419-0F6A-440C-A28D-516357E2C612}" type="datetimeFigureOut">
              <a:rPr lang="es-ES" smtClean="0"/>
              <a:t>12/4/23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0CBB-F61D-4E4B-9D3C-A75F4B49268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112052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Z_RGB_H_COL.jpg"/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013" y="142425"/>
            <a:ext cx="2664000" cy="879972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41013" y="1692146"/>
            <a:ext cx="11808000" cy="49710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  <a:effectLst/>
            </a:endParaRPr>
          </a:p>
        </p:txBody>
      </p:sp>
      <p:sp>
        <p:nvSpPr>
          <p:cNvPr id="13" name="Title 8"/>
          <p:cNvSpPr>
            <a:spLocks noGrp="1"/>
          </p:cNvSpPr>
          <p:nvPr>
            <p:ph type="title" hasCustomPrompt="1"/>
          </p:nvPr>
        </p:nvSpPr>
        <p:spPr>
          <a:xfrm>
            <a:off x="288002" y="1848643"/>
            <a:ext cx="9097012" cy="672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90000"/>
              </a:lnSpc>
              <a:defRPr sz="3733" b="1" baseline="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presentation title</a:t>
            </a:r>
          </a:p>
        </p:txBody>
      </p:sp>
      <p:sp>
        <p:nvSpPr>
          <p:cNvPr id="9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288002" y="3190257"/>
            <a:ext cx="9097011" cy="1594294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subtitle if necessary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483441-21AE-4117-994A-6649DC930E5E}"/>
              </a:ext>
            </a:extLst>
          </p:cNvPr>
          <p:cNvSpPr txBox="1"/>
          <p:nvPr userDrawn="1"/>
        </p:nvSpPr>
        <p:spPr>
          <a:xfrm>
            <a:off x="10160000" y="6611780"/>
            <a:ext cx="203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© AstraZeneca 2020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FCA5801-9220-4E7B-9EDF-28B499B9CC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04732" y="5865464"/>
            <a:ext cx="1451151" cy="182880"/>
          </a:xfrm>
        </p:spPr>
        <p:txBody>
          <a:bodyPr anchor="t">
            <a:noAutofit/>
          </a:bodyPr>
          <a:lstStyle>
            <a:lvl1pPr marL="0" indent="0">
              <a:spcBef>
                <a:spcPts val="300"/>
              </a:spcBef>
              <a:buNone/>
              <a:defRPr sz="1000">
                <a:solidFill>
                  <a:schemeClr val="bg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XX-XXXX-ALL-XXXX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AE57FD-B4CA-4FEC-8695-AC40C5080EF3}"/>
              </a:ext>
            </a:extLst>
          </p:cNvPr>
          <p:cNvSpPr txBox="1"/>
          <p:nvPr userDrawn="1"/>
        </p:nvSpPr>
        <p:spPr>
          <a:xfrm>
            <a:off x="288002" y="5803221"/>
            <a:ext cx="28552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000" dirty="0">
                <a:solidFill>
                  <a:schemeClr val="bg1"/>
                </a:solidFill>
              </a:rPr>
              <a:t>GMIP Number: </a:t>
            </a:r>
            <a:br>
              <a:rPr lang="en-US" sz="1000" dirty="0">
                <a:solidFill>
                  <a:schemeClr val="bg1"/>
                </a:solidFill>
              </a:rPr>
            </a:br>
            <a:r>
              <a:rPr lang="en-US" sz="1000" dirty="0">
                <a:solidFill>
                  <a:schemeClr val="bg1"/>
                </a:solidFill>
              </a:rPr>
              <a:t>Approval Date:</a:t>
            </a:r>
            <a:br>
              <a:rPr lang="en-US" sz="1000" dirty="0">
                <a:solidFill>
                  <a:schemeClr val="bg1"/>
                </a:solidFill>
              </a:rPr>
            </a:br>
            <a:r>
              <a:rPr lang="en-US" sz="1000" dirty="0">
                <a:solidFill>
                  <a:schemeClr val="bg1"/>
                </a:solidFill>
              </a:rPr>
              <a:t>Expiration Date: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15AE65CC-53A8-4B6D-A45D-F840C8C137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04732" y="6321258"/>
            <a:ext cx="1451151" cy="182880"/>
          </a:xfrm>
        </p:spPr>
        <p:txBody>
          <a:bodyPr anchor="t">
            <a:noAutofit/>
          </a:bodyPr>
          <a:lstStyle>
            <a:lvl1pPr marL="0" indent="0">
              <a:spcBef>
                <a:spcPts val="300"/>
              </a:spcBef>
              <a:buNone/>
              <a:defRPr sz="1000">
                <a:solidFill>
                  <a:schemeClr val="bg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MM/YY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C46DDC66-D58B-400F-82BF-795384A740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04732" y="6097532"/>
            <a:ext cx="1451151" cy="183970"/>
          </a:xfrm>
        </p:spPr>
        <p:txBody>
          <a:bodyPr anchor="t">
            <a:noAutofit/>
          </a:bodyPr>
          <a:lstStyle>
            <a:lvl1pPr marL="0" indent="0">
              <a:spcBef>
                <a:spcPts val="300"/>
              </a:spcBef>
              <a:buNone/>
              <a:defRPr sz="1000">
                <a:solidFill>
                  <a:schemeClr val="bg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MM/YY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A28B2A-2C07-4712-80F7-5E89249356A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51079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1872"/>
            <a:ext cx="1127760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1602"/>
            <a:ext cx="5421600" cy="1005840"/>
          </a:xfrm>
        </p:spPr>
        <p:txBody>
          <a:bodyPr anchor="b">
            <a:normAutofit/>
          </a:bodyPr>
          <a:lstStyle>
            <a:lvl1pPr marL="0" indent="0">
              <a:spcBef>
                <a:spcPts val="300"/>
              </a:spcBef>
              <a:buNone/>
              <a:defRPr sz="10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C5991EC-A674-4967-9E72-AE87DFFFEE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119840C-D73C-4B89-9026-EEE90F7EE8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5851602"/>
            <a:ext cx="4215600" cy="1004400"/>
          </a:xfr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>
                <a:solidFill>
                  <a:schemeClr val="tx1"/>
                </a:solidFill>
              </a:defRPr>
            </a:lvl2pPr>
            <a:lvl3pPr marL="457200" indent="0">
              <a:buNone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>
                <a:solidFill>
                  <a:schemeClr val="tx1"/>
                </a:solidFill>
              </a:defRPr>
            </a:lvl4pPr>
            <a:lvl5pPr marL="9144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Reference(s)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4606766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93500" y="156117"/>
            <a:ext cx="11808000" cy="64556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270365"/>
            <a:ext cx="11277600" cy="535531"/>
          </a:xfrm>
        </p:spPr>
        <p:txBody>
          <a:bodyPr anchor="t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divider title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C290D6F0-A744-4762-BA4F-BBADC0F285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587635"/>
            <a:ext cx="5422605" cy="1008707"/>
          </a:xfrm>
        </p:spPr>
        <p:txBody>
          <a:bodyPr anchor="b">
            <a:noAutofit/>
          </a:bodyPr>
          <a:lstStyle>
            <a:lvl1pPr marL="0" indent="0">
              <a:spcBef>
                <a:spcPts val="300"/>
              </a:spcBef>
              <a:buNone/>
              <a:defRPr sz="1000">
                <a:solidFill>
                  <a:schemeClr val="bg1"/>
                </a:solidFill>
              </a:defRPr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9F0994-F17C-46C2-935A-B93E8CA3C61A}"/>
              </a:ext>
            </a:extLst>
          </p:cNvPr>
          <p:cNvSpPr txBox="1"/>
          <p:nvPr userDrawn="1"/>
        </p:nvSpPr>
        <p:spPr>
          <a:xfrm>
            <a:off x="10160000" y="6611780"/>
            <a:ext cx="203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© AstraZeneca 2020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56BCC0-A715-4682-B8D3-336A815EA1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5591942"/>
            <a:ext cx="4215600" cy="1004400"/>
          </a:xfr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Reference(s)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213078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1602"/>
            <a:ext cx="5422605" cy="1005840"/>
          </a:xfrm>
        </p:spPr>
        <p:txBody>
          <a:bodyPr anchor="b">
            <a:noAutofit/>
          </a:bodyPr>
          <a:lstStyle>
            <a:lvl1pPr marL="0" indent="0">
              <a:spcBef>
                <a:spcPts val="300"/>
              </a:spcBef>
              <a:buNone/>
              <a:defRPr sz="10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BB79CC-3497-4C0B-8AB4-7D99AF889E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5851602"/>
            <a:ext cx="4215600" cy="10044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0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Reference(s)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6094444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1602"/>
            <a:ext cx="5422605" cy="1005840"/>
          </a:xfrm>
        </p:spPr>
        <p:txBody>
          <a:bodyPr anchor="b">
            <a:noAutofit/>
          </a:bodyPr>
          <a:lstStyle>
            <a:lvl1pPr marL="0" indent="0">
              <a:spcBef>
                <a:spcPts val="300"/>
              </a:spcBef>
              <a:buNone/>
              <a:defRPr sz="10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61872"/>
            <a:ext cx="5638800" cy="455706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261872"/>
            <a:ext cx="5638800" cy="455706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1002731-5616-497E-9F61-5723ED3CD1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5851602"/>
            <a:ext cx="4215600" cy="10044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sz="1000" dirty="0"/>
              <a:t>Reference(s)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8775239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1"/>
            <a:ext cx="11277600" cy="8001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64716"/>
            <a:ext cx="5638800" cy="428283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0" y="1264716"/>
            <a:ext cx="5638800" cy="428283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1602"/>
            <a:ext cx="5422605" cy="1005840"/>
          </a:xfrm>
        </p:spPr>
        <p:txBody>
          <a:bodyPr anchor="b">
            <a:noAutofit/>
          </a:bodyPr>
          <a:lstStyle>
            <a:lvl1pPr marL="0" indent="0">
              <a:spcBef>
                <a:spcPts val="300"/>
              </a:spcBef>
              <a:buNone/>
              <a:defRPr sz="10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92998"/>
            <a:ext cx="5638800" cy="413630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0" y="1692998"/>
            <a:ext cx="5638800" cy="41363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842D2C6-43F6-499B-A04A-DF5936D7EB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5851602"/>
            <a:ext cx="4215600" cy="10044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0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sz="1000" dirty="0"/>
              <a:t>Reference(s)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8717025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11277600" cy="80010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170432" y="5440680"/>
            <a:ext cx="9875520" cy="365760"/>
          </a:xfrm>
          <a:prstGeom prst="round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enter caption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1601"/>
            <a:ext cx="5421600" cy="1005840"/>
          </a:xfrm>
        </p:spPr>
        <p:txBody>
          <a:bodyPr anchor="b">
            <a:noAutofit/>
          </a:bodyPr>
          <a:lstStyle>
            <a:lvl1pPr marL="0" indent="0">
              <a:spcBef>
                <a:spcPts val="300"/>
              </a:spcBef>
              <a:buNone/>
              <a:defRPr sz="10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0476"/>
            <a:ext cx="11277600" cy="418522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10D0AE3-AB58-400E-B5D2-124E928607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5851601"/>
            <a:ext cx="4215600" cy="10044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0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Reference(s)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4937155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CC7432E5-F8E0-41AE-9A6B-AD730338B005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170432" y="5440680"/>
            <a:ext cx="9875520" cy="361950"/>
          </a:xfrm>
          <a:prstGeom prst="roundRect">
            <a:avLst/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Click to enter caption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1602"/>
            <a:ext cx="5421600" cy="1005840"/>
          </a:xfrm>
        </p:spPr>
        <p:txBody>
          <a:bodyPr anchor="b">
            <a:noAutofit/>
          </a:bodyPr>
          <a:lstStyle>
            <a:lvl1pPr marL="0" indent="0">
              <a:spcBef>
                <a:spcPts val="300"/>
              </a:spcBef>
              <a:buNone/>
              <a:defRPr sz="10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FC1341-617F-4924-976A-68364884DB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08192" y="5851602"/>
            <a:ext cx="4215600" cy="10044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0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Reference(s)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7215305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- 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93501" y="1028700"/>
            <a:ext cx="11998500" cy="250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1602"/>
            <a:ext cx="5421600" cy="1005840"/>
          </a:xfrm>
        </p:spPr>
        <p:txBody>
          <a:bodyPr anchor="b">
            <a:normAutofit/>
          </a:bodyPr>
          <a:lstStyle>
            <a:lvl1pPr marL="0" indent="0">
              <a:spcBef>
                <a:spcPts val="300"/>
              </a:spcBef>
              <a:buNone/>
              <a:defRPr sz="10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8700"/>
            <a:ext cx="11277600" cy="48051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7F1369-6264-4413-832F-B034672F8F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5851602"/>
            <a:ext cx="4215600" cy="10044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000"/>
            </a:lvl1pPr>
          </a:lstStyle>
          <a:p>
            <a:pPr lvl="0"/>
            <a:r>
              <a:rPr lang="en-US" dirty="0"/>
              <a:t>Reference(s)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909150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3585211" y="564673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4956811" y="6173787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377">
              <a:defRPr/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92876"/>
            <a:ext cx="457200" cy="365125"/>
          </a:xfrm>
          <a:prstGeom prst="rect">
            <a:avLst/>
          </a:prstGeom>
        </p:spPr>
        <p:txBody>
          <a:bodyPr/>
          <a:lstStyle/>
          <a:p>
            <a:pPr algn="r" defTabSz="914377">
              <a:defRPr/>
            </a:pPr>
            <a:fld id="{CC7432E5-F8E0-41AE-9A6B-AD730338B005}" type="slidenum">
              <a:rPr lang="en-US" sz="1000" smtClean="0">
                <a:solidFill>
                  <a:srgbClr val="000000"/>
                </a:solidFill>
              </a:rPr>
              <a:pPr algn="r" defTabSz="914377">
                <a:defRPr/>
              </a:pPr>
              <a:t>‹#›</a:t>
            </a:fld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2160"/>
            <a:ext cx="10058400" cy="1005840"/>
          </a:xfrm>
        </p:spPr>
        <p:txBody>
          <a:bodyPr anchor="b">
            <a:normAutofit/>
          </a:bodyPr>
          <a:lstStyle>
            <a:lvl1pPr marL="0" indent="0">
              <a:spcBef>
                <a:spcPts val="300"/>
              </a:spcBef>
              <a:buNone/>
              <a:defRPr sz="1000">
                <a:solidFill>
                  <a:schemeClr val="tx1"/>
                </a:solidFill>
              </a:defRPr>
            </a:lvl1pPr>
            <a:lvl2pPr marL="228594" indent="0">
              <a:buNone/>
              <a:defRPr>
                <a:solidFill>
                  <a:schemeClr val="tx1"/>
                </a:solidFill>
              </a:defRPr>
            </a:lvl2pPr>
            <a:lvl3pPr marL="457189" indent="0">
              <a:buNone/>
              <a:defRPr>
                <a:solidFill>
                  <a:schemeClr val="tx1"/>
                </a:solidFill>
              </a:defRPr>
            </a:lvl3pPr>
            <a:lvl4pPr marL="685783" indent="0">
              <a:buNone/>
              <a:defRPr>
                <a:solidFill>
                  <a:schemeClr val="tx1"/>
                </a:solidFill>
              </a:defRPr>
            </a:lvl4pPr>
            <a:lvl5pPr marL="914377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Reference(s)</a:t>
            </a:r>
          </a:p>
        </p:txBody>
      </p:sp>
    </p:spTree>
    <p:extLst>
      <p:ext uri="{BB962C8B-B14F-4D97-AF65-F5344CB8AC3E}">
        <p14:creationId xmlns:p14="http://schemas.microsoft.com/office/powerpoint/2010/main" val="1690207856"/>
      </p:ext>
    </p:extLst>
  </p:cSld>
  <p:clrMapOvr>
    <a:masterClrMapping/>
  </p:clrMapOvr>
  <p:transition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93501" y="1028700"/>
            <a:ext cx="11998500" cy="250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1602"/>
            <a:ext cx="5421600" cy="1005840"/>
          </a:xfrm>
        </p:spPr>
        <p:txBody>
          <a:bodyPr anchor="b">
            <a:normAutofit/>
          </a:bodyPr>
          <a:lstStyle>
            <a:lvl1pPr marL="0" indent="0">
              <a:spcBef>
                <a:spcPts val="300"/>
              </a:spcBef>
              <a:buNone/>
              <a:defRPr sz="10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8700"/>
            <a:ext cx="11277600" cy="48051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750DB-18BB-44D9-9615-919C74F724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00763" y="5851602"/>
            <a:ext cx="4215600" cy="100440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0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</a:lstStyle>
          <a:p>
            <a:pPr lvl="0"/>
            <a:r>
              <a:rPr lang="en-US" dirty="0"/>
              <a:t>Reference(s)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675517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- 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93501" y="1028700"/>
            <a:ext cx="11998500" cy="250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1602"/>
            <a:ext cx="5421600" cy="1005840"/>
          </a:xfrm>
        </p:spPr>
        <p:txBody>
          <a:bodyPr anchor="b">
            <a:noAutofit/>
          </a:bodyPr>
          <a:lstStyle>
            <a:lvl1pPr marL="0" indent="0">
              <a:spcBef>
                <a:spcPts val="300"/>
              </a:spcBef>
              <a:buNone/>
              <a:defRPr sz="10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8851EC-5D36-48D2-8A28-541D8638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5851602"/>
            <a:ext cx="4215600" cy="100440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0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</a:lstStyle>
          <a:p>
            <a:pPr lvl="0"/>
            <a:r>
              <a:rPr lang="en-US" dirty="0"/>
              <a:t>Reference(s)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7288981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3501" y="1028700"/>
            <a:ext cx="11998500" cy="250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>
          <a:xfrm>
            <a:off x="-1871133" y="6534150"/>
            <a:ext cx="1295400" cy="32385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>
          <a:xfrm>
            <a:off x="6099175" y="5845175"/>
            <a:ext cx="4215600" cy="1004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D4FDEA9-5C10-4F86-81B7-1F6BEC381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91300"/>
            <a:ext cx="487680" cy="266700"/>
          </a:xfrm>
        </p:spPr>
        <p:txBody>
          <a:bodyPr/>
          <a:lstStyle/>
          <a:p>
            <a:pPr algn="ctr"/>
            <a:fld id="{CC7432E5-F8E0-41AE-9A6B-AD730338B005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83606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3501" y="1028700"/>
            <a:ext cx="11998500" cy="250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>
          <a:xfrm>
            <a:off x="-1871133" y="6534150"/>
            <a:ext cx="1295400" cy="32385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>
          <a:xfrm>
            <a:off x="6099175" y="5845175"/>
            <a:ext cx="4215600" cy="1004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98B3A8-4D90-4D24-BD68-8880FFF84A2F}"/>
              </a:ext>
            </a:extLst>
          </p:cNvPr>
          <p:cNvSpPr/>
          <p:nvPr userDrawn="1"/>
        </p:nvSpPr>
        <p:spPr>
          <a:xfrm>
            <a:off x="10795000" y="6534150"/>
            <a:ext cx="1397000" cy="323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6668F-33AF-4836-8047-E3F1EDCE4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91300"/>
            <a:ext cx="487680" cy="266700"/>
          </a:xfrm>
        </p:spPr>
        <p:txBody>
          <a:bodyPr/>
          <a:lstStyle/>
          <a:p>
            <a:pPr algn="ctr"/>
            <a:fld id="{CC7432E5-F8E0-41AE-9A6B-AD730338B005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31570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61A77-F888-4158-9173-70423BA99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184396-CF20-4303-B224-C9585F0115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53FAD-2958-4C4B-9735-7414AC36A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F03D8-9F62-476E-9CD6-2F36CC2D5E2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4099475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Z_RGB_H_POS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5013" y="142425"/>
            <a:ext cx="2664000" cy="8799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" y="-1867"/>
            <a:ext cx="12191708" cy="6859868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76373" y="1637732"/>
            <a:ext cx="6624475" cy="120090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667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276373" y="3114724"/>
            <a:ext cx="6624475" cy="120090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133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293" y="6565281"/>
            <a:ext cx="12191707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sz="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Proprietary and Confidential ©AstraZeneca Pharmaceutical LP 2020 • FOR MEDICAL REACTIVE USE ONLY</a:t>
            </a:r>
          </a:p>
        </p:txBody>
      </p:sp>
    </p:spTree>
    <p:extLst>
      <p:ext uri="{BB962C8B-B14F-4D97-AF65-F5344CB8AC3E}">
        <p14:creationId xmlns:p14="http://schemas.microsoft.com/office/powerpoint/2010/main" val="6719381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" y="6"/>
            <a:ext cx="12188380" cy="6857995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502780" y="6503728"/>
            <a:ext cx="4938232" cy="24622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l"/>
            <a:r>
              <a:rPr lang="en-US" sz="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Proprietary and Confidential © AstraZeneca Pharmaceuticals</a:t>
            </a:r>
            <a:r>
              <a:rPr lang="en-US" sz="8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LP </a:t>
            </a:r>
            <a:r>
              <a:rPr lang="en-US" sz="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2020 • FOR MEDICAL</a:t>
            </a:r>
            <a:r>
              <a:rPr lang="en-US" sz="8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REACTIVE </a:t>
            </a:r>
            <a:r>
              <a:rPr lang="en-US" sz="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ONLY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350001" y="964442"/>
            <a:ext cx="5205104" cy="120090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667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50001" y="2441434"/>
            <a:ext cx="5205104" cy="120090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133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9309740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/>
          <p:cNvSpPr>
            <a:spLocks noGrp="1"/>
          </p:cNvSpPr>
          <p:nvPr>
            <p:ph type="title" hasCustomPrompt="1"/>
          </p:nvPr>
        </p:nvSpPr>
        <p:spPr>
          <a:xfrm>
            <a:off x="431801" y="111253"/>
            <a:ext cx="11328401" cy="1253999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100000"/>
              </a:lnSpc>
              <a:defRPr sz="3733" b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4500" y="1517705"/>
            <a:ext cx="11335701" cy="3836720"/>
          </a:xfrm>
          <a:prstGeom prst="rect">
            <a:avLst/>
          </a:prstGeom>
        </p:spPr>
        <p:txBody>
          <a:bodyPr/>
          <a:lstStyle>
            <a:lvl1pPr marL="235194" indent="-235194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defRPr sz="2133"/>
            </a:lvl1pPr>
            <a:lvl2pPr marL="479988" indent="-244794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defRPr sz="1867"/>
            </a:lvl2pPr>
            <a:lvl3pPr marL="715182" indent="-235194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04000" y="6306865"/>
            <a:ext cx="384000" cy="384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933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C4F54F3-C349-4609-AFEE-01462D5C794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998483" y="5629349"/>
            <a:ext cx="4766661" cy="48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1067"/>
            </a:lvl1pPr>
          </a:lstStyle>
          <a:p>
            <a:pPr lvl="0"/>
            <a:r>
              <a:rPr lang="en-GB" dirty="0"/>
              <a:t>Footer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6993539" y="5629349"/>
            <a:ext cx="4766663" cy="480000"/>
          </a:xfrm>
          <a:prstGeom prst="rect">
            <a:avLst/>
          </a:prstGeom>
        </p:spPr>
        <p:txBody>
          <a:bodyPr lIns="0" tIns="0" rIns="0" bIns="0" anchor="b"/>
          <a:lstStyle>
            <a:lvl1pPr marL="457189" indent="-457189" algn="r">
              <a:buNone/>
              <a:defRPr lang="en-GB" sz="1067" dirty="0"/>
            </a:lvl1pPr>
          </a:lstStyle>
          <a:p>
            <a:pPr marL="0" lvl="0" indent="0">
              <a:spcBef>
                <a:spcPts val="0"/>
              </a:spcBef>
            </a:pPr>
            <a:r>
              <a:rPr lang="en-US" dirty="0"/>
              <a:t>References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80486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567" y="1306514"/>
            <a:ext cx="11453284" cy="4484687"/>
          </a:xfrm>
        </p:spPr>
        <p:txBody>
          <a:bodyPr/>
          <a:lstStyle>
            <a:lvl1pPr marL="283457" indent="-283457">
              <a:lnSpc>
                <a:spcPct val="100000"/>
              </a:lnSpc>
              <a:spcBef>
                <a:spcPts val="800"/>
              </a:spcBef>
              <a:buClr>
                <a:srgbClr val="830051"/>
              </a:buClr>
              <a:buSzPct val="100000"/>
              <a:buFont typeface="Arial" pitchFamily="34" charset="0"/>
              <a:buChar char="•"/>
              <a:defRPr sz="1800" b="0" i="0" baseline="0">
                <a:solidFill>
                  <a:schemeClr val="tx1"/>
                </a:solidFill>
              </a:defRPr>
            </a:lvl1pPr>
            <a:lvl2pPr marL="566914" indent="-283457">
              <a:lnSpc>
                <a:spcPct val="100000"/>
              </a:lnSpc>
              <a:spcBef>
                <a:spcPts val="800"/>
              </a:spcBef>
              <a:buClr>
                <a:srgbClr val="830051"/>
              </a:buClr>
              <a:buSzPct val="100000"/>
              <a:buFont typeface="Arial" pitchFamily="34" charset="0"/>
              <a:buChar char="•"/>
              <a:defRPr sz="1600" b="0" i="0" baseline="0">
                <a:solidFill>
                  <a:schemeClr val="tx1"/>
                </a:solidFill>
              </a:defRPr>
            </a:lvl2pPr>
            <a:lvl3pPr marL="850371" indent="-283457">
              <a:lnSpc>
                <a:spcPct val="100000"/>
              </a:lnSpc>
              <a:spcBef>
                <a:spcPts val="800"/>
              </a:spcBef>
              <a:buClr>
                <a:srgbClr val="830051"/>
              </a:buClr>
              <a:buSzPct val="80000"/>
              <a:buFont typeface="Arial" pitchFamily="34" charset="0"/>
              <a:buChar char="•"/>
              <a:defRPr sz="1400" b="0" i="0" baseline="0">
                <a:solidFill>
                  <a:schemeClr val="tx1"/>
                </a:solidFill>
              </a:defRPr>
            </a:lvl3pPr>
            <a:lvl4pPr>
              <a:buClr>
                <a:srgbClr val="830051"/>
              </a:buClr>
              <a:defRPr baseline="0">
                <a:solidFill>
                  <a:srgbClr val="F0AB00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4184" y="214729"/>
            <a:ext cx="11232667" cy="796908"/>
          </a:xfrm>
        </p:spPr>
        <p:txBody>
          <a:bodyPr/>
          <a:lstStyle>
            <a:lvl1pPr>
              <a:defRPr sz="2800">
                <a:solidFill>
                  <a:srgbClr val="83005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212386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04000" y="6306865"/>
            <a:ext cx="384000" cy="384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933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C4F54F3-C349-4609-AFEE-01462D5C794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998483" y="5629349"/>
            <a:ext cx="4766661" cy="48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1067"/>
            </a:lvl1pPr>
          </a:lstStyle>
          <a:p>
            <a:pPr lvl="0"/>
            <a:r>
              <a:rPr lang="en-GB" dirty="0"/>
              <a:t>Footer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6993539" y="5629349"/>
            <a:ext cx="4766663" cy="480000"/>
          </a:xfrm>
          <a:prstGeom prst="rect">
            <a:avLst/>
          </a:prstGeom>
        </p:spPr>
        <p:txBody>
          <a:bodyPr lIns="0" tIns="0" rIns="0" bIns="0" anchor="b"/>
          <a:lstStyle>
            <a:lvl1pPr marL="457189" indent="-457189" algn="r">
              <a:buNone/>
              <a:defRPr lang="en-GB" sz="1067" dirty="0"/>
            </a:lvl1pPr>
          </a:lstStyle>
          <a:p>
            <a:pPr marL="0" lvl="0" indent="0">
              <a:spcBef>
                <a:spcPts val="0"/>
              </a:spcBef>
            </a:pPr>
            <a:r>
              <a:rPr lang="en-US" dirty="0"/>
              <a:t>References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55454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95D6A-A399-464D-A5EE-2D65E950D5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DD0E8-A2B9-5E4A-9465-579EE1C111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9130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64DB30-6EEB-C446-8C7D-DEE402FD64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29130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2621F08-E979-D347-95E6-FB5BAD3637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1B221-7A2F-B642-A30C-08C6276034E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4523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4673600" y="6386514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EE4E560F-2E91-9944-975E-CEB03596AB3F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5321156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112" y="228602"/>
            <a:ext cx="11277600" cy="80009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569784"/>
            <a:ext cx="463550" cy="266700"/>
          </a:xfrm>
        </p:spPr>
        <p:txBody>
          <a:bodyPr/>
          <a:lstStyle/>
          <a:p>
            <a:pPr algn="ctr"/>
            <a:fld id="{CC7432E5-F8E0-41AE-9A6B-AD730338B005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226" y="1370732"/>
            <a:ext cx="11277600" cy="4572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1602"/>
            <a:ext cx="9855200" cy="100584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</a:lstStyle>
          <a:p>
            <a:pPr lvl="0"/>
            <a:r>
              <a:rPr lang="en-US" dirty="0"/>
              <a:t>Reference(s)</a:t>
            </a:r>
          </a:p>
        </p:txBody>
      </p:sp>
    </p:spTree>
    <p:extLst>
      <p:ext uri="{BB962C8B-B14F-4D97-AF65-F5344CB8AC3E}">
        <p14:creationId xmlns:p14="http://schemas.microsoft.com/office/powerpoint/2010/main" val="2701685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>
          <p15:clr>
            <a:srgbClr val="FBAE40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1872"/>
            <a:ext cx="1127760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1602"/>
            <a:ext cx="9854400" cy="1005840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None/>
              <a:defRPr sz="10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C5991EC-A674-4967-9E72-AE87DFFFEE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1636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93500" y="156117"/>
            <a:ext cx="11808000" cy="64556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270365"/>
            <a:ext cx="11277600" cy="535531"/>
          </a:xfrm>
        </p:spPr>
        <p:txBody>
          <a:bodyPr anchor="t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divider title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C290D6F0-A744-4762-BA4F-BBADC0F285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587635"/>
            <a:ext cx="9854400" cy="1008707"/>
          </a:xfrm>
        </p:spPr>
        <p:txBody>
          <a:bodyPr anchor="b">
            <a:noAutofit/>
          </a:bodyPr>
          <a:lstStyle>
            <a:lvl1pPr marL="0" indent="0">
              <a:spcBef>
                <a:spcPts val="300"/>
              </a:spcBef>
              <a:buNone/>
              <a:defRPr sz="1000">
                <a:solidFill>
                  <a:schemeClr val="bg1"/>
                </a:solidFill>
              </a:defRPr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9F0994-F17C-46C2-935A-B93E8CA3C61A}"/>
              </a:ext>
            </a:extLst>
          </p:cNvPr>
          <p:cNvSpPr txBox="1"/>
          <p:nvPr userDrawn="1"/>
        </p:nvSpPr>
        <p:spPr>
          <a:xfrm>
            <a:off x="10160000" y="6611780"/>
            <a:ext cx="203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© AstraZeneca 2020</a:t>
            </a:r>
          </a:p>
        </p:txBody>
      </p:sp>
    </p:spTree>
    <p:extLst>
      <p:ext uri="{BB962C8B-B14F-4D97-AF65-F5344CB8AC3E}">
        <p14:creationId xmlns:p14="http://schemas.microsoft.com/office/powerpoint/2010/main" val="358183744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914401" y="2145601"/>
            <a:ext cx="6643650" cy="1219199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b="1" i="0" cap="all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914402" y="3370144"/>
            <a:ext cx="6643650" cy="672001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Arial Narrow"/>
                <a:cs typeface="Arial Narrow"/>
              </a:defRPr>
            </a:lvl1pPr>
            <a:lvl2pPr marL="609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7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12957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52587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99698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ullet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/>
          <p:cNvSpPr>
            <a:spLocks noGrp="1"/>
          </p:cNvSpPr>
          <p:nvPr>
            <p:ph type="title" hasCustomPrompt="1"/>
          </p:nvPr>
        </p:nvSpPr>
        <p:spPr>
          <a:xfrm>
            <a:off x="316083" y="192000"/>
            <a:ext cx="11687535" cy="672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100000"/>
              </a:lnSpc>
              <a:defRPr sz="3200" b="1" baseline="0">
                <a:solidFill>
                  <a:srgbClr val="8300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4500" y="6462339"/>
            <a:ext cx="528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C4F54F3-C349-4609-AFEE-01462D5C794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6" hasCustomPrompt="1"/>
          </p:nvPr>
        </p:nvSpPr>
        <p:spPr>
          <a:xfrm>
            <a:off x="316800" y="1645920"/>
            <a:ext cx="9408000" cy="2157984"/>
          </a:xfrm>
          <a:prstGeom prst="rect">
            <a:avLst/>
          </a:prstGeom>
        </p:spPr>
        <p:txBody>
          <a:bodyPr/>
          <a:lstStyle>
            <a:lvl1pPr marL="239994" indent="-239994">
              <a:lnSpc>
                <a:spcPct val="100000"/>
              </a:lnSpc>
              <a:spcBef>
                <a:spcPts val="0"/>
              </a:spcBef>
              <a:buClr>
                <a:srgbClr val="830051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19982" indent="-239994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67" baseline="0">
                <a:latin typeface="Arial" pitchFamily="34" charset="0"/>
                <a:cs typeface="Arial" pitchFamily="34" charset="0"/>
              </a:defRPr>
            </a:lvl3pPr>
            <a:lvl4pPr marL="830379" indent="-239994">
              <a:defRPr sz="1867">
                <a:latin typeface="Arial" pitchFamily="34" charset="0"/>
                <a:cs typeface="Arial" pitchFamily="34" charset="0"/>
              </a:defRPr>
            </a:lvl4pPr>
            <a:lvl5pPr marL="830379">
              <a:defRPr sz="1867">
                <a:latin typeface="Arial" pitchFamily="34" charset="0"/>
                <a:cs typeface="Arial" pitchFamily="34" charset="0"/>
              </a:defRPr>
            </a:lvl5pPr>
            <a:lvl6pPr>
              <a:defRPr>
                <a:latin typeface="Arial" pitchFamily="34" charset="0"/>
                <a:cs typeface="Arial" pitchFamily="34" charset="0"/>
              </a:defRPr>
            </a:lvl6pPr>
          </a:lstStyle>
          <a:p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1"/>
            <a:r>
              <a:rPr lang="en-GB" noProof="0" dirty="0"/>
              <a:t>Third level</a:t>
            </a:r>
          </a:p>
          <a:p>
            <a:pPr lvl="1"/>
            <a:r>
              <a:rPr lang="en-GB" noProof="0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62210495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4500" y="6462339"/>
            <a:ext cx="528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C4F54F3-C349-4609-AFEE-01462D5C794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8"/>
          <p:cNvSpPr>
            <a:spLocks noGrp="1"/>
          </p:cNvSpPr>
          <p:nvPr>
            <p:ph type="title" hasCustomPrompt="1"/>
          </p:nvPr>
        </p:nvSpPr>
        <p:spPr>
          <a:xfrm>
            <a:off x="316083" y="192000"/>
            <a:ext cx="11687535" cy="672000"/>
          </a:xfrm>
          <a:prstGeom prst="rect">
            <a:avLst/>
          </a:prstGeom>
        </p:spPr>
        <p:txBody>
          <a:bodyPr vert="horz"/>
          <a:lstStyle>
            <a:lvl1pPr algn="l" defTabSz="60958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3200" b="1" kern="1200" baseline="0" noProof="0" dirty="0">
                <a:solidFill>
                  <a:srgbClr val="83005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46307214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273BA-89AD-4B2C-8B24-DE3113396BD3}" type="datetime1">
              <a:rPr lang="en-US" smtClean="0"/>
              <a:t>4/12/23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2160"/>
            <a:ext cx="10058400" cy="1005840"/>
          </a:xfrm>
        </p:spPr>
        <p:txBody>
          <a:bodyPr anchor="b">
            <a:noAutofit/>
          </a:bodyPr>
          <a:lstStyle>
            <a:lvl1pPr marL="0" indent="0">
              <a:spcBef>
                <a:spcPts val="300"/>
              </a:spcBef>
              <a:buNone/>
              <a:defRPr sz="1000"/>
            </a:lvl1pPr>
            <a:lvl2pPr marL="228600" indent="0">
              <a:spcBef>
                <a:spcPts val="300"/>
              </a:spcBef>
              <a:buNone/>
              <a:defRPr sz="1000"/>
            </a:lvl2pPr>
            <a:lvl3pPr marL="457200" indent="0">
              <a:spcBef>
                <a:spcPts val="300"/>
              </a:spcBef>
              <a:buNone/>
              <a:defRPr sz="1000"/>
            </a:lvl3pPr>
            <a:lvl4pPr marL="685800" indent="0">
              <a:spcBef>
                <a:spcPts val="300"/>
              </a:spcBef>
              <a:buNone/>
              <a:defRPr sz="1000"/>
            </a:lvl4pPr>
            <a:lvl5pPr marL="914400" indent="0">
              <a:spcBef>
                <a:spcPts val="300"/>
              </a:spcBef>
              <a:buNone/>
              <a:defRPr sz="1000"/>
            </a:lvl5pPr>
          </a:lstStyle>
          <a:p>
            <a:pPr lvl="0"/>
            <a:r>
              <a:rPr lang="en-US" dirty="0"/>
              <a:t>Reference(s)</a:t>
            </a:r>
          </a:p>
        </p:txBody>
      </p:sp>
    </p:spTree>
    <p:extLst>
      <p:ext uri="{BB962C8B-B14F-4D97-AF65-F5344CB8AC3E}">
        <p14:creationId xmlns:p14="http://schemas.microsoft.com/office/powerpoint/2010/main" val="3152214425"/>
      </p:ext>
    </p:extLst>
  </p:cSld>
  <p:clrMapOvr>
    <a:masterClrMapping/>
  </p:clrMapOvr>
  <p:transition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1428C70-A2EE-4F8C-871C-5A2DA212409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12/04/2023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6B5E68D-A0A3-45F1-AFEF-0F23A0E719F4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74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4673600" y="6386514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BCA7BA3D-8B57-054A-88B7-692D4A48E999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5191963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1428C70-A2EE-4F8C-871C-5A2DA212409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12/04/2023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6B5E68D-A0A3-45F1-AFEF-0F23A0E719F4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67563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1428C70-A2EE-4F8C-871C-5A2DA212409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12/04/2023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6B5E68D-A0A3-45F1-AFEF-0F23A0E719F4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83912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1428C70-A2EE-4F8C-871C-5A2DA212409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12/04/2023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6B5E68D-A0A3-45F1-AFEF-0F23A0E719F4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35512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1428C70-A2EE-4F8C-871C-5A2DA212409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12/04/2023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6B5E68D-A0A3-45F1-AFEF-0F23A0E719F4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42065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1428C70-A2EE-4F8C-871C-5A2DA212409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12/04/2023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6B5E68D-A0A3-45F1-AFEF-0F23A0E719F4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0733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1428C70-A2EE-4F8C-871C-5A2DA212409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12/04/2023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6B5E68D-A0A3-45F1-AFEF-0F23A0E719F4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20443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1428C70-A2EE-4F8C-871C-5A2DA212409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12/04/2023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6B5E68D-A0A3-45F1-AFEF-0F23A0E719F4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05555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1428C70-A2EE-4F8C-871C-5A2DA212409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12/04/2023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6B5E68D-A0A3-45F1-AFEF-0F23A0E719F4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64117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1428C70-A2EE-4F8C-871C-5A2DA212409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12/04/2023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6B5E68D-A0A3-45F1-AFEF-0F23A0E719F4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26101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1428C70-A2EE-4F8C-871C-5A2DA212409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12/04/2023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6B5E68D-A0A3-45F1-AFEF-0F23A0E719F4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7050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/>
          <p:cNvSpPr>
            <a:spLocks noGrp="1"/>
          </p:cNvSpPr>
          <p:nvPr>
            <p:ph type="title" hasCustomPrompt="1"/>
          </p:nvPr>
        </p:nvSpPr>
        <p:spPr>
          <a:xfrm>
            <a:off x="431802" y="111254"/>
            <a:ext cx="11328401" cy="1253999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100000"/>
              </a:lnSpc>
              <a:defRPr sz="3733" b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4500" y="1517705"/>
            <a:ext cx="11335701" cy="3836720"/>
          </a:xfrm>
          <a:prstGeom prst="rect">
            <a:avLst/>
          </a:prstGeom>
        </p:spPr>
        <p:txBody>
          <a:bodyPr/>
          <a:lstStyle>
            <a:lvl1pPr marL="235189" indent="-235189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defRPr sz="2133"/>
            </a:lvl1pPr>
            <a:lvl2pPr marL="479976" indent="-244789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defRPr sz="1867"/>
            </a:lvl2pPr>
            <a:lvl3pPr marL="715165" indent="-235189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04000" y="6306865"/>
            <a:ext cx="384000" cy="384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933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C4F54F3-C349-4609-AFEE-01462D5C794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998484" y="5629349"/>
            <a:ext cx="4766661" cy="48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1067"/>
            </a:lvl1pPr>
          </a:lstStyle>
          <a:p>
            <a:pPr lvl="0"/>
            <a:r>
              <a:rPr lang="en-GB" dirty="0"/>
              <a:t>Footer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6993541" y="5629349"/>
            <a:ext cx="4766663" cy="480000"/>
          </a:xfrm>
          <a:prstGeom prst="rect">
            <a:avLst/>
          </a:prstGeom>
        </p:spPr>
        <p:txBody>
          <a:bodyPr lIns="0" tIns="0" rIns="0" bIns="0" anchor="b"/>
          <a:lstStyle>
            <a:lvl1pPr marL="457178" indent="-457178" algn="r">
              <a:buNone/>
              <a:defRPr lang="en-GB" sz="1067" dirty="0"/>
            </a:lvl1pPr>
          </a:lstStyle>
          <a:p>
            <a:pPr marL="0" lvl="0" indent="0">
              <a:spcBef>
                <a:spcPts val="0"/>
              </a:spcBef>
            </a:pPr>
            <a:r>
              <a:rPr lang="en-US" dirty="0"/>
              <a:t>References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12543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495720"/>
            <a:ext cx="11328400" cy="4198069"/>
          </a:xfrm>
        </p:spPr>
        <p:txBody>
          <a:bodyPr/>
          <a:lstStyle>
            <a:lvl1pPr marL="237061" indent="-237061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31798" y="6459940"/>
            <a:ext cx="5111164" cy="363928"/>
          </a:xfrm>
        </p:spPr>
        <p:txBody>
          <a:bodyPr rIns="0" bIns="0" anchor="b"/>
          <a:lstStyle>
            <a:lvl1pPr marL="0" indent="0">
              <a:spcAft>
                <a:spcPts val="0"/>
              </a:spcAft>
              <a:buNone/>
              <a:defRPr sz="1067">
                <a:solidFill>
                  <a:schemeClr val="bg1"/>
                </a:solidFill>
              </a:defRPr>
            </a:lvl1pPr>
            <a:lvl2pPr marL="237061" indent="0">
              <a:buNone/>
              <a:defRPr sz="1600"/>
            </a:lvl2pPr>
            <a:lvl3pPr marL="480471" indent="0">
              <a:buNone/>
              <a:defRPr sz="1600"/>
            </a:lvl3pPr>
            <a:lvl4pPr marL="1828754" indent="0">
              <a:buNone/>
              <a:defRPr sz="1600"/>
            </a:lvl4pPr>
            <a:lvl5pPr marL="2438339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7000971" y="6459940"/>
            <a:ext cx="4759229" cy="363928"/>
          </a:xfrm>
        </p:spPr>
        <p:txBody>
          <a:bodyPr rIns="0" bIns="0" anchor="b"/>
          <a:lstStyle>
            <a:lvl1pPr marL="0" indent="0" algn="r">
              <a:spcAft>
                <a:spcPts val="0"/>
              </a:spcAft>
              <a:buNone/>
              <a:defRPr sz="1067">
                <a:solidFill>
                  <a:schemeClr val="bg1"/>
                </a:solidFill>
              </a:defRPr>
            </a:lvl1pPr>
            <a:lvl2pPr marL="237061" indent="0">
              <a:buNone/>
              <a:defRPr sz="1600"/>
            </a:lvl2pPr>
            <a:lvl3pPr marL="480471" indent="0">
              <a:buNone/>
              <a:defRPr sz="1600"/>
            </a:lvl3pPr>
            <a:lvl4pPr marL="1828754" indent="0">
              <a:buNone/>
              <a:defRPr sz="1600"/>
            </a:lvl4pPr>
            <a:lvl5pPr marL="2438339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572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1"/>
            <a:ext cx="103632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3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4/12/23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284497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75194" y="149353"/>
            <a:ext cx="7888393" cy="492443"/>
          </a:xfrm>
        </p:spPr>
        <p:txBody>
          <a:bodyPr lIns="0" tIns="0" rIns="0" bIns="0"/>
          <a:lstStyle>
            <a:lvl1pPr>
              <a:defRPr sz="3200" b="1" i="0">
                <a:solidFill>
                  <a:srgbClr val="04416B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4/12/23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672989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75194" y="149353"/>
            <a:ext cx="7888393" cy="492443"/>
          </a:xfrm>
        </p:spPr>
        <p:txBody>
          <a:bodyPr lIns="0" tIns="0" rIns="0" bIns="0"/>
          <a:lstStyle>
            <a:lvl1pPr>
              <a:defRPr sz="3200" b="1" i="0">
                <a:solidFill>
                  <a:srgbClr val="04416B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3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3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4/12/23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431300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75194" y="149353"/>
            <a:ext cx="7888393" cy="492443"/>
          </a:xfrm>
        </p:spPr>
        <p:txBody>
          <a:bodyPr lIns="0" tIns="0" rIns="0" bIns="0"/>
          <a:lstStyle>
            <a:lvl1pPr>
              <a:defRPr sz="3200" b="1" i="0">
                <a:solidFill>
                  <a:srgbClr val="04416B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4/12/23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119026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4/12/23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312242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5837289"/>
            <a:ext cx="10754840" cy="161711"/>
          </a:xfrm>
        </p:spPr>
        <p:txBody>
          <a:bodyPr rIns="0"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51">
                <a:solidFill>
                  <a:schemeClr val="tx1"/>
                </a:solidFill>
                <a:latin typeface="+mn-lt"/>
              </a:defRPr>
            </a:lvl1pPr>
            <a:lvl2pPr marL="237043" indent="0">
              <a:buNone/>
              <a:defRPr sz="1600"/>
            </a:lvl2pPr>
            <a:lvl3pPr marL="480435" indent="0">
              <a:buNone/>
              <a:defRPr sz="1600"/>
            </a:lvl3pPr>
            <a:lvl4pPr marL="1828618" indent="0">
              <a:buNone/>
              <a:defRPr sz="1600"/>
            </a:lvl4pPr>
            <a:lvl5pPr marL="2438158" indent="0">
              <a:buNone/>
              <a:defRPr sz="1600"/>
            </a:lvl5pPr>
          </a:lstStyle>
          <a:p>
            <a:pPr lvl="0"/>
            <a:r>
              <a:rPr lang="en-US" dirty="0"/>
              <a:t>Abbreviations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3128867" y="6472289"/>
            <a:ext cx="8345975" cy="161711"/>
          </a:xfrm>
        </p:spPr>
        <p:txBody>
          <a:bodyPr rIns="90000" bIns="0" anchor="b"/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51">
                <a:solidFill>
                  <a:schemeClr val="tx1"/>
                </a:solidFill>
                <a:latin typeface="+mn-lt"/>
              </a:defRPr>
            </a:lvl1pPr>
            <a:lvl2pPr marL="237043" indent="0">
              <a:buNone/>
              <a:defRPr sz="1600"/>
            </a:lvl2pPr>
            <a:lvl3pPr marL="480435" indent="0">
              <a:buNone/>
              <a:defRPr sz="1600"/>
            </a:lvl3pPr>
            <a:lvl4pPr marL="1828618" indent="0">
              <a:buNone/>
              <a:defRPr sz="1600"/>
            </a:lvl4pPr>
            <a:lvl5pPr marL="2438158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0000" y="274639"/>
            <a:ext cx="10742400" cy="369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4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80000" y="1188001"/>
            <a:ext cx="11232575" cy="1292662"/>
          </a:xfrm>
          <a:prstGeom prst="rect">
            <a:avLst/>
          </a:prstGeom>
        </p:spPr>
        <p:txBody>
          <a:bodyPr/>
          <a:lstStyle>
            <a:lvl1pPr marL="182558" indent="-182558">
              <a:defRPr sz="1800">
                <a:latin typeface="BMS Humanity" panose="02000506030000020004" pitchFamily="50" charset="0"/>
              </a:defRPr>
            </a:lvl1pPr>
            <a:lvl2pPr marL="357179" indent="-174621">
              <a:defRPr sz="1700">
                <a:latin typeface="BMS Humanity" panose="02000506030000020004" pitchFamily="50" charset="0"/>
              </a:defRPr>
            </a:lvl2pPr>
            <a:lvl3pPr marL="539737" indent="-182558">
              <a:defRPr sz="1600">
                <a:latin typeface="BMS Humanity" panose="02000506030000020004" pitchFamily="50" charset="0"/>
              </a:defRPr>
            </a:lvl3pPr>
            <a:lvl4pPr marL="712770" indent="-173034">
              <a:defRPr sz="1500">
                <a:latin typeface="BMS Humanity" panose="02000506030000020004" pitchFamily="50" charset="0"/>
              </a:defRPr>
            </a:lvl4pPr>
            <a:lvl5pPr marL="895328" indent="-182558">
              <a:defRPr>
                <a:latin typeface="BMS Humanity" panose="02000506030000020004" pitchFamily="50" charset="0"/>
              </a:defRPr>
            </a:lvl5pPr>
          </a:lstStyle>
          <a:p>
            <a:pPr lvl="0"/>
            <a:r>
              <a:rPr lang="en-GB" noProof="0"/>
              <a:t>Formatvorlagen des Textmasters bearbeiten</a:t>
            </a:r>
          </a:p>
          <a:p>
            <a:pPr lvl="1"/>
            <a:r>
              <a:rPr lang="en-GB" noProof="0"/>
              <a:t>Zweite Ebene</a:t>
            </a:r>
          </a:p>
          <a:p>
            <a:pPr lvl="2"/>
            <a:r>
              <a:rPr lang="en-GB" noProof="0"/>
              <a:t>Dritte Ebene</a:t>
            </a:r>
          </a:p>
          <a:p>
            <a:pPr lvl="3"/>
            <a:r>
              <a:rPr lang="en-GB" noProof="0"/>
              <a:t>Vierte Ebene</a:t>
            </a:r>
          </a:p>
          <a:p>
            <a:pPr lvl="4"/>
            <a:r>
              <a:rPr lang="en-GB" noProof="0"/>
              <a:t>Fünfte Ebene</a:t>
            </a:r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80000" y="274639"/>
            <a:ext cx="11232575" cy="811212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2500">
                <a:latin typeface="BMS Humanity" panose="02000506030000020004" pitchFamily="50" charset="0"/>
              </a:defRPr>
            </a:lvl1pPr>
          </a:lstStyle>
          <a:p>
            <a:endParaRPr lang="en-GB" noProof="0" dirty="0"/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B0D2F0FB-56EF-4239-A006-F5950F3064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80484" y="6556378"/>
            <a:ext cx="2844800" cy="276999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BMS Humanity" panose="02000506030000020004" pitchFamily="50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EBE04124-45FF-43F2-A6B9-4370D12E41E0}" type="slidenum">
              <a:rPr lang="de-DE" altLang="de-DE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de-DE" altLang="de-DE" dirty="0">
              <a:solidFill>
                <a:prstClr val="white"/>
              </a:solidFill>
            </a:endParaRP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BEB6508C-9462-4D9D-86D9-D9EBAA2B1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484" y="6212603"/>
            <a:ext cx="11232091" cy="123111"/>
          </a:xfrm>
          <a:prstGeom prst="rect">
            <a:avLst/>
          </a:prstGeom>
        </p:spPr>
        <p:txBody>
          <a:bodyPr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 b="0" i="0" dirty="0">
                <a:solidFill>
                  <a:srgbClr val="58595B"/>
                </a:solidFill>
                <a:latin typeface="BMS Humanity" panose="02000506030000020004" pitchFamily="50" charset="0"/>
                <a:ea typeface="+mn-ea"/>
                <a:cs typeface="Arial" panose="020B0604020202020204" pitchFamily="34" charset="0"/>
              </a:defRPr>
            </a:lvl1pPr>
          </a:lstStyle>
          <a:p>
            <a:pPr defTabSz="457189">
              <a:defRPr/>
            </a:pPr>
            <a:endParaRPr lang="en-GB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A3C69FC-91AB-4D40-A270-FEB0061E4B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44339" y="222204"/>
            <a:ext cx="4468237" cy="246221"/>
          </a:xfrm>
        </p:spPr>
        <p:txBody>
          <a:bodyPr anchor="ctr"/>
          <a:lstStyle>
            <a:lvl1pPr marL="0" indent="0" algn="r">
              <a:buNone/>
              <a:defRPr sz="1600" b="1">
                <a:latin typeface="BMS Humanity" panose="02000506030000020004" pitchFamily="50" charset="0"/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9321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686">
          <p15:clr>
            <a:srgbClr val="FBAE40"/>
          </p15:clr>
        </p15:guide>
        <p15:guide id="4" orient="horz" pos="754">
          <p15:clr>
            <a:srgbClr val="FBAE40"/>
          </p15:clr>
        </p15:guide>
        <p15:guide id="5" orient="horz" pos="3521">
          <p15:clr>
            <a:srgbClr val="FBAE40"/>
          </p15:clr>
        </p15:guide>
        <p15:guide id="6" orient="horz" pos="3589">
          <p15:clr>
            <a:srgbClr val="FBAE40"/>
          </p15:clr>
        </p15:guide>
        <p15:guide id="7" orient="horz" pos="3997">
          <p15:clr>
            <a:srgbClr val="FBAE40"/>
          </p15:clr>
        </p15:guide>
        <p15:guide id="8" pos="7378">
          <p15:clr>
            <a:srgbClr val="FBAE40"/>
          </p15:clr>
        </p15:guide>
      </p15:sldGuideLst>
    </p:ext>
  </p:extLs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11">
            <a:extLst>
              <a:ext uri="{FF2B5EF4-FFF2-40B4-BE49-F238E27FC236}">
                <a16:creationId xmlns:a16="http://schemas.microsoft.com/office/drawing/2014/main" id="{614D70E0-2C97-4592-9DD0-404ACA2BAA7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542378965"/>
              </p:ext>
            </p:extLst>
          </p:nvPr>
        </p:nvGraphicFramePr>
        <p:xfrm>
          <a:off x="2" y="2300271"/>
          <a:ext cx="12191999" cy="2044685"/>
        </p:xfrm>
        <a:graphic>
          <a:graphicData uri="http://schemas.openxmlformats.org/drawingml/2006/table">
            <a:tbl>
              <a:tblPr/>
              <a:tblGrid>
                <a:gridCol w="12191999">
                  <a:extLst>
                    <a:ext uri="{9D8B030D-6E8A-4147-A177-3AD203B41FA5}">
                      <a16:colId xmlns:a16="http://schemas.microsoft.com/office/drawing/2014/main" val="3218563217"/>
                    </a:ext>
                  </a:extLst>
                </a:gridCol>
              </a:tblGrid>
              <a:tr h="2044685">
                <a:tc>
                  <a:txBody>
                    <a:bodyPr/>
                    <a:lstStyle/>
                    <a:p>
                      <a:pPr algn="ctr"/>
                      <a:endParaRPr lang="es-ES" sz="43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0" marR="635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rgbClr val="1D6E97"/>
                        </a:gs>
                        <a:gs pos="100000">
                          <a:srgbClr val="2489B9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5270152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4CA0BDD-9073-4974-83BB-83C4F3132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2300271"/>
            <a:ext cx="10058400" cy="2044685"/>
          </a:xfrm>
        </p:spPr>
        <p:txBody>
          <a:bodyPr anchor="ctr">
            <a:normAutofit/>
          </a:bodyPr>
          <a:lstStyle>
            <a:lvl1pPr algn="ctr"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07B577-DAA7-4C17-93BD-62E698E4E7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4687871"/>
            <a:ext cx="10058400" cy="154038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3955F89-7ECE-4A16-8BA7-4F86413034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5405" y="641612"/>
            <a:ext cx="2968701" cy="62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EB837FB-1823-49B9-B09F-BF5D4C09739A}"/>
              </a:ext>
            </a:extLst>
          </p:cNvPr>
          <p:cNvGrpSpPr/>
          <p:nvPr userDrawn="1"/>
        </p:nvGrpSpPr>
        <p:grpSpPr>
          <a:xfrm>
            <a:off x="3218739" y="310834"/>
            <a:ext cx="8664375" cy="1136579"/>
            <a:chOff x="3088964" y="260164"/>
            <a:chExt cx="8814727" cy="1156301"/>
          </a:xfrm>
        </p:grpSpPr>
        <p:pic>
          <p:nvPicPr>
            <p:cNvPr id="10" name="Imagen 12">
              <a:extLst>
                <a:ext uri="{FF2B5EF4-FFF2-40B4-BE49-F238E27FC236}">
                  <a16:creationId xmlns:a16="http://schemas.microsoft.com/office/drawing/2014/main" id="{E1618242-DAF7-4841-A50E-3A1ABE650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14783" y="260164"/>
              <a:ext cx="2932460" cy="1134616"/>
            </a:xfrm>
            <a:prstGeom prst="rect">
              <a:avLst/>
            </a:prstGeom>
          </p:spPr>
        </p:pic>
        <p:pic>
          <p:nvPicPr>
            <p:cNvPr id="11" name="Picture 5" descr="pasted-image.tiff">
              <a:extLst>
                <a:ext uri="{FF2B5EF4-FFF2-40B4-BE49-F238E27FC236}">
                  <a16:creationId xmlns:a16="http://schemas.microsoft.com/office/drawing/2014/main" id="{FDD256A8-7220-4077-9EF6-8678F1792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733" b="2597"/>
            <a:stretch>
              <a:fillRect/>
            </a:stretch>
          </p:blipFill>
          <p:spPr bwMode="auto">
            <a:xfrm>
              <a:off x="8095562" y="295796"/>
              <a:ext cx="2076331" cy="1120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2" name="Picture 6" descr="pasted-image.tiff">
              <a:extLst>
                <a:ext uri="{FF2B5EF4-FFF2-40B4-BE49-F238E27FC236}">
                  <a16:creationId xmlns:a16="http://schemas.microsoft.com/office/drawing/2014/main" id="{C146445E-4F74-4AFC-B6A3-76548B0F4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8964" y="297510"/>
              <a:ext cx="2096588" cy="11189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3" name="Picture 4" descr="https://encrypted-tbn2.google.com/images?q=tbn:ANd9GcQIzKGw2x1Wt0GSP3xdJtS7SaKVV_oAWOg8NH2OepxBSy7pwWqGtw">
              <a:extLst>
                <a:ext uri="{FF2B5EF4-FFF2-40B4-BE49-F238E27FC236}">
                  <a16:creationId xmlns:a16="http://schemas.microsoft.com/office/drawing/2014/main" id="{2A85A49C-897D-4B71-AE6B-EBCDB11CD0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922" y="316091"/>
              <a:ext cx="1376769" cy="1022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0906319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374DD-C738-46C4-8C9A-857702B49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8957E-0C29-4F9D-97C8-3B274D122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678D906-3189-4589-8ADD-9A886AAF07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2833" y="6476179"/>
            <a:ext cx="10077928" cy="28868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867">
                <a:solidFill>
                  <a:schemeClr val="tx2"/>
                </a:solidFill>
              </a:defRPr>
            </a:lvl1pPr>
            <a:lvl2pPr marL="609585" indent="0">
              <a:spcBef>
                <a:spcPts val="0"/>
              </a:spcBef>
              <a:buNone/>
              <a:defRPr sz="867"/>
            </a:lvl2pPr>
            <a:lvl3pPr>
              <a:spcBef>
                <a:spcPts val="0"/>
              </a:spcBef>
              <a:defRPr sz="867"/>
            </a:lvl3pPr>
            <a:lvl4pPr>
              <a:spcBef>
                <a:spcPts val="0"/>
              </a:spcBef>
              <a:defRPr sz="867"/>
            </a:lvl4pPr>
            <a:lvl5pPr>
              <a:spcBef>
                <a:spcPts val="0"/>
              </a:spcBef>
              <a:defRPr sz="867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1377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31F783-C0FF-4228-AEF9-60097379A7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" y="6657951"/>
            <a:ext cx="5027084" cy="200055"/>
          </a:xfr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24E0EA9-952D-4348-AE95-47ACFCD8D5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64918" y="6657951"/>
            <a:ext cx="5027084" cy="200055"/>
          </a:xfrm>
        </p:spPr>
        <p:txBody>
          <a:bodyPr anchor="b">
            <a:spAutoFit/>
          </a:bodyPr>
          <a:lstStyle>
            <a:lvl1pPr marL="0" indent="0" algn="r">
              <a:spcBef>
                <a:spcPts val="0"/>
              </a:spcBef>
              <a:buNone/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82589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 with bottom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374DD-C738-46C4-8C9A-857702B49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678D906-3189-4589-8ADD-9A886AAF07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2833" y="6476179"/>
            <a:ext cx="10077928" cy="28868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867">
                <a:solidFill>
                  <a:schemeClr val="tx2"/>
                </a:solidFill>
              </a:defRPr>
            </a:lvl1pPr>
            <a:lvl2pPr marL="609585" indent="0">
              <a:spcBef>
                <a:spcPts val="0"/>
              </a:spcBef>
              <a:buNone/>
              <a:defRPr sz="867"/>
            </a:lvl2pPr>
            <a:lvl3pPr>
              <a:spcBef>
                <a:spcPts val="0"/>
              </a:spcBef>
              <a:defRPr sz="867"/>
            </a:lvl3pPr>
            <a:lvl4pPr>
              <a:spcBef>
                <a:spcPts val="0"/>
              </a:spcBef>
              <a:defRPr sz="867"/>
            </a:lvl4pPr>
            <a:lvl5pPr>
              <a:spcBef>
                <a:spcPts val="0"/>
              </a:spcBef>
              <a:defRPr sz="867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96186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5717C-2F6D-4199-ACEE-F99713D89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F576A39-4DD9-4BEC-AF80-03126E885A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2833" y="6476179"/>
            <a:ext cx="10077928" cy="28868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867">
                <a:solidFill>
                  <a:schemeClr val="tx2"/>
                </a:solidFill>
              </a:defRPr>
            </a:lvl1pPr>
            <a:lvl2pPr marL="609585" indent="0">
              <a:spcBef>
                <a:spcPts val="0"/>
              </a:spcBef>
              <a:buNone/>
              <a:defRPr sz="867"/>
            </a:lvl2pPr>
            <a:lvl3pPr>
              <a:spcBef>
                <a:spcPts val="0"/>
              </a:spcBef>
              <a:defRPr sz="867"/>
            </a:lvl3pPr>
            <a:lvl4pPr>
              <a:spcBef>
                <a:spcPts val="0"/>
              </a:spcBef>
              <a:defRPr sz="867"/>
            </a:lvl4pPr>
            <a:lvl5pPr>
              <a:spcBef>
                <a:spcPts val="0"/>
              </a:spcBef>
              <a:defRPr sz="867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673044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F576A39-4DD9-4BEC-AF80-03126E885A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2833" y="6476179"/>
            <a:ext cx="10077928" cy="28868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867">
                <a:solidFill>
                  <a:schemeClr val="tx2"/>
                </a:solidFill>
              </a:defRPr>
            </a:lvl1pPr>
            <a:lvl2pPr marL="609585" indent="0">
              <a:spcBef>
                <a:spcPts val="0"/>
              </a:spcBef>
              <a:buNone/>
              <a:defRPr sz="867"/>
            </a:lvl2pPr>
            <a:lvl3pPr>
              <a:spcBef>
                <a:spcPts val="0"/>
              </a:spcBef>
              <a:defRPr sz="867"/>
            </a:lvl3pPr>
            <a:lvl4pPr>
              <a:spcBef>
                <a:spcPts val="0"/>
              </a:spcBef>
              <a:defRPr sz="867"/>
            </a:lvl4pPr>
            <a:lvl5pPr>
              <a:spcBef>
                <a:spcPts val="0"/>
              </a:spcBef>
              <a:defRPr sz="867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225068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4EC6B7-9498-664C-821E-B67D181FC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5FE5B0C-5A5E-474D-B09A-FB8FCC5B40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BD2A300-EB93-864B-8281-25D945232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449C5-5B06-1841-A163-8590E64AE0FE}" type="datetimeFigureOut">
              <a:rPr lang="pt-PT" smtClean="0"/>
              <a:t>12/04/23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FF77DF6-F276-8B46-8BC4-DCD94F2DB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67DDBD9-2582-7744-A2D8-214C2409B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5037-92C8-1A46-9D84-E7FB66E1D33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42317010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9" y="423280"/>
            <a:ext cx="11376025" cy="462547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11" name="Text Placeholder 96">
            <a:extLst>
              <a:ext uri="{FF2B5EF4-FFF2-40B4-BE49-F238E27FC236}">
                <a16:creationId xmlns:a16="http://schemas.microsoft.com/office/drawing/2014/main" id="{C949FF72-87ED-4607-89DB-176C532FA3A0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07989" y="6200777"/>
            <a:ext cx="7950921" cy="657225"/>
          </a:xfrm>
        </p:spPr>
        <p:txBody>
          <a:bodyPr lIns="0" anchor="b" anchorCtr="0">
            <a:noAutofit/>
          </a:bodyPr>
          <a:lstStyle>
            <a:lvl1pPr marL="0" indent="0">
              <a:spcAft>
                <a:spcPts val="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FC17C284-B7DC-49F4-88ED-A07A2D938E3F}"/>
              </a:ext>
            </a:extLst>
          </p:cNvPr>
          <p:cNvSpPr txBox="1">
            <a:spLocks/>
          </p:cNvSpPr>
          <p:nvPr userDrawn="1"/>
        </p:nvSpPr>
        <p:spPr>
          <a:xfrm>
            <a:off x="8512233" y="6242341"/>
            <a:ext cx="3017520" cy="56420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800" dirty="0"/>
              <a:t>Veeva ID: Z4-44398| Date of preparation: May 2022</a:t>
            </a:r>
          </a:p>
          <a:p>
            <a:pPr algn="r"/>
            <a:r>
              <a:rPr lang="en-GB" sz="800" dirty="0">
                <a:solidFill>
                  <a:srgbClr val="3F4444"/>
                </a:solidFill>
              </a:rPr>
              <a:t>Internal use only. Not for further distribution</a:t>
            </a:r>
            <a:br>
              <a:rPr lang="en-GB" sz="800" dirty="0">
                <a:solidFill>
                  <a:srgbClr val="3F4444"/>
                </a:solidFill>
              </a:rPr>
            </a:br>
            <a:r>
              <a:rPr lang="en-GB" sz="800" dirty="0">
                <a:solidFill>
                  <a:srgbClr val="3F4444"/>
                </a:solidFill>
              </a:rPr>
              <a:t>Proprietary and confidential ©AstraZeneca 2022</a:t>
            </a:r>
            <a:br>
              <a:rPr lang="en-GB" sz="800" dirty="0">
                <a:solidFill>
                  <a:srgbClr val="3F4444"/>
                </a:solidFill>
              </a:rPr>
            </a:br>
            <a:r>
              <a:rPr lang="en-GB" sz="800" dirty="0">
                <a:solidFill>
                  <a:srgbClr val="3F4444"/>
                </a:solidFill>
              </a:rPr>
              <a:t>This advisory board has been organized and funded by AstraZeneca</a:t>
            </a:r>
            <a:endParaRPr lang="en-US" sz="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5465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3840">
          <p15:clr>
            <a:srgbClr val="C35EA4"/>
          </p15:clr>
        </p15:guide>
        <p15:guide id="12" orient="horz" pos="913">
          <p15:clr>
            <a:srgbClr val="C35EA4"/>
          </p15:clr>
        </p15:guide>
        <p15:guide id="13" orient="horz" pos="709">
          <p15:clr>
            <a:srgbClr val="C35EA4"/>
          </p15:clr>
        </p15:guide>
        <p15:guide id="14" orient="horz" pos="482">
          <p15:clr>
            <a:srgbClr val="C35EA4"/>
          </p15:clr>
        </p15:guide>
      </p15:sldGuideLst>
    </p:ext>
  </p:extLs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11">
            <a:extLst>
              <a:ext uri="{FF2B5EF4-FFF2-40B4-BE49-F238E27FC236}">
                <a16:creationId xmlns:a16="http://schemas.microsoft.com/office/drawing/2014/main" id="{614D70E0-2C97-4592-9DD0-404ACA2BAA7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542378965"/>
              </p:ext>
            </p:extLst>
          </p:nvPr>
        </p:nvGraphicFramePr>
        <p:xfrm>
          <a:off x="2" y="2300271"/>
          <a:ext cx="12191999" cy="2044685"/>
        </p:xfrm>
        <a:graphic>
          <a:graphicData uri="http://schemas.openxmlformats.org/drawingml/2006/table">
            <a:tbl>
              <a:tblPr/>
              <a:tblGrid>
                <a:gridCol w="12191999">
                  <a:extLst>
                    <a:ext uri="{9D8B030D-6E8A-4147-A177-3AD203B41FA5}">
                      <a16:colId xmlns:a16="http://schemas.microsoft.com/office/drawing/2014/main" val="3218563217"/>
                    </a:ext>
                  </a:extLst>
                </a:gridCol>
              </a:tblGrid>
              <a:tr h="2044685">
                <a:tc>
                  <a:txBody>
                    <a:bodyPr/>
                    <a:lstStyle/>
                    <a:p>
                      <a:pPr algn="ctr"/>
                      <a:endParaRPr lang="es-ES" sz="43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0" marR="635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rgbClr val="1D6E97"/>
                        </a:gs>
                        <a:gs pos="100000">
                          <a:srgbClr val="2489B9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5270152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4CA0BDD-9073-4974-83BB-83C4F3132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2300271"/>
            <a:ext cx="10058400" cy="2044685"/>
          </a:xfrm>
        </p:spPr>
        <p:txBody>
          <a:bodyPr anchor="ctr">
            <a:normAutofit/>
          </a:bodyPr>
          <a:lstStyle>
            <a:lvl1pPr algn="ctr"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07B577-DAA7-4C17-93BD-62E698E4E7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4687871"/>
            <a:ext cx="10058400" cy="154038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3955F89-7ECE-4A16-8BA7-4F86413034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5405" y="641612"/>
            <a:ext cx="2968701" cy="62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EB837FB-1823-49B9-B09F-BF5D4C09739A}"/>
              </a:ext>
            </a:extLst>
          </p:cNvPr>
          <p:cNvGrpSpPr/>
          <p:nvPr userDrawn="1"/>
        </p:nvGrpSpPr>
        <p:grpSpPr>
          <a:xfrm>
            <a:off x="3218739" y="310834"/>
            <a:ext cx="8664375" cy="1136579"/>
            <a:chOff x="3088964" y="260164"/>
            <a:chExt cx="8814727" cy="1156301"/>
          </a:xfrm>
        </p:grpSpPr>
        <p:pic>
          <p:nvPicPr>
            <p:cNvPr id="10" name="Imagen 12">
              <a:extLst>
                <a:ext uri="{FF2B5EF4-FFF2-40B4-BE49-F238E27FC236}">
                  <a16:creationId xmlns:a16="http://schemas.microsoft.com/office/drawing/2014/main" id="{E1618242-DAF7-4841-A50E-3A1ABE650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14783" y="260164"/>
              <a:ext cx="2932460" cy="1134616"/>
            </a:xfrm>
            <a:prstGeom prst="rect">
              <a:avLst/>
            </a:prstGeom>
          </p:spPr>
        </p:pic>
        <p:pic>
          <p:nvPicPr>
            <p:cNvPr id="11" name="Picture 5" descr="pasted-image.tiff">
              <a:extLst>
                <a:ext uri="{FF2B5EF4-FFF2-40B4-BE49-F238E27FC236}">
                  <a16:creationId xmlns:a16="http://schemas.microsoft.com/office/drawing/2014/main" id="{FDD256A8-7220-4077-9EF6-8678F1792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733" b="2597"/>
            <a:stretch>
              <a:fillRect/>
            </a:stretch>
          </p:blipFill>
          <p:spPr bwMode="auto">
            <a:xfrm>
              <a:off x="8095562" y="295796"/>
              <a:ext cx="2076331" cy="1120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2" name="Picture 6" descr="pasted-image.tiff">
              <a:extLst>
                <a:ext uri="{FF2B5EF4-FFF2-40B4-BE49-F238E27FC236}">
                  <a16:creationId xmlns:a16="http://schemas.microsoft.com/office/drawing/2014/main" id="{C146445E-4F74-4AFC-B6A3-76548B0F4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8964" y="297510"/>
              <a:ext cx="2096588" cy="11189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3" name="Picture 4" descr="https://encrypted-tbn2.google.com/images?q=tbn:ANd9GcQIzKGw2x1Wt0GSP3xdJtS7SaKVV_oAWOg8NH2OepxBSy7pwWqGtw">
              <a:extLst>
                <a:ext uri="{FF2B5EF4-FFF2-40B4-BE49-F238E27FC236}">
                  <a16:creationId xmlns:a16="http://schemas.microsoft.com/office/drawing/2014/main" id="{2A85A49C-897D-4B71-AE6B-EBCDB11CD0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922" y="316091"/>
              <a:ext cx="1376769" cy="1022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340463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374DD-C738-46C4-8C9A-857702B49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8957E-0C29-4F9D-97C8-3B274D122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678D906-3189-4589-8ADD-9A886AAF07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2833" y="6476179"/>
            <a:ext cx="10077928" cy="28868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867">
                <a:solidFill>
                  <a:schemeClr val="tx2"/>
                </a:solidFill>
              </a:defRPr>
            </a:lvl1pPr>
            <a:lvl2pPr marL="609585" indent="0">
              <a:spcBef>
                <a:spcPts val="0"/>
              </a:spcBef>
              <a:buNone/>
              <a:defRPr sz="867"/>
            </a:lvl2pPr>
            <a:lvl3pPr>
              <a:spcBef>
                <a:spcPts val="0"/>
              </a:spcBef>
              <a:defRPr sz="867"/>
            </a:lvl3pPr>
            <a:lvl4pPr>
              <a:spcBef>
                <a:spcPts val="0"/>
              </a:spcBef>
              <a:defRPr sz="867"/>
            </a:lvl4pPr>
            <a:lvl5pPr>
              <a:spcBef>
                <a:spcPts val="0"/>
              </a:spcBef>
              <a:defRPr sz="867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753326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 with bottom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374DD-C738-46C4-8C9A-857702B49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678D906-3189-4589-8ADD-9A886AAF07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2833" y="6476179"/>
            <a:ext cx="10077928" cy="28868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867">
                <a:solidFill>
                  <a:schemeClr val="tx2"/>
                </a:solidFill>
              </a:defRPr>
            </a:lvl1pPr>
            <a:lvl2pPr marL="609585" indent="0">
              <a:spcBef>
                <a:spcPts val="0"/>
              </a:spcBef>
              <a:buNone/>
              <a:defRPr sz="867"/>
            </a:lvl2pPr>
            <a:lvl3pPr>
              <a:spcBef>
                <a:spcPts val="0"/>
              </a:spcBef>
              <a:defRPr sz="867"/>
            </a:lvl3pPr>
            <a:lvl4pPr>
              <a:spcBef>
                <a:spcPts val="0"/>
              </a:spcBef>
              <a:defRPr sz="867"/>
            </a:lvl4pPr>
            <a:lvl5pPr>
              <a:spcBef>
                <a:spcPts val="0"/>
              </a:spcBef>
              <a:defRPr sz="867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32364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5717C-2F6D-4199-ACEE-F99713D89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F576A39-4DD9-4BEC-AF80-03126E885A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2833" y="6476179"/>
            <a:ext cx="10077928" cy="28868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867">
                <a:solidFill>
                  <a:schemeClr val="tx2"/>
                </a:solidFill>
              </a:defRPr>
            </a:lvl1pPr>
            <a:lvl2pPr marL="609585" indent="0">
              <a:spcBef>
                <a:spcPts val="0"/>
              </a:spcBef>
              <a:buNone/>
              <a:defRPr sz="867"/>
            </a:lvl2pPr>
            <a:lvl3pPr>
              <a:spcBef>
                <a:spcPts val="0"/>
              </a:spcBef>
              <a:defRPr sz="867"/>
            </a:lvl3pPr>
            <a:lvl4pPr>
              <a:spcBef>
                <a:spcPts val="0"/>
              </a:spcBef>
              <a:defRPr sz="867"/>
            </a:lvl4pPr>
            <a:lvl5pPr>
              <a:spcBef>
                <a:spcPts val="0"/>
              </a:spcBef>
              <a:defRPr sz="867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185297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F576A39-4DD9-4BEC-AF80-03126E885A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2833" y="6476179"/>
            <a:ext cx="10077928" cy="28868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867">
                <a:solidFill>
                  <a:schemeClr val="tx2"/>
                </a:solidFill>
              </a:defRPr>
            </a:lvl1pPr>
            <a:lvl2pPr marL="609585" indent="0">
              <a:spcBef>
                <a:spcPts val="0"/>
              </a:spcBef>
              <a:buNone/>
              <a:defRPr sz="867"/>
            </a:lvl2pPr>
            <a:lvl3pPr>
              <a:spcBef>
                <a:spcPts val="0"/>
              </a:spcBef>
              <a:defRPr sz="867"/>
            </a:lvl3pPr>
            <a:lvl4pPr>
              <a:spcBef>
                <a:spcPts val="0"/>
              </a:spcBef>
              <a:defRPr sz="867"/>
            </a:lvl4pPr>
            <a:lvl5pPr>
              <a:spcBef>
                <a:spcPts val="0"/>
              </a:spcBef>
              <a:defRPr sz="867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21067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773" y="384048"/>
            <a:ext cx="11362945" cy="8686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773" y="1609344"/>
            <a:ext cx="11362944" cy="4498848"/>
          </a:xfrm>
        </p:spPr>
        <p:txBody>
          <a:bodyPr>
            <a:noAutofit/>
          </a:bodyPr>
          <a:lstStyle>
            <a:lvl3pPr marL="795488"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3774" y="1295400"/>
            <a:ext cx="11362945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53773" y="6163056"/>
            <a:ext cx="11362944" cy="694944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14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554303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11">
            <a:extLst>
              <a:ext uri="{FF2B5EF4-FFF2-40B4-BE49-F238E27FC236}">
                <a16:creationId xmlns:a16="http://schemas.microsoft.com/office/drawing/2014/main" id="{614D70E0-2C97-4592-9DD0-404ACA2BAA7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542378965"/>
              </p:ext>
            </p:extLst>
          </p:nvPr>
        </p:nvGraphicFramePr>
        <p:xfrm>
          <a:off x="2" y="2300271"/>
          <a:ext cx="12191999" cy="2044685"/>
        </p:xfrm>
        <a:graphic>
          <a:graphicData uri="http://schemas.openxmlformats.org/drawingml/2006/table">
            <a:tbl>
              <a:tblPr/>
              <a:tblGrid>
                <a:gridCol w="12191999">
                  <a:extLst>
                    <a:ext uri="{9D8B030D-6E8A-4147-A177-3AD203B41FA5}">
                      <a16:colId xmlns:a16="http://schemas.microsoft.com/office/drawing/2014/main" val="3218563217"/>
                    </a:ext>
                  </a:extLst>
                </a:gridCol>
              </a:tblGrid>
              <a:tr h="2044685">
                <a:tc>
                  <a:txBody>
                    <a:bodyPr/>
                    <a:lstStyle/>
                    <a:p>
                      <a:pPr algn="ctr"/>
                      <a:endParaRPr lang="es-ES" sz="43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0" marR="635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rgbClr val="1D6E97"/>
                        </a:gs>
                        <a:gs pos="100000">
                          <a:srgbClr val="2489B9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5270152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4CA0BDD-9073-4974-83BB-83C4F3132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2300271"/>
            <a:ext cx="10058400" cy="2044685"/>
          </a:xfrm>
        </p:spPr>
        <p:txBody>
          <a:bodyPr anchor="ctr">
            <a:normAutofit/>
          </a:bodyPr>
          <a:lstStyle>
            <a:lvl1pPr algn="ctr"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07B577-DAA7-4C17-93BD-62E698E4E7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4687871"/>
            <a:ext cx="10058400" cy="154038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3955F89-7ECE-4A16-8BA7-4F86413034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5405" y="641612"/>
            <a:ext cx="2968701" cy="62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EB837FB-1823-49B9-B09F-BF5D4C09739A}"/>
              </a:ext>
            </a:extLst>
          </p:cNvPr>
          <p:cNvGrpSpPr/>
          <p:nvPr userDrawn="1"/>
        </p:nvGrpSpPr>
        <p:grpSpPr>
          <a:xfrm>
            <a:off x="3218739" y="310834"/>
            <a:ext cx="8664375" cy="1136579"/>
            <a:chOff x="3088964" y="260164"/>
            <a:chExt cx="8814727" cy="1156301"/>
          </a:xfrm>
        </p:grpSpPr>
        <p:pic>
          <p:nvPicPr>
            <p:cNvPr id="10" name="Imagen 12">
              <a:extLst>
                <a:ext uri="{FF2B5EF4-FFF2-40B4-BE49-F238E27FC236}">
                  <a16:creationId xmlns:a16="http://schemas.microsoft.com/office/drawing/2014/main" id="{E1618242-DAF7-4841-A50E-3A1ABE650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14783" y="260164"/>
              <a:ext cx="2932460" cy="1134616"/>
            </a:xfrm>
            <a:prstGeom prst="rect">
              <a:avLst/>
            </a:prstGeom>
          </p:spPr>
        </p:pic>
        <p:pic>
          <p:nvPicPr>
            <p:cNvPr id="11" name="Picture 5" descr="pasted-image.tiff">
              <a:extLst>
                <a:ext uri="{FF2B5EF4-FFF2-40B4-BE49-F238E27FC236}">
                  <a16:creationId xmlns:a16="http://schemas.microsoft.com/office/drawing/2014/main" id="{FDD256A8-7220-4077-9EF6-8678F1792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733" b="2597"/>
            <a:stretch>
              <a:fillRect/>
            </a:stretch>
          </p:blipFill>
          <p:spPr bwMode="auto">
            <a:xfrm>
              <a:off x="8095562" y="295796"/>
              <a:ext cx="2076331" cy="1120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2" name="Picture 6" descr="pasted-image.tiff">
              <a:extLst>
                <a:ext uri="{FF2B5EF4-FFF2-40B4-BE49-F238E27FC236}">
                  <a16:creationId xmlns:a16="http://schemas.microsoft.com/office/drawing/2014/main" id="{C146445E-4F74-4AFC-B6A3-76548B0F4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8964" y="297510"/>
              <a:ext cx="2096588" cy="11189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3" name="Picture 4" descr="https://encrypted-tbn2.google.com/images?q=tbn:ANd9GcQIzKGw2x1Wt0GSP3xdJtS7SaKVV_oAWOg8NH2OepxBSy7pwWqGtw">
              <a:extLst>
                <a:ext uri="{FF2B5EF4-FFF2-40B4-BE49-F238E27FC236}">
                  <a16:creationId xmlns:a16="http://schemas.microsoft.com/office/drawing/2014/main" id="{2A85A49C-897D-4B71-AE6B-EBCDB11CD0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922" y="316091"/>
              <a:ext cx="1376769" cy="1022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8896527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374DD-C738-46C4-8C9A-857702B49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8957E-0C29-4F9D-97C8-3B274D122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678D906-3189-4589-8ADD-9A886AAF07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2833" y="6476179"/>
            <a:ext cx="10077928" cy="28868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867">
                <a:solidFill>
                  <a:schemeClr val="tx2"/>
                </a:solidFill>
              </a:defRPr>
            </a:lvl1pPr>
            <a:lvl2pPr marL="609585" indent="0">
              <a:spcBef>
                <a:spcPts val="0"/>
              </a:spcBef>
              <a:buNone/>
              <a:defRPr sz="867"/>
            </a:lvl2pPr>
            <a:lvl3pPr>
              <a:spcBef>
                <a:spcPts val="0"/>
              </a:spcBef>
              <a:defRPr sz="867"/>
            </a:lvl3pPr>
            <a:lvl4pPr>
              <a:spcBef>
                <a:spcPts val="0"/>
              </a:spcBef>
              <a:defRPr sz="867"/>
            </a:lvl4pPr>
            <a:lvl5pPr>
              <a:spcBef>
                <a:spcPts val="0"/>
              </a:spcBef>
              <a:defRPr sz="867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754755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 with bottom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374DD-C738-46C4-8C9A-857702B49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678D906-3189-4589-8ADD-9A886AAF07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2833" y="6476179"/>
            <a:ext cx="10077928" cy="28868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867">
                <a:solidFill>
                  <a:schemeClr val="tx2"/>
                </a:solidFill>
              </a:defRPr>
            </a:lvl1pPr>
            <a:lvl2pPr marL="609585" indent="0">
              <a:spcBef>
                <a:spcPts val="0"/>
              </a:spcBef>
              <a:buNone/>
              <a:defRPr sz="867"/>
            </a:lvl2pPr>
            <a:lvl3pPr>
              <a:spcBef>
                <a:spcPts val="0"/>
              </a:spcBef>
              <a:defRPr sz="867"/>
            </a:lvl3pPr>
            <a:lvl4pPr>
              <a:spcBef>
                <a:spcPts val="0"/>
              </a:spcBef>
              <a:defRPr sz="867"/>
            </a:lvl4pPr>
            <a:lvl5pPr>
              <a:spcBef>
                <a:spcPts val="0"/>
              </a:spcBef>
              <a:defRPr sz="867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09870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5717C-2F6D-4199-ACEE-F99713D89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F576A39-4DD9-4BEC-AF80-03126E885A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2833" y="6476179"/>
            <a:ext cx="10077928" cy="28868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867">
                <a:solidFill>
                  <a:schemeClr val="tx2"/>
                </a:solidFill>
              </a:defRPr>
            </a:lvl1pPr>
            <a:lvl2pPr marL="609585" indent="0">
              <a:spcBef>
                <a:spcPts val="0"/>
              </a:spcBef>
              <a:buNone/>
              <a:defRPr sz="867"/>
            </a:lvl2pPr>
            <a:lvl3pPr>
              <a:spcBef>
                <a:spcPts val="0"/>
              </a:spcBef>
              <a:defRPr sz="867"/>
            </a:lvl3pPr>
            <a:lvl4pPr>
              <a:spcBef>
                <a:spcPts val="0"/>
              </a:spcBef>
              <a:defRPr sz="867"/>
            </a:lvl4pPr>
            <a:lvl5pPr>
              <a:spcBef>
                <a:spcPts val="0"/>
              </a:spcBef>
              <a:defRPr sz="867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824078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F576A39-4DD9-4BEC-AF80-03126E885A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2833" y="6476179"/>
            <a:ext cx="10077928" cy="28868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867">
                <a:solidFill>
                  <a:schemeClr val="tx2"/>
                </a:solidFill>
              </a:defRPr>
            </a:lvl1pPr>
            <a:lvl2pPr marL="609585" indent="0">
              <a:spcBef>
                <a:spcPts val="0"/>
              </a:spcBef>
              <a:buNone/>
              <a:defRPr sz="867"/>
            </a:lvl2pPr>
            <a:lvl3pPr>
              <a:spcBef>
                <a:spcPts val="0"/>
              </a:spcBef>
              <a:defRPr sz="867"/>
            </a:lvl3pPr>
            <a:lvl4pPr>
              <a:spcBef>
                <a:spcPts val="0"/>
              </a:spcBef>
              <a:defRPr sz="867"/>
            </a:lvl4pPr>
            <a:lvl5pPr>
              <a:spcBef>
                <a:spcPts val="0"/>
              </a:spcBef>
              <a:defRPr sz="867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922818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4EC6B7-9498-664C-821E-B67D181FC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5FE5B0C-5A5E-474D-B09A-FB8FCC5B40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BD2A300-EB93-864B-8281-25D945232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449C5-5B06-1841-A163-8590E64AE0FE}" type="datetimeFigureOut">
              <a:rPr lang="pt-PT" smtClean="0"/>
              <a:t>12/04/23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FF77DF6-F276-8B46-8BC4-DCD94F2DB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67DDBD9-2582-7744-A2D8-214C2409B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5037-92C8-1A46-9D84-E7FB66E1D33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6391415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9" y="423280"/>
            <a:ext cx="11376025" cy="462547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11" name="Text Placeholder 96">
            <a:extLst>
              <a:ext uri="{FF2B5EF4-FFF2-40B4-BE49-F238E27FC236}">
                <a16:creationId xmlns:a16="http://schemas.microsoft.com/office/drawing/2014/main" id="{C949FF72-87ED-4607-89DB-176C532FA3A0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07989" y="6200777"/>
            <a:ext cx="7950921" cy="657225"/>
          </a:xfrm>
        </p:spPr>
        <p:txBody>
          <a:bodyPr lIns="0" anchor="b" anchorCtr="0">
            <a:noAutofit/>
          </a:bodyPr>
          <a:lstStyle>
            <a:lvl1pPr marL="0" indent="0">
              <a:spcAft>
                <a:spcPts val="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FC17C284-B7DC-49F4-88ED-A07A2D938E3F}"/>
              </a:ext>
            </a:extLst>
          </p:cNvPr>
          <p:cNvSpPr txBox="1">
            <a:spLocks/>
          </p:cNvSpPr>
          <p:nvPr userDrawn="1"/>
        </p:nvSpPr>
        <p:spPr>
          <a:xfrm>
            <a:off x="8512233" y="6242341"/>
            <a:ext cx="3017520" cy="56420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800" dirty="0"/>
              <a:t>Veeva ID: Z4-44398| Date of preparation: May 2022</a:t>
            </a:r>
          </a:p>
          <a:p>
            <a:pPr algn="r"/>
            <a:r>
              <a:rPr lang="en-GB" sz="800" dirty="0">
                <a:solidFill>
                  <a:srgbClr val="3F4444"/>
                </a:solidFill>
              </a:rPr>
              <a:t>Internal use only. Not for further distribution</a:t>
            </a:r>
            <a:br>
              <a:rPr lang="en-GB" sz="800" dirty="0">
                <a:solidFill>
                  <a:srgbClr val="3F4444"/>
                </a:solidFill>
              </a:rPr>
            </a:br>
            <a:r>
              <a:rPr lang="en-GB" sz="800" dirty="0">
                <a:solidFill>
                  <a:srgbClr val="3F4444"/>
                </a:solidFill>
              </a:rPr>
              <a:t>Proprietary and confidential ©AstraZeneca 2022</a:t>
            </a:r>
            <a:br>
              <a:rPr lang="en-GB" sz="800" dirty="0">
                <a:solidFill>
                  <a:srgbClr val="3F4444"/>
                </a:solidFill>
              </a:rPr>
            </a:br>
            <a:r>
              <a:rPr lang="en-GB" sz="800" dirty="0">
                <a:solidFill>
                  <a:srgbClr val="3F4444"/>
                </a:solidFill>
              </a:rPr>
              <a:t>This advisory board has been organized and funded by AstraZeneca</a:t>
            </a:r>
            <a:endParaRPr lang="en-US" sz="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6084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3840">
          <p15:clr>
            <a:srgbClr val="C35EA4"/>
          </p15:clr>
        </p15:guide>
        <p15:guide id="12" orient="horz" pos="913">
          <p15:clr>
            <a:srgbClr val="C35EA4"/>
          </p15:clr>
        </p15:guide>
        <p15:guide id="13" orient="horz" pos="709">
          <p15:clr>
            <a:srgbClr val="C35EA4"/>
          </p15:clr>
        </p15:guide>
        <p15:guide id="14" orient="horz" pos="482">
          <p15:clr>
            <a:srgbClr val="C35EA4"/>
          </p15:clr>
        </p15:guide>
      </p15:sldGuideLst>
    </p:ext>
  </p:extLs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6289CF-A336-6C4B-9AF9-49F1C9043359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11976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7FB923-E1E5-6E4B-93B1-D9B7EE67B316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753842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8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47EEB2-BBA9-6243-AD36-6C75B91A79B9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99519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lide Content and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8">
            <a:extLst>
              <a:ext uri="{FF2B5EF4-FFF2-40B4-BE49-F238E27FC236}">
                <a16:creationId xmlns:a16="http://schemas.microsoft.com/office/drawing/2014/main" id="{F1705897-58F5-4463-B995-8A72CCB97E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99" y="192000"/>
            <a:ext cx="11566167" cy="672000"/>
          </a:xfrm>
          <a:prstGeom prst="rect">
            <a:avLst/>
          </a:prstGeom>
        </p:spPr>
        <p:txBody>
          <a:bodyPr vert="horz"/>
          <a:lstStyle>
            <a:lvl1pPr algn="l">
              <a:defRPr sz="3200" b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divider title</a:t>
            </a:r>
          </a:p>
        </p:txBody>
      </p:sp>
      <p:pic>
        <p:nvPicPr>
          <p:cNvPr id="12" name="Picture 11" descr="AZ_SYMBOL_RGB.jpg">
            <a:extLst>
              <a:ext uri="{FF2B5EF4-FFF2-40B4-BE49-F238E27FC236}">
                <a16:creationId xmlns:a16="http://schemas.microsoft.com/office/drawing/2014/main" id="{F758C4BA-7BE0-42A3-9A3D-0ACD551E89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128" y="5997126"/>
            <a:ext cx="604800" cy="69621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EBF1F15-D385-4523-BBEF-2DA7B0673F4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16799" y="1163699"/>
            <a:ext cx="11566167" cy="4722751"/>
          </a:xfrm>
          <a:prstGeom prst="rect">
            <a:avLst/>
          </a:prstGeom>
        </p:spPr>
        <p:txBody>
          <a:bodyPr/>
          <a:lstStyle>
            <a:lvl1pPr marL="239994" indent="-239994">
              <a:lnSpc>
                <a:spcPct val="100000"/>
              </a:lnSpc>
              <a:spcBef>
                <a:spcPts val="0"/>
              </a:spcBef>
              <a:buClr>
                <a:srgbClr val="830051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19982" indent="-239994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67" baseline="0">
                <a:latin typeface="Arial" pitchFamily="34" charset="0"/>
                <a:cs typeface="Arial" pitchFamily="34" charset="0"/>
              </a:defRPr>
            </a:lvl3pPr>
            <a:lvl4pPr marL="830379" indent="-239994">
              <a:defRPr sz="1867">
                <a:latin typeface="Arial" pitchFamily="34" charset="0"/>
                <a:cs typeface="Arial" pitchFamily="34" charset="0"/>
              </a:defRPr>
            </a:lvl4pPr>
            <a:lvl5pPr marL="830379">
              <a:defRPr sz="1867">
                <a:latin typeface="Arial" pitchFamily="34" charset="0"/>
                <a:cs typeface="Arial" pitchFamily="34" charset="0"/>
              </a:defRPr>
            </a:lvl5pPr>
            <a:lvl6pPr>
              <a:defRPr>
                <a:latin typeface="Arial" pitchFamily="34" charset="0"/>
                <a:cs typeface="Arial" pitchFamily="34" charset="0"/>
              </a:defRPr>
            </a:lvl6pPr>
          </a:lstStyle>
          <a:p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1"/>
            <a:r>
              <a:rPr lang="en-GB" noProof="0" dirty="0"/>
              <a:t>Third level</a:t>
            </a:r>
          </a:p>
          <a:p>
            <a:pPr lvl="1"/>
            <a:r>
              <a:rPr lang="en-GB" noProof="0" dirty="0"/>
              <a:t>Fourth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0FD348-7AC9-4BAC-B41E-0EB71B8646C3}"/>
              </a:ext>
            </a:extLst>
          </p:cNvPr>
          <p:cNvSpPr txBox="1"/>
          <p:nvPr userDrawn="1"/>
        </p:nvSpPr>
        <p:spPr>
          <a:xfrm>
            <a:off x="0" y="6595847"/>
            <a:ext cx="12192000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33" dirty="0"/>
              <a:t>Proprietary and Confidential AstraZeneca 2020. For Advisory Board use only. This information is not to be shared, distributed or discussed outside of the Advisory Board.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29A1DC-769B-4296-92B9-BB66CB938978}"/>
              </a:ext>
            </a:extLst>
          </p:cNvPr>
          <p:cNvSpPr txBox="1"/>
          <p:nvPr userDrawn="1"/>
        </p:nvSpPr>
        <p:spPr>
          <a:xfrm>
            <a:off x="96417" y="6638377"/>
            <a:ext cx="1867289" cy="235898"/>
          </a:xfrm>
          <a:prstGeom prst="rect">
            <a:avLst/>
          </a:prstGeom>
          <a:noFill/>
        </p:spPr>
        <p:txBody>
          <a:bodyPr wrap="square" lIns="0" rtlCol="0" anchor="b" anchorCtr="0">
            <a:spAutoFit/>
          </a:bodyPr>
          <a:lstStyle/>
          <a:p>
            <a:pPr algn="l"/>
            <a:fld id="{A924764E-9051-47B8-AD64-407BA7C89294}" type="slidenum">
              <a:rPr lang="en-US" sz="933" kern="1200" smtClean="0">
                <a:solidFill>
                  <a:srgbClr val="000000"/>
                </a:solidFill>
                <a:latin typeface="+mn-lt"/>
                <a:ea typeface="+mn-ea"/>
                <a:cs typeface="Arial" pitchFamily="34" charset="0"/>
              </a:rPr>
              <a:pPr algn="l"/>
              <a:t>‹#›</a:t>
            </a:fld>
            <a:endParaRPr lang="en-US" sz="933" kern="1200" dirty="0">
              <a:solidFill>
                <a:srgbClr val="000000"/>
              </a:solidFill>
              <a:latin typeface="+mn-lt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1114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347C3-51F9-A149-98CF-CF477B4B806A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201751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7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F6AB1E-068F-7146-8950-561DF3DBBF28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2668664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F9CCF-A39B-1E4B-8ADB-BD2A7D884A1D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8549193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B16CF9-2BDB-C34A-BF6D-53AF06933E1F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336864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10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10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21A924-85EA-DE47-863C-5D9259EE8E53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6281329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7DE3F6-CA40-0C42-9348-CB0EC43D9196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529325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398C54-5053-7A4A-90F8-113BA051E153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863742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AB93B4-89E2-4A47-B2F0-9546147D5460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949100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: Title with 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7"/>
          <p:cNvSpPr>
            <a:spLocks noChangeArrowheads="1"/>
          </p:cNvSpPr>
          <p:nvPr userDrawn="1"/>
        </p:nvSpPr>
        <p:spPr bwMode="auto">
          <a:xfrm>
            <a:off x="1993900" y="6400800"/>
            <a:ext cx="7554384" cy="21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/>
          <a:p>
            <a:pPr defTabSz="912767"/>
            <a:r>
              <a:rPr lang="es-ES" sz="800">
                <a:solidFill>
                  <a:srgbClr val="797979"/>
                </a:solidFill>
              </a:rPr>
              <a:t>Plataforma de Biomarcadores en Cáncer SEAP-SEOM</a:t>
            </a:r>
          </a:p>
        </p:txBody>
      </p:sp>
      <p:pic>
        <p:nvPicPr>
          <p:cNvPr id="7" name="16 Image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" t="7635" r="69092" b="76849"/>
          <a:stretch>
            <a:fillRect/>
          </a:stretch>
        </p:blipFill>
        <p:spPr bwMode="auto">
          <a:xfrm>
            <a:off x="351367" y="6400802"/>
            <a:ext cx="117686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23"/>
          <a:stretch/>
        </p:blipFill>
        <p:spPr bwMode="auto">
          <a:xfrm>
            <a:off x="450867" y="1137402"/>
            <a:ext cx="11290300" cy="5187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hape 14"/>
          <p:cNvCxnSpPr/>
          <p:nvPr userDrawn="1"/>
        </p:nvCxnSpPr>
        <p:spPr>
          <a:xfrm>
            <a:off x="508000" y="609600"/>
            <a:ext cx="10972800" cy="0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13 Conector recto"/>
          <p:cNvCxnSpPr/>
          <p:nvPr userDrawn="1"/>
        </p:nvCxnSpPr>
        <p:spPr>
          <a:xfrm>
            <a:off x="351367" y="6324600"/>
            <a:ext cx="11379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20 Imagen" descr="SEOM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235" y="6357943"/>
            <a:ext cx="586317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26"/>
          <p:cNvSpPr>
            <a:spLocks noGrp="1"/>
          </p:cNvSpPr>
          <p:nvPr>
            <p:ph sz="quarter" idx="14"/>
          </p:nvPr>
        </p:nvSpPr>
        <p:spPr>
          <a:xfrm>
            <a:off x="711201" y="1752611"/>
            <a:ext cx="3454400" cy="1477328"/>
          </a:xfrm>
        </p:spPr>
        <p:txBody>
          <a:bodyPr/>
          <a:lstStyle/>
          <a:p>
            <a:pPr lvl="0"/>
            <a:r>
              <a:rPr lang="es-ES_tradnl" noProof="0" dirty="0"/>
              <a:t>Haga clic para modificar el estilo de texto del patrón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711201" y="649222"/>
            <a:ext cx="10769600" cy="987579"/>
          </a:xfrm>
        </p:spPr>
        <p:txBody>
          <a:bodyPr/>
          <a:lstStyle/>
          <a:p>
            <a:r>
              <a:rPr lang="es-ES_tradnl" noProof="0" dirty="0"/>
              <a:t>Haga clic para modificar el estilo de título del patrón</a:t>
            </a:r>
          </a:p>
        </p:txBody>
      </p:sp>
      <p:sp>
        <p:nvSpPr>
          <p:cNvPr id="17" name="Content Placeholder 26"/>
          <p:cNvSpPr>
            <a:spLocks noGrp="1"/>
          </p:cNvSpPr>
          <p:nvPr>
            <p:ph sz="quarter" idx="15"/>
          </p:nvPr>
        </p:nvSpPr>
        <p:spPr>
          <a:xfrm>
            <a:off x="711201" y="4038607"/>
            <a:ext cx="3454400" cy="1477328"/>
          </a:xfrm>
        </p:spPr>
        <p:txBody>
          <a:bodyPr/>
          <a:lstStyle/>
          <a:p>
            <a:pPr lvl="0"/>
            <a:r>
              <a:rPr lang="es-ES_tradnl" noProof="0" dirty="0"/>
              <a:t>Haga clic para modificar el estilo de texto del patrón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4368801" y="1752611"/>
            <a:ext cx="7112000" cy="738664"/>
          </a:xfrm>
        </p:spPr>
        <p:txBody>
          <a:bodyPr/>
          <a:lstStyle/>
          <a:p>
            <a:pPr lvl="0"/>
            <a:r>
              <a:rPr lang="es-ES_tradnl" noProof="0" dirty="0"/>
              <a:t>Haga clic para modificar el estilo de texto del patrón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7"/>
          </p:nvPr>
        </p:nvSpPr>
        <p:spPr>
          <a:xfrm>
            <a:off x="8737600" y="6356357"/>
            <a:ext cx="2844800" cy="366713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s-ES_tradnl"/>
              <a:t>Slide </a:t>
            </a:r>
            <a:fld id="{006B03C1-B250-2947-820C-A20970033185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>
          <a:xfrm>
            <a:off x="609600" y="6356357"/>
            <a:ext cx="2844800" cy="366713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FFFFFF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4665042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52124"/>
            <a:ext cx="7006269" cy="553999"/>
          </a:xfrm>
        </p:spPr>
        <p:txBody>
          <a:bodyPr anchor="b">
            <a:noAutofit/>
          </a:bodyPr>
          <a:lstStyle>
            <a:lvl1pPr>
              <a:defRPr sz="2800" cap="all" baseline="0"/>
            </a:lvl1pPr>
          </a:lstStyle>
          <a:p>
            <a:r>
              <a:rPr lang="fr-CH" dirty="0"/>
              <a:t>Click to </a:t>
            </a:r>
            <a:r>
              <a:rPr lang="fr-CH" dirty="0" err="1"/>
              <a:t>edit</a:t>
            </a:r>
            <a:r>
              <a:rPr lang="fr-CH" dirty="0"/>
              <a:t> Master </a:t>
            </a:r>
            <a:r>
              <a:rPr lang="fr-CH" dirty="0" err="1"/>
              <a:t>title</a:t>
            </a:r>
            <a:r>
              <a:rPr lang="fr-CH" dirty="0"/>
              <a:t>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609600" y="1080002"/>
            <a:ext cx="7006269" cy="488795"/>
          </a:xfrm>
        </p:spPr>
        <p:txBody>
          <a:bodyPr>
            <a:noAutofit/>
          </a:bodyPr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r-CH" dirty="0"/>
              <a:t>Click to </a:t>
            </a:r>
            <a:r>
              <a:rPr lang="fr-CH" dirty="0" err="1"/>
              <a:t>edit</a:t>
            </a:r>
            <a:r>
              <a:rPr lang="fr-CH" dirty="0"/>
              <a:t> Master </a:t>
            </a:r>
            <a:r>
              <a:rPr lang="fr-CH" dirty="0" err="1"/>
              <a:t>text</a:t>
            </a:r>
            <a:r>
              <a:rPr lang="fr-CH" dirty="0"/>
              <a:t>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05365" y="2112963"/>
            <a:ext cx="10982400" cy="4020208"/>
          </a:xfrm>
        </p:spPr>
        <p:txBody>
          <a:bodyPr>
            <a:no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fr-CH" dirty="0"/>
              <a:t>Click to </a:t>
            </a:r>
            <a:r>
              <a:rPr lang="fr-CH" dirty="0" err="1"/>
              <a:t>edit</a:t>
            </a:r>
            <a:r>
              <a:rPr lang="fr-CH" dirty="0"/>
              <a:t> Master </a:t>
            </a:r>
            <a:r>
              <a:rPr lang="fr-CH" dirty="0" err="1"/>
              <a:t>text</a:t>
            </a:r>
            <a:r>
              <a:rPr lang="fr-CH" dirty="0"/>
              <a:t>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 defTabSz="914353">
              <a:defRPr/>
            </a:lvl1pPr>
          </a:lstStyle>
          <a:p>
            <a:fld id="{AAF9A06E-02DD-8B4F-A81B-6933C16902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447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610E3B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4/12/23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0750079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914353">
              <a:defRPr/>
            </a:lvl1pPr>
          </a:lstStyle>
          <a:p>
            <a:fld id="{D49D89CE-0756-CC47-BDC8-303563A526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17814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with 1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085848" y="6397624"/>
            <a:ext cx="8396821" cy="252418"/>
          </a:xfrm>
          <a:prstGeom prst="rect">
            <a:avLst/>
          </a:prstGeom>
        </p:spPr>
        <p:txBody>
          <a:bodyPr numCol="1" spcCol="26788" anchor="b"/>
          <a:lstStyle>
            <a:lvl1pPr marL="0" indent="0">
              <a:spcBef>
                <a:spcPts val="211"/>
              </a:spcBef>
              <a:buSzTx/>
              <a:buFontTx/>
              <a:buNone/>
              <a:defRPr sz="800">
                <a:latin typeface="Helvetica 45 Light"/>
                <a:ea typeface="Helvetica 45 Light"/>
                <a:cs typeface="Helvetica 45 Light"/>
                <a:sym typeface="Helvetica Neue Light"/>
              </a:defRPr>
            </a:lvl1pPr>
            <a:lvl2pPr marL="407560" indent="-86104">
              <a:spcBef>
                <a:spcPts val="211"/>
              </a:spcBef>
              <a:buFontTx/>
              <a:defRPr sz="800">
                <a:latin typeface="Helvetica 45 Light"/>
                <a:ea typeface="Helvetica 45 Light"/>
                <a:cs typeface="Helvetica 45 Light"/>
                <a:sym typeface="Helvetica Neue Light"/>
              </a:defRPr>
            </a:lvl2pPr>
            <a:lvl3pPr marL="723279" indent="-80364">
              <a:spcBef>
                <a:spcPts val="211"/>
              </a:spcBef>
              <a:buFontTx/>
              <a:defRPr sz="800">
                <a:latin typeface="Helvetica 45 Light"/>
                <a:ea typeface="Helvetica 45 Light"/>
                <a:cs typeface="Helvetica 45 Light"/>
                <a:sym typeface="Helvetica Neue Light"/>
              </a:defRPr>
            </a:lvl3pPr>
            <a:lvl4pPr marL="1060809" indent="-96437">
              <a:spcBef>
                <a:spcPts val="211"/>
              </a:spcBef>
              <a:buFontTx/>
              <a:defRPr sz="800">
                <a:latin typeface="Helvetica 45 Light"/>
                <a:ea typeface="Helvetica 45 Light"/>
                <a:cs typeface="Helvetica 45 Light"/>
                <a:sym typeface="Helvetica Neue Light"/>
              </a:defRPr>
            </a:lvl4pPr>
            <a:lvl5pPr marL="1382266" indent="-96437">
              <a:spcBef>
                <a:spcPts val="211"/>
              </a:spcBef>
              <a:buFontTx/>
              <a:defRPr sz="800">
                <a:latin typeface="Helvetica 45 Light"/>
                <a:ea typeface="Helvetica 45 Light"/>
                <a:cs typeface="Helvetica 45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xfrm>
            <a:off x="609599" y="186262"/>
            <a:ext cx="10915653" cy="4286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xfrm>
            <a:off x="624416" y="6490918"/>
            <a:ext cx="210504" cy="156850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8763861"/>
      </p:ext>
    </p:extLst>
  </p:cSld>
  <p:clrMapOvr>
    <a:masterClrMapping/>
  </p:clrMapOvr>
  <p:transition spd="med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separate columns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xfrm>
            <a:off x="624417" y="6495255"/>
            <a:ext cx="197263" cy="148179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3418117"/>
      </p:ext>
    </p:extLst>
  </p:cSld>
  <p:clrMapOvr>
    <a:masterClrMapping/>
  </p:clrMapOvr>
  <p:transition spd="med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06400" y="274638"/>
            <a:ext cx="11480800" cy="1143000"/>
          </a:xfrm>
        </p:spPr>
        <p:txBody>
          <a:bodyPr>
            <a:normAutofit/>
          </a:bodyPr>
          <a:lstStyle>
            <a:lvl1pPr>
              <a:defRPr sz="3600" b="1" i="0">
                <a:solidFill>
                  <a:srgbClr val="98051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1398487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74638"/>
            <a:ext cx="11480800" cy="1143000"/>
          </a:xfrm>
        </p:spPr>
        <p:txBody>
          <a:bodyPr>
            <a:normAutofit/>
          </a:bodyPr>
          <a:lstStyle>
            <a:lvl1pPr>
              <a:defRPr sz="3600" b="1" i="0">
                <a:solidFill>
                  <a:srgbClr val="98051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1676401"/>
            <a:ext cx="11480800" cy="44497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4290713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9847" y="2069902"/>
            <a:ext cx="11425767" cy="162083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9496" y="4005064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8814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86" y="1416053"/>
            <a:ext cx="10358967" cy="460523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786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627" y="4507115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627" y="2852936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150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679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316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46909"/>
            <a:ext cx="11582400" cy="5055651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2" y="6233975"/>
            <a:ext cx="5507567" cy="487363"/>
          </a:xfrm>
        </p:spPr>
        <p:txBody>
          <a:bodyPr tIns="0" bIns="0" anchor="b"/>
          <a:lstStyle>
            <a:lvl1pPr marL="0" indent="0">
              <a:buNone/>
              <a:defRPr sz="1200"/>
            </a:lvl1pPr>
          </a:lstStyle>
          <a:p>
            <a:r>
              <a:rPr lang="en-GB" sz="1200" dirty="0"/>
              <a:t>Footnote text left aligned (Arial 12pt roman, black)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379634" y="6521313"/>
            <a:ext cx="5507567" cy="200025"/>
          </a:xfrm>
        </p:spPr>
        <p:txBody>
          <a:bodyPr tIns="0" bIns="0" anchor="b"/>
          <a:lstStyle>
            <a:lvl1pPr marL="0" indent="0" algn="r">
              <a:buNone/>
              <a:defRPr sz="1200" baseline="0"/>
            </a:lvl1pPr>
          </a:lstStyle>
          <a:p>
            <a:r>
              <a:rPr lang="en-GB" sz="1200" dirty="0"/>
              <a:t>Reference text right aligned (Arial 12pt roman, black)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7B7C12D-C078-4A6A-9A46-117F2CB93103}"/>
              </a:ext>
            </a:extLst>
          </p:cNvPr>
          <p:cNvSpPr txBox="1">
            <a:spLocks/>
          </p:cNvSpPr>
          <p:nvPr userDrawn="1"/>
        </p:nvSpPr>
        <p:spPr>
          <a:xfrm>
            <a:off x="11593484" y="6426260"/>
            <a:ext cx="59851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7ACC8"/>
                </a:solidFill>
                <a:latin typeface="Arial" panose="020B0604020202020204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C2912F7-087B-418C-A3FA-FA4636C6A3D8}" type="slidenum">
              <a:rPr lang="en-US" sz="1000" smtClean="0">
                <a:solidFill>
                  <a:schemeClr val="bg1"/>
                </a:solidFill>
              </a:rPr>
              <a:pPr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836255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273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144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921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366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486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652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81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4962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192570764"/>
      </p:ext>
    </p:extLst>
  </p:cSld>
  <p:clrMapOvr>
    <a:masterClrMapping/>
  </p:clrMapOvr>
  <p:transition spd="slow" advClick="0"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66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75194" y="149353"/>
            <a:ext cx="7888393" cy="492443"/>
          </a:xfrm>
        </p:spPr>
        <p:txBody>
          <a:bodyPr lIns="0" tIns="0" rIns="0" bIns="0"/>
          <a:lstStyle>
            <a:lvl1pPr>
              <a:defRPr sz="3200" b="1" i="0">
                <a:solidFill>
                  <a:srgbClr val="04416B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4/12/23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5819440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93532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27291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474B-B3C8-4D2B-9A58-47D3CEA19AC6}" type="datetimeFigureOut">
              <a:rPr lang="en-US" smtClean="0"/>
              <a:t>4/12/23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4202" y="6441567"/>
            <a:ext cx="6043601" cy="16414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1DE9-DF1E-478B-8EAC-D83EF13FF69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E66119-3E50-4912-A6A4-0A2C05852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68" y="5791202"/>
            <a:ext cx="4906433" cy="395817"/>
          </a:xfrm>
        </p:spPr>
        <p:txBody>
          <a:bodyPr anchor="b" anchorCtr="0"/>
          <a:lstStyle>
            <a:lvl1pPr marL="0" indent="0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Abbreviations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D06BD1-1203-411A-80B7-868D8D7562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26676" y="5801362"/>
            <a:ext cx="4906433" cy="395817"/>
          </a:xfrm>
        </p:spPr>
        <p:txBody>
          <a:bodyPr anchor="b" anchorCtr="0"/>
          <a:lstStyle>
            <a:lvl1pPr marL="0" indent="0" algn="r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References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9620003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64931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6153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57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16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53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44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074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2573866"/>
            <a:ext cx="11582400" cy="1798639"/>
          </a:xfrm>
        </p:spPr>
        <p:txBody>
          <a:bodyPr bIns="45720"/>
          <a:lstStyle>
            <a:lvl1pPr>
              <a:defRPr sz="4400"/>
            </a:lvl1pPr>
          </a:lstStyle>
          <a:p>
            <a:pPr lvl="0"/>
            <a:r>
              <a:rPr lang="en-GB" noProof="0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4486807"/>
            <a:ext cx="11582400" cy="1416051"/>
          </a:xfrm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pPr lvl="0"/>
            <a:r>
              <a:rPr lang="en-GB" noProof="0" dirty="0"/>
              <a:t>Click to edit Master subtitle style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A714A74-BEC4-4292-A587-602691EAA4FC}"/>
              </a:ext>
            </a:extLst>
          </p:cNvPr>
          <p:cNvGrpSpPr/>
          <p:nvPr userDrawn="1"/>
        </p:nvGrpSpPr>
        <p:grpSpPr>
          <a:xfrm flipH="1">
            <a:off x="304801" y="4411134"/>
            <a:ext cx="4450403" cy="64321"/>
            <a:chOff x="0" y="5224323"/>
            <a:chExt cx="2416175" cy="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39C66FA-AE45-41B4-8240-A5C3A809B0E7}"/>
                </a:ext>
              </a:extLst>
            </p:cNvPr>
            <p:cNvCxnSpPr/>
            <p:nvPr userDrawn="1"/>
          </p:nvCxnSpPr>
          <p:spPr>
            <a:xfrm>
              <a:off x="368300" y="5224323"/>
              <a:ext cx="2047875" cy="0"/>
            </a:xfrm>
            <a:prstGeom prst="line">
              <a:avLst/>
            </a:prstGeom>
            <a:ln w="44450" cap="rnd">
              <a:solidFill>
                <a:srgbClr val="E83E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FDBE4CF-3986-41B4-A253-C25A21010183}"/>
                </a:ext>
              </a:extLst>
            </p:cNvPr>
            <p:cNvCxnSpPr/>
            <p:nvPr userDrawn="1"/>
          </p:nvCxnSpPr>
          <p:spPr>
            <a:xfrm>
              <a:off x="0" y="5224323"/>
              <a:ext cx="2047875" cy="0"/>
            </a:xfrm>
            <a:prstGeom prst="line">
              <a:avLst/>
            </a:prstGeom>
            <a:ln w="44450" cap="rnd">
              <a:solidFill>
                <a:srgbClr val="00A2E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621B8F7-8716-473E-AEE6-EBE32BAD7C7E}"/>
              </a:ext>
            </a:extLst>
          </p:cNvPr>
          <p:cNvGrpSpPr/>
          <p:nvPr userDrawn="1"/>
        </p:nvGrpSpPr>
        <p:grpSpPr>
          <a:xfrm>
            <a:off x="-1" y="6791325"/>
            <a:ext cx="12192001" cy="66675"/>
            <a:chOff x="-1" y="6233231"/>
            <a:chExt cx="12192001" cy="57467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1B1B137-B25A-44E9-8C32-4458727D48C8}"/>
                </a:ext>
              </a:extLst>
            </p:cNvPr>
            <p:cNvSpPr/>
            <p:nvPr userDrawn="1"/>
          </p:nvSpPr>
          <p:spPr>
            <a:xfrm flipV="1">
              <a:off x="3606800" y="6233231"/>
              <a:ext cx="8585200" cy="574675"/>
            </a:xfrm>
            <a:prstGeom prst="rect">
              <a:avLst/>
            </a:prstGeom>
            <a:solidFill>
              <a:srgbClr val="E73E1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F267841-F4F3-4F0C-94DB-24C4A4AA10D2}"/>
                </a:ext>
              </a:extLst>
            </p:cNvPr>
            <p:cNvSpPr/>
            <p:nvPr userDrawn="1"/>
          </p:nvSpPr>
          <p:spPr>
            <a:xfrm flipV="1">
              <a:off x="-1" y="6233231"/>
              <a:ext cx="10220325" cy="574675"/>
            </a:xfrm>
            <a:prstGeom prst="rect">
              <a:avLst/>
            </a:prstGeom>
            <a:solidFill>
              <a:srgbClr val="00A2E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8540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E62C6-82B4-4441-A42F-DE146D4E4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B08F3-3272-0947-8A7B-A9A058C828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1B221-7A2F-B642-A30C-08C6276034E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4196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2573866"/>
            <a:ext cx="11582400" cy="1798639"/>
          </a:xfrm>
        </p:spPr>
        <p:txBody>
          <a:bodyPr bIns="45720"/>
          <a:lstStyle>
            <a:lvl1pPr>
              <a:defRPr sz="4400"/>
            </a:lvl1pPr>
          </a:lstStyle>
          <a:p>
            <a:pPr lvl="0"/>
            <a:r>
              <a:rPr lang="en-GB" noProof="0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4486807"/>
            <a:ext cx="11582400" cy="1416051"/>
          </a:xfrm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pPr lvl="0"/>
            <a:r>
              <a:rPr lang="en-GB" noProof="0" dirty="0"/>
              <a:t>Click to edit Master subtitle style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A714A74-BEC4-4292-A587-602691EAA4FC}"/>
              </a:ext>
            </a:extLst>
          </p:cNvPr>
          <p:cNvGrpSpPr/>
          <p:nvPr userDrawn="1"/>
        </p:nvGrpSpPr>
        <p:grpSpPr>
          <a:xfrm flipH="1">
            <a:off x="304801" y="4411134"/>
            <a:ext cx="4450403" cy="64321"/>
            <a:chOff x="0" y="5224323"/>
            <a:chExt cx="2416175" cy="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39C66FA-AE45-41B4-8240-A5C3A809B0E7}"/>
                </a:ext>
              </a:extLst>
            </p:cNvPr>
            <p:cNvCxnSpPr/>
            <p:nvPr userDrawn="1"/>
          </p:nvCxnSpPr>
          <p:spPr>
            <a:xfrm>
              <a:off x="368300" y="5224323"/>
              <a:ext cx="2047875" cy="0"/>
            </a:xfrm>
            <a:prstGeom prst="line">
              <a:avLst/>
            </a:prstGeom>
            <a:ln w="44450" cap="rnd">
              <a:solidFill>
                <a:srgbClr val="E83E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FDBE4CF-3986-41B4-A253-C25A21010183}"/>
                </a:ext>
              </a:extLst>
            </p:cNvPr>
            <p:cNvCxnSpPr/>
            <p:nvPr userDrawn="1"/>
          </p:nvCxnSpPr>
          <p:spPr>
            <a:xfrm>
              <a:off x="0" y="5224323"/>
              <a:ext cx="2047875" cy="0"/>
            </a:xfrm>
            <a:prstGeom prst="line">
              <a:avLst/>
            </a:prstGeom>
            <a:ln w="44450" cap="rnd">
              <a:solidFill>
                <a:srgbClr val="00A2E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621B8F7-8716-473E-AEE6-EBE32BAD7C7E}"/>
              </a:ext>
            </a:extLst>
          </p:cNvPr>
          <p:cNvGrpSpPr/>
          <p:nvPr userDrawn="1"/>
        </p:nvGrpSpPr>
        <p:grpSpPr>
          <a:xfrm>
            <a:off x="-1" y="6791325"/>
            <a:ext cx="12192001" cy="66675"/>
            <a:chOff x="-1" y="6233231"/>
            <a:chExt cx="12192001" cy="57467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1B1B137-B25A-44E9-8C32-4458727D48C8}"/>
                </a:ext>
              </a:extLst>
            </p:cNvPr>
            <p:cNvSpPr/>
            <p:nvPr userDrawn="1"/>
          </p:nvSpPr>
          <p:spPr>
            <a:xfrm flipV="1">
              <a:off x="3606800" y="6233231"/>
              <a:ext cx="8585200" cy="574675"/>
            </a:xfrm>
            <a:prstGeom prst="rect">
              <a:avLst/>
            </a:prstGeom>
            <a:solidFill>
              <a:srgbClr val="E73E1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F267841-F4F3-4F0C-94DB-24C4A4AA10D2}"/>
                </a:ext>
              </a:extLst>
            </p:cNvPr>
            <p:cNvSpPr/>
            <p:nvPr userDrawn="1"/>
          </p:nvSpPr>
          <p:spPr>
            <a:xfrm flipV="1">
              <a:off x="-1" y="6233231"/>
              <a:ext cx="10220325" cy="574675"/>
            </a:xfrm>
            <a:prstGeom prst="rect">
              <a:avLst/>
            </a:prstGeom>
            <a:solidFill>
              <a:srgbClr val="00A2E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46560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ILLY_LOGO.jpg"/>
          <p:cNvPicPr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226103" y="6330313"/>
            <a:ext cx="635924" cy="345152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 userDrawn="1"/>
        </p:nvSpPr>
        <p:spPr>
          <a:xfrm>
            <a:off x="1671786" y="6099206"/>
            <a:ext cx="9451495" cy="5323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spcBef>
                <a:spcPct val="20000"/>
              </a:spcBef>
              <a:buFont typeface="Arial"/>
              <a:buNone/>
              <a:defRPr/>
            </a:pPr>
            <a:r>
              <a:rPr lang="en-US" sz="1000" b="1" dirty="0"/>
              <a:t>Supported by Eli Lilly and Company.</a:t>
            </a:r>
          </a:p>
          <a:p>
            <a:pPr algn="r">
              <a:spcBef>
                <a:spcPct val="20000"/>
              </a:spcBef>
              <a:buFont typeface="Arial"/>
              <a:buNone/>
              <a:defRPr/>
            </a:pPr>
            <a:r>
              <a:rPr lang="en-US" sz="1000" dirty="0"/>
              <a:t> Eli Lilly and Company has not influenced the content of this publication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621B8F7-8716-473E-AEE6-EBE32BAD7C7E}"/>
              </a:ext>
            </a:extLst>
          </p:cNvPr>
          <p:cNvGrpSpPr/>
          <p:nvPr userDrawn="1"/>
        </p:nvGrpSpPr>
        <p:grpSpPr>
          <a:xfrm>
            <a:off x="-1" y="6791325"/>
            <a:ext cx="12192001" cy="66675"/>
            <a:chOff x="-1" y="6233231"/>
            <a:chExt cx="12192001" cy="57467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1B1B137-B25A-44E9-8C32-4458727D48C8}"/>
                </a:ext>
              </a:extLst>
            </p:cNvPr>
            <p:cNvSpPr/>
            <p:nvPr userDrawn="1"/>
          </p:nvSpPr>
          <p:spPr>
            <a:xfrm flipV="1">
              <a:off x="3606800" y="6233231"/>
              <a:ext cx="8585200" cy="574675"/>
            </a:xfrm>
            <a:prstGeom prst="rect">
              <a:avLst/>
            </a:prstGeom>
            <a:solidFill>
              <a:srgbClr val="E73E1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F267841-F4F3-4F0C-94DB-24C4A4AA10D2}"/>
                </a:ext>
              </a:extLst>
            </p:cNvPr>
            <p:cNvSpPr/>
            <p:nvPr userDrawn="1"/>
          </p:nvSpPr>
          <p:spPr>
            <a:xfrm flipV="1">
              <a:off x="-1" y="6233231"/>
              <a:ext cx="10220325" cy="574675"/>
            </a:xfrm>
            <a:prstGeom prst="rect">
              <a:avLst/>
            </a:prstGeom>
            <a:solidFill>
              <a:srgbClr val="00A2E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69350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46909"/>
            <a:ext cx="11582400" cy="5055651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2" y="6233975"/>
            <a:ext cx="5507567" cy="487363"/>
          </a:xfrm>
        </p:spPr>
        <p:txBody>
          <a:bodyPr tIns="0" bIns="0" anchor="b"/>
          <a:lstStyle>
            <a:lvl1pPr marL="0" indent="0">
              <a:buNone/>
              <a:defRPr sz="1200"/>
            </a:lvl1pPr>
          </a:lstStyle>
          <a:p>
            <a:r>
              <a:rPr lang="en-GB" sz="1200" dirty="0"/>
              <a:t>Footnote text left aligned (Arial 12pt roman, black)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379634" y="6521313"/>
            <a:ext cx="5507567" cy="200025"/>
          </a:xfrm>
        </p:spPr>
        <p:txBody>
          <a:bodyPr tIns="0" bIns="0" anchor="b"/>
          <a:lstStyle>
            <a:lvl1pPr marL="0" indent="0" algn="r">
              <a:buNone/>
              <a:defRPr sz="1200" baseline="0"/>
            </a:lvl1pPr>
          </a:lstStyle>
          <a:p>
            <a:r>
              <a:rPr lang="en-GB" sz="1200" dirty="0"/>
              <a:t>Reference text right aligned (Arial 12pt roman, black)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7B7C12D-C078-4A6A-9A46-117F2CB93103}"/>
              </a:ext>
            </a:extLst>
          </p:cNvPr>
          <p:cNvSpPr txBox="1">
            <a:spLocks/>
          </p:cNvSpPr>
          <p:nvPr userDrawn="1"/>
        </p:nvSpPr>
        <p:spPr>
          <a:xfrm>
            <a:off x="11593484" y="6426260"/>
            <a:ext cx="59851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17ACC8"/>
                </a:solidFill>
                <a:latin typeface="Arial" panose="020B0604020202020204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C2912F7-087B-418C-A3FA-FA4636C6A3D8}" type="slidenum">
              <a:rPr lang="en-US" sz="1000" smtClean="0">
                <a:solidFill>
                  <a:schemeClr val="bg1"/>
                </a:solidFill>
              </a:rPr>
              <a:pPr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7374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40500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68617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447800"/>
            <a:ext cx="5689600" cy="51816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47800"/>
            <a:ext cx="5689600" cy="51816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0166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13932"/>
            <a:ext cx="5691717" cy="6397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174880"/>
            <a:ext cx="5691717" cy="445452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413932"/>
            <a:ext cx="5693833" cy="6397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80"/>
            <a:ext cx="5693833" cy="445452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4800" y="228606"/>
            <a:ext cx="11582400" cy="93980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18888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0023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61117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ILLY_LOGO.jpg"/>
          <p:cNvPicPr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226103" y="6330313"/>
            <a:ext cx="635924" cy="345152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 userDrawn="1"/>
        </p:nvSpPr>
        <p:spPr>
          <a:xfrm>
            <a:off x="1671786" y="6099206"/>
            <a:ext cx="9451495" cy="5323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spcBef>
                <a:spcPct val="20000"/>
              </a:spcBef>
              <a:buFont typeface="Arial"/>
              <a:buNone/>
              <a:defRPr/>
            </a:pPr>
            <a:r>
              <a:rPr lang="en-US" sz="1000" b="1" dirty="0"/>
              <a:t>Supported by Eli Lilly and Company.</a:t>
            </a:r>
          </a:p>
          <a:p>
            <a:pPr algn="r">
              <a:spcBef>
                <a:spcPct val="20000"/>
              </a:spcBef>
              <a:buFont typeface="Arial"/>
              <a:buNone/>
              <a:defRPr/>
            </a:pPr>
            <a:r>
              <a:rPr lang="en-US" sz="1000" dirty="0"/>
              <a:t> Eli Lilly and Company has not influenced the content of this publication</a:t>
            </a:r>
          </a:p>
        </p:txBody>
      </p:sp>
    </p:spTree>
    <p:extLst>
      <p:ext uri="{BB962C8B-B14F-4D97-AF65-F5344CB8AC3E}">
        <p14:creationId xmlns:p14="http://schemas.microsoft.com/office/powerpoint/2010/main" val="155006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EEED6E6-A29B-C941-AABD-3BA21F137A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497BC-D4E2-FD4B-9587-17D8627493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1B221-7A2F-B642-A30C-08C6276034E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6558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13932"/>
            <a:ext cx="5691717" cy="6397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174880"/>
            <a:ext cx="5691717" cy="445452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413932"/>
            <a:ext cx="5693833" cy="6397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80"/>
            <a:ext cx="5693833" cy="445452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4800" y="131717"/>
            <a:ext cx="11582400" cy="93980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83962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LLY_LOGO.jpg">
            <a:extLst>
              <a:ext uri="{FF2B5EF4-FFF2-40B4-BE49-F238E27FC236}">
                <a16:creationId xmlns:a16="http://schemas.microsoft.com/office/drawing/2014/main" id="{9B70D61C-6406-4597-B341-A3BA134B906C}"/>
              </a:ext>
            </a:extLst>
          </p:cNvPr>
          <p:cNvPicPr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226103" y="6330313"/>
            <a:ext cx="635924" cy="345152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08A26D61-9304-4E22-8CB0-8515E74CD401}"/>
              </a:ext>
            </a:extLst>
          </p:cNvPr>
          <p:cNvSpPr txBox="1">
            <a:spLocks/>
          </p:cNvSpPr>
          <p:nvPr userDrawn="1"/>
        </p:nvSpPr>
        <p:spPr>
          <a:xfrm>
            <a:off x="1671786" y="6099206"/>
            <a:ext cx="9451495" cy="5323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Supported by Eli Lilly and Company.</a:t>
            </a:r>
          </a:p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Eli Lilly and Company has not influenced the content of this publication</a:t>
            </a:r>
          </a:p>
        </p:txBody>
      </p:sp>
    </p:spTree>
    <p:extLst>
      <p:ext uri="{BB962C8B-B14F-4D97-AF65-F5344CB8AC3E}">
        <p14:creationId xmlns:p14="http://schemas.microsoft.com/office/powerpoint/2010/main" val="36686195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13932"/>
            <a:ext cx="5691717" cy="6397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174876"/>
            <a:ext cx="5691717" cy="445452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13932"/>
            <a:ext cx="5693833" cy="6397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693833" cy="445452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4800" y="137768"/>
            <a:ext cx="11582400" cy="93980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73509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_Program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68680" y="1444752"/>
            <a:ext cx="10451592" cy="1170432"/>
          </a:xfrm>
        </p:spPr>
        <p:txBody>
          <a:bodyPr anchor="ctr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7824" y="2752344"/>
            <a:ext cx="10442448" cy="649224"/>
          </a:xfrm>
        </p:spPr>
        <p:txBody>
          <a:bodyPr>
            <a:noAutofit/>
          </a:bodyPr>
          <a:lstStyle>
            <a:lvl1pPr marL="0" indent="0" algn="ctr">
              <a:buNone/>
              <a:defRPr sz="3600" i="1">
                <a:solidFill>
                  <a:schemeClr val="accent6"/>
                </a:solidFill>
                <a:latin typeface="+mj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438912" y="3886200"/>
            <a:ext cx="5632704" cy="347472"/>
          </a:xfrm>
        </p:spPr>
        <p:txBody>
          <a:bodyPr>
            <a:noAutofit/>
          </a:bodyPr>
          <a:lstStyle>
            <a:lvl1pPr>
              <a:lnSpc>
                <a:spcPts val="2800"/>
              </a:lnSpc>
              <a:spcBef>
                <a:spcPts val="600"/>
              </a:spcBef>
              <a:defRPr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38912" y="4288536"/>
            <a:ext cx="5632704" cy="166420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20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11DC5D-A0F5-7F4C-A55B-3FC8C56600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3" y="304800"/>
            <a:ext cx="1613931" cy="42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185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_Program Title_HemO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68680" y="1444752"/>
            <a:ext cx="10451592" cy="1170432"/>
          </a:xfrm>
        </p:spPr>
        <p:txBody>
          <a:bodyPr anchor="ctr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7824" y="2752344"/>
            <a:ext cx="10442448" cy="649224"/>
          </a:xfrm>
        </p:spPr>
        <p:txBody>
          <a:bodyPr>
            <a:noAutofit/>
          </a:bodyPr>
          <a:lstStyle>
            <a:lvl1pPr marL="0" indent="0" algn="ctr">
              <a:buNone/>
              <a:defRPr sz="3600" i="1">
                <a:solidFill>
                  <a:schemeClr val="accent6"/>
                </a:solidFill>
                <a:latin typeface="+mj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438912" y="3886200"/>
            <a:ext cx="5632704" cy="347472"/>
          </a:xfrm>
        </p:spPr>
        <p:txBody>
          <a:bodyPr>
            <a:noAutofit/>
          </a:bodyPr>
          <a:lstStyle>
            <a:lvl1pPr>
              <a:lnSpc>
                <a:spcPts val="2800"/>
              </a:lnSpc>
              <a:spcBef>
                <a:spcPts val="600"/>
              </a:spcBef>
              <a:defRPr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38912" y="4288536"/>
            <a:ext cx="5632704" cy="166420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20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3DCDD7-FA7A-A54E-A9B6-CF4E6679F6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49" y="304803"/>
            <a:ext cx="3323267" cy="35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328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E_Program Title_HemOnc Glob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68680" y="1444752"/>
            <a:ext cx="10451592" cy="1170432"/>
          </a:xfrm>
        </p:spPr>
        <p:txBody>
          <a:bodyPr anchor="ctr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7824" y="2752344"/>
            <a:ext cx="10442448" cy="649224"/>
          </a:xfrm>
        </p:spPr>
        <p:txBody>
          <a:bodyPr>
            <a:noAutofit/>
          </a:bodyPr>
          <a:lstStyle>
            <a:lvl1pPr marL="0" indent="0" algn="ctr">
              <a:buNone/>
              <a:defRPr sz="3600" i="1">
                <a:solidFill>
                  <a:schemeClr val="accent6"/>
                </a:solidFill>
                <a:latin typeface="+mj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438912" y="3886200"/>
            <a:ext cx="5632704" cy="347472"/>
          </a:xfrm>
        </p:spPr>
        <p:txBody>
          <a:bodyPr>
            <a:noAutofit/>
          </a:bodyPr>
          <a:lstStyle>
            <a:lvl1pPr>
              <a:lnSpc>
                <a:spcPts val="2800"/>
              </a:lnSpc>
              <a:spcBef>
                <a:spcPts val="600"/>
              </a:spcBef>
              <a:defRPr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38912" y="4288536"/>
            <a:ext cx="5632704" cy="166420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20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51038E2-D6DF-3B44-88BB-76DA570F71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49" y="304803"/>
            <a:ext cx="2496991" cy="68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865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ME_Program Title_Glob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68680" y="1444752"/>
            <a:ext cx="10451592" cy="1170432"/>
          </a:xfrm>
        </p:spPr>
        <p:txBody>
          <a:bodyPr anchor="ctr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7824" y="2752344"/>
            <a:ext cx="10442448" cy="649224"/>
          </a:xfrm>
        </p:spPr>
        <p:txBody>
          <a:bodyPr>
            <a:noAutofit/>
          </a:bodyPr>
          <a:lstStyle>
            <a:lvl1pPr marL="0" indent="0" algn="ctr">
              <a:buNone/>
              <a:defRPr sz="3600" i="1">
                <a:solidFill>
                  <a:schemeClr val="accent6"/>
                </a:solidFill>
                <a:latin typeface="+mj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438912" y="3886200"/>
            <a:ext cx="5632704" cy="347472"/>
          </a:xfrm>
        </p:spPr>
        <p:txBody>
          <a:bodyPr>
            <a:noAutofit/>
          </a:bodyPr>
          <a:lstStyle>
            <a:lvl1pPr>
              <a:lnSpc>
                <a:spcPts val="2800"/>
              </a:lnSpc>
              <a:spcBef>
                <a:spcPts val="600"/>
              </a:spcBef>
              <a:defRPr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38912" y="4288536"/>
            <a:ext cx="5632704" cy="166420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20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A14CA3-36B4-B842-A074-2DEFEA4415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66" y="303079"/>
            <a:ext cx="2130799" cy="42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701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_Program Title TH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68680" y="1444752"/>
            <a:ext cx="10451592" cy="1170432"/>
          </a:xfrm>
        </p:spPr>
        <p:txBody>
          <a:bodyPr anchor="ctr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7824" y="2752344"/>
            <a:ext cx="10442448" cy="649224"/>
          </a:xfrm>
        </p:spPr>
        <p:txBody>
          <a:bodyPr>
            <a:noAutofit/>
          </a:bodyPr>
          <a:lstStyle>
            <a:lvl1pPr marL="0" indent="0" algn="ctr">
              <a:buNone/>
              <a:defRPr sz="3600" i="1">
                <a:solidFill>
                  <a:schemeClr val="accent6"/>
                </a:solidFill>
                <a:latin typeface="+mj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438912" y="3886200"/>
            <a:ext cx="5632704" cy="347472"/>
          </a:xfrm>
        </p:spPr>
        <p:txBody>
          <a:bodyPr>
            <a:noAutofit/>
          </a:bodyPr>
          <a:lstStyle>
            <a:lvl1pPr>
              <a:lnSpc>
                <a:spcPts val="2800"/>
              </a:lnSpc>
              <a:spcBef>
                <a:spcPts val="600"/>
              </a:spcBef>
              <a:defRPr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38912" y="4288536"/>
            <a:ext cx="5632704" cy="166420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20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040E56-E774-7849-8172-C947652F23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3" y="304800"/>
            <a:ext cx="1613931" cy="4244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6F3331-B025-1F44-A1D5-A18629A4E2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193" y="323852"/>
            <a:ext cx="1398451" cy="40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4999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_Pane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438912" y="1673352"/>
            <a:ext cx="5632704" cy="347472"/>
          </a:xfrm>
        </p:spPr>
        <p:txBody>
          <a:bodyPr>
            <a:noAutofit/>
          </a:bodyPr>
          <a:lstStyle>
            <a:lvl1pPr>
              <a:lnSpc>
                <a:spcPts val="2800"/>
              </a:lnSpc>
              <a:spcBef>
                <a:spcPts val="600"/>
              </a:spcBef>
              <a:defRPr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38912" y="2029968"/>
            <a:ext cx="5632704" cy="166420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20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438912" y="4288536"/>
            <a:ext cx="5632704" cy="166420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20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6163056" y="2029968"/>
            <a:ext cx="5632704" cy="166420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20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6163056" y="4288536"/>
            <a:ext cx="5632704" cy="166420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20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CAA67F-D1FD-C148-A896-23A35382AD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3" y="304800"/>
            <a:ext cx="1613931" cy="42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572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_Panelist_HemO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438912" y="1673352"/>
            <a:ext cx="5632704" cy="347472"/>
          </a:xfrm>
        </p:spPr>
        <p:txBody>
          <a:bodyPr>
            <a:noAutofit/>
          </a:bodyPr>
          <a:lstStyle>
            <a:lvl1pPr>
              <a:lnSpc>
                <a:spcPts val="2800"/>
              </a:lnSpc>
              <a:spcBef>
                <a:spcPts val="600"/>
              </a:spcBef>
              <a:defRPr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38912" y="2029968"/>
            <a:ext cx="5632704" cy="166420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20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438912" y="4288536"/>
            <a:ext cx="5632704" cy="166420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20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6163056" y="2029968"/>
            <a:ext cx="5632704" cy="166420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20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6163056" y="4288536"/>
            <a:ext cx="5632704" cy="166420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20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61B8E3-492A-394C-BF56-A70BB95489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49" y="304803"/>
            <a:ext cx="3323267" cy="35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89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76BC44-0BA7-2641-B695-1EEBAC4939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936" y="-9939"/>
            <a:ext cx="12223521" cy="15703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F034C2-8D6D-904A-B3E9-9C8A2014CB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" r="4447"/>
          <a:stretch/>
        </p:blipFill>
        <p:spPr>
          <a:xfrm>
            <a:off x="0" y="6323637"/>
            <a:ext cx="12192000" cy="534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404ADF-E5EE-CA4C-93E6-9DBE5F5370A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03" y="176289"/>
            <a:ext cx="4373949" cy="12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768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E_Panelist_HemOnc Glob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438912" y="1673352"/>
            <a:ext cx="5632704" cy="347472"/>
          </a:xfrm>
        </p:spPr>
        <p:txBody>
          <a:bodyPr>
            <a:noAutofit/>
          </a:bodyPr>
          <a:lstStyle>
            <a:lvl1pPr>
              <a:lnSpc>
                <a:spcPts val="2800"/>
              </a:lnSpc>
              <a:spcBef>
                <a:spcPts val="600"/>
              </a:spcBef>
              <a:defRPr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38912" y="2029968"/>
            <a:ext cx="5632704" cy="166420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20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438912" y="4288536"/>
            <a:ext cx="5632704" cy="166420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20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6163056" y="2029968"/>
            <a:ext cx="5632704" cy="166420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20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6163056" y="4288536"/>
            <a:ext cx="5632704" cy="166420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20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C345D0-B37C-DF40-82EC-48C4A5322F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49" y="304803"/>
            <a:ext cx="2496991" cy="68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228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ME_Panelist_Glob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438912" y="1673352"/>
            <a:ext cx="5632704" cy="347472"/>
          </a:xfrm>
        </p:spPr>
        <p:txBody>
          <a:bodyPr>
            <a:noAutofit/>
          </a:bodyPr>
          <a:lstStyle>
            <a:lvl1pPr>
              <a:lnSpc>
                <a:spcPts val="2800"/>
              </a:lnSpc>
              <a:spcBef>
                <a:spcPts val="600"/>
              </a:spcBef>
              <a:defRPr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38912" y="2029968"/>
            <a:ext cx="5632704" cy="166420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20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438912" y="4288536"/>
            <a:ext cx="5632704" cy="166420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20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6163056" y="2029968"/>
            <a:ext cx="5632704" cy="166420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20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6163056" y="4288536"/>
            <a:ext cx="5632704" cy="166420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20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B7FAAD-1F56-EF48-A3AB-FE9773EDD8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66" y="303079"/>
            <a:ext cx="2130799" cy="42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663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_Panelist TH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438912" y="1673352"/>
            <a:ext cx="5632704" cy="347472"/>
          </a:xfrm>
        </p:spPr>
        <p:txBody>
          <a:bodyPr>
            <a:noAutofit/>
          </a:bodyPr>
          <a:lstStyle>
            <a:lvl1pPr>
              <a:lnSpc>
                <a:spcPts val="2800"/>
              </a:lnSpc>
              <a:spcBef>
                <a:spcPts val="600"/>
              </a:spcBef>
              <a:defRPr>
                <a:solidFill>
                  <a:schemeClr val="accent6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38912" y="2029968"/>
            <a:ext cx="5632704" cy="166420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20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438912" y="4288536"/>
            <a:ext cx="5632704" cy="166420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20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6163056" y="2029968"/>
            <a:ext cx="5632704" cy="166420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20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6163056" y="4288536"/>
            <a:ext cx="5632704" cy="166420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20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573944-6D7B-0B4F-9C74-435D0774EB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3" y="304800"/>
            <a:ext cx="1613931" cy="4244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D8D437-3A4A-DA40-B4A2-6C3A3ADB80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193" y="323852"/>
            <a:ext cx="1398451" cy="40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717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_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2633472"/>
            <a:ext cx="10680192" cy="1600200"/>
          </a:xfrm>
        </p:spPr>
        <p:txBody>
          <a:bodyPr anchor="ctr">
            <a:noAutofit/>
          </a:bodyPr>
          <a:lstStyle>
            <a:lvl1pPr algn="ctr">
              <a:lnSpc>
                <a:spcPts val="3600"/>
              </a:lnSpc>
              <a:defRPr sz="36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73045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52928" y="2633472"/>
            <a:ext cx="6492240" cy="1600200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defRPr sz="4000" i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102028-FF0E-7842-AC75-93C54D0DA0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3" y="304800"/>
            <a:ext cx="1613931" cy="42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521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_Divider_HemO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52928" y="2633472"/>
            <a:ext cx="6492240" cy="1600200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defRPr sz="4000" i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667007-A794-614E-9BED-9DF984AB13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49" y="304803"/>
            <a:ext cx="3323267" cy="35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581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E_Divider_Glob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52928" y="2633472"/>
            <a:ext cx="6492240" cy="1600200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defRPr sz="4000" i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6C4B53-D3C6-D24B-878D-49A7C5EA24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66" y="303079"/>
            <a:ext cx="2130799" cy="42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282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ME_Divider_HemOnc Glob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52928" y="2633472"/>
            <a:ext cx="6492240" cy="1600200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defRPr sz="4000" i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9C8FE7-CCE3-2748-BC1C-1BC1D01AD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49" y="304803"/>
            <a:ext cx="2496991" cy="68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468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_Divider TH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52928" y="2633472"/>
            <a:ext cx="6492240" cy="1600200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defRPr sz="4000" i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C43F7D-DCEF-6F43-9F2B-AB9F2CE80A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3" y="304800"/>
            <a:ext cx="1613931" cy="4244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A8279E-1EDD-F044-A1F0-CF1B656628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193" y="323852"/>
            <a:ext cx="1398451" cy="40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371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773" y="384048"/>
            <a:ext cx="11362945" cy="8686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773" y="1609344"/>
            <a:ext cx="11362944" cy="4498848"/>
          </a:xfrm>
        </p:spPr>
        <p:txBody>
          <a:bodyPr>
            <a:noAutofit/>
          </a:bodyPr>
          <a:lstStyle>
            <a:lvl3pPr marL="795488"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3774" y="1295400"/>
            <a:ext cx="11362945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53773" y="6163056"/>
            <a:ext cx="11362944" cy="694944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14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0227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773" y="384048"/>
            <a:ext cx="11362945" cy="8686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773" y="1609344"/>
            <a:ext cx="11362944" cy="4498848"/>
          </a:xfrm>
        </p:spPr>
        <p:txBody>
          <a:bodyPr>
            <a:noAutofit/>
          </a:bodyPr>
          <a:lstStyle>
            <a:lvl3pPr marL="795488"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3774" y="1295400"/>
            <a:ext cx="11362945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53773" y="6163056"/>
            <a:ext cx="11362944" cy="694944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14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96656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ve prgm M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104" y="384048"/>
            <a:ext cx="11365992" cy="8686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3pPr marL="795488"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3774" y="1295400"/>
            <a:ext cx="11362945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51104" y="6163056"/>
            <a:ext cx="11365992" cy="475488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14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52" name="TextBox 351">
            <a:extLst>
              <a:ext uri="{FF2B5EF4-FFF2-40B4-BE49-F238E27FC236}">
                <a16:creationId xmlns:a16="http://schemas.microsoft.com/office/drawing/2014/main" id="{27698EF8-FDFB-486B-A2FC-C7F45B678881}"/>
              </a:ext>
            </a:extLst>
          </p:cNvPr>
          <p:cNvSpPr txBox="1"/>
          <p:nvPr userDrawn="1"/>
        </p:nvSpPr>
        <p:spPr>
          <a:xfrm>
            <a:off x="664363" y="6642556"/>
            <a:ext cx="108632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900" dirty="0">
                <a:solidFill>
                  <a:srgbClr val="7F7F7F"/>
                </a:solidFill>
                <a:latin typeface="Calibri" panose="020F050202020403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3009219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104" y="1609344"/>
            <a:ext cx="5538216" cy="4498848"/>
          </a:xfrm>
        </p:spPr>
        <p:txBody>
          <a:bodyPr>
            <a:noAutofit/>
          </a:bodyPr>
          <a:lstStyle>
            <a:lvl3pPr marL="795488"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3774" y="1295400"/>
            <a:ext cx="11362945" cy="0"/>
          </a:xfrm>
          <a:prstGeom prst="line">
            <a:avLst/>
          </a:prstGeom>
          <a:ln w="22225">
            <a:solidFill>
              <a:srgbClr val="3894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236208" y="1609344"/>
            <a:ext cx="5577840" cy="4498848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51104" y="6163056"/>
            <a:ext cx="11365992" cy="694944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14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55771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ve prgm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104" y="1609344"/>
            <a:ext cx="5538216" cy="4498848"/>
          </a:xfrm>
        </p:spPr>
        <p:txBody>
          <a:bodyPr>
            <a:noAutofit/>
          </a:bodyPr>
          <a:lstStyle>
            <a:lvl3pPr marL="795488"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3774" y="1295400"/>
            <a:ext cx="11362945" cy="0"/>
          </a:xfrm>
          <a:prstGeom prst="line">
            <a:avLst/>
          </a:prstGeom>
          <a:ln w="22225">
            <a:solidFill>
              <a:srgbClr val="3894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236208" y="1609344"/>
            <a:ext cx="5577840" cy="4498848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51104" y="6163056"/>
            <a:ext cx="11365992" cy="475488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14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2E9CF7-CBD6-49AF-8473-326329B85C38}"/>
              </a:ext>
            </a:extLst>
          </p:cNvPr>
          <p:cNvSpPr txBox="1"/>
          <p:nvPr userDrawn="1"/>
        </p:nvSpPr>
        <p:spPr>
          <a:xfrm>
            <a:off x="664363" y="6642556"/>
            <a:ext cx="108632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900" dirty="0">
                <a:solidFill>
                  <a:srgbClr val="7F7F7F"/>
                </a:solidFill>
                <a:latin typeface="Calibri" panose="020F050202020403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10839494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3774" y="1295400"/>
            <a:ext cx="11362945" cy="0"/>
          </a:xfrm>
          <a:prstGeom prst="line">
            <a:avLst/>
          </a:prstGeom>
          <a:ln w="22225">
            <a:solidFill>
              <a:srgbClr val="3894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51104" y="6163056"/>
            <a:ext cx="11365992" cy="694944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14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74567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ve Prgm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3774" y="1295400"/>
            <a:ext cx="11362945" cy="0"/>
          </a:xfrm>
          <a:prstGeom prst="line">
            <a:avLst/>
          </a:prstGeom>
          <a:ln w="22225">
            <a:solidFill>
              <a:srgbClr val="3894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51104" y="6163056"/>
            <a:ext cx="11365992" cy="475488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14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62" name="TextBox 361">
            <a:extLst>
              <a:ext uri="{FF2B5EF4-FFF2-40B4-BE49-F238E27FC236}">
                <a16:creationId xmlns:a16="http://schemas.microsoft.com/office/drawing/2014/main" id="{0855AB3F-E888-485E-96E0-DA6E2DDE928F}"/>
              </a:ext>
            </a:extLst>
          </p:cNvPr>
          <p:cNvSpPr txBox="1"/>
          <p:nvPr userDrawn="1"/>
        </p:nvSpPr>
        <p:spPr>
          <a:xfrm>
            <a:off x="664363" y="6642556"/>
            <a:ext cx="108632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900" dirty="0">
                <a:solidFill>
                  <a:srgbClr val="7F7F7F"/>
                </a:solidFill>
                <a:latin typeface="Calibri" panose="020F050202020403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41840134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_Abbrevi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spcBef>
                <a:spcPts val="0"/>
              </a:spcBef>
              <a:defRPr sz="1800" b="0"/>
            </a:lvl1pPr>
            <a:lvl3pPr marL="795488">
              <a:defRPr/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3774" y="1295400"/>
            <a:ext cx="11362945" cy="0"/>
          </a:xfrm>
          <a:prstGeom prst="line">
            <a:avLst/>
          </a:prstGeom>
          <a:ln w="22225">
            <a:solidFill>
              <a:srgbClr val="3894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8414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9304" y="1673352"/>
            <a:ext cx="9610344" cy="1837944"/>
          </a:xfrm>
        </p:spPr>
        <p:txBody>
          <a:bodyPr lIns="91440" tIns="45720" rIns="91440" bIns="45720" anchor="ctr">
            <a:noAutofit/>
          </a:bodyPr>
          <a:lstStyle>
            <a:lvl1pPr algn="ctr">
              <a:spcBef>
                <a:spcPts val="1000"/>
              </a:spcBef>
              <a:defRPr sz="4400" b="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344" y="4462272"/>
            <a:ext cx="11329416" cy="1581912"/>
          </a:xfrm>
        </p:spPr>
        <p:txBody>
          <a:bodyPr anchor="b">
            <a:norm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400" b="0" i="0">
                <a:solidFill>
                  <a:schemeClr val="accent6"/>
                </a:solidFill>
                <a:latin typeface="+mn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917216-6F67-1146-BBB3-CBA09EA565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3" y="304800"/>
            <a:ext cx="1613931" cy="42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935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_Thank You_HemO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9304" y="1673352"/>
            <a:ext cx="9610344" cy="1837944"/>
          </a:xfrm>
        </p:spPr>
        <p:txBody>
          <a:bodyPr lIns="91440" tIns="45720" rIns="91440" bIns="45720" anchor="ctr">
            <a:noAutofit/>
          </a:bodyPr>
          <a:lstStyle>
            <a:lvl1pPr algn="ctr">
              <a:spcBef>
                <a:spcPts val="1000"/>
              </a:spcBef>
              <a:defRPr sz="4400" b="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344" y="4462272"/>
            <a:ext cx="11329416" cy="1581912"/>
          </a:xfrm>
        </p:spPr>
        <p:txBody>
          <a:bodyPr anchor="b">
            <a:norm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400" b="0" i="0">
                <a:solidFill>
                  <a:schemeClr val="accent6"/>
                </a:solidFill>
                <a:latin typeface="+mn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FA6128-CB85-EF4A-B642-3F9BE3DB6F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49" y="304803"/>
            <a:ext cx="3323267" cy="35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650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E_Thank You_HemOnc Glob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9304" y="1673352"/>
            <a:ext cx="9610344" cy="1837944"/>
          </a:xfrm>
        </p:spPr>
        <p:txBody>
          <a:bodyPr lIns="91440" tIns="45720" rIns="91440" bIns="45720" anchor="ctr">
            <a:noAutofit/>
          </a:bodyPr>
          <a:lstStyle>
            <a:lvl1pPr algn="ctr">
              <a:spcBef>
                <a:spcPts val="1000"/>
              </a:spcBef>
              <a:defRPr sz="4400" b="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344" y="4462272"/>
            <a:ext cx="11329416" cy="1581912"/>
          </a:xfrm>
        </p:spPr>
        <p:txBody>
          <a:bodyPr anchor="b">
            <a:norm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400" b="0" i="0">
                <a:solidFill>
                  <a:schemeClr val="accent6"/>
                </a:solidFill>
                <a:latin typeface="+mn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519412-F66E-F347-8AB6-17E5A726C5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49" y="304803"/>
            <a:ext cx="2496991" cy="68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359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ME_Thank You_Glob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9304" y="1673352"/>
            <a:ext cx="9610344" cy="1837944"/>
          </a:xfrm>
        </p:spPr>
        <p:txBody>
          <a:bodyPr lIns="91440" tIns="45720" rIns="91440" bIns="45720" anchor="ctr">
            <a:noAutofit/>
          </a:bodyPr>
          <a:lstStyle>
            <a:lvl1pPr algn="ctr">
              <a:spcBef>
                <a:spcPts val="1000"/>
              </a:spcBef>
              <a:defRPr sz="4400" b="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344" y="4462272"/>
            <a:ext cx="11329416" cy="1581912"/>
          </a:xfrm>
        </p:spPr>
        <p:txBody>
          <a:bodyPr anchor="b">
            <a:norm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400" b="0" i="0">
                <a:solidFill>
                  <a:schemeClr val="accent6"/>
                </a:solidFill>
                <a:latin typeface="+mn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9DD359-1145-B144-9821-EB7E25C682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66" y="303079"/>
            <a:ext cx="2130799" cy="42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95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grpSp>
        <p:nvGrpSpPr>
          <p:cNvPr id="14" name="13 Grupo"/>
          <p:cNvGrpSpPr/>
          <p:nvPr userDrawn="1"/>
        </p:nvGrpSpPr>
        <p:grpSpPr>
          <a:xfrm>
            <a:off x="10608502" y="6431993"/>
            <a:ext cx="1570885" cy="344522"/>
            <a:chOff x="344856" y="4866501"/>
            <a:chExt cx="1178164" cy="258392"/>
          </a:xfrm>
        </p:grpSpPr>
        <p:sp>
          <p:nvSpPr>
            <p:cNvPr id="15" name="14 CuadroTexto"/>
            <p:cNvSpPr txBox="1"/>
            <p:nvPr userDrawn="1"/>
          </p:nvSpPr>
          <p:spPr>
            <a:xfrm>
              <a:off x="344856" y="4866501"/>
              <a:ext cx="1178164" cy="23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67" b="1" i="0" dirty="0">
                  <a:solidFill>
                    <a:srgbClr val="008080"/>
                  </a:solidFill>
                </a:rPr>
                <a:t>#SEOM21</a:t>
              </a:r>
            </a:p>
          </p:txBody>
        </p:sp>
        <p:pic>
          <p:nvPicPr>
            <p:cNvPr id="16" name="Picture 5" descr="C:\Users\Ventura\Desktop\Titulos y modulos hechos con Photoshop\Congreso 2017\Powerpoint para ponentes\logo_twitter.pn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1350" y="4866501"/>
              <a:ext cx="332218" cy="258392"/>
            </a:xfrm>
            <a:prstGeom prst="rect">
              <a:avLst/>
            </a:prstGeom>
            <a:noFill/>
          </p:spPr>
        </p:pic>
      </p:grpSp>
      <p:pic>
        <p:nvPicPr>
          <p:cNvPr id="3" name="Imagen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55" y="6490509"/>
            <a:ext cx="1819408" cy="29886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7" y="6419049"/>
            <a:ext cx="317500" cy="36195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2001" y="6384000"/>
            <a:ext cx="397079" cy="45266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513" y="-38283"/>
            <a:ext cx="1456489" cy="173909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801" y="6484800"/>
            <a:ext cx="2203948" cy="261131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3" y="2"/>
            <a:ext cx="576064" cy="61842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394">
            <a:off x="10816575" y="1660725"/>
            <a:ext cx="1347516" cy="50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9416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_Thank You TH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9304" y="1673352"/>
            <a:ext cx="9610344" cy="1837944"/>
          </a:xfrm>
        </p:spPr>
        <p:txBody>
          <a:bodyPr lIns="91440" tIns="45720" rIns="91440" bIns="45720" anchor="ctr">
            <a:noAutofit/>
          </a:bodyPr>
          <a:lstStyle>
            <a:lvl1pPr algn="ctr">
              <a:spcBef>
                <a:spcPts val="1000"/>
              </a:spcBef>
              <a:defRPr sz="4400" b="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344" y="4462272"/>
            <a:ext cx="11329416" cy="1581912"/>
          </a:xfrm>
        </p:spPr>
        <p:txBody>
          <a:bodyPr anchor="b">
            <a:norm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400" b="0" i="0">
                <a:solidFill>
                  <a:schemeClr val="accent6"/>
                </a:solidFill>
                <a:latin typeface="+mn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73B8D3-4450-8E48-95FF-649483D91B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3" y="304800"/>
            <a:ext cx="1613931" cy="4244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87BF48-20BE-6C48-9476-656F19BACB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193" y="323852"/>
            <a:ext cx="1398451" cy="40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127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ME_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14528" y="6161088"/>
            <a:ext cx="11362944" cy="69691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528" y="384048"/>
            <a:ext cx="11362944" cy="8686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413808" y="1609344"/>
            <a:ext cx="11364384" cy="44958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  <a:latin typeface="+mn-lt"/>
              </a:defRPr>
            </a:lvl2pPr>
            <a:lvl3pPr>
              <a:defRPr>
                <a:solidFill>
                  <a:schemeClr val="tx2"/>
                </a:solidFill>
                <a:latin typeface="+mn-lt"/>
              </a:defRPr>
            </a:lvl3pPr>
            <a:lvl4pPr>
              <a:defRPr>
                <a:solidFill>
                  <a:schemeClr val="tx2"/>
                </a:solidFill>
                <a:latin typeface="+mn-lt"/>
              </a:defRPr>
            </a:lvl4pPr>
            <a:lvl5pPr>
              <a:buClr>
                <a:srgbClr val="067A80"/>
              </a:buClr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447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2825751" y="260349"/>
            <a:ext cx="4944533" cy="261939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GB" dirty="0">
                <a:solidFill>
                  <a:srgbClr val="3C1A40"/>
                </a:solidFill>
              </a:rPr>
              <a:t>Change Presentation title and date in Footer dd.mm.yyyy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495311" y="260349"/>
            <a:ext cx="505884" cy="261939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940077-4B14-4EDC-9C72-6FF7EE07D3B0}" type="slidenum">
              <a:rPr lang="en-GB">
                <a:solidFill>
                  <a:srgbClr val="3C1A4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3C1A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51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431799" y="6459940"/>
            <a:ext cx="5111164" cy="363928"/>
          </a:xfrm>
        </p:spPr>
        <p:txBody>
          <a:bodyPr rIns="0" bIns="0" anchor="b"/>
          <a:lstStyle>
            <a:lvl1pPr marL="0" indent="0"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  <a:lvl2pPr marL="177796" indent="0">
              <a:buNone/>
              <a:defRPr sz="1200"/>
            </a:lvl2pPr>
            <a:lvl3pPr marL="360354" indent="0">
              <a:buNone/>
              <a:defRPr sz="1200"/>
            </a:lvl3pPr>
            <a:lvl4pPr marL="1371566" indent="0">
              <a:buNone/>
              <a:defRPr sz="1200"/>
            </a:lvl4pPr>
            <a:lvl5pPr marL="1828754" indent="0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7000972" y="6459940"/>
            <a:ext cx="4759229" cy="363928"/>
          </a:xfrm>
        </p:spPr>
        <p:txBody>
          <a:bodyPr rIns="0" bIns="0" anchor="b"/>
          <a:lstStyle>
            <a:lvl1pPr marL="0" indent="0" algn="r"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  <a:lvl2pPr marL="177796" indent="0">
              <a:buNone/>
              <a:defRPr sz="1200"/>
            </a:lvl2pPr>
            <a:lvl3pPr marL="360354" indent="0">
              <a:buNone/>
              <a:defRPr sz="1200"/>
            </a:lvl3pPr>
            <a:lvl4pPr marL="1371566" indent="0">
              <a:buNone/>
              <a:defRPr sz="1200"/>
            </a:lvl4pPr>
            <a:lvl5pPr marL="1828754" indent="0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3769155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1D3BD398-0E75-7742-A9B1-66C7F745D769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4992541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963" y="1122363"/>
            <a:ext cx="11522075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4963" y="3602037"/>
            <a:ext cx="11522075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9" y="6279122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5581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3" y="365125"/>
            <a:ext cx="1152207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4963" y="1825626"/>
            <a:ext cx="5508000" cy="39615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9037" y="1825626"/>
            <a:ext cx="5508000" cy="39615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9" y="6279122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3751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3233" y="3395816"/>
            <a:ext cx="10731577" cy="1187451"/>
          </a:xfrm>
        </p:spPr>
        <p:txBody>
          <a:bodyPr/>
          <a:lstStyle>
            <a:lvl1pPr marL="0" indent="0" algn="l">
              <a:buNone/>
              <a:defRPr sz="1867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3233" y="1414030"/>
            <a:ext cx="10731577" cy="178264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BDBBBC7-BFF6-46AD-A4F1-2E73C220BA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3233" y="4782408"/>
            <a:ext cx="10731577" cy="661563"/>
          </a:xfrm>
        </p:spPr>
        <p:txBody>
          <a:bodyPr/>
          <a:lstStyle>
            <a:lvl1pPr marL="0" indent="0">
              <a:buNone/>
              <a:defRPr sz="933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06E548-493A-4C13-9723-2CE586256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6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18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495720"/>
            <a:ext cx="11328400" cy="4198069"/>
          </a:xfrm>
        </p:spPr>
        <p:txBody>
          <a:bodyPr/>
          <a:lstStyle>
            <a:lvl1pPr marL="237061" indent="-237061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31798" y="6459940"/>
            <a:ext cx="5111164" cy="363928"/>
          </a:xfrm>
        </p:spPr>
        <p:txBody>
          <a:bodyPr rIns="0" bIns="0" anchor="b"/>
          <a:lstStyle>
            <a:lvl1pPr marL="0" indent="0">
              <a:spcAft>
                <a:spcPts val="0"/>
              </a:spcAft>
              <a:buNone/>
              <a:defRPr sz="1067">
                <a:solidFill>
                  <a:schemeClr val="bg1"/>
                </a:solidFill>
              </a:defRPr>
            </a:lvl1pPr>
            <a:lvl2pPr marL="237061" indent="0">
              <a:buNone/>
              <a:defRPr sz="1600"/>
            </a:lvl2pPr>
            <a:lvl3pPr marL="480471" indent="0">
              <a:buNone/>
              <a:defRPr sz="1600"/>
            </a:lvl3pPr>
            <a:lvl4pPr marL="1828754" indent="0">
              <a:buNone/>
              <a:defRPr sz="1600"/>
            </a:lvl4pPr>
            <a:lvl5pPr marL="2438339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7000971" y="6459940"/>
            <a:ext cx="4759229" cy="363928"/>
          </a:xfrm>
        </p:spPr>
        <p:txBody>
          <a:bodyPr rIns="0" bIns="0" anchor="b"/>
          <a:lstStyle>
            <a:lvl1pPr marL="0" indent="0" algn="r">
              <a:spcAft>
                <a:spcPts val="0"/>
              </a:spcAft>
              <a:buNone/>
              <a:defRPr sz="1067">
                <a:solidFill>
                  <a:schemeClr val="bg1"/>
                </a:solidFill>
              </a:defRPr>
            </a:lvl1pPr>
            <a:lvl2pPr marL="237061" indent="0">
              <a:buNone/>
              <a:defRPr sz="1600"/>
            </a:lvl2pPr>
            <a:lvl3pPr marL="480471" indent="0">
              <a:buNone/>
              <a:defRPr sz="1600"/>
            </a:lvl3pPr>
            <a:lvl4pPr marL="1828754" indent="0">
              <a:buNone/>
              <a:defRPr sz="1600"/>
            </a:lvl4pPr>
            <a:lvl5pPr marL="2438339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881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(NO FOONOT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495720"/>
            <a:ext cx="11328400" cy="4198069"/>
          </a:xfrm>
        </p:spPr>
        <p:txBody>
          <a:bodyPr/>
          <a:lstStyle>
            <a:lvl1pPr marL="237061" indent="-237061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B9364FC9-E5EC-4D72-BED4-03087A3F7D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798" y="6459940"/>
            <a:ext cx="5111164" cy="363928"/>
          </a:xfrm>
        </p:spPr>
        <p:txBody>
          <a:bodyPr rIns="0" bIns="0" anchor="b"/>
          <a:lstStyle>
            <a:lvl1pPr marL="0" indent="0">
              <a:spcAft>
                <a:spcPts val="0"/>
              </a:spcAft>
              <a:buNone/>
              <a:defRPr sz="1067">
                <a:solidFill>
                  <a:schemeClr val="bg1"/>
                </a:solidFill>
              </a:defRPr>
            </a:lvl1pPr>
            <a:lvl2pPr marL="237061" indent="0">
              <a:buNone/>
              <a:defRPr sz="1600"/>
            </a:lvl2pPr>
            <a:lvl3pPr marL="480471" indent="0">
              <a:buNone/>
              <a:defRPr sz="1600"/>
            </a:lvl3pPr>
            <a:lvl4pPr marL="1828754" indent="0">
              <a:buNone/>
              <a:defRPr sz="1600"/>
            </a:lvl4pPr>
            <a:lvl5pPr marL="2438339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94C0CF01-0D7A-4F0F-AE57-7B4F165578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00971" y="6459940"/>
            <a:ext cx="4759229" cy="363928"/>
          </a:xfrm>
        </p:spPr>
        <p:txBody>
          <a:bodyPr rIns="0" bIns="0" anchor="b"/>
          <a:lstStyle>
            <a:lvl1pPr marL="0" indent="0" algn="r">
              <a:spcAft>
                <a:spcPts val="0"/>
              </a:spcAft>
              <a:buNone/>
              <a:defRPr sz="1067">
                <a:solidFill>
                  <a:schemeClr val="bg1"/>
                </a:solidFill>
              </a:defRPr>
            </a:lvl1pPr>
            <a:lvl2pPr marL="237061" indent="0">
              <a:buNone/>
              <a:defRPr sz="1600"/>
            </a:lvl2pPr>
            <a:lvl3pPr marL="480471" indent="0">
              <a:buNone/>
              <a:defRPr sz="1600"/>
            </a:lvl3pPr>
            <a:lvl4pPr marL="1828754" indent="0">
              <a:buNone/>
              <a:defRPr sz="1600"/>
            </a:lvl4pPr>
            <a:lvl5pPr marL="2438339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475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background-ma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1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ESMO_Logo_CMYK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39" y="611188"/>
            <a:ext cx="13589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000" y="2266719"/>
            <a:ext cx="8028000" cy="1097736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b="1" i="0" cap="all">
                <a:solidFill>
                  <a:srgbClr val="81104F"/>
                </a:solidFill>
                <a:latin typeface="Arial Narrow"/>
                <a:cs typeface="Arial Narrow"/>
              </a:defRPr>
            </a:lvl1pPr>
          </a:lstStyle>
          <a:p>
            <a:r>
              <a:rPr lang="fr-CH" dirty="0"/>
              <a:t>Click to </a:t>
            </a:r>
            <a:r>
              <a:rPr lang="fr-CH" dirty="0" err="1"/>
              <a:t>edit</a:t>
            </a:r>
            <a:r>
              <a:rPr lang="fr-CH" dirty="0"/>
              <a:t> Master </a:t>
            </a:r>
            <a:r>
              <a:rPr lang="fr-CH" dirty="0" err="1"/>
              <a:t>title</a:t>
            </a:r>
            <a:r>
              <a:rPr lang="fr-CH" dirty="0"/>
              <a:t>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000" y="3370147"/>
            <a:ext cx="8028000" cy="55399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81104F"/>
                </a:solidFill>
                <a:latin typeface="Arial Narrow"/>
                <a:cs typeface="Arial Narrow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/>
              <a:t>Click to edit Master subtitle style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900001" y="4578353"/>
            <a:ext cx="5900236" cy="30777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 b="1">
                <a:solidFill>
                  <a:srgbClr val="81104F"/>
                </a:solidFill>
              </a:defRPr>
            </a:lvl1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900001" y="4894305"/>
            <a:ext cx="5900236" cy="30777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 b="0">
                <a:solidFill>
                  <a:srgbClr val="81104F"/>
                </a:solidFill>
              </a:defRPr>
            </a:lvl1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900001" y="5966060"/>
            <a:ext cx="5454185" cy="30777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 b="0">
                <a:solidFill>
                  <a:srgbClr val="81104F"/>
                </a:solidFill>
              </a:defRPr>
            </a:lvl1pPr>
          </a:lstStyle>
          <a:p>
            <a:pPr lvl="0"/>
            <a:r>
              <a:rPr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57038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7FE3CD28-C2DE-441D-8387-9FD026550C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1798" y="6459940"/>
            <a:ext cx="5111164" cy="363928"/>
          </a:xfrm>
        </p:spPr>
        <p:txBody>
          <a:bodyPr rIns="0" bIns="0" anchor="b"/>
          <a:lstStyle>
            <a:lvl1pPr marL="0" indent="0">
              <a:spcAft>
                <a:spcPts val="0"/>
              </a:spcAft>
              <a:buNone/>
              <a:defRPr sz="1067">
                <a:solidFill>
                  <a:schemeClr val="bg1"/>
                </a:solidFill>
              </a:defRPr>
            </a:lvl1pPr>
            <a:lvl2pPr marL="237061" indent="0">
              <a:buNone/>
              <a:defRPr sz="1600"/>
            </a:lvl2pPr>
            <a:lvl3pPr marL="480471" indent="0">
              <a:buNone/>
              <a:defRPr sz="1600"/>
            </a:lvl3pPr>
            <a:lvl4pPr marL="1828754" indent="0">
              <a:buNone/>
              <a:defRPr sz="1600"/>
            </a:lvl4pPr>
            <a:lvl5pPr marL="2438339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A28A6688-2756-401F-AA3B-ABDFB83F9C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00971" y="6459940"/>
            <a:ext cx="4759229" cy="363928"/>
          </a:xfrm>
        </p:spPr>
        <p:txBody>
          <a:bodyPr rIns="0" bIns="0" anchor="b"/>
          <a:lstStyle>
            <a:lvl1pPr marL="0" indent="0" algn="r">
              <a:spcAft>
                <a:spcPts val="0"/>
              </a:spcAft>
              <a:buNone/>
              <a:defRPr sz="1067">
                <a:solidFill>
                  <a:schemeClr val="bg1"/>
                </a:solidFill>
              </a:defRPr>
            </a:lvl1pPr>
            <a:lvl2pPr marL="237061" indent="0">
              <a:buNone/>
              <a:defRPr sz="1600"/>
            </a:lvl2pPr>
            <a:lvl3pPr marL="480471" indent="0">
              <a:buNone/>
              <a:defRPr sz="1600"/>
            </a:lvl3pPr>
            <a:lvl4pPr marL="1828754" indent="0">
              <a:buNone/>
              <a:defRPr sz="1600"/>
            </a:lvl4pPr>
            <a:lvl5pPr marL="2438339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947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3233" y="2536221"/>
            <a:ext cx="10458971" cy="736600"/>
          </a:xfrm>
        </p:spPr>
        <p:txBody>
          <a:bodyPr anchor="b"/>
          <a:lstStyle>
            <a:lvl1pPr algn="l">
              <a:defRPr sz="3733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0"/>
          </p:nvPr>
        </p:nvSpPr>
        <p:spPr>
          <a:xfrm>
            <a:off x="773233" y="3513137"/>
            <a:ext cx="10458972" cy="766763"/>
          </a:xfrm>
        </p:spPr>
        <p:txBody>
          <a:bodyPr/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9CA9106-B55B-4781-8165-B8D7C0286792}"/>
              </a:ext>
            </a:extLst>
          </p:cNvPr>
          <p:cNvSpPr/>
          <p:nvPr userDrawn="1"/>
        </p:nvSpPr>
        <p:spPr>
          <a:xfrm>
            <a:off x="752271" y="3398199"/>
            <a:ext cx="10608000" cy="0"/>
          </a:xfrm>
          <a:custGeom>
            <a:avLst/>
            <a:gdLst>
              <a:gd name="connsiteX0" fmla="*/ 0 w 8268511"/>
              <a:gd name="connsiteY0" fmla="*/ 0 h 0"/>
              <a:gd name="connsiteX1" fmla="*/ 8268511 w 826851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68511">
                <a:moveTo>
                  <a:pt x="0" y="0"/>
                </a:moveTo>
                <a:lnTo>
                  <a:pt x="8268511" y="0"/>
                </a:lnTo>
              </a:path>
            </a:pathLst>
          </a:cu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216678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knowledg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1331996"/>
            <a:ext cx="11328400" cy="105910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2553075"/>
            <a:ext cx="11328400" cy="3078981"/>
          </a:xfrm>
        </p:spPr>
        <p:txBody>
          <a:bodyPr/>
          <a:lstStyle>
            <a:lvl1pPr marL="237061" indent="-237061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F2B6E7-5161-4267-B160-D5DA16F458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63261"/>
          </a:xfrm>
          <a:prstGeom prst="rect">
            <a:avLst/>
          </a:prstGeom>
        </p:spPr>
      </p:pic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848046DF-9B73-4EBD-8E0F-92E243B52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798" y="6459940"/>
            <a:ext cx="5111164" cy="363928"/>
          </a:xfrm>
        </p:spPr>
        <p:txBody>
          <a:bodyPr rIns="0" bIns="0" anchor="b"/>
          <a:lstStyle>
            <a:lvl1pPr marL="0" indent="0">
              <a:spcAft>
                <a:spcPts val="0"/>
              </a:spcAft>
              <a:buNone/>
              <a:defRPr sz="1067">
                <a:solidFill>
                  <a:schemeClr val="bg1"/>
                </a:solidFill>
              </a:defRPr>
            </a:lvl1pPr>
            <a:lvl2pPr marL="237061" indent="0">
              <a:buNone/>
              <a:defRPr sz="1600"/>
            </a:lvl2pPr>
            <a:lvl3pPr marL="480471" indent="0">
              <a:buNone/>
              <a:defRPr sz="1600"/>
            </a:lvl3pPr>
            <a:lvl4pPr marL="1828754" indent="0">
              <a:buNone/>
              <a:defRPr sz="1600"/>
            </a:lvl4pPr>
            <a:lvl5pPr marL="2438339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3B568F3E-D544-4084-A7D6-05A591E89E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00971" y="6459940"/>
            <a:ext cx="4759229" cy="363928"/>
          </a:xfrm>
        </p:spPr>
        <p:txBody>
          <a:bodyPr rIns="0" bIns="0" anchor="b"/>
          <a:lstStyle>
            <a:lvl1pPr marL="0" indent="0" algn="r">
              <a:spcAft>
                <a:spcPts val="0"/>
              </a:spcAft>
              <a:buNone/>
              <a:defRPr sz="1067">
                <a:solidFill>
                  <a:schemeClr val="bg1"/>
                </a:solidFill>
              </a:defRPr>
            </a:lvl1pPr>
            <a:lvl2pPr marL="237061" indent="0">
              <a:buNone/>
              <a:defRPr sz="1600"/>
            </a:lvl2pPr>
            <a:lvl3pPr marL="480471" indent="0">
              <a:buNone/>
              <a:defRPr sz="1600"/>
            </a:lvl3pPr>
            <a:lvl4pPr marL="1828754" indent="0">
              <a:buNone/>
              <a:defRPr sz="1600"/>
            </a:lvl4pPr>
            <a:lvl5pPr marL="2438339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155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20000" y="2112963"/>
            <a:ext cx="10982400" cy="4013627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20000" y="550801"/>
            <a:ext cx="7006269" cy="553999"/>
          </a:xfrm>
        </p:spPr>
        <p:txBody>
          <a:bodyPr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20000" y="1080001"/>
            <a:ext cx="7006269" cy="488795"/>
          </a:xfrm>
        </p:spPr>
        <p:txBody>
          <a:bodyPr>
            <a:noAutofit/>
          </a:bodyPr>
          <a:lstStyle>
            <a:lvl1pPr marL="0" indent="0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1728000" y="6372104"/>
            <a:ext cx="953803" cy="24618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1A7CD0-78D0-42EA-ADB5-8E9333008C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19048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552121"/>
            <a:ext cx="7006269" cy="553999"/>
          </a:xfrm>
        </p:spPr>
        <p:txBody>
          <a:bodyPr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20000" y="1080001"/>
            <a:ext cx="7006269" cy="488795"/>
          </a:xfrm>
        </p:spPr>
        <p:txBody>
          <a:bodyPr>
            <a:noAutofit/>
          </a:bodyPr>
          <a:lstStyle>
            <a:lvl1pPr marL="0" indent="0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20000" y="2112963"/>
            <a:ext cx="10742400" cy="4020208"/>
          </a:xfrm>
        </p:spPr>
        <p:txBody>
          <a:bodyPr>
            <a:noAutofit/>
          </a:bodyPr>
          <a:lstStyle>
            <a:lvl1pPr marL="0" indent="0">
              <a:buNone/>
              <a:defRPr sz="2133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728000" y="6372104"/>
            <a:ext cx="953803" cy="24618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788FA-F864-4521-9DFD-AF03C9BFF3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7465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-3585211" y="564673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4956811" y="6173787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377">
              <a:defRPr/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492876"/>
            <a:ext cx="457200" cy="365125"/>
          </a:xfrm>
          <a:prstGeom prst="rect">
            <a:avLst/>
          </a:prstGeom>
        </p:spPr>
        <p:txBody>
          <a:bodyPr/>
          <a:lstStyle/>
          <a:p>
            <a:pPr algn="r" defTabSz="914377">
              <a:defRPr/>
            </a:pPr>
            <a:fld id="{CC7432E5-F8E0-41AE-9A6B-AD730338B005}" type="slidenum">
              <a:rPr lang="en-US" sz="1000" smtClean="0">
                <a:solidFill>
                  <a:srgbClr val="000000"/>
                </a:solidFill>
              </a:rPr>
              <a:pPr algn="r" defTabSz="914377">
                <a:defRPr/>
              </a:pPr>
              <a:t>‹#›</a:t>
            </a:fld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2160"/>
            <a:ext cx="10058400" cy="1005840"/>
          </a:xfrm>
        </p:spPr>
        <p:txBody>
          <a:bodyPr anchor="b">
            <a:noAutofit/>
          </a:bodyPr>
          <a:lstStyle>
            <a:lvl1pPr marL="0" indent="0">
              <a:spcBef>
                <a:spcPts val="300"/>
              </a:spcBef>
              <a:buNone/>
              <a:defRPr sz="1000"/>
            </a:lvl1pPr>
            <a:lvl2pPr marL="228594" indent="0">
              <a:spcBef>
                <a:spcPts val="300"/>
              </a:spcBef>
              <a:buNone/>
              <a:defRPr sz="1000"/>
            </a:lvl2pPr>
            <a:lvl3pPr marL="457189" indent="0">
              <a:spcBef>
                <a:spcPts val="300"/>
              </a:spcBef>
              <a:buNone/>
              <a:defRPr sz="1000"/>
            </a:lvl3pPr>
            <a:lvl4pPr marL="685783" indent="0">
              <a:spcBef>
                <a:spcPts val="300"/>
              </a:spcBef>
              <a:buNone/>
              <a:defRPr sz="1000"/>
            </a:lvl4pPr>
            <a:lvl5pPr marL="914377" indent="0">
              <a:spcBef>
                <a:spcPts val="300"/>
              </a:spcBef>
              <a:buNone/>
              <a:defRPr sz="1000"/>
            </a:lvl5pPr>
          </a:lstStyle>
          <a:p>
            <a:pPr lvl="0"/>
            <a:r>
              <a:rPr lang="en-US" dirty="0"/>
              <a:t>Reference(s)</a:t>
            </a:r>
          </a:p>
        </p:txBody>
      </p:sp>
    </p:spTree>
    <p:extLst>
      <p:ext uri="{BB962C8B-B14F-4D97-AF65-F5344CB8AC3E}">
        <p14:creationId xmlns:p14="http://schemas.microsoft.com/office/powerpoint/2010/main" val="3265309441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3585211" y="564673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4956811" y="6173787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377">
              <a:defRPr/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92876"/>
            <a:ext cx="457200" cy="365125"/>
          </a:xfrm>
          <a:prstGeom prst="rect">
            <a:avLst/>
          </a:prstGeom>
        </p:spPr>
        <p:txBody>
          <a:bodyPr/>
          <a:lstStyle/>
          <a:p>
            <a:pPr algn="r" defTabSz="914377">
              <a:defRPr/>
            </a:pPr>
            <a:fld id="{CC7432E5-F8E0-41AE-9A6B-AD730338B005}" type="slidenum">
              <a:rPr lang="en-US" sz="1000" smtClean="0">
                <a:solidFill>
                  <a:srgbClr val="000000"/>
                </a:solidFill>
              </a:rPr>
              <a:pPr algn="r" defTabSz="914377">
                <a:defRPr/>
              </a:pPr>
              <a:t>‹#›</a:t>
            </a:fld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2160"/>
            <a:ext cx="10058400" cy="1005840"/>
          </a:xfrm>
        </p:spPr>
        <p:txBody>
          <a:bodyPr anchor="b">
            <a:normAutofit/>
          </a:bodyPr>
          <a:lstStyle>
            <a:lvl1pPr marL="0" indent="0">
              <a:spcBef>
                <a:spcPts val="300"/>
              </a:spcBef>
              <a:buNone/>
              <a:defRPr sz="1000">
                <a:solidFill>
                  <a:schemeClr val="tx1"/>
                </a:solidFill>
              </a:defRPr>
            </a:lvl1pPr>
            <a:lvl2pPr marL="228594" indent="0">
              <a:buNone/>
              <a:defRPr>
                <a:solidFill>
                  <a:schemeClr val="tx1"/>
                </a:solidFill>
              </a:defRPr>
            </a:lvl2pPr>
            <a:lvl3pPr marL="457189" indent="0">
              <a:buNone/>
              <a:defRPr>
                <a:solidFill>
                  <a:schemeClr val="tx1"/>
                </a:solidFill>
              </a:defRPr>
            </a:lvl3pPr>
            <a:lvl4pPr marL="685783" indent="0">
              <a:buNone/>
              <a:defRPr>
                <a:solidFill>
                  <a:schemeClr val="tx1"/>
                </a:solidFill>
              </a:defRPr>
            </a:lvl4pPr>
            <a:lvl5pPr marL="914377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Reference(s)</a:t>
            </a:r>
          </a:p>
        </p:txBody>
      </p:sp>
    </p:spTree>
    <p:extLst>
      <p:ext uri="{BB962C8B-B14F-4D97-AF65-F5344CB8AC3E}">
        <p14:creationId xmlns:p14="http://schemas.microsoft.com/office/powerpoint/2010/main" val="1789448086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07338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4673600" y="6386514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EE4E560F-2E91-9944-975E-CEB03596AB3F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7777026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4673600" y="6386514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BCA7BA3D-8B57-054A-88B7-692D4A48E999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088291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aipositiva titulo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763"/>
            <a:ext cx="12200467" cy="6862763"/>
          </a:xfrm>
          <a:prstGeom prst="rect">
            <a:avLst/>
          </a:prstGeo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11425329" y="5863678"/>
            <a:ext cx="680545" cy="37552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C2B79CD-1D11-F34E-B1DD-B20E7C1EE5C3}" type="slidenum">
              <a:rPr lang="es-ES_tradnl" smtClean="0"/>
              <a:pPr/>
              <a:t>‹#›</a:t>
            </a:fld>
            <a:endParaRPr lang="es-ES_tradnl" dirty="0"/>
          </a:p>
        </p:txBody>
      </p:sp>
      <p:sp>
        <p:nvSpPr>
          <p:cNvPr id="6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 wrap="none">
            <a:noAutofit/>
          </a:bodyPr>
          <a:lstStyle>
            <a:lvl1pPr>
              <a:defRPr sz="2000" baseline="0">
                <a:solidFill>
                  <a:srgbClr val="2469A5"/>
                </a:solidFill>
              </a:defRPr>
            </a:lvl1pPr>
          </a:lstStyle>
          <a:p>
            <a:r>
              <a:rPr lang="es-ES_tradnl" altLang="es-ES_tradnl" sz="2000" b="1" spc="271" dirty="0">
                <a:solidFill>
                  <a:srgbClr val="2469A5"/>
                </a:solidFill>
                <a:latin typeface="Arial" charset="0"/>
                <a:ea typeface="Arial" charset="0"/>
                <a:cs typeface="Arial" charset="0"/>
              </a:rPr>
              <a:t>ARIAL Negrita 20_R(36)G(105)B(165)_Expandido 2,7</a:t>
            </a:r>
            <a:endParaRPr lang="es-ES_tradnl" dirty="0"/>
          </a:p>
        </p:txBody>
      </p:sp>
      <p:sp>
        <p:nvSpPr>
          <p:cNvPr id="7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838200" y="1332971"/>
            <a:ext cx="9144000" cy="1655763"/>
          </a:xfrm>
        </p:spPr>
        <p:txBody>
          <a:bodyPr wrap="none">
            <a:noAutofit/>
          </a:bodyPr>
          <a:lstStyle>
            <a:lvl1pPr marL="0" indent="0" algn="l">
              <a:buNone/>
              <a:defRPr sz="2400" baseline="0">
                <a:solidFill>
                  <a:srgbClr val="0E9C8E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sz="1600" b="1" i="1" spc="71" dirty="0">
                <a:solidFill>
                  <a:srgbClr val="0E9C8E"/>
                </a:solidFill>
                <a:latin typeface="Arial" charset="0"/>
                <a:ea typeface="Arial" charset="0"/>
                <a:cs typeface="Arial" charset="0"/>
              </a:rPr>
              <a:t>Arial 16 </a:t>
            </a:r>
            <a:r>
              <a:rPr lang="en-GB" sz="1600" b="1" i="1" spc="71" dirty="0" err="1">
                <a:solidFill>
                  <a:srgbClr val="0E9C8E"/>
                </a:solidFill>
                <a:latin typeface="Arial" charset="0"/>
                <a:ea typeface="Arial" charset="0"/>
                <a:cs typeface="Arial" charset="0"/>
              </a:rPr>
              <a:t>negrita</a:t>
            </a:r>
            <a:r>
              <a:rPr lang="en-GB" sz="1600" b="1" i="1" spc="71" dirty="0">
                <a:solidFill>
                  <a:srgbClr val="0E9C8E"/>
                </a:solidFill>
                <a:latin typeface="Arial" charset="0"/>
                <a:ea typeface="Arial" charset="0"/>
                <a:cs typeface="Arial" charset="0"/>
              </a:rPr>
              <a:t> y </a:t>
            </a:r>
            <a:r>
              <a:rPr lang="en-GB" sz="1600" b="1" i="1" spc="71" dirty="0" err="1">
                <a:solidFill>
                  <a:srgbClr val="0E9C8E"/>
                </a:solidFill>
                <a:latin typeface="Arial" charset="0"/>
                <a:ea typeface="Arial" charset="0"/>
                <a:cs typeface="Arial" charset="0"/>
              </a:rPr>
              <a:t>coursiva</a:t>
            </a:r>
            <a:r>
              <a:rPr lang="en-GB" sz="1600" b="1" i="1" spc="71" dirty="0">
                <a:solidFill>
                  <a:srgbClr val="0E9C8E"/>
                </a:solidFill>
                <a:latin typeface="Arial" charset="0"/>
                <a:ea typeface="Arial" charset="0"/>
                <a:cs typeface="Arial" charset="0"/>
              </a:rPr>
              <a:t>_ R(142) G (156) B (142)_</a:t>
            </a:r>
            <a:r>
              <a:rPr lang="en-GB" sz="1600" b="1" i="1" spc="71" dirty="0" err="1">
                <a:solidFill>
                  <a:srgbClr val="0E9C8E"/>
                </a:solidFill>
                <a:latin typeface="Arial" charset="0"/>
                <a:ea typeface="Arial" charset="0"/>
                <a:cs typeface="Arial" charset="0"/>
              </a:rPr>
              <a:t>expandido</a:t>
            </a:r>
            <a:r>
              <a:rPr lang="en-GB" sz="1600" b="1" i="1" spc="71" dirty="0">
                <a:solidFill>
                  <a:srgbClr val="0E9C8E"/>
                </a:solidFill>
                <a:latin typeface="Arial" charset="0"/>
                <a:ea typeface="Arial" charset="0"/>
                <a:cs typeface="Arial" charset="0"/>
              </a:rPr>
              <a:t> 0,7</a:t>
            </a:r>
          </a:p>
        </p:txBody>
      </p:sp>
      <p:sp>
        <p:nvSpPr>
          <p:cNvPr id="8" name="Marcador de contenido 2"/>
          <p:cNvSpPr>
            <a:spLocks noGrp="1"/>
          </p:cNvSpPr>
          <p:nvPr>
            <p:ph idx="13" hasCustomPrompt="1"/>
          </p:nvPr>
        </p:nvSpPr>
        <p:spPr>
          <a:xfrm>
            <a:off x="838200" y="1825625"/>
            <a:ext cx="10515600" cy="4351339"/>
          </a:xfrm>
        </p:spPr>
        <p:txBody>
          <a:bodyPr wrap="none">
            <a:noAutofit/>
          </a:bodyPr>
          <a:lstStyle>
            <a:lvl1pPr>
              <a:defRPr sz="1400" spc="0">
                <a:solidFill>
                  <a:srgbClr val="003E6D"/>
                </a:solidFill>
              </a:defRPr>
            </a:lvl1pPr>
          </a:lstStyle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s-ES_tradnl" sz="1400" dirty="0">
                <a:solidFill>
                  <a:srgbClr val="003E6D"/>
                </a:solidFill>
                <a:latin typeface="Arial" charset="0"/>
                <a:ea typeface="Arial" charset="0"/>
                <a:cs typeface="Arial" charset="0"/>
              </a:rPr>
              <a:t>Arial 14_ negro7Blanco. Azul (R0,G62,B 109)</a:t>
            </a:r>
          </a:p>
        </p:txBody>
      </p:sp>
      <p:sp>
        <p:nvSpPr>
          <p:cNvPr id="3" name="CuadroTexto 2"/>
          <p:cNvSpPr txBox="1"/>
          <p:nvPr userDrawn="1"/>
        </p:nvSpPr>
        <p:spPr>
          <a:xfrm>
            <a:off x="11966036" y="5927847"/>
            <a:ext cx="3468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>
                <a:solidFill>
                  <a:schemeClr val="bg1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42229487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/>
          <p:cNvSpPr>
            <a:spLocks noGrp="1"/>
          </p:cNvSpPr>
          <p:nvPr>
            <p:ph type="title" hasCustomPrompt="1"/>
          </p:nvPr>
        </p:nvSpPr>
        <p:spPr>
          <a:xfrm>
            <a:off x="431802" y="111254"/>
            <a:ext cx="11328401" cy="1253999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100000"/>
              </a:lnSpc>
              <a:defRPr sz="3733" b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4500" y="1517705"/>
            <a:ext cx="11335701" cy="3836720"/>
          </a:xfrm>
          <a:prstGeom prst="rect">
            <a:avLst/>
          </a:prstGeom>
        </p:spPr>
        <p:txBody>
          <a:bodyPr/>
          <a:lstStyle>
            <a:lvl1pPr marL="235189" indent="-235189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defRPr sz="2133"/>
            </a:lvl1pPr>
            <a:lvl2pPr marL="479976" indent="-244789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defRPr sz="1867"/>
            </a:lvl2pPr>
            <a:lvl3pPr marL="715165" indent="-235189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04000" y="6306865"/>
            <a:ext cx="384000" cy="384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933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C4F54F3-C349-4609-AFEE-01462D5C794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998484" y="5629349"/>
            <a:ext cx="4766661" cy="48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1067"/>
            </a:lvl1pPr>
          </a:lstStyle>
          <a:p>
            <a:pPr lvl="0"/>
            <a:r>
              <a:rPr lang="en-GB" dirty="0"/>
              <a:t>Footer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6993541" y="5629349"/>
            <a:ext cx="4766663" cy="480000"/>
          </a:xfrm>
          <a:prstGeom prst="rect">
            <a:avLst/>
          </a:prstGeom>
        </p:spPr>
        <p:txBody>
          <a:bodyPr lIns="0" tIns="0" rIns="0" bIns="0" anchor="b"/>
          <a:lstStyle>
            <a:lvl1pPr marL="457178" indent="-457178" algn="r">
              <a:buNone/>
              <a:defRPr lang="en-GB" sz="1067" dirty="0"/>
            </a:lvl1pPr>
          </a:lstStyle>
          <a:p>
            <a:pPr marL="0" lvl="0" indent="0">
              <a:spcBef>
                <a:spcPts val="0"/>
              </a:spcBef>
            </a:pPr>
            <a:r>
              <a:rPr lang="en-US" dirty="0"/>
              <a:t>References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22576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891" indent="-342891">
              <a:spcBef>
                <a:spcPts val="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/>
            </a:lvl1pPr>
            <a:lvl2pPr marL="742932" indent="-285744">
              <a:spcBef>
                <a:spcPts val="0"/>
              </a:spcBef>
              <a:buClr>
                <a:srgbClr val="00B0F0"/>
              </a:buClr>
              <a:buSzPct val="90000"/>
              <a:buFont typeface="Courier New" panose="02070309020205020404" pitchFamily="49" charset="0"/>
              <a:buChar char="o"/>
              <a:defRPr sz="2400"/>
            </a:lvl2pPr>
            <a:lvl3pPr marL="1142971" indent="-228594">
              <a:spcBef>
                <a:spcPts val="0"/>
              </a:spcBef>
              <a:buClr>
                <a:srgbClr val="00B0F0"/>
              </a:buClr>
              <a:buSzPct val="80000"/>
              <a:buFont typeface="Wingdings" panose="05000000000000000000" pitchFamily="2" charset="2"/>
              <a:buChar char="§"/>
              <a:defRPr sz="2400"/>
            </a:lvl3pPr>
            <a:lvl4pPr>
              <a:spcBef>
                <a:spcPts val="0"/>
              </a:spcBef>
              <a:defRPr sz="2400"/>
            </a:lvl4pPr>
            <a:lvl5pPr>
              <a:spcBef>
                <a:spcPts val="0"/>
              </a:spcBef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BE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6275" y="631666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>
                <a:solidFill>
                  <a:srgbClr val="241E4D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3109" y="631666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>
                <a:solidFill>
                  <a:srgbClr val="241E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i="1">
                <a:solidFill>
                  <a:srgbClr val="FF0000"/>
                </a:solidFill>
              </a:rPr>
              <a:t>Slides not </a:t>
            </a:r>
            <a:r>
              <a:rPr lang="en-US" i="1" err="1">
                <a:solidFill>
                  <a:srgbClr val="FF0000"/>
                </a:solidFill>
              </a:rPr>
              <a:t>QC’ed</a:t>
            </a:r>
            <a:r>
              <a:rPr lang="en-US" i="1">
                <a:solidFill>
                  <a:srgbClr val="FF0000"/>
                </a:solidFill>
              </a:rPr>
              <a:t>           </a:t>
            </a:r>
            <a:fld id="{97D499A9-6350-438B-9959-366CB652655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184138" y="6604844"/>
            <a:ext cx="3311804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err="1">
                <a:solidFill>
                  <a:srgbClr val="009DE0"/>
                </a:solidFill>
                <a:latin typeface="Arial" pitchFamily="34" charset="0"/>
                <a:cs typeface="Arial" pitchFamily="34" charset="0"/>
              </a:rPr>
              <a:t>Vansteenkiste</a:t>
            </a:r>
            <a:r>
              <a:rPr lang="en-US" sz="1000">
                <a:solidFill>
                  <a:srgbClr val="009DE0"/>
                </a:solidFill>
                <a:latin typeface="Arial" pitchFamily="34" charset="0"/>
                <a:cs typeface="Arial" pitchFamily="34" charset="0"/>
              </a:rPr>
              <a:t> J. et al., </a:t>
            </a:r>
            <a:r>
              <a:rPr lang="en-US" sz="1000" err="1">
                <a:solidFill>
                  <a:srgbClr val="009DE0"/>
                </a:solidFill>
                <a:latin typeface="Arial" pitchFamily="34" charset="0"/>
                <a:cs typeface="Arial" pitchFamily="34" charset="0"/>
              </a:rPr>
              <a:t>atezolizumab</a:t>
            </a:r>
            <a:r>
              <a:rPr lang="en-US" sz="1000">
                <a:solidFill>
                  <a:srgbClr val="009DE0"/>
                </a:solidFill>
                <a:latin typeface="Arial" pitchFamily="34" charset="0"/>
                <a:cs typeface="Arial" pitchFamily="34" charset="0"/>
              </a:rPr>
              <a:t> in NSCLC (POPLAR)</a:t>
            </a:r>
          </a:p>
        </p:txBody>
      </p:sp>
    </p:spTree>
    <p:extLst>
      <p:ext uri="{BB962C8B-B14F-4D97-AF65-F5344CB8AC3E}">
        <p14:creationId xmlns:p14="http://schemas.microsoft.com/office/powerpoint/2010/main" val="26952892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5"/>
            <a:ext cx="12192000" cy="6854653"/>
          </a:xfrm>
          <a:prstGeom prst="rect">
            <a:avLst/>
          </a:prstGeom>
        </p:spPr>
      </p:pic>
      <p:grpSp>
        <p:nvGrpSpPr>
          <p:cNvPr id="14" name="13 Grupo"/>
          <p:cNvGrpSpPr/>
          <p:nvPr userDrawn="1"/>
        </p:nvGrpSpPr>
        <p:grpSpPr>
          <a:xfrm>
            <a:off x="10608503" y="6431987"/>
            <a:ext cx="1570885" cy="344522"/>
            <a:chOff x="344856" y="4866501"/>
            <a:chExt cx="1178164" cy="258392"/>
          </a:xfrm>
        </p:grpSpPr>
        <p:sp>
          <p:nvSpPr>
            <p:cNvPr id="15" name="14 CuadroTexto"/>
            <p:cNvSpPr txBox="1"/>
            <p:nvPr userDrawn="1"/>
          </p:nvSpPr>
          <p:spPr>
            <a:xfrm>
              <a:off x="344856" y="4866501"/>
              <a:ext cx="1178164" cy="23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67" b="1" i="0" dirty="0">
                  <a:solidFill>
                    <a:srgbClr val="008080"/>
                  </a:solidFill>
                </a:rPr>
                <a:t>#SEOM21</a:t>
              </a:r>
            </a:p>
          </p:txBody>
        </p:sp>
        <p:pic>
          <p:nvPicPr>
            <p:cNvPr id="16" name="Picture 5" descr="C:\Users\Ventura\Desktop\Titulos y modulos hechos con Photoshop\Congreso 2017\Powerpoint para ponentes\logo_twitter.pn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1350" y="4866501"/>
              <a:ext cx="332218" cy="258392"/>
            </a:xfrm>
            <a:prstGeom prst="rect">
              <a:avLst/>
            </a:prstGeom>
            <a:noFill/>
          </p:spPr>
        </p:pic>
      </p:grpSp>
      <p:pic>
        <p:nvPicPr>
          <p:cNvPr id="3" name="Imagen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55" y="6490510"/>
            <a:ext cx="1819408" cy="29886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8" y="6419050"/>
            <a:ext cx="317500" cy="36195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2002" y="6384000"/>
            <a:ext cx="397079" cy="45266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514" y="-38282"/>
            <a:ext cx="1456489" cy="173909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802" y="6484801"/>
            <a:ext cx="2203948" cy="261131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3" y="3"/>
            <a:ext cx="576064" cy="61842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394">
            <a:off x="10816575" y="1660725"/>
            <a:ext cx="1347516" cy="50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761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610E3B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4/12/23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19766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69994"/>
            <a:ext cx="9093600" cy="8326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380B395-49EC-42CA-AC4A-5F0DB7D7E1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6903" y="6401953"/>
            <a:ext cx="11176168" cy="231923"/>
          </a:xfrm>
        </p:spPr>
        <p:txBody>
          <a:bodyPr wrap="square" lIns="0" tIns="46800" rIns="90000" bIns="0" anchor="b">
            <a:spAutoFit/>
          </a:bodyPr>
          <a:lstStyle>
            <a:lvl1pPr marL="0" indent="0">
              <a:buFontTx/>
              <a:buNone/>
              <a:defRPr sz="1200"/>
            </a:lvl1pPr>
            <a:lvl2pPr marL="182554" indent="0">
              <a:buFontTx/>
              <a:buNone/>
              <a:defRPr sz="1400"/>
            </a:lvl2pPr>
            <a:lvl3pPr marL="357170" indent="0">
              <a:buFontTx/>
              <a:buNone/>
              <a:defRPr sz="1400"/>
            </a:lvl3pPr>
            <a:lvl4pPr marL="536548" indent="0">
              <a:buFontTx/>
              <a:buNone/>
              <a:defRPr sz="1400"/>
            </a:lvl4pPr>
            <a:lvl5pPr marL="712753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[reference]</a:t>
            </a:r>
          </a:p>
        </p:txBody>
      </p:sp>
    </p:spTree>
    <p:extLst>
      <p:ext uri="{BB962C8B-B14F-4D97-AF65-F5344CB8AC3E}">
        <p14:creationId xmlns:p14="http://schemas.microsoft.com/office/powerpoint/2010/main" val="361816542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Z_RGB_H_COL.jpg"/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013" y="142425"/>
            <a:ext cx="2664000" cy="879972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41013" y="1692146"/>
            <a:ext cx="11808000" cy="49710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  <a:effectLst/>
            </a:endParaRPr>
          </a:p>
        </p:txBody>
      </p:sp>
      <p:sp>
        <p:nvSpPr>
          <p:cNvPr id="13" name="Title 8"/>
          <p:cNvSpPr>
            <a:spLocks noGrp="1"/>
          </p:cNvSpPr>
          <p:nvPr>
            <p:ph type="title" hasCustomPrompt="1"/>
          </p:nvPr>
        </p:nvSpPr>
        <p:spPr>
          <a:xfrm>
            <a:off x="288002" y="1848643"/>
            <a:ext cx="9097012" cy="672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90000"/>
              </a:lnSpc>
              <a:defRPr sz="3733" b="1" baseline="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presentation title</a:t>
            </a:r>
          </a:p>
        </p:txBody>
      </p:sp>
      <p:sp>
        <p:nvSpPr>
          <p:cNvPr id="9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288002" y="3190257"/>
            <a:ext cx="9097011" cy="1594294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subtitle if necessary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483441-21AE-4117-994A-6649DC930E5E}"/>
              </a:ext>
            </a:extLst>
          </p:cNvPr>
          <p:cNvSpPr txBox="1"/>
          <p:nvPr userDrawn="1"/>
        </p:nvSpPr>
        <p:spPr>
          <a:xfrm>
            <a:off x="10160000" y="6611780"/>
            <a:ext cx="203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© AstraZeneca 2020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FCA5801-9220-4E7B-9EDF-28B499B9CC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04732" y="5865464"/>
            <a:ext cx="1451151" cy="182880"/>
          </a:xfrm>
        </p:spPr>
        <p:txBody>
          <a:bodyPr anchor="t">
            <a:noAutofit/>
          </a:bodyPr>
          <a:lstStyle>
            <a:lvl1pPr marL="0" indent="0">
              <a:spcBef>
                <a:spcPts val="300"/>
              </a:spcBef>
              <a:buNone/>
              <a:defRPr sz="1000">
                <a:solidFill>
                  <a:schemeClr val="bg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XX-XXXX-ALL-XXXX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AE57FD-B4CA-4FEC-8695-AC40C5080EF3}"/>
              </a:ext>
            </a:extLst>
          </p:cNvPr>
          <p:cNvSpPr txBox="1"/>
          <p:nvPr userDrawn="1"/>
        </p:nvSpPr>
        <p:spPr>
          <a:xfrm>
            <a:off x="288002" y="5803221"/>
            <a:ext cx="28552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000" dirty="0">
                <a:solidFill>
                  <a:schemeClr val="bg1"/>
                </a:solidFill>
              </a:rPr>
              <a:t>GMIP Number: </a:t>
            </a:r>
            <a:br>
              <a:rPr lang="en-US" sz="1000" dirty="0">
                <a:solidFill>
                  <a:schemeClr val="bg1"/>
                </a:solidFill>
              </a:rPr>
            </a:br>
            <a:r>
              <a:rPr lang="en-US" sz="1000" dirty="0">
                <a:solidFill>
                  <a:schemeClr val="bg1"/>
                </a:solidFill>
              </a:rPr>
              <a:t>Approval Date:</a:t>
            </a:r>
            <a:br>
              <a:rPr lang="en-US" sz="1000" dirty="0">
                <a:solidFill>
                  <a:schemeClr val="bg1"/>
                </a:solidFill>
              </a:rPr>
            </a:br>
            <a:r>
              <a:rPr lang="en-US" sz="1000" dirty="0">
                <a:solidFill>
                  <a:schemeClr val="bg1"/>
                </a:solidFill>
              </a:rPr>
              <a:t>Expiration Date: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15AE65CC-53A8-4B6D-A45D-F840C8C137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04732" y="6321258"/>
            <a:ext cx="1451151" cy="182880"/>
          </a:xfrm>
        </p:spPr>
        <p:txBody>
          <a:bodyPr anchor="t">
            <a:noAutofit/>
          </a:bodyPr>
          <a:lstStyle>
            <a:lvl1pPr marL="0" indent="0">
              <a:spcBef>
                <a:spcPts val="300"/>
              </a:spcBef>
              <a:buNone/>
              <a:defRPr sz="1000">
                <a:solidFill>
                  <a:schemeClr val="bg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MM/YY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C46DDC66-D58B-400F-82BF-795384A740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04732" y="6097532"/>
            <a:ext cx="1451151" cy="183970"/>
          </a:xfrm>
        </p:spPr>
        <p:txBody>
          <a:bodyPr anchor="t">
            <a:noAutofit/>
          </a:bodyPr>
          <a:lstStyle>
            <a:lvl1pPr marL="0" indent="0">
              <a:spcBef>
                <a:spcPts val="300"/>
              </a:spcBef>
              <a:buNone/>
              <a:defRPr sz="1000">
                <a:solidFill>
                  <a:schemeClr val="bg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MM/YY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A28B2A-2C07-4712-80F7-5E89249356A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509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1872"/>
            <a:ext cx="1127760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1602"/>
            <a:ext cx="5421600" cy="1005840"/>
          </a:xfrm>
        </p:spPr>
        <p:txBody>
          <a:bodyPr anchor="b">
            <a:normAutofit/>
          </a:bodyPr>
          <a:lstStyle>
            <a:lvl1pPr marL="0" indent="0">
              <a:spcBef>
                <a:spcPts val="300"/>
              </a:spcBef>
              <a:buNone/>
              <a:defRPr sz="10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C5991EC-A674-4967-9E72-AE87DFFFEE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119840C-D73C-4B89-9026-EEE90F7EE8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5851602"/>
            <a:ext cx="4215600" cy="1004400"/>
          </a:xfr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>
                <a:solidFill>
                  <a:schemeClr val="tx1"/>
                </a:solidFill>
              </a:defRPr>
            </a:lvl2pPr>
            <a:lvl3pPr marL="457200" indent="0">
              <a:buNone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>
                <a:solidFill>
                  <a:schemeClr val="tx1"/>
                </a:solidFill>
              </a:defRPr>
            </a:lvl4pPr>
            <a:lvl5pPr marL="9144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Reference(s)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129027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93500" y="156117"/>
            <a:ext cx="11808000" cy="64556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270365"/>
            <a:ext cx="11277600" cy="535531"/>
          </a:xfrm>
        </p:spPr>
        <p:txBody>
          <a:bodyPr anchor="t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divider title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C290D6F0-A744-4762-BA4F-BBADC0F285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587635"/>
            <a:ext cx="5422605" cy="1008707"/>
          </a:xfrm>
        </p:spPr>
        <p:txBody>
          <a:bodyPr anchor="b">
            <a:noAutofit/>
          </a:bodyPr>
          <a:lstStyle>
            <a:lvl1pPr marL="0" indent="0">
              <a:spcBef>
                <a:spcPts val="300"/>
              </a:spcBef>
              <a:buNone/>
              <a:defRPr sz="1000">
                <a:solidFill>
                  <a:schemeClr val="bg1"/>
                </a:solidFill>
              </a:defRPr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9F0994-F17C-46C2-935A-B93E8CA3C61A}"/>
              </a:ext>
            </a:extLst>
          </p:cNvPr>
          <p:cNvSpPr txBox="1"/>
          <p:nvPr userDrawn="1"/>
        </p:nvSpPr>
        <p:spPr>
          <a:xfrm>
            <a:off x="10160000" y="6611780"/>
            <a:ext cx="203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© AstraZeneca 2020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56BCC0-A715-4682-B8D3-336A815EA1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5591942"/>
            <a:ext cx="4215600" cy="1004400"/>
          </a:xfr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Reference(s)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7130125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1602"/>
            <a:ext cx="5422605" cy="1005840"/>
          </a:xfrm>
        </p:spPr>
        <p:txBody>
          <a:bodyPr anchor="b">
            <a:noAutofit/>
          </a:bodyPr>
          <a:lstStyle>
            <a:lvl1pPr marL="0" indent="0">
              <a:spcBef>
                <a:spcPts val="300"/>
              </a:spcBef>
              <a:buNone/>
              <a:defRPr sz="10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BB79CC-3497-4C0B-8AB4-7D99AF889E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5851602"/>
            <a:ext cx="4215600" cy="10044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0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Reference(s)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1697514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1602"/>
            <a:ext cx="5422605" cy="1005840"/>
          </a:xfrm>
        </p:spPr>
        <p:txBody>
          <a:bodyPr anchor="b">
            <a:noAutofit/>
          </a:bodyPr>
          <a:lstStyle>
            <a:lvl1pPr marL="0" indent="0">
              <a:spcBef>
                <a:spcPts val="300"/>
              </a:spcBef>
              <a:buNone/>
              <a:defRPr sz="10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61872"/>
            <a:ext cx="5638800" cy="455706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261872"/>
            <a:ext cx="5638800" cy="455706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1002731-5616-497E-9F61-5723ED3CD1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5851602"/>
            <a:ext cx="4215600" cy="10044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sz="1000" dirty="0"/>
              <a:t>Reference(s)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11292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slideLayout" Target="../slideLayouts/slideLayout165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17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62.xml"/><Relationship Id="rId19" Type="http://schemas.openxmlformats.org/officeDocument/2006/relationships/image" Target="../media/image30.png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slideLayout" Target="../slideLayouts/slideLayout16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slideLayout" Target="../slideLayouts/slideLayout193.xml"/><Relationship Id="rId18" Type="http://schemas.openxmlformats.org/officeDocument/2006/relationships/slideLayout" Target="../slideLayouts/slideLayout198.xml"/><Relationship Id="rId26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183.xml"/><Relationship Id="rId21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17" Type="http://schemas.openxmlformats.org/officeDocument/2006/relationships/slideLayout" Target="../slideLayouts/slideLayout197.xml"/><Relationship Id="rId25" Type="http://schemas.openxmlformats.org/officeDocument/2006/relationships/slideLayout" Target="../slideLayouts/slideLayout205.xml"/><Relationship Id="rId2" Type="http://schemas.openxmlformats.org/officeDocument/2006/relationships/slideLayout" Target="../slideLayouts/slideLayout182.xml"/><Relationship Id="rId16" Type="http://schemas.openxmlformats.org/officeDocument/2006/relationships/slideLayout" Target="../slideLayouts/slideLayout196.xml"/><Relationship Id="rId20" Type="http://schemas.openxmlformats.org/officeDocument/2006/relationships/slideLayout" Target="../slideLayouts/slideLayout200.xml"/><Relationship Id="rId29" Type="http://schemas.openxmlformats.org/officeDocument/2006/relationships/theme" Target="../theme/theme1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24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85.xml"/><Relationship Id="rId15" Type="http://schemas.openxmlformats.org/officeDocument/2006/relationships/slideLayout" Target="../slideLayouts/slideLayout195.xml"/><Relationship Id="rId23" Type="http://schemas.openxmlformats.org/officeDocument/2006/relationships/slideLayout" Target="../slideLayouts/slideLayout203.xml"/><Relationship Id="rId28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190.xml"/><Relationship Id="rId19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slideLayout" Target="../slideLayouts/slideLayout194.xml"/><Relationship Id="rId22" Type="http://schemas.openxmlformats.org/officeDocument/2006/relationships/slideLayout" Target="../slideLayouts/slideLayout202.xml"/><Relationship Id="rId27" Type="http://schemas.openxmlformats.org/officeDocument/2006/relationships/slideLayout" Target="../slideLayouts/slideLayout20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5.xml"/><Relationship Id="rId12" Type="http://schemas.openxmlformats.org/officeDocument/2006/relationships/slideLayout" Target="../slideLayouts/slideLayout220.xml"/><Relationship Id="rId2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3.xml"/><Relationship Id="rId10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Relationship Id="rId14" Type="http://schemas.openxmlformats.org/officeDocument/2006/relationships/image" Target="../media/image36.jp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24.xml"/><Relationship Id="rId9" Type="http://schemas.openxmlformats.org/officeDocument/2006/relationships/image" Target="../media/image37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theme" Target="../theme/theme15.xml"/><Relationship Id="rId3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29.xml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32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231.xml"/><Relationship Id="rId9" Type="http://schemas.openxmlformats.org/officeDocument/2006/relationships/image" Target="../media/image38.png"/></Relationships>
</file>

<file path=ppt/slideMasters/_rels/slideMaster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37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theme" Target="../theme/theme16.xml"/><Relationship Id="rId5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3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theme" Target="../theme/theme17.xml"/><Relationship Id="rId3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44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243.xml"/><Relationship Id="rId9" Type="http://schemas.openxmlformats.org/officeDocument/2006/relationships/image" Target="../media/image38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13" Type="http://schemas.openxmlformats.org/officeDocument/2006/relationships/slideLayout" Target="../slideLayouts/slideLayout259.xml"/><Relationship Id="rId18" Type="http://schemas.openxmlformats.org/officeDocument/2006/relationships/slideLayout" Target="../slideLayouts/slideLayout264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slideLayout" Target="../slideLayouts/slideLayout258.xml"/><Relationship Id="rId17" Type="http://schemas.openxmlformats.org/officeDocument/2006/relationships/slideLayout" Target="../slideLayouts/slideLayout263.xml"/><Relationship Id="rId2" Type="http://schemas.openxmlformats.org/officeDocument/2006/relationships/slideLayout" Target="../slideLayouts/slideLayout248.xml"/><Relationship Id="rId16" Type="http://schemas.openxmlformats.org/officeDocument/2006/relationships/slideLayout" Target="../slideLayouts/slideLayout262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5" Type="http://schemas.openxmlformats.org/officeDocument/2006/relationships/slideLayout" Target="../slideLayouts/slideLayout261.xml"/><Relationship Id="rId10" Type="http://schemas.openxmlformats.org/officeDocument/2006/relationships/slideLayout" Target="../slideLayouts/slideLayout256.xml"/><Relationship Id="rId19" Type="http://schemas.openxmlformats.org/officeDocument/2006/relationships/theme" Target="../theme/theme18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Relationship Id="rId14" Type="http://schemas.openxmlformats.org/officeDocument/2006/relationships/slideLayout" Target="../slideLayouts/slideLayout26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slideLayout" Target="../slideLayouts/slideLayout277.xml"/><Relationship Id="rId18" Type="http://schemas.openxmlformats.org/officeDocument/2006/relationships/slideLayout" Target="../slideLayouts/slideLayout282.xml"/><Relationship Id="rId26" Type="http://schemas.openxmlformats.org/officeDocument/2006/relationships/theme" Target="../theme/theme19.xml"/><Relationship Id="rId3" Type="http://schemas.openxmlformats.org/officeDocument/2006/relationships/slideLayout" Target="../slideLayouts/slideLayout267.xml"/><Relationship Id="rId21" Type="http://schemas.openxmlformats.org/officeDocument/2006/relationships/slideLayout" Target="../slideLayouts/slideLayout285.xml"/><Relationship Id="rId7" Type="http://schemas.openxmlformats.org/officeDocument/2006/relationships/slideLayout" Target="../slideLayouts/slideLayout271.xml"/><Relationship Id="rId12" Type="http://schemas.openxmlformats.org/officeDocument/2006/relationships/slideLayout" Target="../slideLayouts/slideLayout276.xml"/><Relationship Id="rId17" Type="http://schemas.openxmlformats.org/officeDocument/2006/relationships/slideLayout" Target="../slideLayouts/slideLayout281.xml"/><Relationship Id="rId25" Type="http://schemas.openxmlformats.org/officeDocument/2006/relationships/slideLayout" Target="../slideLayouts/slideLayout289.xml"/><Relationship Id="rId2" Type="http://schemas.openxmlformats.org/officeDocument/2006/relationships/slideLayout" Target="../slideLayouts/slideLayout266.xml"/><Relationship Id="rId16" Type="http://schemas.openxmlformats.org/officeDocument/2006/relationships/slideLayout" Target="../slideLayouts/slideLayout280.xml"/><Relationship Id="rId20" Type="http://schemas.openxmlformats.org/officeDocument/2006/relationships/slideLayout" Target="../slideLayouts/slideLayout284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24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69.xml"/><Relationship Id="rId15" Type="http://schemas.openxmlformats.org/officeDocument/2006/relationships/slideLayout" Target="../slideLayouts/slideLayout279.xml"/><Relationship Id="rId23" Type="http://schemas.openxmlformats.org/officeDocument/2006/relationships/slideLayout" Target="../slideLayouts/slideLayout287.xml"/><Relationship Id="rId10" Type="http://schemas.openxmlformats.org/officeDocument/2006/relationships/slideLayout" Target="../slideLayouts/slideLayout274.xml"/><Relationship Id="rId19" Type="http://schemas.openxmlformats.org/officeDocument/2006/relationships/slideLayout" Target="../slideLayouts/slideLayout283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Relationship Id="rId14" Type="http://schemas.openxmlformats.org/officeDocument/2006/relationships/slideLayout" Target="../slideLayouts/slideLayout278.xml"/><Relationship Id="rId22" Type="http://schemas.openxmlformats.org/officeDocument/2006/relationships/slideLayout" Target="../slideLayouts/slideLayout286.xml"/><Relationship Id="rId27" Type="http://schemas.openxmlformats.org/officeDocument/2006/relationships/image" Target="../media/image47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2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image" Target="../media/image1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34" Type="http://schemas.openxmlformats.org/officeDocument/2006/relationships/slideLayout" Target="../slideLayouts/slideLayout76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3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29" Type="http://schemas.openxmlformats.org/officeDocument/2006/relationships/slideLayout" Target="../slideLayouts/slideLayout71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32" Type="http://schemas.openxmlformats.org/officeDocument/2006/relationships/slideLayout" Target="../slideLayouts/slideLayout74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31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Relationship Id="rId30" Type="http://schemas.openxmlformats.org/officeDocument/2006/relationships/slideLayout" Target="../slideLayouts/slideLayout72.xml"/><Relationship Id="rId35" Type="http://schemas.openxmlformats.org/officeDocument/2006/relationships/theme" Target="../theme/theme5.xml"/><Relationship Id="rId8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26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5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24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23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Relationship Id="rId22" Type="http://schemas.openxmlformats.org/officeDocument/2006/relationships/slideLayout" Target="../slideLayouts/slideLayout116.xml"/><Relationship Id="rId27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1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23.xml"/><Relationship Id="rId2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36.xml"/><Relationship Id="rId20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23" Type="http://schemas.openxmlformats.org/officeDocument/2006/relationships/image" Target="../media/image18.png"/><Relationship Id="rId10" Type="http://schemas.openxmlformats.org/officeDocument/2006/relationships/slideLayout" Target="../slideLayouts/slideLayout130.xml"/><Relationship Id="rId19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Relationship Id="rId2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6145E2-B21F-E64D-8D38-F818644C3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002" y="-156211"/>
            <a:ext cx="1046719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9CE70B-C9E4-8842-8EF1-3DD0B092D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077" y="159274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E118C0-F8D1-494E-BDF6-2331B79011E1}"/>
              </a:ext>
            </a:extLst>
          </p:cNvPr>
          <p:cNvSpPr/>
          <p:nvPr/>
        </p:nvSpPr>
        <p:spPr>
          <a:xfrm>
            <a:off x="0" y="6390042"/>
            <a:ext cx="12192000" cy="467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F68EF5-718C-C94E-A928-AE53C0078F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81602" y="226036"/>
            <a:ext cx="1144396" cy="9100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7F7F1F-87C2-B848-B388-119EAE89C5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61873" y="6468244"/>
            <a:ext cx="3664125" cy="31682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2F3145-365A-FA4F-B3E3-4A7BF68FC95F}"/>
              </a:ext>
            </a:extLst>
          </p:cNvPr>
          <p:cNvCxnSpPr>
            <a:cxnSpLocks/>
          </p:cNvCxnSpPr>
          <p:nvPr/>
        </p:nvCxnSpPr>
        <p:spPr>
          <a:xfrm>
            <a:off x="301213" y="1125281"/>
            <a:ext cx="10467191" cy="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CA72F-2D53-4340-A6E9-4F687751CC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3731" y="64465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6361B221-7A2F-B642-A30C-08C6276034E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52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98" r:id="rId5"/>
    <p:sldLayoutId id="2147483699" r:id="rId6"/>
    <p:sldLayoutId id="2147483701" r:id="rId7"/>
    <p:sldLayoutId id="214748378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System Font Regular"/>
        <a:buChar char="›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System Font Regular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System Font Regular"/>
        <a:buChar char="›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System Font Regular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System Font Regular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3035" y="152191"/>
            <a:ext cx="9162851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3035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3034" y="6438240"/>
            <a:ext cx="1062260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33">
                <a:solidFill>
                  <a:srgbClr val="73737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2434" y="6432100"/>
            <a:ext cx="6009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46D4E-4729-4A5A-970B-E6C2E86D9A60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397F94-94D8-9943-B53B-61D689EB6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0"/>
          <a:stretch/>
        </p:blipFill>
        <p:spPr>
          <a:xfrm>
            <a:off x="1" y="1219200"/>
            <a:ext cx="3910519" cy="549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03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  <p:sldLayoutId id="2147484005" r:id="rId12"/>
    <p:sldLayoutId id="2147484006" r:id="rId13"/>
    <p:sldLayoutId id="2147484007" r:id="rId14"/>
    <p:sldLayoutId id="2147484008" r:id="rId15"/>
    <p:sldLayoutId id="2147484009" r:id="rId16"/>
    <p:sldLayoutId id="2147484010" r:id="rId17"/>
  </p:sldLayoutIdLst>
  <p:transition>
    <p:wipe/>
  </p:transition>
  <p:hf hdr="0" dt="0"/>
  <p:txStyles>
    <p:titleStyle>
      <a:lvl1pPr algn="l" defTabSz="1219170" rtl="0" eaLnBrk="1" latinLnBrk="0" hangingPunct="1">
        <a:spcBef>
          <a:spcPct val="0"/>
        </a:spcBef>
        <a:buNone/>
        <a:defRPr sz="3733" b="1" kern="1200">
          <a:solidFill>
            <a:schemeClr val="accent4"/>
          </a:solidFill>
          <a:latin typeface="Lexia Light" panose="02060404030504030204" pitchFamily="18" charset="77"/>
          <a:ea typeface="+mj-ea"/>
          <a:cs typeface="+mj-cs"/>
        </a:defRPr>
      </a:lvl1pPr>
    </p:titleStyle>
    <p:bodyStyle>
      <a:lvl1pPr marL="355591" indent="-355591" algn="l" defTabSz="1219170" rtl="0" eaLnBrk="1" latinLnBrk="0" hangingPunct="1">
        <a:spcBef>
          <a:spcPct val="20000"/>
        </a:spcBef>
        <a:buClr>
          <a:schemeClr val="tx2"/>
        </a:buClr>
        <a:buSzPct val="110000"/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719649" indent="-364058" algn="l" defTabSz="121917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58827" indent="-239178" algn="l" defTabSz="121917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195887" indent="-237061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432948" indent="-237061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8">
          <p15:clr>
            <a:srgbClr val="F26B43"/>
          </p15:clr>
        </p15:guide>
        <p15:guide id="2" pos="272">
          <p15:clr>
            <a:srgbClr val="F26B43"/>
          </p15:clr>
        </p15:guide>
        <p15:guide id="3" orient="horz" pos="94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90419-0F6A-440C-A28D-516357E2C612}" type="datetimeFigureOut">
              <a:rPr lang="es-ES" smtClean="0"/>
              <a:t>12/4/23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50CBB-F61D-4E4B-9D3C-A75F4B49268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1572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91300"/>
            <a:ext cx="487680" cy="266700"/>
          </a:xfrm>
          <a:prstGeom prst="rect">
            <a:avLst/>
          </a:prstGeom>
        </p:spPr>
        <p:txBody>
          <a:bodyPr vert="horz" lIns="91440" tIns="45720" rIns="45720" bIns="45720" rtlCol="0" anchor="b" anchorCtr="0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602"/>
            <a:ext cx="11277600" cy="8000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57300"/>
            <a:ext cx="112776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0160000" y="6611780"/>
            <a:ext cx="203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© AstraZeneca 2020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457200" y="1129284"/>
            <a:ext cx="11734800" cy="18288"/>
          </a:xfrm>
          <a:prstGeom prst="rect">
            <a:avLst/>
          </a:prstGeom>
          <a:gradFill flip="none" rotWithShape="1">
            <a:gsLst>
              <a:gs pos="26000">
                <a:schemeClr val="accent1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37002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  <p:sldLayoutId id="2147484036" r:id="rId12"/>
    <p:sldLayoutId id="2147484037" r:id="rId13"/>
    <p:sldLayoutId id="2147484038" r:id="rId14"/>
    <p:sldLayoutId id="2147484039" r:id="rId15"/>
    <p:sldLayoutId id="2147484040" r:id="rId16"/>
    <p:sldLayoutId id="2147484041" r:id="rId17"/>
    <p:sldLayoutId id="2147484042" r:id="rId18"/>
    <p:sldLayoutId id="2147484043" r:id="rId19"/>
    <p:sldLayoutId id="2147484044" r:id="rId20"/>
    <p:sldLayoutId id="2147484045" r:id="rId21"/>
    <p:sldLayoutId id="2147484046" r:id="rId22"/>
    <p:sldLayoutId id="2147484047" r:id="rId23"/>
    <p:sldLayoutId id="2147484048" r:id="rId24"/>
    <p:sldLayoutId id="2147484049" r:id="rId25"/>
    <p:sldLayoutId id="2147484050" r:id="rId26"/>
    <p:sldLayoutId id="2147484051" r:id="rId27"/>
    <p:sldLayoutId id="2147484052" r:id="rId2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288">
          <p15:clr>
            <a:srgbClr val="F26B43"/>
          </p15:clr>
        </p15:guide>
        <p15:guide id="4" pos="7392">
          <p15:clr>
            <a:srgbClr val="F26B43"/>
          </p15:clr>
        </p15:guide>
        <p15:guide id="5" orient="horz" pos="144">
          <p15:clr>
            <a:srgbClr val="F26B43"/>
          </p15:clr>
        </p15:guide>
        <p15:guide id="6" orient="horz" pos="648">
          <p15:clr>
            <a:srgbClr val="F26B43"/>
          </p15:clr>
        </p15:guide>
        <p15:guide id="7" orient="horz" pos="792">
          <p15:clr>
            <a:srgbClr val="F26B43"/>
          </p15:clr>
        </p15:guide>
        <p15:guide id="8" orient="horz" pos="3672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01424" y="515303"/>
            <a:ext cx="2552717" cy="52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1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  <p:sldLayoutId id="2147484065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23824" y="6404395"/>
            <a:ext cx="1544320" cy="33121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75194" y="149353"/>
            <a:ext cx="788839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04416B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41119" y="1309661"/>
            <a:ext cx="95097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3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3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4/12/23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3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236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09555">
        <a:defRPr>
          <a:latin typeface="+mn-lt"/>
          <a:ea typeface="+mn-ea"/>
          <a:cs typeface="+mn-cs"/>
        </a:defRPr>
      </a:lvl2pPr>
      <a:lvl3pPr marL="1219110">
        <a:defRPr>
          <a:latin typeface="+mn-lt"/>
          <a:ea typeface="+mn-ea"/>
          <a:cs typeface="+mn-cs"/>
        </a:defRPr>
      </a:lvl3pPr>
      <a:lvl4pPr marL="1828664">
        <a:defRPr>
          <a:latin typeface="+mn-lt"/>
          <a:ea typeface="+mn-ea"/>
          <a:cs typeface="+mn-cs"/>
        </a:defRPr>
      </a:lvl4pPr>
      <a:lvl5pPr marL="2438218">
        <a:defRPr>
          <a:latin typeface="+mn-lt"/>
          <a:ea typeface="+mn-ea"/>
          <a:cs typeface="+mn-cs"/>
        </a:defRPr>
      </a:lvl5pPr>
      <a:lvl6pPr marL="3047772">
        <a:defRPr>
          <a:latin typeface="+mn-lt"/>
          <a:ea typeface="+mn-ea"/>
          <a:cs typeface="+mn-cs"/>
        </a:defRPr>
      </a:lvl6pPr>
      <a:lvl7pPr marL="3657327">
        <a:defRPr>
          <a:latin typeface="+mn-lt"/>
          <a:ea typeface="+mn-ea"/>
          <a:cs typeface="+mn-cs"/>
        </a:defRPr>
      </a:lvl7pPr>
      <a:lvl8pPr marL="4266880">
        <a:defRPr>
          <a:latin typeface="+mn-lt"/>
          <a:ea typeface="+mn-ea"/>
          <a:cs typeface="+mn-cs"/>
        </a:defRPr>
      </a:lvl8pPr>
      <a:lvl9pPr marL="4876435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9555">
        <a:defRPr>
          <a:latin typeface="+mn-lt"/>
          <a:ea typeface="+mn-ea"/>
          <a:cs typeface="+mn-cs"/>
        </a:defRPr>
      </a:lvl2pPr>
      <a:lvl3pPr marL="1219110">
        <a:defRPr>
          <a:latin typeface="+mn-lt"/>
          <a:ea typeface="+mn-ea"/>
          <a:cs typeface="+mn-cs"/>
        </a:defRPr>
      </a:lvl3pPr>
      <a:lvl4pPr marL="1828664">
        <a:defRPr>
          <a:latin typeface="+mn-lt"/>
          <a:ea typeface="+mn-ea"/>
          <a:cs typeface="+mn-cs"/>
        </a:defRPr>
      </a:lvl4pPr>
      <a:lvl5pPr marL="2438218">
        <a:defRPr>
          <a:latin typeface="+mn-lt"/>
          <a:ea typeface="+mn-ea"/>
          <a:cs typeface="+mn-cs"/>
        </a:defRPr>
      </a:lvl5pPr>
      <a:lvl6pPr marL="3047772">
        <a:defRPr>
          <a:latin typeface="+mn-lt"/>
          <a:ea typeface="+mn-ea"/>
          <a:cs typeface="+mn-cs"/>
        </a:defRPr>
      </a:lvl6pPr>
      <a:lvl7pPr marL="3657327">
        <a:defRPr>
          <a:latin typeface="+mn-lt"/>
          <a:ea typeface="+mn-ea"/>
          <a:cs typeface="+mn-cs"/>
        </a:defRPr>
      </a:lvl7pPr>
      <a:lvl8pPr marL="4266880">
        <a:defRPr>
          <a:latin typeface="+mn-lt"/>
          <a:ea typeface="+mn-ea"/>
          <a:cs typeface="+mn-cs"/>
        </a:defRPr>
      </a:lvl8pPr>
      <a:lvl9pPr marL="4876435">
        <a:defRPr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C9033A-C81F-42F3-90D3-E087926E5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80" y="93441"/>
            <a:ext cx="11722584" cy="1020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3CE0F1-4910-4C88-9BEB-D06AC2925B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3680" y="1291303"/>
            <a:ext cx="11722584" cy="42606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B42BEC9-C945-4050-BFAC-5CFB770A88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71685" y="6368389"/>
            <a:ext cx="1384579" cy="29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E83DAA-2208-4EC4-A4AE-F72887DE7DFB}"/>
              </a:ext>
            </a:extLst>
          </p:cNvPr>
          <p:cNvCxnSpPr/>
          <p:nvPr userDrawn="1"/>
        </p:nvCxnSpPr>
        <p:spPr bwMode="auto">
          <a:xfrm flipH="1">
            <a:off x="233680" y="6395228"/>
            <a:ext cx="10068560" cy="0"/>
          </a:xfrm>
          <a:prstGeom prst="line">
            <a:avLst/>
          </a:prstGeom>
          <a:noFill/>
          <a:ln w="6350" cap="flat" cmpd="sng" algn="ctr">
            <a:solidFill>
              <a:srgbClr val="2489B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9655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</p:sldLayoutIdLst>
  <p:txStyles>
    <p:titleStyle>
      <a:lvl1pPr algn="ctr" defTabSz="121917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2489B9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Clr>
          <a:srgbClr val="2489B9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Clr>
          <a:srgbClr val="2489B9"/>
        </a:buClr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Clr>
          <a:srgbClr val="2489B9"/>
        </a:buClr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Clr>
          <a:srgbClr val="2489B9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Clr>
          <a:srgbClr val="2489B9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113">
          <p15:clr>
            <a:srgbClr val="F26B43"/>
          </p15:clr>
        </p15:guide>
        <p15:guide id="3" pos="5647">
          <p15:clr>
            <a:srgbClr val="F26B43"/>
          </p15:clr>
        </p15:guide>
        <p15:guide id="4" orient="horz" pos="2847">
          <p15:clr>
            <a:srgbClr val="F26B43"/>
          </p15:clr>
        </p15:guide>
        <p15:guide id="5" orient="horz" pos="613">
          <p15:clr>
            <a:srgbClr val="F26B43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C9033A-C81F-42F3-90D3-E087926E5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80" y="93441"/>
            <a:ext cx="11722584" cy="1020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3CE0F1-4910-4C88-9BEB-D06AC2925B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3680" y="1291303"/>
            <a:ext cx="11722584" cy="42606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B42BEC9-C945-4050-BFAC-5CFB770A88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71685" y="6368389"/>
            <a:ext cx="1384579" cy="29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E83DAA-2208-4EC4-A4AE-F72887DE7DFB}"/>
              </a:ext>
            </a:extLst>
          </p:cNvPr>
          <p:cNvCxnSpPr/>
          <p:nvPr userDrawn="1"/>
        </p:nvCxnSpPr>
        <p:spPr bwMode="auto">
          <a:xfrm flipH="1">
            <a:off x="233680" y="6395228"/>
            <a:ext cx="10068560" cy="0"/>
          </a:xfrm>
          <a:prstGeom prst="line">
            <a:avLst/>
          </a:prstGeom>
          <a:noFill/>
          <a:ln w="6350" cap="flat" cmpd="sng" algn="ctr">
            <a:solidFill>
              <a:srgbClr val="2489B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51872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</p:sldLayoutIdLst>
  <p:txStyles>
    <p:titleStyle>
      <a:lvl1pPr algn="ctr" defTabSz="121917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2489B9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Clr>
          <a:srgbClr val="2489B9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Clr>
          <a:srgbClr val="2489B9"/>
        </a:buClr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Clr>
          <a:srgbClr val="2489B9"/>
        </a:buClr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Clr>
          <a:srgbClr val="2489B9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Clr>
          <a:srgbClr val="2489B9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113">
          <p15:clr>
            <a:srgbClr val="F26B43"/>
          </p15:clr>
        </p15:guide>
        <p15:guide id="3" pos="5647">
          <p15:clr>
            <a:srgbClr val="F26B43"/>
          </p15:clr>
        </p15:guide>
        <p15:guide id="4" orient="horz" pos="2847">
          <p15:clr>
            <a:srgbClr val="F26B43"/>
          </p15:clr>
        </p15:guide>
        <p15:guide id="5" orient="horz" pos="613">
          <p15:clr>
            <a:srgbClr val="F26B43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C9033A-C81F-42F3-90D3-E087926E5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80" y="93441"/>
            <a:ext cx="11722584" cy="1020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3CE0F1-4910-4C88-9BEB-D06AC2925B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3680" y="1291303"/>
            <a:ext cx="11722584" cy="42606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B42BEC9-C945-4050-BFAC-5CFB770A88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71685" y="6368389"/>
            <a:ext cx="1384579" cy="29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E83DAA-2208-4EC4-A4AE-F72887DE7DFB}"/>
              </a:ext>
            </a:extLst>
          </p:cNvPr>
          <p:cNvCxnSpPr/>
          <p:nvPr userDrawn="1"/>
        </p:nvCxnSpPr>
        <p:spPr bwMode="auto">
          <a:xfrm flipH="1">
            <a:off x="233680" y="6395228"/>
            <a:ext cx="10068560" cy="0"/>
          </a:xfrm>
          <a:prstGeom prst="line">
            <a:avLst/>
          </a:prstGeom>
          <a:noFill/>
          <a:ln w="6350" cap="flat" cmpd="sng" algn="ctr">
            <a:solidFill>
              <a:srgbClr val="2489B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82039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</p:sldLayoutIdLst>
  <p:txStyles>
    <p:titleStyle>
      <a:lvl1pPr algn="ctr" defTabSz="121917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2489B9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Clr>
          <a:srgbClr val="2489B9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Clr>
          <a:srgbClr val="2489B9"/>
        </a:buClr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Clr>
          <a:srgbClr val="2489B9"/>
        </a:buClr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Clr>
          <a:srgbClr val="2489B9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Clr>
          <a:srgbClr val="2489B9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113">
          <p15:clr>
            <a:srgbClr val="F26B43"/>
          </p15:clr>
        </p15:guide>
        <p15:guide id="3" pos="5647">
          <p15:clr>
            <a:srgbClr val="F26B43"/>
          </p15:clr>
        </p15:guide>
        <p15:guide id="4" orient="horz" pos="2847">
          <p15:clr>
            <a:srgbClr val="F26B43"/>
          </p15:clr>
        </p15:guide>
        <p15:guide id="5" orient="horz" pos="613">
          <p15:clr>
            <a:srgbClr val="F26B43"/>
          </p15:clr>
        </p15:guide>
      </p15:sldGuideLst>
    </p:ext>
  </p:extLst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spcBef>
                <a:spcPct val="0"/>
              </a:spcBef>
              <a:buClrTx/>
              <a:defRPr sz="1200" b="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spcBef>
                <a:spcPct val="0"/>
              </a:spcBef>
              <a:buClrTx/>
              <a:defRPr sz="1200" b="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rgbClr val="898989"/>
                </a:solidFill>
              </a:defRPr>
            </a:lvl1pPr>
          </a:lstStyle>
          <a:p>
            <a:fld id="{D9F6CFF8-6FC2-8648-BBD9-39214C509ACF}" type="slidenum">
              <a:rPr lang="es-ES" smtClean="0">
                <a:ea typeface="ＭＳ Ｐゴシック" charset="0"/>
                <a:cs typeface="Arial" charset="0"/>
              </a:rPr>
              <a:pPr/>
              <a:t>‹#›</a:t>
            </a:fld>
            <a:endParaRPr lang="es-ES"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691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7" r:id="rId1"/>
    <p:sldLayoutId id="2147484108" r:id="rId2"/>
    <p:sldLayoutId id="2147484109" r:id="rId3"/>
    <p:sldLayoutId id="2147484110" r:id="rId4"/>
    <p:sldLayoutId id="2147484111" r:id="rId5"/>
    <p:sldLayoutId id="2147484112" r:id="rId6"/>
    <p:sldLayoutId id="2147484113" r:id="rId7"/>
    <p:sldLayoutId id="2147484114" r:id="rId8"/>
    <p:sldLayoutId id="2147484115" r:id="rId9"/>
    <p:sldLayoutId id="2147484116" r:id="rId10"/>
    <p:sldLayoutId id="2147484117" r:id="rId11"/>
    <p:sldLayoutId id="2147484118" r:id="rId12"/>
    <p:sldLayoutId id="2147484119" r:id="rId13"/>
    <p:sldLayoutId id="2147484120" r:id="rId14"/>
    <p:sldLayoutId id="2147484121" r:id="rId15"/>
    <p:sldLayoutId id="2147484122" r:id="rId16"/>
    <p:sldLayoutId id="2147484123" r:id="rId17"/>
    <p:sldLayoutId id="2147484124" r:id="rId1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2942" indent="-2285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9556B3-89A1-A44F-B845-0089CD720DE3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rcRect/>
          <a:stretch/>
        </p:blipFill>
        <p:spPr>
          <a:xfrm>
            <a:off x="9771825" y="6134301"/>
            <a:ext cx="2416757" cy="563910"/>
          </a:xfrm>
          <a:prstGeom prst="rect">
            <a:avLst/>
          </a:prstGeom>
          <a:effectLst>
            <a:outerShdw blurRad="50800" dist="63500" dir="5400000" algn="t" rotWithShape="0">
              <a:srgbClr val="D0D8E1"/>
            </a:outerShdw>
          </a:effectLst>
        </p:spPr>
      </p:pic>
    </p:spTree>
    <p:extLst>
      <p:ext uri="{BB962C8B-B14F-4D97-AF65-F5344CB8AC3E}">
        <p14:creationId xmlns:p14="http://schemas.microsoft.com/office/powerpoint/2010/main" val="1553148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  <p:sldLayoutId id="2147484139" r:id="rId12"/>
    <p:sldLayoutId id="2147484140" r:id="rId13"/>
    <p:sldLayoutId id="2147484141" r:id="rId14"/>
    <p:sldLayoutId id="2147484142" r:id="rId15"/>
    <p:sldLayoutId id="2147484143" r:id="rId16"/>
    <p:sldLayoutId id="2147484144" r:id="rId17"/>
    <p:sldLayoutId id="2147484145" r:id="rId18"/>
    <p:sldLayoutId id="2147484146" r:id="rId19"/>
    <p:sldLayoutId id="2147484147" r:id="rId20"/>
    <p:sldLayoutId id="2147484148" r:id="rId21"/>
    <p:sldLayoutId id="2147484149" r:id="rId22"/>
    <p:sldLayoutId id="2147484150" r:id="rId23"/>
    <p:sldLayoutId id="2147484151" r:id="rId24"/>
    <p:sldLayoutId id="2147484152" r:id="rId2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B79CD-1D11-F34E-B1DD-B20E7C1EE5C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4563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274641"/>
            <a:ext cx="11328400" cy="1059105"/>
          </a:xfrm>
          <a:prstGeom prst="rect">
            <a:avLst/>
          </a:prstGeom>
        </p:spPr>
        <p:txBody>
          <a:bodyPr vert="horz" lIns="0" tIns="45720" rIns="91440" bIns="0" rtlCol="0" anchor="b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1665288"/>
            <a:ext cx="11328400" cy="423068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FE8831-8B15-44B5-8D62-D30F1937CECE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8464"/>
            <a:ext cx="12192000" cy="41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03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8" r:id="rId11"/>
    <p:sldLayoutId id="2147483759" r:id="rId12"/>
    <p:sldLayoutId id="2147483760" r:id="rId13"/>
    <p:sldLayoutId id="2147483762" r:id="rId14"/>
    <p:sldLayoutId id="2147483764" r:id="rId15"/>
    <p:sldLayoutId id="2147483765" r:id="rId16"/>
    <p:sldLayoutId id="2147483767" r:id="rId17"/>
    <p:sldLayoutId id="2147483894" r:id="rId18"/>
    <p:sldLayoutId id="2147484125" r:id="rId19"/>
    <p:sldLayoutId id="2147484126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9170" rtl="0" eaLnBrk="1" latinLnBrk="0" hangingPunct="1">
        <a:spcBef>
          <a:spcPct val="0"/>
        </a:spcBef>
        <a:buNone/>
        <a:defRPr sz="3733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237061" indent="-237061" algn="l" defTabSz="1219170" rtl="0" eaLnBrk="1" latinLnBrk="0" hangingPunct="1">
        <a:spcBef>
          <a:spcPts val="0"/>
        </a:spcBef>
        <a:spcAft>
          <a:spcPts val="400"/>
        </a:spcAft>
        <a:buClr>
          <a:schemeClr val="accent3"/>
        </a:buClr>
        <a:buFont typeface="Wingdings" panose="05000000000000000000" pitchFamily="2" charset="2"/>
        <a:buChar char="§"/>
        <a:defRPr sz="2133" kern="1200">
          <a:solidFill>
            <a:srgbClr val="000000"/>
          </a:solidFill>
          <a:latin typeface="+mn-lt"/>
          <a:ea typeface="+mn-ea"/>
          <a:cs typeface="+mn-cs"/>
        </a:defRPr>
      </a:lvl1pPr>
      <a:lvl2pPr marL="480472" indent="-243411" algn="l" defTabSz="1219170" rtl="0" eaLnBrk="1" latinLnBrk="0" hangingPunct="1">
        <a:spcBef>
          <a:spcPts val="0"/>
        </a:spcBef>
        <a:spcAft>
          <a:spcPts val="400"/>
        </a:spcAft>
        <a:buClr>
          <a:schemeClr val="accent3"/>
        </a:buClr>
        <a:buFont typeface="Arial" panose="020B0604020202020204" pitchFamily="34" charset="0"/>
        <a:buChar char="–"/>
        <a:defRPr sz="1867" kern="1200">
          <a:solidFill>
            <a:srgbClr val="000000"/>
          </a:solidFill>
          <a:latin typeface="+mn-lt"/>
          <a:ea typeface="+mn-ea"/>
          <a:cs typeface="+mn-cs"/>
        </a:defRPr>
      </a:lvl2pPr>
      <a:lvl3pPr marL="715415" indent="-234945" algn="l" defTabSz="1219170" rtl="0" eaLnBrk="1" latinLnBrk="0" hangingPunct="1">
        <a:spcBef>
          <a:spcPts val="0"/>
        </a:spcBef>
        <a:spcAft>
          <a:spcPts val="400"/>
        </a:spcAft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+mn-lt"/>
          <a:ea typeface="+mn-ea"/>
          <a:cs typeface="+mn-cs"/>
        </a:defRPr>
      </a:lvl3pPr>
      <a:lvl4pPr marL="984226" indent="-268811" algn="l" defTabSz="1219170" rtl="0" eaLnBrk="1" latinLnBrk="0" hangingPunct="1">
        <a:spcBef>
          <a:spcPts val="0"/>
        </a:spcBef>
        <a:spcAft>
          <a:spcPts val="400"/>
        </a:spcAft>
        <a:buClr>
          <a:schemeClr val="accent3"/>
        </a:buClr>
        <a:buFont typeface="Arial" panose="020B0604020202020204" pitchFamily="34" charset="0"/>
        <a:buChar char="–"/>
        <a:tabLst/>
        <a:defRPr sz="1467" kern="1200" baseline="0">
          <a:solidFill>
            <a:srgbClr val="000000"/>
          </a:solidFill>
          <a:latin typeface="+mn-lt"/>
          <a:ea typeface="+mn-ea"/>
          <a:cs typeface="+mn-cs"/>
        </a:defRPr>
      </a:lvl4pPr>
      <a:lvl5pPr marL="1297485" indent="-289977" algn="l" defTabSz="1219170" rtl="0" eaLnBrk="1" latinLnBrk="0" hangingPunct="1">
        <a:spcBef>
          <a:spcPts val="0"/>
        </a:spcBef>
        <a:spcAft>
          <a:spcPts val="400"/>
        </a:spcAft>
        <a:buClr>
          <a:schemeClr val="accent3"/>
        </a:buClr>
        <a:buFont typeface="Arial" panose="020B0604020202020204" pitchFamily="34" charset="0"/>
        <a:buChar char="»"/>
        <a:defRPr sz="1467" kern="1200">
          <a:solidFill>
            <a:srgbClr val="000000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07694"/>
            <a:ext cx="11582400" cy="939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46909"/>
            <a:ext cx="11582400" cy="5382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621B8F7-8716-473E-AEE6-EBE32BAD7C7E}"/>
              </a:ext>
            </a:extLst>
          </p:cNvPr>
          <p:cNvGrpSpPr/>
          <p:nvPr userDrawn="1"/>
        </p:nvGrpSpPr>
        <p:grpSpPr>
          <a:xfrm>
            <a:off x="-1" y="6791325"/>
            <a:ext cx="12192001" cy="66675"/>
            <a:chOff x="-1" y="6233231"/>
            <a:chExt cx="12192001" cy="5746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1B1B137-B25A-44E9-8C32-4458727D48C8}"/>
                </a:ext>
              </a:extLst>
            </p:cNvPr>
            <p:cNvSpPr/>
            <p:nvPr userDrawn="1"/>
          </p:nvSpPr>
          <p:spPr>
            <a:xfrm flipV="1">
              <a:off x="3606800" y="6233231"/>
              <a:ext cx="8585200" cy="574675"/>
            </a:xfrm>
            <a:prstGeom prst="rect">
              <a:avLst/>
            </a:prstGeom>
            <a:solidFill>
              <a:srgbClr val="E73E1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F267841-F4F3-4F0C-94DB-24C4A4AA10D2}"/>
                </a:ext>
              </a:extLst>
            </p:cNvPr>
            <p:cNvSpPr/>
            <p:nvPr userDrawn="1"/>
          </p:nvSpPr>
          <p:spPr>
            <a:xfrm flipV="1">
              <a:off x="-1" y="6233231"/>
              <a:ext cx="10220325" cy="574675"/>
            </a:xfrm>
            <a:prstGeom prst="rect">
              <a:avLst/>
            </a:prstGeom>
            <a:solidFill>
              <a:srgbClr val="00A2E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FEFFD8-4F3A-4854-9DE1-886ABBE044F9}"/>
              </a:ext>
            </a:extLst>
          </p:cNvPr>
          <p:cNvGrpSpPr/>
          <p:nvPr userDrawn="1"/>
        </p:nvGrpSpPr>
        <p:grpSpPr>
          <a:xfrm>
            <a:off x="-1" y="1072652"/>
            <a:ext cx="9288380" cy="53107"/>
            <a:chOff x="-1" y="6233231"/>
            <a:chExt cx="12192001" cy="57467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AEB24DA-28AC-4AF2-944E-36CD827F65FC}"/>
                </a:ext>
              </a:extLst>
            </p:cNvPr>
            <p:cNvSpPr/>
            <p:nvPr userDrawn="1"/>
          </p:nvSpPr>
          <p:spPr>
            <a:xfrm flipV="1">
              <a:off x="3606800" y="6233231"/>
              <a:ext cx="8585200" cy="574675"/>
            </a:xfrm>
            <a:prstGeom prst="rect">
              <a:avLst/>
            </a:prstGeom>
            <a:solidFill>
              <a:srgbClr val="E73E1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867639-B34A-4923-B0BC-FC2D03B2E250}"/>
                </a:ext>
              </a:extLst>
            </p:cNvPr>
            <p:cNvSpPr/>
            <p:nvPr userDrawn="1"/>
          </p:nvSpPr>
          <p:spPr>
            <a:xfrm flipV="1">
              <a:off x="-1" y="6233231"/>
              <a:ext cx="10220325" cy="574675"/>
            </a:xfrm>
            <a:prstGeom prst="rect">
              <a:avLst/>
            </a:prstGeom>
            <a:solidFill>
              <a:srgbClr val="00A2E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578713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0819" indent="-250819" algn="l" rtl="0" fontAlgn="base">
        <a:spcBef>
          <a:spcPts val="600"/>
        </a:spcBef>
        <a:spcAft>
          <a:spcPct val="0"/>
        </a:spcAft>
        <a:buClr>
          <a:schemeClr val="bg1"/>
        </a:buClr>
        <a:buSzPct val="110000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61961" indent="-309555" algn="l" rtl="0" fontAlgn="base">
        <a:spcBef>
          <a:spcPts val="600"/>
        </a:spcBef>
        <a:spcAft>
          <a:spcPct val="0"/>
        </a:spcAft>
        <a:buClr>
          <a:schemeClr val="bg1"/>
        </a:buClr>
        <a:buChar char="–"/>
        <a:defRPr sz="1800">
          <a:solidFill>
            <a:schemeClr val="tx1"/>
          </a:solidFill>
          <a:latin typeface="+mn-lt"/>
          <a:cs typeface="+mn-cs"/>
        </a:defRPr>
      </a:lvl2pPr>
      <a:lvl3pPr marL="812780" indent="-249232" algn="l" rtl="0" fontAlgn="base">
        <a:spcBef>
          <a:spcPts val="600"/>
        </a:spcBef>
        <a:spcAft>
          <a:spcPct val="0"/>
        </a:spcAft>
        <a:buClr>
          <a:schemeClr val="bg1"/>
        </a:buClr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101698" indent="-287331" algn="l" rtl="0" fontAlgn="base">
        <a:spcBef>
          <a:spcPts val="600"/>
        </a:spcBef>
        <a:spcAft>
          <a:spcPct val="0"/>
        </a:spcAft>
        <a:buClr>
          <a:schemeClr val="bg1"/>
        </a:buClr>
        <a:buChar char="–"/>
        <a:defRPr sz="1800">
          <a:solidFill>
            <a:schemeClr val="tx1"/>
          </a:solidFill>
          <a:latin typeface="+mn-lt"/>
          <a:cs typeface="+mn-cs"/>
        </a:defRPr>
      </a:lvl4pPr>
      <a:lvl5pPr marL="1390616" indent="-287331" algn="l" rtl="0" fontAlgn="base">
        <a:spcBef>
          <a:spcPts val="600"/>
        </a:spcBef>
        <a:spcAft>
          <a:spcPct val="0"/>
        </a:spcAft>
        <a:buClr>
          <a:schemeClr val="bg1"/>
        </a:buClr>
        <a:buChar char="»"/>
        <a:defRPr sz="1800">
          <a:solidFill>
            <a:schemeClr val="tx1"/>
          </a:solidFill>
          <a:latin typeface="+mn-lt"/>
          <a:cs typeface="+mn-cs"/>
        </a:defRPr>
      </a:lvl5pPr>
      <a:lvl6pPr marL="1847804" indent="-28733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304993" indent="-28733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2762182" indent="-28733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219370" indent="-28733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191">
          <p15:clr>
            <a:srgbClr val="F26B43"/>
          </p15:clr>
        </p15:guide>
        <p15:guide id="4" pos="7489">
          <p15:clr>
            <a:srgbClr val="F26B43"/>
          </p15:clr>
        </p15:guide>
        <p15:guide id="5" orient="horz" pos="4180">
          <p15:clr>
            <a:srgbClr val="F26B43"/>
          </p15:clr>
        </p15:guide>
        <p15:guide id="6" orient="horz" pos="143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104" y="384048"/>
            <a:ext cx="11365992" cy="8686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1104" y="1609344"/>
            <a:ext cx="11365992" cy="4498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515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  <p:sldLayoutId id="2147483853" r:id="rId17"/>
    <p:sldLayoutId id="2147483854" r:id="rId18"/>
    <p:sldLayoutId id="2147483855" r:id="rId19"/>
    <p:sldLayoutId id="2147483856" r:id="rId20"/>
    <p:sldLayoutId id="2147483857" r:id="rId21"/>
    <p:sldLayoutId id="2147483858" r:id="rId22"/>
    <p:sldLayoutId id="2147483859" r:id="rId23"/>
    <p:sldLayoutId id="2147483860" r:id="rId24"/>
    <p:sldLayoutId id="2147483861" r:id="rId25"/>
    <p:sldLayoutId id="2147483862" r:id="rId26"/>
    <p:sldLayoutId id="2147483863" r:id="rId27"/>
    <p:sldLayoutId id="2147483864" r:id="rId28"/>
    <p:sldLayoutId id="2147483865" r:id="rId29"/>
    <p:sldLayoutId id="2147483866" r:id="rId30"/>
    <p:sldLayoutId id="2147483867" r:id="rId31"/>
    <p:sldLayoutId id="2147483868" r:id="rId32"/>
    <p:sldLayoutId id="2147483869" r:id="rId33"/>
    <p:sldLayoutId id="2147483870" r:id="rId34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27002" indent="-227002" algn="l" defTabSz="914354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795488" indent="-339709" algn="l" defTabSz="914354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58826" indent="-231764" algn="l" defTabSz="914354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709843" indent="-231764" algn="l" defTabSz="914354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274641"/>
            <a:ext cx="11328400" cy="1059105"/>
          </a:xfrm>
          <a:prstGeom prst="rect">
            <a:avLst/>
          </a:prstGeom>
        </p:spPr>
        <p:txBody>
          <a:bodyPr vert="horz" lIns="0" tIns="45720" rIns="91440" bIns="0" rtlCol="0" anchor="b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1665288"/>
            <a:ext cx="11328400" cy="423068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FE8831-8B15-44B5-8D62-D30F1937CECE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8464"/>
            <a:ext cx="12192000" cy="41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7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  <p:sldLayoutId id="2147483884" r:id="rId13"/>
    <p:sldLayoutId id="2147483885" r:id="rId14"/>
    <p:sldLayoutId id="2147483886" r:id="rId15"/>
    <p:sldLayoutId id="2147483888" r:id="rId16"/>
    <p:sldLayoutId id="2147483890" r:id="rId17"/>
    <p:sldLayoutId id="2147483891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9170" rtl="0" eaLnBrk="1" latinLnBrk="0" hangingPunct="1">
        <a:spcBef>
          <a:spcPct val="0"/>
        </a:spcBef>
        <a:buNone/>
        <a:defRPr sz="3733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237061" indent="-237061" algn="l" defTabSz="1219170" rtl="0" eaLnBrk="1" latinLnBrk="0" hangingPunct="1">
        <a:spcBef>
          <a:spcPts val="0"/>
        </a:spcBef>
        <a:spcAft>
          <a:spcPts val="400"/>
        </a:spcAft>
        <a:buClr>
          <a:schemeClr val="accent3"/>
        </a:buClr>
        <a:buFont typeface="Wingdings" panose="05000000000000000000" pitchFamily="2" charset="2"/>
        <a:buChar char="§"/>
        <a:defRPr sz="2133" kern="1200">
          <a:solidFill>
            <a:srgbClr val="000000"/>
          </a:solidFill>
          <a:latin typeface="+mn-lt"/>
          <a:ea typeface="+mn-ea"/>
          <a:cs typeface="+mn-cs"/>
        </a:defRPr>
      </a:lvl1pPr>
      <a:lvl2pPr marL="480472" indent="-243411" algn="l" defTabSz="1219170" rtl="0" eaLnBrk="1" latinLnBrk="0" hangingPunct="1">
        <a:spcBef>
          <a:spcPts val="0"/>
        </a:spcBef>
        <a:spcAft>
          <a:spcPts val="400"/>
        </a:spcAft>
        <a:buClr>
          <a:schemeClr val="accent3"/>
        </a:buClr>
        <a:buFont typeface="Arial" panose="020B0604020202020204" pitchFamily="34" charset="0"/>
        <a:buChar char="–"/>
        <a:defRPr sz="1867" kern="1200">
          <a:solidFill>
            <a:srgbClr val="000000"/>
          </a:solidFill>
          <a:latin typeface="+mn-lt"/>
          <a:ea typeface="+mn-ea"/>
          <a:cs typeface="+mn-cs"/>
        </a:defRPr>
      </a:lvl2pPr>
      <a:lvl3pPr marL="715415" indent="-234945" algn="l" defTabSz="1219170" rtl="0" eaLnBrk="1" latinLnBrk="0" hangingPunct="1">
        <a:spcBef>
          <a:spcPts val="0"/>
        </a:spcBef>
        <a:spcAft>
          <a:spcPts val="400"/>
        </a:spcAft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+mn-lt"/>
          <a:ea typeface="+mn-ea"/>
          <a:cs typeface="+mn-cs"/>
        </a:defRPr>
      </a:lvl3pPr>
      <a:lvl4pPr marL="984226" indent="-268811" algn="l" defTabSz="1219170" rtl="0" eaLnBrk="1" latinLnBrk="0" hangingPunct="1">
        <a:spcBef>
          <a:spcPts val="0"/>
        </a:spcBef>
        <a:spcAft>
          <a:spcPts val="400"/>
        </a:spcAft>
        <a:buClr>
          <a:schemeClr val="accent3"/>
        </a:buClr>
        <a:buFont typeface="Arial" panose="020B0604020202020204" pitchFamily="34" charset="0"/>
        <a:buChar char="–"/>
        <a:tabLst/>
        <a:defRPr sz="1467" kern="1200" baseline="0">
          <a:solidFill>
            <a:srgbClr val="000000"/>
          </a:solidFill>
          <a:latin typeface="+mn-lt"/>
          <a:ea typeface="+mn-ea"/>
          <a:cs typeface="+mn-cs"/>
        </a:defRPr>
      </a:lvl4pPr>
      <a:lvl5pPr marL="1297485" indent="-289977" algn="l" defTabSz="1219170" rtl="0" eaLnBrk="1" latinLnBrk="0" hangingPunct="1">
        <a:spcBef>
          <a:spcPts val="0"/>
        </a:spcBef>
        <a:spcAft>
          <a:spcPts val="400"/>
        </a:spcAft>
        <a:buClr>
          <a:schemeClr val="accent3"/>
        </a:buClr>
        <a:buFont typeface="Arial" panose="020B0604020202020204" pitchFamily="34" charset="0"/>
        <a:buChar char="»"/>
        <a:defRPr sz="1467" kern="1200">
          <a:solidFill>
            <a:srgbClr val="000000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91300"/>
            <a:ext cx="487680" cy="266700"/>
          </a:xfrm>
          <a:prstGeom prst="rect">
            <a:avLst/>
          </a:prstGeom>
        </p:spPr>
        <p:txBody>
          <a:bodyPr vert="horz" lIns="91440" tIns="45720" rIns="45720" bIns="45720" rtlCol="0" anchor="b" anchorCtr="0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602"/>
            <a:ext cx="11277600" cy="8000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57300"/>
            <a:ext cx="112776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0160000" y="6611780"/>
            <a:ext cx="203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© AstraZeneca 2020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457200" y="1129284"/>
            <a:ext cx="11734800" cy="18288"/>
          </a:xfrm>
          <a:prstGeom prst="rect">
            <a:avLst/>
          </a:prstGeom>
          <a:gradFill flip="none" rotWithShape="1">
            <a:gsLst>
              <a:gs pos="26000">
                <a:schemeClr val="accent1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3286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  <p:sldLayoutId id="2147483914" r:id="rId15"/>
    <p:sldLayoutId id="2147483915" r:id="rId16"/>
    <p:sldLayoutId id="2147483916" r:id="rId17"/>
    <p:sldLayoutId id="2147483917" r:id="rId18"/>
    <p:sldLayoutId id="2147483918" r:id="rId19"/>
    <p:sldLayoutId id="2147483919" r:id="rId20"/>
    <p:sldLayoutId id="2147483920" r:id="rId21"/>
    <p:sldLayoutId id="2147483921" r:id="rId22"/>
    <p:sldLayoutId id="2147483922" r:id="rId23"/>
    <p:sldLayoutId id="2147483923" r:id="rId24"/>
    <p:sldLayoutId id="2147483924" r:id="rId25"/>
    <p:sldLayoutId id="2147483927" r:id="rId2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288">
          <p15:clr>
            <a:srgbClr val="F26B43"/>
          </p15:clr>
        </p15:guide>
        <p15:guide id="4" pos="7392">
          <p15:clr>
            <a:srgbClr val="F26B43"/>
          </p15:clr>
        </p15:guide>
        <p15:guide id="5" orient="horz" pos="144">
          <p15:clr>
            <a:srgbClr val="F26B43"/>
          </p15:clr>
        </p15:guide>
        <p15:guide id="6" orient="horz" pos="648">
          <p15:clr>
            <a:srgbClr val="F26B43"/>
          </p15:clr>
        </p15:guide>
        <p15:guide id="7" orient="horz" pos="792">
          <p15:clr>
            <a:srgbClr val="F26B43"/>
          </p15:clr>
        </p15:guide>
        <p15:guide id="8" orient="horz" pos="3672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274641"/>
            <a:ext cx="11328400" cy="1059105"/>
          </a:xfrm>
          <a:prstGeom prst="rect">
            <a:avLst/>
          </a:prstGeom>
        </p:spPr>
        <p:txBody>
          <a:bodyPr vert="horz" lIns="0" tIns="45720" rIns="91440" bIns="0" rtlCol="0" anchor="b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1665288"/>
            <a:ext cx="11328400" cy="423068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FE8831-8B15-44B5-8D62-D30F1937CEC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8464"/>
            <a:ext cx="12192000" cy="41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1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  <p:sldLayoutId id="2147483971" r:id="rId14"/>
    <p:sldLayoutId id="2147483973" r:id="rId15"/>
    <p:sldLayoutId id="2147483974" r:id="rId16"/>
    <p:sldLayoutId id="2147483975" r:id="rId17"/>
    <p:sldLayoutId id="2147483976" r:id="rId18"/>
    <p:sldLayoutId id="2147483977" r:id="rId19"/>
    <p:sldLayoutId id="2147483978" r:id="rId20"/>
    <p:sldLayoutId id="2147483979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9170" rtl="0" eaLnBrk="1" latinLnBrk="0" hangingPunct="1">
        <a:spcBef>
          <a:spcPct val="0"/>
        </a:spcBef>
        <a:buNone/>
        <a:defRPr sz="3733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237061" indent="-237061" algn="l" defTabSz="1219170" rtl="0" eaLnBrk="1" latinLnBrk="0" hangingPunct="1">
        <a:spcBef>
          <a:spcPts val="0"/>
        </a:spcBef>
        <a:spcAft>
          <a:spcPts val="400"/>
        </a:spcAft>
        <a:buClr>
          <a:schemeClr val="accent3"/>
        </a:buClr>
        <a:buFont typeface="Wingdings" panose="05000000000000000000" pitchFamily="2" charset="2"/>
        <a:buChar char="§"/>
        <a:defRPr sz="2133" kern="1200">
          <a:solidFill>
            <a:srgbClr val="000000"/>
          </a:solidFill>
          <a:latin typeface="+mn-lt"/>
          <a:ea typeface="+mn-ea"/>
          <a:cs typeface="+mn-cs"/>
        </a:defRPr>
      </a:lvl1pPr>
      <a:lvl2pPr marL="480472" indent="-243411" algn="l" defTabSz="1219170" rtl="0" eaLnBrk="1" latinLnBrk="0" hangingPunct="1">
        <a:spcBef>
          <a:spcPts val="0"/>
        </a:spcBef>
        <a:spcAft>
          <a:spcPts val="400"/>
        </a:spcAft>
        <a:buClr>
          <a:schemeClr val="accent3"/>
        </a:buClr>
        <a:buFont typeface="Arial" panose="020B0604020202020204" pitchFamily="34" charset="0"/>
        <a:buChar char="–"/>
        <a:defRPr sz="1867" kern="1200">
          <a:solidFill>
            <a:srgbClr val="000000"/>
          </a:solidFill>
          <a:latin typeface="+mn-lt"/>
          <a:ea typeface="+mn-ea"/>
          <a:cs typeface="+mn-cs"/>
        </a:defRPr>
      </a:lvl2pPr>
      <a:lvl3pPr marL="715415" indent="-234945" algn="l" defTabSz="1219170" rtl="0" eaLnBrk="1" latinLnBrk="0" hangingPunct="1">
        <a:spcBef>
          <a:spcPts val="0"/>
        </a:spcBef>
        <a:spcAft>
          <a:spcPts val="400"/>
        </a:spcAft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+mn-lt"/>
          <a:ea typeface="+mn-ea"/>
          <a:cs typeface="+mn-cs"/>
        </a:defRPr>
      </a:lvl3pPr>
      <a:lvl4pPr marL="984226" indent="-268811" algn="l" defTabSz="1219170" rtl="0" eaLnBrk="1" latinLnBrk="0" hangingPunct="1">
        <a:spcBef>
          <a:spcPts val="0"/>
        </a:spcBef>
        <a:spcAft>
          <a:spcPts val="400"/>
        </a:spcAft>
        <a:buClr>
          <a:schemeClr val="accent3"/>
        </a:buClr>
        <a:buFont typeface="Arial" panose="020B0604020202020204" pitchFamily="34" charset="0"/>
        <a:buChar char="–"/>
        <a:tabLst/>
        <a:defRPr sz="1467" kern="1200" baseline="0">
          <a:solidFill>
            <a:srgbClr val="000000"/>
          </a:solidFill>
          <a:latin typeface="+mn-lt"/>
          <a:ea typeface="+mn-ea"/>
          <a:cs typeface="+mn-cs"/>
        </a:defRPr>
      </a:lvl4pPr>
      <a:lvl5pPr marL="1297485" indent="-289977" algn="l" defTabSz="1219170" rtl="0" eaLnBrk="1" latinLnBrk="0" hangingPunct="1">
        <a:spcBef>
          <a:spcPts val="0"/>
        </a:spcBef>
        <a:spcAft>
          <a:spcPts val="400"/>
        </a:spcAft>
        <a:buClr>
          <a:schemeClr val="accent3"/>
        </a:buClr>
        <a:buFont typeface="Arial" panose="020B0604020202020204" pitchFamily="34" charset="0"/>
        <a:buChar char="»"/>
        <a:defRPr sz="1467" kern="1200">
          <a:solidFill>
            <a:srgbClr val="000000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B6106965-CF21-C84B-BA04-9B11785E1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0A187823-D35A-CC40-B3EA-A48BB492B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F6D7EB3-D3DA-9149-86FE-E91D0A3A4B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449C5-5B06-1841-A163-8590E64AE0FE}" type="datetimeFigureOut">
              <a:rPr lang="pt-PT" smtClean="0"/>
              <a:t>12/04/23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7553411-A441-FB43-8735-A9ED31D374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D74CD71-BC10-2940-A89C-C6617E9FD7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45037-92C8-1A46-9D84-E7FB66E1D33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54939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5" Type="http://schemas.openxmlformats.org/officeDocument/2006/relationships/image" Target="../media/image41.png"/><Relationship Id="rId4" Type="http://schemas.openxmlformats.org/officeDocument/2006/relationships/image" Target="../media/image4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3.xml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42.xml"/><Relationship Id="rId4" Type="http://schemas.openxmlformats.org/officeDocument/2006/relationships/image" Target="../media/image65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33.xml"/><Relationship Id="rId6" Type="http://schemas.openxmlformats.org/officeDocument/2006/relationships/image" Target="../media/image70.jp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0.xml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0.xml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76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6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7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70.xml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70.xml"/><Relationship Id="rId1" Type="http://schemas.openxmlformats.org/officeDocument/2006/relationships/tags" Target="../tags/tag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7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0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>
            <a:extLst>
              <a:ext uri="{FF2B5EF4-FFF2-40B4-BE49-F238E27FC236}">
                <a16:creationId xmlns:a16="http://schemas.microsoft.com/office/drawing/2014/main" id="{399C05F6-1BF6-3D4A-97E6-EFCE40F9A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039" y="4985006"/>
            <a:ext cx="6551324" cy="26922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>
            <a:lvl1pPr defTabSz="449263">
              <a:spcBef>
                <a:spcPct val="20000"/>
              </a:spcBef>
              <a:buClr>
                <a:schemeClr val="accent1"/>
              </a:buCl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520700" indent="-228600" defTabSz="449263">
              <a:spcBef>
                <a:spcPct val="20000"/>
              </a:spcBef>
              <a:buClr>
                <a:schemeClr val="accent1"/>
              </a:buClr>
              <a:buSzPct val="10000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800100" indent="-165100" defTabSz="449263">
              <a:spcBef>
                <a:spcPct val="20000"/>
              </a:spcBef>
              <a:buClr>
                <a:schemeClr val="accent1"/>
              </a:buClr>
              <a:buSzPct val="10000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143000" indent="-228600" defTabSz="449263">
              <a:spcBef>
                <a:spcPct val="20000"/>
              </a:spcBef>
              <a:buClr>
                <a:schemeClr val="accent1"/>
              </a:buClr>
              <a:buSzPct val="10000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381250" indent="-585788" algn="r" defTabSz="449263">
              <a:spcBef>
                <a:spcPct val="2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838450" indent="-585788" algn="r" defTabSz="449263" eaLnBrk="0" fontAlgn="base" hangingPunct="0">
              <a:spcBef>
                <a:spcPct val="2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3295650" indent="-585788" algn="r" defTabSz="449263" eaLnBrk="0" fontAlgn="base" hangingPunct="0">
              <a:spcBef>
                <a:spcPct val="2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752850" indent="-585788" algn="r" defTabSz="449263" eaLnBrk="0" fontAlgn="base" hangingPunct="0">
              <a:spcBef>
                <a:spcPct val="2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4210050" indent="-585788" algn="r" defTabSz="449263" eaLnBrk="0" fontAlgn="base" hangingPunct="0">
              <a:spcBef>
                <a:spcPct val="2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defTabSz="449251" fontAlgn="base">
              <a:spcBef>
                <a:spcPts val="700"/>
              </a:spcBef>
              <a:spcAft>
                <a:spcPct val="0"/>
              </a:spcAft>
              <a:buClrTx/>
              <a:buNone/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  <a:defRPr/>
            </a:pPr>
            <a:r>
              <a:rPr lang="en-GB" altLang="x-none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charset="-122"/>
              </a:rPr>
              <a:t>Luis Paz-Ares</a:t>
            </a:r>
          </a:p>
          <a:p>
            <a:pPr algn="ctr" defTabSz="449251" fontAlgn="base">
              <a:spcBef>
                <a:spcPts val="700"/>
              </a:spcBef>
              <a:spcAft>
                <a:spcPct val="0"/>
              </a:spcAft>
              <a:buClrTx/>
              <a:buNone/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  <a:defRPr/>
            </a:pPr>
            <a:r>
              <a:rPr lang="en-GB" altLang="x-none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charset="-122"/>
              </a:rPr>
              <a:t>Hospital Universitario 12 de </a:t>
            </a:r>
            <a:r>
              <a:rPr lang="en-GB" altLang="x-none" dirty="0" err="1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charset="-122"/>
              </a:rPr>
              <a:t>Octubre</a:t>
            </a:r>
            <a:endParaRPr lang="en-GB" altLang="x-none" dirty="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charset="-122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B2BA534-5BB1-4440-B3B4-CB21FFD387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3" t="20027" r="79885" b="67301"/>
          <a:stretch/>
        </p:blipFill>
        <p:spPr bwMode="auto">
          <a:xfrm>
            <a:off x="45949" y="21933"/>
            <a:ext cx="2435577" cy="146293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22ECAB4-4515-6D49-A382-EFBC708B8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093" y="44774"/>
            <a:ext cx="3317508" cy="1283597"/>
          </a:xfrm>
          <a:prstGeom prst="rect">
            <a:avLst/>
          </a:prstGeom>
        </p:spPr>
      </p:pic>
      <p:pic>
        <p:nvPicPr>
          <p:cNvPr id="12" name="Picture 4" descr="https://encrypted-tbn2.google.com/images?q=tbn:ANd9GcQIzKGw2x1Wt0GSP3xdJtS7SaKVV_oAWOg8NH2OepxBSy7pwWqGtw">
            <a:extLst>
              <a:ext uri="{FF2B5EF4-FFF2-40B4-BE49-F238E27FC236}">
                <a16:creationId xmlns:a16="http://schemas.microsoft.com/office/drawing/2014/main" id="{143D1468-B679-DC4B-B2D1-2D38A4839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291" y="109360"/>
            <a:ext cx="1657759" cy="123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3">
            <a:extLst>
              <a:ext uri="{FF2B5EF4-FFF2-40B4-BE49-F238E27FC236}">
                <a16:creationId xmlns:a16="http://schemas.microsoft.com/office/drawing/2014/main" id="{B8C8C19C-A883-9242-A764-FF729F5EE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667" y="2266488"/>
            <a:ext cx="10671386" cy="2277944"/>
          </a:xfrm>
          <a:prstGeom prst="rect">
            <a:avLst/>
          </a:prstGeom>
          <a:solidFill>
            <a:schemeClr val="bg1"/>
          </a:solidFill>
          <a:ln w="9525">
            <a:solidFill>
              <a:srgbClr val="003399"/>
            </a:solidFill>
            <a:round/>
            <a:headEnd/>
            <a:tailEnd/>
          </a:ln>
          <a:effectLst/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Year in Review — Clinical Investigator Perspectives on the Most Relevant New Datasets and Advances in Oncology: Immunotherapy and other Non-Targeted Approaches for Lung Cancer Edition</a:t>
            </a:r>
            <a:r>
              <a:rPr lang="es-ES" sz="3200" b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0BEB84C0-132C-C24A-8ADB-93DB8B8CF5D1}"/>
              </a:ext>
            </a:extLst>
          </p:cNvPr>
          <p:cNvGrpSpPr>
            <a:grpSpLocks/>
          </p:cNvGrpSpPr>
          <p:nvPr/>
        </p:nvGrpSpPr>
        <p:grpSpPr bwMode="auto">
          <a:xfrm>
            <a:off x="2567766" y="44773"/>
            <a:ext cx="5112343" cy="1440097"/>
            <a:chOff x="4166970" y="-306933"/>
            <a:chExt cx="24991574" cy="4808615"/>
          </a:xfrm>
        </p:grpSpPr>
        <p:pic>
          <p:nvPicPr>
            <p:cNvPr id="15" name="Picture 5" descr="pasted-image.tiff">
              <a:extLst>
                <a:ext uri="{FF2B5EF4-FFF2-40B4-BE49-F238E27FC236}">
                  <a16:creationId xmlns:a16="http://schemas.microsoft.com/office/drawing/2014/main" id="{A40844EC-2870-DA48-A37B-B583726B5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33" b="2597"/>
            <a:stretch>
              <a:fillRect/>
            </a:stretch>
          </p:blipFill>
          <p:spPr bwMode="auto">
            <a:xfrm>
              <a:off x="16717510" y="-306933"/>
              <a:ext cx="12441034" cy="4808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6" name="Picture 6" descr="pasted-image.tiff">
              <a:extLst>
                <a:ext uri="{FF2B5EF4-FFF2-40B4-BE49-F238E27FC236}">
                  <a16:creationId xmlns:a16="http://schemas.microsoft.com/office/drawing/2014/main" id="{87C763F0-EECB-BE45-85E9-AF8267685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5" r="3522"/>
            <a:stretch>
              <a:fillRect/>
            </a:stretch>
          </p:blipFill>
          <p:spPr bwMode="auto">
            <a:xfrm>
              <a:off x="4166970" y="-274322"/>
              <a:ext cx="12495018" cy="47760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3790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16FD1905-FB59-B740-B2B4-B11445B77721}"/>
              </a:ext>
            </a:extLst>
          </p:cNvPr>
          <p:cNvSpPr/>
          <p:nvPr/>
        </p:nvSpPr>
        <p:spPr>
          <a:xfrm>
            <a:off x="3016252" y="204481"/>
            <a:ext cx="58897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000" b="1" u="none" strike="noStrike" kern="1200" cap="none" spc="0" normalizeH="0" baseline="0" noProof="0" dirty="0">
                <a:ln>
                  <a:noFill/>
                </a:ln>
                <a:solidFill>
                  <a:srgbClr val="18179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IMpower010 Trial: OS </a:t>
            </a:r>
            <a:r>
              <a:rPr kumimoji="0" lang="pt-PT" sz="3000" b="1" u="none" strike="noStrike" kern="1200" cap="none" spc="0" normalizeH="0" baseline="0" noProof="0" dirty="0" err="1">
                <a:ln>
                  <a:noFill/>
                </a:ln>
                <a:solidFill>
                  <a:srgbClr val="18179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analysis</a:t>
            </a:r>
            <a:endParaRPr kumimoji="0" lang="pt-PT" sz="3000" b="1" u="none" strike="noStrike" kern="1200" cap="none" spc="0" normalizeH="0" baseline="0" noProof="0" dirty="0">
              <a:ln>
                <a:noFill/>
              </a:ln>
              <a:solidFill>
                <a:srgbClr val="18179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3548159-0345-9808-7F5F-EF260BC26DE8}"/>
              </a:ext>
            </a:extLst>
          </p:cNvPr>
          <p:cNvSpPr txBox="1"/>
          <p:nvPr/>
        </p:nvSpPr>
        <p:spPr>
          <a:xfrm>
            <a:off x="9346050" y="6512357"/>
            <a:ext cx="2527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Wakelee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 et al. WCLC 2022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FBFCB51-A5D8-B632-9FA4-2F87F7CF9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39" y="826326"/>
            <a:ext cx="5320145" cy="253736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7B28074-926A-57FE-242A-199135D16E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19"/>
          <a:stretch/>
        </p:blipFill>
        <p:spPr>
          <a:xfrm>
            <a:off x="318655" y="3429001"/>
            <a:ext cx="11533506" cy="301804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BDE515E-08CE-2E96-E4BA-6C71C4142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7208" y="917910"/>
            <a:ext cx="5710389" cy="241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28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E7FC8C-3126-49AF-8D1A-CD274EE45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1817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KEYNOTE-091/PEARLS: Study design</a:t>
            </a:r>
            <a:br>
              <a:rPr lang="en-US" dirty="0">
                <a:solidFill>
                  <a:srgbClr val="18179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dirty="0" err="1">
                <a:solidFill>
                  <a:srgbClr val="1817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Randomised</a:t>
            </a:r>
            <a:r>
              <a:rPr lang="en-US" sz="2400" b="0" dirty="0">
                <a:solidFill>
                  <a:srgbClr val="1817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triple-blind, Phase 3 trial</a:t>
            </a:r>
            <a:endParaRPr lang="en-US" sz="2667" b="0" dirty="0">
              <a:solidFill>
                <a:srgbClr val="1817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024840-7648-43E7-86EF-E18A62141BDA}"/>
              </a:ext>
            </a:extLst>
          </p:cNvPr>
          <p:cNvSpPr/>
          <p:nvPr/>
        </p:nvSpPr>
        <p:spPr>
          <a:xfrm>
            <a:off x="8808249" y="1767389"/>
            <a:ext cx="2823849" cy="574516"/>
          </a:xfrm>
          <a:prstGeom prst="rect">
            <a:avLst/>
          </a:prstGeom>
          <a:solidFill>
            <a:srgbClr val="00857C"/>
          </a:solidFill>
        </p:spPr>
        <p:txBody>
          <a:bodyPr wrap="none" rtlCol="0" anchor="ctr">
            <a:noAutofit/>
          </a:bodyPr>
          <a:lstStyle/>
          <a:p>
            <a:pPr algn="ctr" defTabSz="914377"/>
            <a:r>
              <a:rPr lang="en-US" sz="14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Pembrolizumab 200 mg Q3W</a:t>
            </a:r>
            <a:br>
              <a:rPr lang="en-US" sz="14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≤18 cycles (~1 y)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2986B8-E1D3-4E39-9E04-223135444420}"/>
              </a:ext>
            </a:extLst>
          </p:cNvPr>
          <p:cNvSpPr/>
          <p:nvPr/>
        </p:nvSpPr>
        <p:spPr>
          <a:xfrm>
            <a:off x="8808248" y="3305467"/>
            <a:ext cx="2811021" cy="574516"/>
          </a:xfrm>
          <a:prstGeom prst="rect">
            <a:avLst/>
          </a:prstGeom>
          <a:solidFill>
            <a:srgbClr val="600039"/>
          </a:solidFill>
        </p:spPr>
        <p:txBody>
          <a:bodyPr wrap="square" rtlCol="0" anchor="ctr">
            <a:noAutofit/>
          </a:bodyPr>
          <a:lstStyle/>
          <a:p>
            <a:pPr algn="ctr" defTabSz="914377"/>
            <a:r>
              <a:rPr lang="en-US" sz="14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Placebo 200 mg Q3W</a:t>
            </a:r>
            <a:br>
              <a:rPr lang="en-US" sz="14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≤18 cycles (~1 y)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E1483A-7119-4B4E-BBB0-90DFEBE1E339}"/>
              </a:ext>
            </a:extLst>
          </p:cNvPr>
          <p:cNvSpPr/>
          <p:nvPr/>
        </p:nvSpPr>
        <p:spPr>
          <a:xfrm>
            <a:off x="509723" y="1463217"/>
            <a:ext cx="2823848" cy="244617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 anchor="t">
            <a:noAutofit/>
          </a:bodyPr>
          <a:lstStyle/>
          <a:p>
            <a:pPr algn="ctr" defTabSz="914377">
              <a:spcAft>
                <a:spcPts val="800"/>
              </a:spcAft>
            </a:pPr>
            <a:r>
              <a:rPr lang="en-US" sz="14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Eligibility for Registration</a:t>
            </a:r>
          </a:p>
          <a:p>
            <a:pPr marL="156629" indent="-156629" defTabSz="914377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6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Confirmed stage IB (T ≥4 cm), II or IIIA NSCLC (per TNM 7th edition)</a:t>
            </a:r>
          </a:p>
          <a:p>
            <a:pPr marL="156629" indent="-156629" defTabSz="914377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6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surgical resection with negative margins (R0)</a:t>
            </a:r>
          </a:p>
          <a:p>
            <a:pPr marL="156629" indent="-156629" defTabSz="914377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6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Provision of tumor tissue for </a:t>
            </a:r>
            <a:br>
              <a:rPr lang="en-US" sz="146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6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PD-L1 testing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2206A3-3776-4757-A0AC-57D02184BC0B}"/>
              </a:ext>
            </a:extLst>
          </p:cNvPr>
          <p:cNvSpPr/>
          <p:nvPr/>
        </p:nvSpPr>
        <p:spPr>
          <a:xfrm>
            <a:off x="4997712" y="1463222"/>
            <a:ext cx="2875813" cy="244617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 anchor="t">
            <a:noAutofit/>
          </a:bodyPr>
          <a:lstStyle/>
          <a:p>
            <a:pPr algn="ctr" defTabSz="914377">
              <a:spcAft>
                <a:spcPts val="800"/>
              </a:spcAft>
            </a:pPr>
            <a:r>
              <a:rPr lang="en-US" sz="14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Eligibility for Randomisation</a:t>
            </a:r>
          </a:p>
          <a:p>
            <a:pPr marL="156629" indent="-156629" defTabSz="914377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6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evidence of disease</a:t>
            </a:r>
          </a:p>
          <a:p>
            <a:pPr marL="156629" indent="-156629" defTabSz="914377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6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ECOG PS 0 or 1</a:t>
            </a:r>
          </a:p>
          <a:p>
            <a:pPr marL="156629" indent="-156629" defTabSz="914377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6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Adjuvant chemotherapy</a:t>
            </a:r>
          </a:p>
          <a:p>
            <a:pPr marL="378875" lvl="1" indent="-156629" defTabSz="914377">
              <a:buFont typeface="Arial" panose="020B0604020202020204" pitchFamily="34" charset="0"/>
              <a:buChar char="•"/>
            </a:pPr>
            <a:r>
              <a:rPr lang="en-US" sz="146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Considered for stage IB</a:t>
            </a:r>
            <a:br>
              <a:rPr lang="en-US" sz="146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6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 ≥4 cm)</a:t>
            </a:r>
          </a:p>
          <a:p>
            <a:pPr marL="378875" lvl="1" indent="-156629" defTabSz="914377">
              <a:buFont typeface="Arial" panose="020B0604020202020204" pitchFamily="34" charset="0"/>
              <a:buChar char="•"/>
            </a:pPr>
            <a:r>
              <a:rPr lang="en-US" sz="146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Strongly recommended for stage II and IIIA</a:t>
            </a:r>
          </a:p>
          <a:p>
            <a:pPr marL="378875" lvl="1" indent="-156629" defTabSz="914377">
              <a:buFont typeface="Arial" panose="020B0604020202020204" pitchFamily="34" charset="0"/>
              <a:buChar char="•"/>
            </a:pPr>
            <a:r>
              <a:rPr lang="en-US" sz="146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 to ≤4 cycles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AD87533-8EA2-46C7-9A04-A1A246409486}"/>
              </a:ext>
            </a:extLst>
          </p:cNvPr>
          <p:cNvCxnSpPr>
            <a:cxnSpLocks/>
          </p:cNvCxnSpPr>
          <p:nvPr/>
        </p:nvCxnSpPr>
        <p:spPr>
          <a:xfrm>
            <a:off x="3333571" y="2846248"/>
            <a:ext cx="1664141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A434001E-B3B4-44F3-8510-3996806D5E6F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7862888" y="2054648"/>
            <a:ext cx="945360" cy="754617"/>
          </a:xfrm>
          <a:prstGeom prst="bentConnector3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21A2F393-7AE8-474E-A668-AD738B71EE96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7862888" y="2809264"/>
            <a:ext cx="945360" cy="783461"/>
          </a:xfrm>
          <a:prstGeom prst="bentConnector3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A672074C-8D87-4E89-956C-C14420F30D6E}"/>
              </a:ext>
            </a:extLst>
          </p:cNvPr>
          <p:cNvSpPr/>
          <p:nvPr/>
        </p:nvSpPr>
        <p:spPr>
          <a:xfrm>
            <a:off x="7985452" y="2436691"/>
            <a:ext cx="712905" cy="715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txBody>
          <a:bodyPr wrap="none" rtlCol="0" anchor="ctr">
            <a:noAutofit/>
          </a:bodyPr>
          <a:lstStyle/>
          <a:p>
            <a:pPr algn="ctr" defTabSz="914377"/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b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239164-502B-48A3-A71F-C7AB83F277D8}"/>
              </a:ext>
            </a:extLst>
          </p:cNvPr>
          <p:cNvSpPr txBox="1"/>
          <p:nvPr/>
        </p:nvSpPr>
        <p:spPr>
          <a:xfrm>
            <a:off x="3406714" y="1873227"/>
            <a:ext cx="1493559" cy="877316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 defTabSz="914377"/>
            <a:r>
              <a:rPr lang="en-US" sz="1400" b="1" dirty="0">
                <a:solidFill>
                  <a:srgbClr val="455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PD-L1 testing</a:t>
            </a:r>
            <a:br>
              <a:rPr lang="en-US" sz="1400" dirty="0">
                <a:solidFill>
                  <a:srgbClr val="4555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rgbClr val="455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 centrally using </a:t>
            </a:r>
            <a:br>
              <a:rPr lang="en-US" sz="1200" dirty="0">
                <a:solidFill>
                  <a:srgbClr val="4555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rgbClr val="455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PD-L1 IHC </a:t>
            </a:r>
            <a:br>
              <a:rPr lang="en-US" sz="1200" dirty="0">
                <a:solidFill>
                  <a:srgbClr val="4555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rgbClr val="455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22C3 pharmDx </a:t>
            </a:r>
            <a:endParaRPr lang="en-US" sz="1400" dirty="0">
              <a:solidFill>
                <a:srgbClr val="455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9340DE-0897-47DF-8C0A-519D56FEC130}"/>
              </a:ext>
            </a:extLst>
          </p:cNvPr>
          <p:cNvSpPr txBox="1"/>
          <p:nvPr/>
        </p:nvSpPr>
        <p:spPr>
          <a:xfrm>
            <a:off x="514876" y="4048652"/>
            <a:ext cx="3951891" cy="1668043"/>
          </a:xfrm>
          <a:prstGeom prst="rect">
            <a:avLst/>
          </a:prstGeom>
        </p:spPr>
        <p:txBody>
          <a:bodyPr wrap="none" rtlCol="0" anchor="t">
            <a:noAutofit/>
          </a:bodyPr>
          <a:lstStyle/>
          <a:p>
            <a:pPr defTabSz="914377"/>
            <a:r>
              <a:rPr lang="en-US" sz="1467" b="1" dirty="0">
                <a:solidFill>
                  <a:srgbClr val="248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Stratification factors</a:t>
            </a:r>
          </a:p>
          <a:p>
            <a:pPr marL="154513" indent="-154513" defTabSz="914377">
              <a:buClr>
                <a:srgbClr val="2489B9"/>
              </a:buClr>
              <a:buFont typeface="Arial" panose="020B0604020202020204" pitchFamily="34" charset="0"/>
              <a:buChar char="•"/>
            </a:pPr>
            <a:r>
              <a:rPr lang="en-US" sz="1467" dirty="0">
                <a:solidFill>
                  <a:srgbClr val="455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Disease stage (IB vs II vs IIIA)</a:t>
            </a:r>
          </a:p>
          <a:p>
            <a:pPr marL="154513" indent="-154513" defTabSz="914377">
              <a:spcBef>
                <a:spcPts val="267"/>
              </a:spcBef>
              <a:buClr>
                <a:srgbClr val="2489B9"/>
              </a:buClr>
              <a:buFont typeface="Arial" panose="020B0604020202020204" pitchFamily="34" charset="0"/>
              <a:buChar char="•"/>
            </a:pPr>
            <a:r>
              <a:rPr lang="en-US" sz="1467" dirty="0">
                <a:solidFill>
                  <a:srgbClr val="455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PD-L1 TPS (&lt;1% vs 1–49% vs ≥50%)</a:t>
            </a:r>
          </a:p>
          <a:p>
            <a:pPr marL="154513" indent="-154513" defTabSz="914377">
              <a:spcBef>
                <a:spcPts val="267"/>
              </a:spcBef>
              <a:buClr>
                <a:srgbClr val="2489B9"/>
              </a:buClr>
              <a:buFont typeface="Arial" panose="020B0604020202020204" pitchFamily="34" charset="0"/>
              <a:buChar char="•"/>
            </a:pPr>
            <a:r>
              <a:rPr lang="en-US" sz="1467" dirty="0">
                <a:solidFill>
                  <a:srgbClr val="455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Receipt of adjuvant chemotherapy (yes vs no)</a:t>
            </a:r>
          </a:p>
          <a:p>
            <a:pPr marL="154513" indent="-154513" defTabSz="914377">
              <a:spcBef>
                <a:spcPts val="267"/>
              </a:spcBef>
              <a:buClr>
                <a:srgbClr val="2489B9"/>
              </a:buClr>
              <a:buFont typeface="Arial" panose="020B0604020202020204" pitchFamily="34" charset="0"/>
              <a:buChar char="•"/>
            </a:pPr>
            <a:r>
              <a:rPr lang="en-US" sz="1467" dirty="0">
                <a:solidFill>
                  <a:srgbClr val="455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Geographic region (Asia vs Eastern Europe vs </a:t>
            </a:r>
            <a:br>
              <a:rPr lang="en-US" sz="1467" dirty="0">
                <a:solidFill>
                  <a:srgbClr val="4555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67" dirty="0">
                <a:solidFill>
                  <a:srgbClr val="455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Western Europe vs rest of world)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D2AF6F-D28E-441D-85E5-CD222C6FEE56}"/>
              </a:ext>
            </a:extLst>
          </p:cNvPr>
          <p:cNvSpPr txBox="1"/>
          <p:nvPr/>
        </p:nvSpPr>
        <p:spPr>
          <a:xfrm>
            <a:off x="4831413" y="4048652"/>
            <a:ext cx="2926080" cy="1000699"/>
          </a:xfrm>
          <a:prstGeom prst="rect">
            <a:avLst/>
          </a:prstGeom>
        </p:spPr>
        <p:txBody>
          <a:bodyPr wrap="none" rtlCol="0" anchor="t">
            <a:noAutofit/>
          </a:bodyPr>
          <a:lstStyle/>
          <a:p>
            <a:pPr defTabSz="914377"/>
            <a:r>
              <a:rPr lang="en-US" sz="1467" b="1" dirty="0">
                <a:solidFill>
                  <a:srgbClr val="248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Dual primary end points</a:t>
            </a:r>
          </a:p>
          <a:p>
            <a:pPr marL="154513" indent="-154513" defTabSz="914377">
              <a:buClr>
                <a:srgbClr val="2489B9"/>
              </a:buClr>
              <a:buFont typeface="Arial" panose="020B0604020202020204" pitchFamily="34" charset="0"/>
              <a:buChar char="•"/>
            </a:pPr>
            <a:r>
              <a:rPr lang="en-US" sz="1467" dirty="0">
                <a:solidFill>
                  <a:srgbClr val="455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DFS in the overall population</a:t>
            </a:r>
          </a:p>
          <a:p>
            <a:pPr marL="154513" indent="-154513" defTabSz="914377">
              <a:spcBef>
                <a:spcPts val="267"/>
              </a:spcBef>
              <a:buClr>
                <a:srgbClr val="2489B9"/>
              </a:buClr>
              <a:buFont typeface="Arial" panose="020B0604020202020204" pitchFamily="34" charset="0"/>
              <a:buChar char="•"/>
            </a:pPr>
            <a:r>
              <a:rPr lang="en-US" sz="1467" dirty="0">
                <a:solidFill>
                  <a:srgbClr val="455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DFS in the PD-L1 TPS ≥50% </a:t>
            </a:r>
            <a:br>
              <a:rPr lang="en-US" sz="1467" dirty="0">
                <a:solidFill>
                  <a:srgbClr val="4555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67" dirty="0">
                <a:solidFill>
                  <a:srgbClr val="455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F8452B-7DB5-47FB-8A1D-5C22D03039D9}"/>
              </a:ext>
            </a:extLst>
          </p:cNvPr>
          <p:cNvSpPr txBox="1"/>
          <p:nvPr/>
        </p:nvSpPr>
        <p:spPr>
          <a:xfrm>
            <a:off x="8249917" y="4048652"/>
            <a:ext cx="3535680" cy="1412101"/>
          </a:xfrm>
          <a:prstGeom prst="rect">
            <a:avLst/>
          </a:prstGeom>
        </p:spPr>
        <p:txBody>
          <a:bodyPr wrap="none" rtlCol="0" anchor="t">
            <a:noAutofit/>
          </a:bodyPr>
          <a:lstStyle/>
          <a:p>
            <a:pPr defTabSz="914377">
              <a:spcBef>
                <a:spcPts val="800"/>
              </a:spcBef>
            </a:pPr>
            <a:r>
              <a:rPr lang="en-US" sz="1467" b="1" dirty="0">
                <a:solidFill>
                  <a:srgbClr val="248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end points</a:t>
            </a:r>
          </a:p>
          <a:p>
            <a:pPr marL="154513" indent="-154513" defTabSz="914377">
              <a:buClr>
                <a:srgbClr val="2489B9"/>
              </a:buClr>
              <a:buFont typeface="Arial" panose="020B0604020202020204" pitchFamily="34" charset="0"/>
              <a:buChar char="•"/>
            </a:pPr>
            <a:r>
              <a:rPr lang="en-US" sz="1467" dirty="0">
                <a:solidFill>
                  <a:srgbClr val="455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DFS in the PD-L1 TPS ≥1% population</a:t>
            </a:r>
          </a:p>
          <a:p>
            <a:pPr marL="154513" indent="-154513" defTabSz="914377">
              <a:spcBef>
                <a:spcPts val="267"/>
              </a:spcBef>
              <a:buClr>
                <a:srgbClr val="2489B9"/>
              </a:buClr>
              <a:buFont typeface="Arial" panose="020B0604020202020204" pitchFamily="34" charset="0"/>
              <a:buChar char="•"/>
            </a:pPr>
            <a:r>
              <a:rPr lang="en-US" sz="1467" dirty="0">
                <a:solidFill>
                  <a:srgbClr val="455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in the overall, PD-L1 TPS ≥50% and </a:t>
            </a:r>
            <a:br>
              <a:rPr lang="en-US" sz="1467" dirty="0">
                <a:solidFill>
                  <a:srgbClr val="4555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67" dirty="0">
                <a:solidFill>
                  <a:srgbClr val="455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PD-L1 TPS ≥1% populations</a:t>
            </a:r>
          </a:p>
          <a:p>
            <a:pPr marL="154513" indent="-154513" defTabSz="914377">
              <a:spcBef>
                <a:spcPts val="267"/>
              </a:spcBef>
              <a:buClr>
                <a:srgbClr val="2489B9"/>
              </a:buClr>
              <a:buFont typeface="Arial" panose="020B0604020202020204" pitchFamily="34" charset="0"/>
              <a:buChar char="•"/>
            </a:pPr>
            <a:r>
              <a:rPr lang="en-US" sz="1467" dirty="0">
                <a:solidFill>
                  <a:srgbClr val="455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Lung cancer-specific survival in the </a:t>
            </a:r>
            <a:br>
              <a:rPr lang="en-US" sz="1467" dirty="0">
                <a:solidFill>
                  <a:srgbClr val="4555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67" dirty="0">
                <a:solidFill>
                  <a:srgbClr val="455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 population</a:t>
            </a:r>
          </a:p>
          <a:p>
            <a:pPr marL="154513" indent="-154513" defTabSz="914377">
              <a:spcBef>
                <a:spcPts val="267"/>
              </a:spcBef>
              <a:buClr>
                <a:srgbClr val="2489B9"/>
              </a:buClr>
              <a:buFont typeface="Arial" panose="020B0604020202020204" pitchFamily="34" charset="0"/>
              <a:buChar char="•"/>
            </a:pPr>
            <a:r>
              <a:rPr lang="en-US" sz="1467" dirty="0">
                <a:solidFill>
                  <a:srgbClr val="455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9F13EE50-AF17-D8D8-777F-A0123486935A}"/>
              </a:ext>
            </a:extLst>
          </p:cNvPr>
          <p:cNvSpPr txBox="1">
            <a:spLocks/>
          </p:cNvSpPr>
          <p:nvPr/>
        </p:nvSpPr>
        <p:spPr>
          <a:xfrm>
            <a:off x="385233" y="6522563"/>
            <a:ext cx="10077928" cy="288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2489B9"/>
              </a:buClr>
              <a:buFont typeface="Arial" panose="020B0604020202020204" pitchFamily="34" charset="0"/>
              <a:buNone/>
              <a:defRPr sz="867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09585" indent="0" algn="l" defTabSz="121917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2489B9"/>
              </a:buClr>
              <a:buFont typeface="Arial" panose="020B0604020202020204" pitchFamily="34" charset="0"/>
              <a:buNone/>
              <a:defRPr sz="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2489B9"/>
              </a:buClr>
              <a:buFont typeface="Arial" panose="020B0604020202020204" pitchFamily="34" charset="0"/>
              <a:buChar char="•"/>
              <a:defRPr sz="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2489B9"/>
              </a:buClr>
              <a:buFont typeface="Arial" panose="020B0604020202020204" pitchFamily="34" charset="0"/>
              <a:buChar char="•"/>
              <a:defRPr sz="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2489B9"/>
              </a:buClr>
              <a:buFont typeface="Arial" panose="020B0604020202020204" pitchFamily="34" charset="0"/>
              <a:buChar char="•"/>
              <a:defRPr sz="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Paz-Ares L et al ESMO Virtual Plenary 2022; O´Brien M et al. Lancet Oncol  2022</a:t>
            </a:r>
          </a:p>
        </p:txBody>
      </p:sp>
    </p:spTree>
    <p:extLst>
      <p:ext uri="{BB962C8B-B14F-4D97-AF65-F5344CB8AC3E}">
        <p14:creationId xmlns:p14="http://schemas.microsoft.com/office/powerpoint/2010/main" val="620315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E7FC8C-3126-49AF-8D1A-CD274EE45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817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PEARLS Trial: DFS in ITT and PD-L1 ≥50% Populations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4CC21F-752C-4A89-9153-8902F79E0A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2832" y="6476179"/>
            <a:ext cx="11508593" cy="288379"/>
          </a:xfrm>
        </p:spPr>
        <p:txBody>
          <a:bodyPr/>
          <a:lstStyle/>
          <a:p>
            <a:pPr algn="r"/>
            <a:r>
              <a:rPr lang="en-GB" sz="1200" dirty="0"/>
              <a:t>Paz-Ares L et al ESMO Virtual Plenary 2022; O´Brien M et al. Lancet Oncol  2022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76C357D-E0EE-D024-9EF3-F17360F24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34" y="1267755"/>
            <a:ext cx="5923720" cy="484708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E83C5C0-3998-0D39-3AF8-E57FCBA4A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646" y="1127576"/>
            <a:ext cx="3072738" cy="1981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ABCF508-7F5D-2DD4-4667-9777005AC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097" y="1127577"/>
            <a:ext cx="5640563" cy="48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229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3680" y="370987"/>
            <a:ext cx="11722584" cy="465792"/>
          </a:xfrm>
        </p:spPr>
        <p:txBody>
          <a:bodyPr vert="horz" wrap="square" lIns="0" tIns="22375" rIns="0" bIns="0" rtlCol="0" anchor="ctr">
            <a:spAutoFit/>
          </a:bodyPr>
          <a:lstStyle/>
          <a:p>
            <a:r>
              <a:rPr lang="en-GB" dirty="0">
                <a:solidFill>
                  <a:srgbClr val="18179F"/>
                </a:solidFill>
              </a:rPr>
              <a:t>Ongoing Phase 3 perioperative IO trials</a:t>
            </a:r>
          </a:p>
        </p:txBody>
      </p:sp>
      <p:sp>
        <p:nvSpPr>
          <p:cNvPr id="236" name="Text Placeholder 235">
            <a:extLst>
              <a:ext uri="{FF2B5EF4-FFF2-40B4-BE49-F238E27FC236}">
                <a16:creationId xmlns:a16="http://schemas.microsoft.com/office/drawing/2014/main" id="{269DBA42-D540-403E-BB1C-49F2C46CBD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CT = chemotherapy; S = surgery.</a:t>
            </a:r>
          </a:p>
          <a:p>
            <a:r>
              <a:rPr lang="en-GB" dirty="0"/>
              <a:t>*Up to 12 cycles of 21 or 42 days. </a:t>
            </a:r>
            <a:r>
              <a:rPr lang="en-US" altLang="en-US" kern="0" baseline="30000" dirty="0">
                <a:solidFill>
                  <a:srgbClr val="000000"/>
                </a:solidFill>
                <a:latin typeface="+mj-lt"/>
                <a:ea typeface="ＭＳ Ｐゴシック" pitchFamily="34" charset="-128"/>
                <a:cs typeface="Calibri" panose="020F0502020204030204" pitchFamily="34" charset="0"/>
              </a:rPr>
              <a:t>†</a:t>
            </a:r>
            <a:r>
              <a:rPr lang="en-GB" dirty="0"/>
              <a:t>Duration not specified.</a:t>
            </a:r>
          </a:p>
          <a:p>
            <a:endParaRPr lang="en-GB" dirty="0"/>
          </a:p>
        </p:txBody>
      </p:sp>
      <p:sp>
        <p:nvSpPr>
          <p:cNvPr id="3" name="object 3"/>
          <p:cNvSpPr txBox="1"/>
          <p:nvPr/>
        </p:nvSpPr>
        <p:spPr>
          <a:xfrm>
            <a:off x="289367" y="1480427"/>
            <a:ext cx="1010240" cy="673284"/>
          </a:xfrm>
          <a:prstGeom prst="rect">
            <a:avLst/>
          </a:prstGeom>
        </p:spPr>
        <p:txBody>
          <a:bodyPr vert="horz" wrap="square" lIns="0" tIns="22375" rIns="0" bIns="0" rtlCol="0">
            <a:spAutoFit/>
          </a:bodyPr>
          <a:lstStyle/>
          <a:p>
            <a:pPr marL="53700" marR="40275" algn="ctr">
              <a:spcBef>
                <a:spcPts val="176"/>
              </a:spcBef>
            </a:pPr>
            <a:r>
              <a:rPr sz="1057" b="1" spc="-9" dirty="0">
                <a:solidFill>
                  <a:schemeClr val="tx2"/>
                </a:solidFill>
                <a:latin typeface="Arial"/>
                <a:cs typeface="Arial"/>
              </a:rPr>
              <a:t>KEY</a:t>
            </a:r>
            <a:r>
              <a:rPr sz="1057" b="1" dirty="0">
                <a:solidFill>
                  <a:schemeClr val="tx2"/>
                </a:solidFill>
                <a:latin typeface="Arial"/>
                <a:cs typeface="Arial"/>
              </a:rPr>
              <a:t>NOTE</a:t>
            </a:r>
            <a:r>
              <a:rPr lang="en-GB" sz="1057" b="1" spc="-9" dirty="0">
                <a:solidFill>
                  <a:schemeClr val="tx2"/>
                </a:solidFill>
                <a:latin typeface="Arial"/>
                <a:cs typeface="Arial"/>
              </a:rPr>
              <a:t>-</a:t>
            </a:r>
            <a:r>
              <a:rPr sz="1057" b="1" spc="-9" dirty="0">
                <a:solidFill>
                  <a:schemeClr val="tx2"/>
                </a:solidFill>
                <a:latin typeface="Arial"/>
                <a:cs typeface="Arial"/>
              </a:rPr>
              <a:t>671  </a:t>
            </a:r>
            <a:r>
              <a:rPr sz="1057" spc="-9" dirty="0">
                <a:solidFill>
                  <a:schemeClr val="tx2"/>
                </a:solidFill>
                <a:latin typeface="Arial"/>
                <a:cs typeface="Arial"/>
              </a:rPr>
              <a:t>NCT03425643 </a:t>
            </a:r>
            <a:r>
              <a:rPr sz="1057" spc="-273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057" spc="-9" dirty="0">
                <a:solidFill>
                  <a:schemeClr val="tx2"/>
                </a:solidFill>
                <a:latin typeface="Arial"/>
                <a:cs typeface="Arial"/>
              </a:rPr>
              <a:t>N=786</a:t>
            </a:r>
            <a:endParaRPr sz="1057" dirty="0">
              <a:solidFill>
                <a:schemeClr val="tx2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057" spc="-9" dirty="0">
                <a:solidFill>
                  <a:schemeClr val="tx2"/>
                </a:solidFill>
                <a:latin typeface="Arial"/>
                <a:cs typeface="Arial"/>
              </a:rPr>
              <a:t>S</a:t>
            </a:r>
            <a:r>
              <a:rPr sz="1057" dirty="0">
                <a:solidFill>
                  <a:schemeClr val="tx2"/>
                </a:solidFill>
                <a:latin typeface="Arial"/>
                <a:cs typeface="Arial"/>
              </a:rPr>
              <a:t>ta</a:t>
            </a:r>
            <a:r>
              <a:rPr sz="1057" spc="-9" dirty="0">
                <a:solidFill>
                  <a:schemeClr val="tx2"/>
                </a:solidFill>
                <a:latin typeface="Arial"/>
                <a:cs typeface="Arial"/>
              </a:rPr>
              <a:t>ge</a:t>
            </a:r>
            <a:r>
              <a:rPr sz="1057" dirty="0">
                <a:solidFill>
                  <a:schemeClr val="tx2"/>
                </a:solidFill>
                <a:latin typeface="Arial"/>
                <a:cs typeface="Arial"/>
              </a:rPr>
              <a:t> II</a:t>
            </a:r>
            <a:r>
              <a:rPr lang="en-GB" sz="1057" dirty="0">
                <a:solidFill>
                  <a:schemeClr val="tx2"/>
                </a:solidFill>
                <a:latin typeface="Arial"/>
                <a:cs typeface="Arial"/>
              </a:rPr>
              <a:t>–</a:t>
            </a:r>
            <a:r>
              <a:rPr sz="1057" dirty="0">
                <a:solidFill>
                  <a:schemeClr val="tx2"/>
                </a:solidFill>
                <a:latin typeface="Arial"/>
                <a:cs typeface="Arial"/>
              </a:rPr>
              <a:t>IIB</a:t>
            </a:r>
            <a:r>
              <a:rPr sz="1057" spc="-71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057" dirty="0">
                <a:solidFill>
                  <a:schemeClr val="tx2"/>
                </a:solidFill>
                <a:latin typeface="Arial"/>
                <a:cs typeface="Arial"/>
              </a:rPr>
              <a:t>(</a:t>
            </a:r>
            <a:r>
              <a:rPr sz="1057" spc="-9" dirty="0">
                <a:solidFill>
                  <a:schemeClr val="tx2"/>
                </a:solidFill>
                <a:latin typeface="Arial"/>
                <a:cs typeface="Arial"/>
              </a:rPr>
              <a:t>N2)</a:t>
            </a:r>
            <a:endParaRPr sz="1057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5795" y="2857713"/>
            <a:ext cx="991221" cy="673284"/>
          </a:xfrm>
          <a:prstGeom prst="rect">
            <a:avLst/>
          </a:prstGeom>
        </p:spPr>
        <p:txBody>
          <a:bodyPr vert="horz" wrap="square" lIns="0" tIns="22375" rIns="0" bIns="0" rtlCol="0">
            <a:spAutoFit/>
          </a:bodyPr>
          <a:lstStyle/>
          <a:p>
            <a:pPr marL="22375" marR="8950" algn="ctr">
              <a:spcBef>
                <a:spcPts val="176"/>
              </a:spcBef>
            </a:pPr>
            <a:r>
              <a:rPr sz="1057" b="1" spc="-9" dirty="0">
                <a:solidFill>
                  <a:schemeClr val="tx2"/>
                </a:solidFill>
                <a:latin typeface="Arial"/>
                <a:cs typeface="Arial"/>
              </a:rPr>
              <a:t>CheckMate</a:t>
            </a:r>
            <a:r>
              <a:rPr sz="1057" b="1" spc="-44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057" b="1" spc="-9" dirty="0">
                <a:solidFill>
                  <a:schemeClr val="tx2"/>
                </a:solidFill>
                <a:latin typeface="Arial"/>
                <a:cs typeface="Arial"/>
              </a:rPr>
              <a:t>816 </a:t>
            </a:r>
            <a:r>
              <a:rPr sz="1057" b="1" spc="-273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057" spc="-9" dirty="0">
                <a:solidFill>
                  <a:schemeClr val="tx2"/>
                </a:solidFill>
                <a:latin typeface="Arial"/>
                <a:cs typeface="Arial"/>
              </a:rPr>
              <a:t>NCT02998528 </a:t>
            </a:r>
            <a:r>
              <a:rPr sz="1057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057" spc="-9" dirty="0">
                <a:solidFill>
                  <a:schemeClr val="tx2"/>
                </a:solidFill>
                <a:latin typeface="Arial"/>
                <a:cs typeface="Arial"/>
              </a:rPr>
              <a:t>N=350</a:t>
            </a:r>
            <a:endParaRPr sz="1057" dirty="0">
              <a:solidFill>
                <a:schemeClr val="tx2"/>
              </a:solidFill>
              <a:latin typeface="Arial"/>
              <a:cs typeface="Arial"/>
            </a:endParaRPr>
          </a:p>
          <a:p>
            <a:pPr marL="1119" algn="ctr"/>
            <a:r>
              <a:rPr sz="1057" spc="-9" dirty="0">
                <a:solidFill>
                  <a:schemeClr val="tx2"/>
                </a:solidFill>
                <a:latin typeface="Arial"/>
                <a:cs typeface="Arial"/>
              </a:rPr>
              <a:t>Stage</a:t>
            </a:r>
            <a:r>
              <a:rPr sz="1057" spc="-35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057" dirty="0">
                <a:solidFill>
                  <a:schemeClr val="tx2"/>
                </a:solidFill>
                <a:latin typeface="Arial"/>
                <a:cs typeface="Arial"/>
              </a:rPr>
              <a:t>IB</a:t>
            </a:r>
            <a:r>
              <a:rPr lang="en-GB" sz="1057" dirty="0">
                <a:solidFill>
                  <a:schemeClr val="tx2"/>
                </a:solidFill>
                <a:latin typeface="Arial"/>
                <a:cs typeface="Arial"/>
              </a:rPr>
              <a:t>–</a:t>
            </a:r>
            <a:r>
              <a:rPr sz="1057" dirty="0">
                <a:solidFill>
                  <a:schemeClr val="tx2"/>
                </a:solidFill>
                <a:latin typeface="Arial"/>
                <a:cs typeface="Arial"/>
              </a:rPr>
              <a:t>IIIA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39960" y="4170817"/>
            <a:ext cx="1018072" cy="673284"/>
          </a:xfrm>
          <a:prstGeom prst="rect">
            <a:avLst/>
          </a:prstGeom>
        </p:spPr>
        <p:txBody>
          <a:bodyPr vert="horz" wrap="square" lIns="0" tIns="22375" rIns="0" bIns="0" rtlCol="0">
            <a:spAutoFit/>
          </a:bodyPr>
          <a:lstStyle/>
          <a:p>
            <a:pPr marL="70482" marR="57055" indent="3356" algn="ctr">
              <a:spcBef>
                <a:spcPts val="176"/>
              </a:spcBef>
            </a:pPr>
            <a:r>
              <a:rPr sz="1057" b="1" spc="-9" dirty="0">
                <a:solidFill>
                  <a:schemeClr val="tx2"/>
                </a:solidFill>
                <a:latin typeface="Arial"/>
                <a:cs typeface="Arial"/>
              </a:rPr>
              <a:t>IMpower030 </a:t>
            </a:r>
            <a:r>
              <a:rPr sz="1057" b="1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057" spc="-9" dirty="0">
                <a:solidFill>
                  <a:schemeClr val="tx2"/>
                </a:solidFill>
                <a:latin typeface="Arial"/>
                <a:cs typeface="Arial"/>
              </a:rPr>
              <a:t>N</a:t>
            </a:r>
            <a:r>
              <a:rPr sz="1057" spc="-17" dirty="0">
                <a:solidFill>
                  <a:schemeClr val="tx2"/>
                </a:solidFill>
                <a:latin typeface="Arial"/>
                <a:cs typeface="Arial"/>
              </a:rPr>
              <a:t>C</a:t>
            </a:r>
            <a:r>
              <a:rPr sz="1057" dirty="0">
                <a:solidFill>
                  <a:schemeClr val="tx2"/>
                </a:solidFill>
                <a:latin typeface="Arial"/>
                <a:cs typeface="Arial"/>
              </a:rPr>
              <a:t>T</a:t>
            </a:r>
            <a:r>
              <a:rPr sz="1057" spc="-9" dirty="0">
                <a:solidFill>
                  <a:schemeClr val="tx2"/>
                </a:solidFill>
                <a:latin typeface="Arial"/>
                <a:cs typeface="Arial"/>
              </a:rPr>
              <a:t>03456063  N=450</a:t>
            </a:r>
            <a:endParaRPr sz="1057" dirty="0">
              <a:solidFill>
                <a:schemeClr val="tx2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057" spc="-9" dirty="0">
                <a:solidFill>
                  <a:schemeClr val="tx2"/>
                </a:solidFill>
                <a:latin typeface="Arial"/>
                <a:cs typeface="Arial"/>
              </a:rPr>
              <a:t>Stage</a:t>
            </a:r>
            <a:r>
              <a:rPr sz="1057" spc="-27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057" spc="-9" dirty="0">
                <a:solidFill>
                  <a:schemeClr val="tx2"/>
                </a:solidFill>
                <a:latin typeface="Arial"/>
                <a:cs typeface="Arial"/>
              </a:rPr>
              <a:t>II</a:t>
            </a:r>
            <a:r>
              <a:rPr lang="en-GB" sz="1057" spc="-9" dirty="0">
                <a:solidFill>
                  <a:schemeClr val="tx2"/>
                </a:solidFill>
                <a:latin typeface="Arial"/>
                <a:cs typeface="Arial"/>
              </a:rPr>
              <a:t>–</a:t>
            </a:r>
            <a:r>
              <a:rPr sz="1057" spc="-9" dirty="0">
                <a:solidFill>
                  <a:schemeClr val="tx2"/>
                </a:solidFill>
                <a:latin typeface="Arial"/>
                <a:cs typeface="Arial"/>
              </a:rPr>
              <a:t>IIIB</a:t>
            </a:r>
            <a:r>
              <a:rPr lang="en-GB" sz="1057" spc="-9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057" spc="-9" dirty="0">
                <a:solidFill>
                  <a:schemeClr val="tx2"/>
                </a:solidFill>
                <a:latin typeface="Arial"/>
                <a:cs typeface="Arial"/>
              </a:rPr>
              <a:t>(N2)</a:t>
            </a:r>
            <a:endParaRPr sz="1057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5261" y="5404471"/>
            <a:ext cx="1107572" cy="673284"/>
          </a:xfrm>
          <a:prstGeom prst="rect">
            <a:avLst/>
          </a:prstGeom>
        </p:spPr>
        <p:txBody>
          <a:bodyPr vert="horz" wrap="square" lIns="0" tIns="22375" rIns="0" bIns="0" rtlCol="0">
            <a:spAutoFit/>
          </a:bodyPr>
          <a:lstStyle/>
          <a:p>
            <a:pPr marL="115232" marR="99570" indent="1119" algn="ctr">
              <a:spcBef>
                <a:spcPts val="176"/>
              </a:spcBef>
            </a:pPr>
            <a:r>
              <a:rPr sz="1057" b="1" spc="-9" dirty="0">
                <a:solidFill>
                  <a:schemeClr val="tx2"/>
                </a:solidFill>
                <a:latin typeface="Arial"/>
                <a:cs typeface="Arial"/>
              </a:rPr>
              <a:t>AEGEAN </a:t>
            </a:r>
            <a:r>
              <a:rPr sz="1057" b="1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057" spc="-9" dirty="0">
                <a:solidFill>
                  <a:schemeClr val="tx2"/>
                </a:solidFill>
                <a:latin typeface="Arial"/>
                <a:cs typeface="Arial"/>
              </a:rPr>
              <a:t>N</a:t>
            </a:r>
            <a:r>
              <a:rPr sz="1057" spc="-17" dirty="0">
                <a:solidFill>
                  <a:schemeClr val="tx2"/>
                </a:solidFill>
                <a:latin typeface="Arial"/>
                <a:cs typeface="Arial"/>
              </a:rPr>
              <a:t>C</a:t>
            </a:r>
            <a:r>
              <a:rPr sz="1057" dirty="0">
                <a:solidFill>
                  <a:schemeClr val="tx2"/>
                </a:solidFill>
                <a:latin typeface="Arial"/>
                <a:cs typeface="Arial"/>
              </a:rPr>
              <a:t>T</a:t>
            </a:r>
            <a:r>
              <a:rPr sz="1057" spc="-9" dirty="0">
                <a:solidFill>
                  <a:schemeClr val="tx2"/>
                </a:solidFill>
                <a:latin typeface="Arial"/>
                <a:cs typeface="Arial"/>
              </a:rPr>
              <a:t>03800134  N=800</a:t>
            </a:r>
            <a:endParaRPr sz="1057" dirty="0">
              <a:solidFill>
                <a:schemeClr val="tx2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057" spc="-9" dirty="0">
                <a:solidFill>
                  <a:schemeClr val="tx2"/>
                </a:solidFill>
                <a:latin typeface="Arial"/>
                <a:cs typeface="Arial"/>
              </a:rPr>
              <a:t>Stage</a:t>
            </a:r>
            <a:r>
              <a:rPr sz="1057" spc="-27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057" spc="-9" dirty="0">
                <a:solidFill>
                  <a:schemeClr val="tx2"/>
                </a:solidFill>
                <a:latin typeface="Arial"/>
                <a:cs typeface="Arial"/>
              </a:rPr>
              <a:t>IIA</a:t>
            </a:r>
            <a:r>
              <a:rPr lang="en-GB" sz="1057" spc="-9" dirty="0">
                <a:solidFill>
                  <a:schemeClr val="tx2"/>
                </a:solidFill>
                <a:latin typeface="Arial"/>
                <a:cs typeface="Arial"/>
              </a:rPr>
              <a:t>–</a:t>
            </a:r>
            <a:r>
              <a:rPr sz="1057" spc="-9" dirty="0">
                <a:solidFill>
                  <a:schemeClr val="tx2"/>
                </a:solidFill>
                <a:latin typeface="Arial"/>
                <a:cs typeface="Arial"/>
              </a:rPr>
              <a:t>IIIB</a:t>
            </a:r>
            <a:r>
              <a:rPr lang="en-GB" sz="1057" spc="-9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057" spc="-9" dirty="0">
                <a:solidFill>
                  <a:schemeClr val="tx2"/>
                </a:solidFill>
                <a:latin typeface="Arial"/>
                <a:cs typeface="Arial"/>
              </a:rPr>
              <a:t>(N2)</a:t>
            </a:r>
            <a:endParaRPr sz="1057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5061196" y="4265053"/>
            <a:ext cx="588043" cy="422283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48000" rIns="0" bIns="48000" rtlCol="0" anchor="ctr">
            <a:spAutoFit/>
          </a:bodyPr>
          <a:lstStyle/>
          <a:p>
            <a:pPr algn="ctr"/>
            <a:r>
              <a:rPr sz="1057" spc="-9" dirty="0">
                <a:latin typeface="Arial"/>
                <a:cs typeface="Arial"/>
              </a:rPr>
              <a:t>EFS</a:t>
            </a:r>
            <a:endParaRPr sz="1057" dirty="0">
              <a:latin typeface="Arial"/>
              <a:cs typeface="Arial"/>
            </a:endParaRPr>
          </a:p>
          <a:p>
            <a:pPr algn="ctr"/>
            <a:r>
              <a:rPr sz="1057" spc="-9" dirty="0">
                <a:latin typeface="Arial"/>
                <a:cs typeface="Arial"/>
              </a:rPr>
              <a:t>MPR</a:t>
            </a:r>
            <a:endParaRPr sz="1057" dirty="0">
              <a:latin typeface="Arial"/>
              <a:cs typeface="Arial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1809975" y="5369373"/>
            <a:ext cx="1224612" cy="325559"/>
          </a:xfrm>
          <a:prstGeom prst="roundRect">
            <a:avLst/>
          </a:prstGeom>
          <a:solidFill>
            <a:srgbClr val="00B8FF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CT + durva</a:t>
            </a:r>
          </a:p>
        </p:txBody>
      </p:sp>
      <p:sp>
        <p:nvSpPr>
          <p:cNvPr id="191" name="object 92">
            <a:extLst>
              <a:ext uri="{FF2B5EF4-FFF2-40B4-BE49-F238E27FC236}">
                <a16:creationId xmlns:a16="http://schemas.microsoft.com/office/drawing/2014/main" id="{24CC0747-FF04-45B0-970A-151432DC4938}"/>
              </a:ext>
            </a:extLst>
          </p:cNvPr>
          <p:cNvSpPr txBox="1"/>
          <p:nvPr/>
        </p:nvSpPr>
        <p:spPr>
          <a:xfrm>
            <a:off x="5061196" y="2973527"/>
            <a:ext cx="588043" cy="422283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48000" rIns="0" bIns="48000" rtlCol="0" anchor="ctr">
            <a:spAutoFit/>
          </a:bodyPr>
          <a:lstStyle/>
          <a:p>
            <a:pPr algn="ctr"/>
            <a:r>
              <a:rPr lang="en-GB" sz="1057" spc="-9" dirty="0">
                <a:latin typeface="Arial"/>
                <a:cs typeface="Arial"/>
              </a:rPr>
              <a:t>EFS</a:t>
            </a:r>
          </a:p>
          <a:p>
            <a:pPr algn="ctr"/>
            <a:r>
              <a:rPr lang="en-GB" sz="1057" spc="-9" dirty="0">
                <a:latin typeface="Arial"/>
                <a:cs typeface="Arial"/>
              </a:rPr>
              <a:t>pCR</a:t>
            </a:r>
          </a:p>
        </p:txBody>
      </p:sp>
      <p:sp>
        <p:nvSpPr>
          <p:cNvPr id="192" name="object 92">
            <a:extLst>
              <a:ext uri="{FF2B5EF4-FFF2-40B4-BE49-F238E27FC236}">
                <a16:creationId xmlns:a16="http://schemas.microsoft.com/office/drawing/2014/main" id="{DD590D04-C15F-41CE-B845-9A6CE8D9CA33}"/>
              </a:ext>
            </a:extLst>
          </p:cNvPr>
          <p:cNvSpPr txBox="1"/>
          <p:nvPr/>
        </p:nvSpPr>
        <p:spPr>
          <a:xfrm>
            <a:off x="5061196" y="1578679"/>
            <a:ext cx="588043" cy="422283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48000" rIns="0" bIns="48000" rtlCol="0" anchor="ctr">
            <a:spAutoFit/>
          </a:bodyPr>
          <a:lstStyle/>
          <a:p>
            <a:pPr algn="ctr"/>
            <a:r>
              <a:rPr lang="en-GB" sz="1057" spc="-9" dirty="0">
                <a:latin typeface="Arial"/>
                <a:cs typeface="Arial"/>
              </a:rPr>
              <a:t>EFS  </a:t>
            </a:r>
            <a:br>
              <a:rPr lang="en-GB" sz="1057" spc="-9" dirty="0">
                <a:latin typeface="Arial"/>
                <a:cs typeface="Arial"/>
              </a:rPr>
            </a:br>
            <a:r>
              <a:rPr lang="en-GB" sz="1057" spc="-9" dirty="0">
                <a:latin typeface="Arial"/>
                <a:cs typeface="Arial"/>
              </a:rPr>
              <a:t>OS</a:t>
            </a:r>
          </a:p>
        </p:txBody>
      </p:sp>
      <p:sp>
        <p:nvSpPr>
          <p:cNvPr id="194" name="object 92">
            <a:extLst>
              <a:ext uri="{FF2B5EF4-FFF2-40B4-BE49-F238E27FC236}">
                <a16:creationId xmlns:a16="http://schemas.microsoft.com/office/drawing/2014/main" id="{1768963B-890E-4A60-9E5F-490897F62E4B}"/>
              </a:ext>
            </a:extLst>
          </p:cNvPr>
          <p:cNvSpPr txBox="1"/>
          <p:nvPr/>
        </p:nvSpPr>
        <p:spPr>
          <a:xfrm>
            <a:off x="5061196" y="5535913"/>
            <a:ext cx="588043" cy="422283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48000" rIns="0" bIns="48000" rtlCol="0" anchor="ctr">
            <a:spAutoFit/>
          </a:bodyPr>
          <a:lstStyle/>
          <a:p>
            <a:pPr algn="ctr"/>
            <a:r>
              <a:rPr sz="1057" spc="-9" dirty="0">
                <a:latin typeface="Arial"/>
                <a:cs typeface="Arial"/>
              </a:rPr>
              <a:t>EFS</a:t>
            </a:r>
            <a:endParaRPr sz="1057" dirty="0">
              <a:latin typeface="Arial"/>
              <a:cs typeface="Arial"/>
            </a:endParaRPr>
          </a:p>
          <a:p>
            <a:pPr algn="ctr"/>
            <a:r>
              <a:rPr sz="1057" spc="-9" dirty="0">
                <a:latin typeface="Arial"/>
                <a:cs typeface="Arial"/>
              </a:rPr>
              <a:t>MPR</a:t>
            </a:r>
            <a:endParaRPr sz="1057" dirty="0">
              <a:latin typeface="Arial"/>
              <a:cs typeface="Arial"/>
            </a:endParaRPr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8CE51DDC-FF22-4EA0-AC3B-E91F343933CC}"/>
              </a:ext>
            </a:extLst>
          </p:cNvPr>
          <p:cNvSpPr/>
          <p:nvPr/>
        </p:nvSpPr>
        <p:spPr>
          <a:xfrm>
            <a:off x="1304266" y="1603915"/>
            <a:ext cx="442660" cy="44408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CF897A0B-73A6-43CC-B9A0-73A17878F06E}"/>
              </a:ext>
            </a:extLst>
          </p:cNvPr>
          <p:cNvSpPr/>
          <p:nvPr/>
        </p:nvSpPr>
        <p:spPr>
          <a:xfrm>
            <a:off x="1304266" y="2957433"/>
            <a:ext cx="442660" cy="44408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id="{005E7031-382F-4723-8C18-560EC4BE4002}"/>
              </a:ext>
            </a:extLst>
          </p:cNvPr>
          <p:cNvSpPr/>
          <p:nvPr/>
        </p:nvSpPr>
        <p:spPr>
          <a:xfrm>
            <a:off x="1304266" y="4259291"/>
            <a:ext cx="442660" cy="44408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5C4755CF-E39A-411B-880F-3E0C741DD76E}"/>
              </a:ext>
            </a:extLst>
          </p:cNvPr>
          <p:cNvSpPr/>
          <p:nvPr/>
        </p:nvSpPr>
        <p:spPr>
          <a:xfrm>
            <a:off x="1304266" y="5509488"/>
            <a:ext cx="442660" cy="44408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98BCB865-CABA-4E59-B219-7D381B2B92B2}"/>
              </a:ext>
            </a:extLst>
          </p:cNvPr>
          <p:cNvSpPr/>
          <p:nvPr/>
        </p:nvSpPr>
        <p:spPr>
          <a:xfrm>
            <a:off x="3174395" y="1603915"/>
            <a:ext cx="442660" cy="44408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id="{6D50EFDF-5860-4F0D-913F-D41B4E5C3BE1}"/>
              </a:ext>
            </a:extLst>
          </p:cNvPr>
          <p:cNvSpPr/>
          <p:nvPr/>
        </p:nvSpPr>
        <p:spPr>
          <a:xfrm>
            <a:off x="3174395" y="2957433"/>
            <a:ext cx="442660" cy="44408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id="{2498622B-650B-477D-B92C-448787CF2276}"/>
              </a:ext>
            </a:extLst>
          </p:cNvPr>
          <p:cNvSpPr/>
          <p:nvPr/>
        </p:nvSpPr>
        <p:spPr>
          <a:xfrm>
            <a:off x="3174395" y="4259291"/>
            <a:ext cx="442660" cy="44408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D8004DD0-9FCF-4E80-9699-242F729F1804}"/>
              </a:ext>
            </a:extLst>
          </p:cNvPr>
          <p:cNvSpPr/>
          <p:nvPr/>
        </p:nvSpPr>
        <p:spPr>
          <a:xfrm>
            <a:off x="3174395" y="5509488"/>
            <a:ext cx="442660" cy="44408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20" name="object 94">
            <a:extLst>
              <a:ext uri="{FF2B5EF4-FFF2-40B4-BE49-F238E27FC236}">
                <a16:creationId xmlns:a16="http://schemas.microsoft.com/office/drawing/2014/main" id="{9F6A85B0-40F9-4689-965D-BA624490807A}"/>
              </a:ext>
            </a:extLst>
          </p:cNvPr>
          <p:cNvSpPr/>
          <p:nvPr/>
        </p:nvSpPr>
        <p:spPr>
          <a:xfrm>
            <a:off x="1809975" y="5742121"/>
            <a:ext cx="1224612" cy="325559"/>
          </a:xfrm>
          <a:prstGeom prst="roundRect">
            <a:avLst/>
          </a:prstGeom>
          <a:solidFill>
            <a:srgbClr val="00AF5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CT + placebo</a:t>
            </a:r>
          </a:p>
        </p:txBody>
      </p:sp>
      <p:sp>
        <p:nvSpPr>
          <p:cNvPr id="221" name="object 94">
            <a:extLst>
              <a:ext uri="{FF2B5EF4-FFF2-40B4-BE49-F238E27FC236}">
                <a16:creationId xmlns:a16="http://schemas.microsoft.com/office/drawing/2014/main" id="{E48B1531-C1D5-4AEA-A4E3-D44CE4988BF0}"/>
              </a:ext>
            </a:extLst>
          </p:cNvPr>
          <p:cNvSpPr/>
          <p:nvPr/>
        </p:nvSpPr>
        <p:spPr>
          <a:xfrm>
            <a:off x="1809975" y="4119110"/>
            <a:ext cx="1224612" cy="325559"/>
          </a:xfrm>
          <a:prstGeom prst="roundRect">
            <a:avLst/>
          </a:prstGeom>
          <a:solidFill>
            <a:srgbClr val="00B8FF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CT + atezo</a:t>
            </a:r>
          </a:p>
        </p:txBody>
      </p:sp>
      <p:sp>
        <p:nvSpPr>
          <p:cNvPr id="222" name="object 94">
            <a:extLst>
              <a:ext uri="{FF2B5EF4-FFF2-40B4-BE49-F238E27FC236}">
                <a16:creationId xmlns:a16="http://schemas.microsoft.com/office/drawing/2014/main" id="{209451C6-23E0-4D17-AF11-2563B3B051BB}"/>
              </a:ext>
            </a:extLst>
          </p:cNvPr>
          <p:cNvSpPr/>
          <p:nvPr/>
        </p:nvSpPr>
        <p:spPr>
          <a:xfrm>
            <a:off x="1809975" y="4491858"/>
            <a:ext cx="1224612" cy="325559"/>
          </a:xfrm>
          <a:prstGeom prst="roundRect">
            <a:avLst/>
          </a:prstGeom>
          <a:solidFill>
            <a:srgbClr val="00AF5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CT + placebo</a:t>
            </a:r>
          </a:p>
        </p:txBody>
      </p:sp>
      <p:sp>
        <p:nvSpPr>
          <p:cNvPr id="223" name="object 94">
            <a:extLst>
              <a:ext uri="{FF2B5EF4-FFF2-40B4-BE49-F238E27FC236}">
                <a16:creationId xmlns:a16="http://schemas.microsoft.com/office/drawing/2014/main" id="{E8B39322-06EA-4883-9B56-F52E58DF323F}"/>
              </a:ext>
            </a:extLst>
          </p:cNvPr>
          <p:cNvSpPr/>
          <p:nvPr/>
        </p:nvSpPr>
        <p:spPr>
          <a:xfrm>
            <a:off x="1809975" y="3008629"/>
            <a:ext cx="1224612" cy="325559"/>
          </a:xfrm>
          <a:prstGeom prst="roundRect">
            <a:avLst/>
          </a:prstGeom>
          <a:solidFill>
            <a:srgbClr val="00B8FF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Nivo + ipi</a:t>
            </a:r>
          </a:p>
        </p:txBody>
      </p:sp>
      <p:sp>
        <p:nvSpPr>
          <p:cNvPr id="224" name="object 94">
            <a:extLst>
              <a:ext uri="{FF2B5EF4-FFF2-40B4-BE49-F238E27FC236}">
                <a16:creationId xmlns:a16="http://schemas.microsoft.com/office/drawing/2014/main" id="{D38F0C05-8DD6-4825-93B8-733B43B2E51F}"/>
              </a:ext>
            </a:extLst>
          </p:cNvPr>
          <p:cNvSpPr/>
          <p:nvPr/>
        </p:nvSpPr>
        <p:spPr>
          <a:xfrm>
            <a:off x="1809975" y="3381377"/>
            <a:ext cx="1224612" cy="325559"/>
          </a:xfrm>
          <a:prstGeom prst="roundRect">
            <a:avLst/>
          </a:prstGeom>
          <a:solidFill>
            <a:srgbClr val="00AF5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CT</a:t>
            </a:r>
          </a:p>
        </p:txBody>
      </p:sp>
      <p:sp>
        <p:nvSpPr>
          <p:cNvPr id="225" name="object 94">
            <a:extLst>
              <a:ext uri="{FF2B5EF4-FFF2-40B4-BE49-F238E27FC236}">
                <a16:creationId xmlns:a16="http://schemas.microsoft.com/office/drawing/2014/main" id="{AA0DFBA2-78D0-47E7-A0B1-5314F9D596CF}"/>
              </a:ext>
            </a:extLst>
          </p:cNvPr>
          <p:cNvSpPr/>
          <p:nvPr/>
        </p:nvSpPr>
        <p:spPr>
          <a:xfrm>
            <a:off x="1809975" y="2643646"/>
            <a:ext cx="1224612" cy="325559"/>
          </a:xfrm>
          <a:prstGeom prst="roundRect">
            <a:avLst/>
          </a:prstGeom>
          <a:solidFill>
            <a:srgbClr val="00B8FF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CT + nivo</a:t>
            </a:r>
          </a:p>
        </p:txBody>
      </p:sp>
      <p:sp>
        <p:nvSpPr>
          <p:cNvPr id="226" name="object 94">
            <a:extLst>
              <a:ext uri="{FF2B5EF4-FFF2-40B4-BE49-F238E27FC236}">
                <a16:creationId xmlns:a16="http://schemas.microsoft.com/office/drawing/2014/main" id="{89930BD5-CC43-4146-B020-7D2659E6A15E}"/>
              </a:ext>
            </a:extLst>
          </p:cNvPr>
          <p:cNvSpPr/>
          <p:nvPr/>
        </p:nvSpPr>
        <p:spPr>
          <a:xfrm>
            <a:off x="1809975" y="1447742"/>
            <a:ext cx="1224612" cy="325559"/>
          </a:xfrm>
          <a:prstGeom prst="roundRect">
            <a:avLst/>
          </a:prstGeom>
          <a:solidFill>
            <a:srgbClr val="00B8FF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CT + pembro</a:t>
            </a:r>
          </a:p>
        </p:txBody>
      </p:sp>
      <p:sp>
        <p:nvSpPr>
          <p:cNvPr id="227" name="object 94">
            <a:extLst>
              <a:ext uri="{FF2B5EF4-FFF2-40B4-BE49-F238E27FC236}">
                <a16:creationId xmlns:a16="http://schemas.microsoft.com/office/drawing/2014/main" id="{634A1345-0F64-4F96-8636-F13E68567D4D}"/>
              </a:ext>
            </a:extLst>
          </p:cNvPr>
          <p:cNvSpPr/>
          <p:nvPr/>
        </p:nvSpPr>
        <p:spPr>
          <a:xfrm>
            <a:off x="1809975" y="1820490"/>
            <a:ext cx="1224612" cy="325559"/>
          </a:xfrm>
          <a:prstGeom prst="roundRect">
            <a:avLst/>
          </a:prstGeom>
          <a:solidFill>
            <a:srgbClr val="00AF5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CT + placebo</a:t>
            </a:r>
          </a:p>
        </p:txBody>
      </p:sp>
      <p:sp>
        <p:nvSpPr>
          <p:cNvPr id="228" name="object 94">
            <a:extLst>
              <a:ext uri="{FF2B5EF4-FFF2-40B4-BE49-F238E27FC236}">
                <a16:creationId xmlns:a16="http://schemas.microsoft.com/office/drawing/2014/main" id="{AB7924D8-AE1B-4177-8718-5F8DB305A985}"/>
              </a:ext>
            </a:extLst>
          </p:cNvPr>
          <p:cNvSpPr/>
          <p:nvPr/>
        </p:nvSpPr>
        <p:spPr>
          <a:xfrm>
            <a:off x="3697018" y="5369373"/>
            <a:ext cx="1224612" cy="325559"/>
          </a:xfrm>
          <a:prstGeom prst="roundRect">
            <a:avLst/>
          </a:prstGeom>
          <a:solidFill>
            <a:srgbClr val="00B8FF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Durva 48 </a:t>
            </a:r>
            <a:r>
              <a:rPr lang="en-GB" sz="1400" dirty="0" err="1">
                <a:solidFill>
                  <a:schemeClr val="bg1"/>
                </a:solidFill>
              </a:rPr>
              <a:t>wk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29" name="object 94">
            <a:extLst>
              <a:ext uri="{FF2B5EF4-FFF2-40B4-BE49-F238E27FC236}">
                <a16:creationId xmlns:a16="http://schemas.microsoft.com/office/drawing/2014/main" id="{F83D50CB-8727-48B1-9DFE-7519D4E16895}"/>
              </a:ext>
            </a:extLst>
          </p:cNvPr>
          <p:cNvSpPr/>
          <p:nvPr/>
        </p:nvSpPr>
        <p:spPr>
          <a:xfrm>
            <a:off x="3697018" y="5742121"/>
            <a:ext cx="1224612" cy="325559"/>
          </a:xfrm>
          <a:prstGeom prst="roundRect">
            <a:avLst/>
          </a:prstGeom>
          <a:solidFill>
            <a:srgbClr val="00AF5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Placebo 48 </a:t>
            </a:r>
            <a:r>
              <a:rPr lang="en-GB" sz="1400" dirty="0" err="1">
                <a:solidFill>
                  <a:schemeClr val="bg1"/>
                </a:solidFill>
              </a:rPr>
              <a:t>wk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30" name="object 94">
            <a:extLst>
              <a:ext uri="{FF2B5EF4-FFF2-40B4-BE49-F238E27FC236}">
                <a16:creationId xmlns:a16="http://schemas.microsoft.com/office/drawing/2014/main" id="{E08C5C4F-4C04-4F09-B7C4-682A7D4564C4}"/>
              </a:ext>
            </a:extLst>
          </p:cNvPr>
          <p:cNvSpPr/>
          <p:nvPr/>
        </p:nvSpPr>
        <p:spPr>
          <a:xfrm>
            <a:off x="3697018" y="4119110"/>
            <a:ext cx="1224612" cy="325559"/>
          </a:xfrm>
          <a:prstGeom prst="roundRect">
            <a:avLst/>
          </a:prstGeom>
          <a:solidFill>
            <a:srgbClr val="00B8FF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Atezo 48 </a:t>
            </a:r>
            <a:r>
              <a:rPr lang="en-GB" sz="1400" dirty="0" err="1">
                <a:solidFill>
                  <a:schemeClr val="bg1"/>
                </a:solidFill>
              </a:rPr>
              <a:t>wk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31" name="object 94">
            <a:extLst>
              <a:ext uri="{FF2B5EF4-FFF2-40B4-BE49-F238E27FC236}">
                <a16:creationId xmlns:a16="http://schemas.microsoft.com/office/drawing/2014/main" id="{16F620E0-2C65-4E05-9B04-098DBF1B8F26}"/>
              </a:ext>
            </a:extLst>
          </p:cNvPr>
          <p:cNvSpPr/>
          <p:nvPr/>
        </p:nvSpPr>
        <p:spPr>
          <a:xfrm>
            <a:off x="3697018" y="4491858"/>
            <a:ext cx="1224612" cy="325559"/>
          </a:xfrm>
          <a:prstGeom prst="roundRect">
            <a:avLst/>
          </a:prstGeom>
          <a:solidFill>
            <a:srgbClr val="00AF5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Placebo 48 </a:t>
            </a:r>
            <a:r>
              <a:rPr lang="en-GB" sz="1400" dirty="0" err="1">
                <a:solidFill>
                  <a:schemeClr val="bg1"/>
                </a:solidFill>
              </a:rPr>
              <a:t>wk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32" name="object 94">
            <a:extLst>
              <a:ext uri="{FF2B5EF4-FFF2-40B4-BE49-F238E27FC236}">
                <a16:creationId xmlns:a16="http://schemas.microsoft.com/office/drawing/2014/main" id="{646B5875-5B44-48BF-BFF0-58340D4A4D88}"/>
              </a:ext>
            </a:extLst>
          </p:cNvPr>
          <p:cNvSpPr/>
          <p:nvPr/>
        </p:nvSpPr>
        <p:spPr>
          <a:xfrm>
            <a:off x="3697018" y="1447742"/>
            <a:ext cx="1224612" cy="325559"/>
          </a:xfrm>
          <a:prstGeom prst="roundRect">
            <a:avLst/>
          </a:prstGeom>
          <a:solidFill>
            <a:srgbClr val="00B8FF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Pembro 39 </a:t>
            </a:r>
            <a:r>
              <a:rPr lang="en-GB" sz="1400" dirty="0" err="1">
                <a:solidFill>
                  <a:schemeClr val="bg1"/>
                </a:solidFill>
              </a:rPr>
              <a:t>wk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33" name="object 94">
            <a:extLst>
              <a:ext uri="{FF2B5EF4-FFF2-40B4-BE49-F238E27FC236}">
                <a16:creationId xmlns:a16="http://schemas.microsoft.com/office/drawing/2014/main" id="{F1B05F20-228D-44C9-8450-D9B9D6918D7F}"/>
              </a:ext>
            </a:extLst>
          </p:cNvPr>
          <p:cNvSpPr/>
          <p:nvPr/>
        </p:nvSpPr>
        <p:spPr>
          <a:xfrm>
            <a:off x="3697018" y="1820490"/>
            <a:ext cx="1224612" cy="325559"/>
          </a:xfrm>
          <a:prstGeom prst="roundRect">
            <a:avLst/>
          </a:prstGeom>
          <a:solidFill>
            <a:srgbClr val="00AF5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Placebo 39 </a:t>
            </a:r>
            <a:r>
              <a:rPr lang="en-GB" sz="1400" dirty="0" err="1">
                <a:solidFill>
                  <a:schemeClr val="bg1"/>
                </a:solidFill>
              </a:rPr>
              <a:t>wk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45" name="object 3">
            <a:extLst>
              <a:ext uri="{FF2B5EF4-FFF2-40B4-BE49-F238E27FC236}">
                <a16:creationId xmlns:a16="http://schemas.microsoft.com/office/drawing/2014/main" id="{F2F8BE0D-750B-41A8-BC51-487484712375}"/>
              </a:ext>
            </a:extLst>
          </p:cNvPr>
          <p:cNvSpPr txBox="1"/>
          <p:nvPr/>
        </p:nvSpPr>
        <p:spPr>
          <a:xfrm>
            <a:off x="6178091" y="1480427"/>
            <a:ext cx="1010240" cy="673284"/>
          </a:xfrm>
          <a:prstGeom prst="rect">
            <a:avLst/>
          </a:prstGeom>
        </p:spPr>
        <p:txBody>
          <a:bodyPr vert="horz" wrap="square" lIns="0" tIns="22375" rIns="0" bIns="0" rtlCol="0">
            <a:spAutoFit/>
          </a:bodyPr>
          <a:lstStyle/>
          <a:p>
            <a:pPr marL="21257" marR="8950" algn="ctr">
              <a:spcBef>
                <a:spcPts val="176"/>
              </a:spcBef>
            </a:pPr>
            <a:r>
              <a:rPr lang="en-GB" sz="1057" b="1" dirty="0">
                <a:solidFill>
                  <a:schemeClr val="tx2"/>
                </a:solidFill>
                <a:latin typeface="Arial"/>
                <a:cs typeface="Arial"/>
              </a:rPr>
              <a:t>Tislelizumab</a:t>
            </a:r>
            <a:r>
              <a:rPr lang="en-GB" sz="1057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GB" sz="1057" spc="9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GB" sz="1057" spc="-9" dirty="0">
                <a:solidFill>
                  <a:schemeClr val="tx2"/>
                </a:solidFill>
                <a:latin typeface="Arial"/>
                <a:cs typeface="Arial"/>
              </a:rPr>
              <a:t>N</a:t>
            </a:r>
            <a:r>
              <a:rPr lang="en-GB" sz="1057" spc="-17" dirty="0">
                <a:solidFill>
                  <a:schemeClr val="tx2"/>
                </a:solidFill>
                <a:latin typeface="Arial"/>
                <a:cs typeface="Arial"/>
              </a:rPr>
              <a:t>C</a:t>
            </a:r>
            <a:r>
              <a:rPr lang="en-GB" sz="1057" dirty="0">
                <a:solidFill>
                  <a:schemeClr val="tx2"/>
                </a:solidFill>
                <a:latin typeface="Arial"/>
                <a:cs typeface="Arial"/>
              </a:rPr>
              <a:t>T</a:t>
            </a:r>
            <a:r>
              <a:rPr lang="en-GB" sz="1057" spc="-9" dirty="0">
                <a:solidFill>
                  <a:schemeClr val="tx2"/>
                </a:solidFill>
                <a:latin typeface="Arial"/>
                <a:cs typeface="Arial"/>
              </a:rPr>
              <a:t>04379635  N=380</a:t>
            </a:r>
            <a:endParaRPr lang="en-GB" sz="1057" dirty="0">
              <a:solidFill>
                <a:schemeClr val="tx2"/>
              </a:solidFill>
              <a:latin typeface="Arial"/>
              <a:cs typeface="Arial"/>
            </a:endParaRPr>
          </a:p>
          <a:p>
            <a:pPr marL="2237" algn="ctr"/>
            <a:r>
              <a:rPr lang="en-GB" sz="1057" spc="-9" dirty="0">
                <a:solidFill>
                  <a:schemeClr val="tx2"/>
                </a:solidFill>
                <a:latin typeface="Arial"/>
                <a:cs typeface="Arial"/>
              </a:rPr>
              <a:t>Stage</a:t>
            </a:r>
            <a:r>
              <a:rPr lang="en-GB" sz="1057" spc="-35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GB" sz="1057" dirty="0">
                <a:solidFill>
                  <a:schemeClr val="tx2"/>
                </a:solidFill>
                <a:latin typeface="Arial"/>
                <a:cs typeface="Arial"/>
              </a:rPr>
              <a:t>II–IIIA</a:t>
            </a:r>
          </a:p>
        </p:txBody>
      </p:sp>
      <p:sp>
        <p:nvSpPr>
          <p:cNvPr id="246" name="object 92">
            <a:extLst>
              <a:ext uri="{FF2B5EF4-FFF2-40B4-BE49-F238E27FC236}">
                <a16:creationId xmlns:a16="http://schemas.microsoft.com/office/drawing/2014/main" id="{4F3E9951-4BDF-450A-9F1E-C9833A9D04C8}"/>
              </a:ext>
            </a:extLst>
          </p:cNvPr>
          <p:cNvSpPr txBox="1"/>
          <p:nvPr/>
        </p:nvSpPr>
        <p:spPr>
          <a:xfrm>
            <a:off x="11359103" y="1578679"/>
            <a:ext cx="588043" cy="422283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48000" rIns="0" bIns="48000" rtlCol="0" anchor="ctr">
            <a:spAutoFit/>
          </a:bodyPr>
          <a:lstStyle/>
          <a:p>
            <a:pPr algn="ctr"/>
            <a:r>
              <a:rPr lang="en-GB" sz="1057" spc="-9" dirty="0">
                <a:latin typeface="Arial"/>
                <a:cs typeface="Arial"/>
              </a:rPr>
              <a:t>EFS  MPR</a:t>
            </a:r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id="{9E0DBFC1-448A-45F5-8425-FC57127CFB12}"/>
              </a:ext>
            </a:extLst>
          </p:cNvPr>
          <p:cNvSpPr/>
          <p:nvPr/>
        </p:nvSpPr>
        <p:spPr>
          <a:xfrm>
            <a:off x="7284846" y="1603915"/>
            <a:ext cx="442660" cy="44408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48" name="Oval 247">
            <a:extLst>
              <a:ext uri="{FF2B5EF4-FFF2-40B4-BE49-F238E27FC236}">
                <a16:creationId xmlns:a16="http://schemas.microsoft.com/office/drawing/2014/main" id="{0267D9C3-3028-4A00-AA2D-3597801E08CD}"/>
              </a:ext>
            </a:extLst>
          </p:cNvPr>
          <p:cNvSpPr/>
          <p:nvPr/>
        </p:nvSpPr>
        <p:spPr>
          <a:xfrm>
            <a:off x="9472302" y="1603915"/>
            <a:ext cx="442660" cy="44408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49" name="object 94">
            <a:extLst>
              <a:ext uri="{FF2B5EF4-FFF2-40B4-BE49-F238E27FC236}">
                <a16:creationId xmlns:a16="http://schemas.microsoft.com/office/drawing/2014/main" id="{8E7FC0CF-90B8-4646-814D-6B3A2194183E}"/>
              </a:ext>
            </a:extLst>
          </p:cNvPr>
          <p:cNvSpPr/>
          <p:nvPr/>
        </p:nvSpPr>
        <p:spPr>
          <a:xfrm>
            <a:off x="7791191" y="1447742"/>
            <a:ext cx="1541304" cy="325559"/>
          </a:xfrm>
          <a:prstGeom prst="roundRect">
            <a:avLst/>
          </a:prstGeom>
          <a:solidFill>
            <a:srgbClr val="00B8FF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CT + tislelizumab</a:t>
            </a:r>
          </a:p>
        </p:txBody>
      </p:sp>
      <p:sp>
        <p:nvSpPr>
          <p:cNvPr id="250" name="object 94">
            <a:extLst>
              <a:ext uri="{FF2B5EF4-FFF2-40B4-BE49-F238E27FC236}">
                <a16:creationId xmlns:a16="http://schemas.microsoft.com/office/drawing/2014/main" id="{49DB4CB3-491D-449F-9307-E42E44B5868D}"/>
              </a:ext>
            </a:extLst>
          </p:cNvPr>
          <p:cNvSpPr/>
          <p:nvPr/>
        </p:nvSpPr>
        <p:spPr>
          <a:xfrm>
            <a:off x="7791191" y="1820490"/>
            <a:ext cx="1541304" cy="325559"/>
          </a:xfrm>
          <a:prstGeom prst="roundRect">
            <a:avLst/>
          </a:prstGeom>
          <a:solidFill>
            <a:srgbClr val="00AF5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CT + placebo</a:t>
            </a:r>
          </a:p>
        </p:txBody>
      </p:sp>
      <p:sp>
        <p:nvSpPr>
          <p:cNvPr id="251" name="object 94">
            <a:extLst>
              <a:ext uri="{FF2B5EF4-FFF2-40B4-BE49-F238E27FC236}">
                <a16:creationId xmlns:a16="http://schemas.microsoft.com/office/drawing/2014/main" id="{9AAE3936-0511-4CF6-A9BC-F5A7B3E6EF6B}"/>
              </a:ext>
            </a:extLst>
          </p:cNvPr>
          <p:cNvSpPr/>
          <p:nvPr/>
        </p:nvSpPr>
        <p:spPr>
          <a:xfrm>
            <a:off x="9994925" y="1447742"/>
            <a:ext cx="1224612" cy="325559"/>
          </a:xfrm>
          <a:prstGeom prst="roundRect">
            <a:avLst/>
          </a:prstGeom>
          <a:solidFill>
            <a:srgbClr val="00B8FF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Tislelizumab*</a:t>
            </a:r>
          </a:p>
        </p:txBody>
      </p:sp>
      <p:sp>
        <p:nvSpPr>
          <p:cNvPr id="252" name="object 94">
            <a:extLst>
              <a:ext uri="{FF2B5EF4-FFF2-40B4-BE49-F238E27FC236}">
                <a16:creationId xmlns:a16="http://schemas.microsoft.com/office/drawing/2014/main" id="{5C6CCC41-5ED4-4197-89C2-E19B6804B125}"/>
              </a:ext>
            </a:extLst>
          </p:cNvPr>
          <p:cNvSpPr/>
          <p:nvPr/>
        </p:nvSpPr>
        <p:spPr>
          <a:xfrm>
            <a:off x="9994925" y="1820490"/>
            <a:ext cx="1224612" cy="325559"/>
          </a:xfrm>
          <a:prstGeom prst="roundRect">
            <a:avLst/>
          </a:prstGeom>
          <a:solidFill>
            <a:srgbClr val="00AF5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Placebo*</a:t>
            </a:r>
          </a:p>
        </p:txBody>
      </p:sp>
      <p:sp>
        <p:nvSpPr>
          <p:cNvPr id="261" name="object 3">
            <a:extLst>
              <a:ext uri="{FF2B5EF4-FFF2-40B4-BE49-F238E27FC236}">
                <a16:creationId xmlns:a16="http://schemas.microsoft.com/office/drawing/2014/main" id="{EBF963BE-E1A4-4A6C-A67F-BF9B1EB2A0C4}"/>
              </a:ext>
            </a:extLst>
          </p:cNvPr>
          <p:cNvSpPr txBox="1"/>
          <p:nvPr/>
        </p:nvSpPr>
        <p:spPr>
          <a:xfrm>
            <a:off x="6178091" y="2858291"/>
            <a:ext cx="1010240" cy="673284"/>
          </a:xfrm>
          <a:prstGeom prst="rect">
            <a:avLst/>
          </a:prstGeom>
        </p:spPr>
        <p:txBody>
          <a:bodyPr vert="horz" wrap="square" lIns="0" tIns="22375" rIns="0" bIns="0" rtlCol="0">
            <a:spAutoFit/>
          </a:bodyPr>
          <a:lstStyle/>
          <a:p>
            <a:pPr marL="22375" marR="8950" indent="3356" algn="ctr">
              <a:spcBef>
                <a:spcPts val="176"/>
              </a:spcBef>
            </a:pPr>
            <a:r>
              <a:rPr lang="en-GB" sz="1057" b="1" spc="-9" dirty="0">
                <a:solidFill>
                  <a:schemeClr val="tx2"/>
                </a:solidFill>
                <a:latin typeface="Arial"/>
                <a:cs typeface="Arial"/>
              </a:rPr>
              <a:t>JS001-028-III </a:t>
            </a:r>
            <a:r>
              <a:rPr lang="en-GB" sz="1057" b="1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GB" sz="1057" spc="-9" dirty="0">
                <a:solidFill>
                  <a:schemeClr val="tx2"/>
                </a:solidFill>
                <a:latin typeface="Arial"/>
                <a:cs typeface="Arial"/>
              </a:rPr>
              <a:t>N</a:t>
            </a:r>
            <a:r>
              <a:rPr lang="en-GB" sz="1057" spc="-17" dirty="0">
                <a:solidFill>
                  <a:schemeClr val="tx2"/>
                </a:solidFill>
                <a:latin typeface="Arial"/>
                <a:cs typeface="Arial"/>
              </a:rPr>
              <a:t>C</a:t>
            </a:r>
            <a:r>
              <a:rPr lang="en-GB" sz="1057" dirty="0">
                <a:solidFill>
                  <a:schemeClr val="tx2"/>
                </a:solidFill>
                <a:latin typeface="Arial"/>
                <a:cs typeface="Arial"/>
              </a:rPr>
              <a:t>T</a:t>
            </a:r>
            <a:r>
              <a:rPr lang="en-GB" sz="1057" spc="-9" dirty="0">
                <a:solidFill>
                  <a:schemeClr val="tx2"/>
                </a:solidFill>
                <a:latin typeface="Arial"/>
                <a:cs typeface="Arial"/>
              </a:rPr>
              <a:t>04158440  N=406</a:t>
            </a:r>
            <a:endParaRPr lang="en-GB" sz="1057" dirty="0">
              <a:solidFill>
                <a:schemeClr val="tx2"/>
              </a:solidFill>
              <a:latin typeface="Arial"/>
              <a:cs typeface="Arial"/>
            </a:endParaRPr>
          </a:p>
          <a:p>
            <a:pPr marL="4475" algn="ctr"/>
            <a:r>
              <a:rPr lang="en-GB" sz="1057" spc="-9" dirty="0">
                <a:solidFill>
                  <a:schemeClr val="tx2"/>
                </a:solidFill>
                <a:latin typeface="Arial"/>
                <a:cs typeface="Arial"/>
              </a:rPr>
              <a:t>Stage</a:t>
            </a:r>
            <a:r>
              <a:rPr lang="en-GB" sz="1057" spc="-35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GB" sz="1057" dirty="0">
                <a:solidFill>
                  <a:schemeClr val="tx2"/>
                </a:solidFill>
                <a:latin typeface="Arial"/>
                <a:cs typeface="Arial"/>
              </a:rPr>
              <a:t>IIIA</a:t>
            </a:r>
          </a:p>
        </p:txBody>
      </p:sp>
      <p:sp>
        <p:nvSpPr>
          <p:cNvPr id="262" name="object 92">
            <a:extLst>
              <a:ext uri="{FF2B5EF4-FFF2-40B4-BE49-F238E27FC236}">
                <a16:creationId xmlns:a16="http://schemas.microsoft.com/office/drawing/2014/main" id="{A3C4CEC4-C2E3-4516-A04B-5188126F9D69}"/>
              </a:ext>
            </a:extLst>
          </p:cNvPr>
          <p:cNvSpPr txBox="1"/>
          <p:nvPr/>
        </p:nvSpPr>
        <p:spPr>
          <a:xfrm>
            <a:off x="11359103" y="2956543"/>
            <a:ext cx="588043" cy="422283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48000" rIns="0" bIns="48000" rtlCol="0" anchor="ctr">
            <a:spAutoFit/>
          </a:bodyPr>
          <a:lstStyle/>
          <a:p>
            <a:pPr algn="ctr"/>
            <a:r>
              <a:rPr sz="1057" spc="-9" dirty="0">
                <a:latin typeface="Arial"/>
                <a:cs typeface="Arial"/>
              </a:rPr>
              <a:t>EFS</a:t>
            </a:r>
            <a:endParaRPr sz="1057" dirty="0">
              <a:latin typeface="Arial"/>
              <a:cs typeface="Arial"/>
            </a:endParaRPr>
          </a:p>
          <a:p>
            <a:pPr algn="ctr"/>
            <a:r>
              <a:rPr sz="1057" spc="-9" dirty="0">
                <a:latin typeface="Arial"/>
                <a:cs typeface="Arial"/>
              </a:rPr>
              <a:t>MPR</a:t>
            </a:r>
            <a:endParaRPr sz="1057" dirty="0">
              <a:latin typeface="Arial"/>
              <a:cs typeface="Arial"/>
            </a:endParaRPr>
          </a:p>
        </p:txBody>
      </p:sp>
      <p:sp>
        <p:nvSpPr>
          <p:cNvPr id="263" name="Oval 262">
            <a:extLst>
              <a:ext uri="{FF2B5EF4-FFF2-40B4-BE49-F238E27FC236}">
                <a16:creationId xmlns:a16="http://schemas.microsoft.com/office/drawing/2014/main" id="{ACBFF5A5-530C-4F3B-806A-5BEBBA64A79B}"/>
              </a:ext>
            </a:extLst>
          </p:cNvPr>
          <p:cNvSpPr/>
          <p:nvPr/>
        </p:nvSpPr>
        <p:spPr>
          <a:xfrm>
            <a:off x="7284846" y="2981779"/>
            <a:ext cx="442660" cy="44408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64" name="Oval 263">
            <a:extLst>
              <a:ext uri="{FF2B5EF4-FFF2-40B4-BE49-F238E27FC236}">
                <a16:creationId xmlns:a16="http://schemas.microsoft.com/office/drawing/2014/main" id="{D2735068-0216-4655-A65E-9FC0522A18C9}"/>
              </a:ext>
            </a:extLst>
          </p:cNvPr>
          <p:cNvSpPr/>
          <p:nvPr/>
        </p:nvSpPr>
        <p:spPr>
          <a:xfrm>
            <a:off x="9472302" y="2981779"/>
            <a:ext cx="442660" cy="44408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65" name="object 94">
            <a:extLst>
              <a:ext uri="{FF2B5EF4-FFF2-40B4-BE49-F238E27FC236}">
                <a16:creationId xmlns:a16="http://schemas.microsoft.com/office/drawing/2014/main" id="{F05A8713-18A4-4FAF-95B3-14ABBB172AFF}"/>
              </a:ext>
            </a:extLst>
          </p:cNvPr>
          <p:cNvSpPr/>
          <p:nvPr/>
        </p:nvSpPr>
        <p:spPr>
          <a:xfrm>
            <a:off x="7791191" y="2825606"/>
            <a:ext cx="1541304" cy="325559"/>
          </a:xfrm>
          <a:prstGeom prst="roundRect">
            <a:avLst/>
          </a:prstGeom>
          <a:solidFill>
            <a:srgbClr val="00B8FF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CT + </a:t>
            </a:r>
            <a:r>
              <a:rPr lang="en-GB" sz="1400" dirty="0" err="1">
                <a:solidFill>
                  <a:schemeClr val="bg1"/>
                </a:solidFill>
              </a:rPr>
              <a:t>toripalimab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66" name="object 94">
            <a:extLst>
              <a:ext uri="{FF2B5EF4-FFF2-40B4-BE49-F238E27FC236}">
                <a16:creationId xmlns:a16="http://schemas.microsoft.com/office/drawing/2014/main" id="{1D0DF04D-882A-4A0F-AAE0-035FB8CED061}"/>
              </a:ext>
            </a:extLst>
          </p:cNvPr>
          <p:cNvSpPr/>
          <p:nvPr/>
        </p:nvSpPr>
        <p:spPr>
          <a:xfrm>
            <a:off x="7791191" y="3198354"/>
            <a:ext cx="1541304" cy="325559"/>
          </a:xfrm>
          <a:prstGeom prst="roundRect">
            <a:avLst/>
          </a:prstGeom>
          <a:solidFill>
            <a:srgbClr val="00AF5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CT + placebo</a:t>
            </a:r>
          </a:p>
        </p:txBody>
      </p:sp>
      <p:sp>
        <p:nvSpPr>
          <p:cNvPr id="267" name="object 94">
            <a:extLst>
              <a:ext uri="{FF2B5EF4-FFF2-40B4-BE49-F238E27FC236}">
                <a16:creationId xmlns:a16="http://schemas.microsoft.com/office/drawing/2014/main" id="{1666EFAB-1098-418E-85AE-290999343B84}"/>
              </a:ext>
            </a:extLst>
          </p:cNvPr>
          <p:cNvSpPr/>
          <p:nvPr/>
        </p:nvSpPr>
        <p:spPr>
          <a:xfrm>
            <a:off x="9994925" y="2825606"/>
            <a:ext cx="1224612" cy="325559"/>
          </a:xfrm>
          <a:prstGeom prst="roundRect">
            <a:avLst/>
          </a:prstGeom>
          <a:solidFill>
            <a:srgbClr val="00B8FF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 err="1">
                <a:solidFill>
                  <a:schemeClr val="bg1"/>
                </a:solidFill>
              </a:rPr>
              <a:t>Toripalimab</a:t>
            </a:r>
            <a:r>
              <a:rPr lang="en-GB" sz="1400" baseline="30000" dirty="0">
                <a:solidFill>
                  <a:schemeClr val="bg1"/>
                </a:solidFill>
              </a:rPr>
              <a:t>†</a:t>
            </a:r>
          </a:p>
        </p:txBody>
      </p:sp>
      <p:sp>
        <p:nvSpPr>
          <p:cNvPr id="268" name="object 94">
            <a:extLst>
              <a:ext uri="{FF2B5EF4-FFF2-40B4-BE49-F238E27FC236}">
                <a16:creationId xmlns:a16="http://schemas.microsoft.com/office/drawing/2014/main" id="{30DBB272-1114-4D92-8207-163B9FD93B7E}"/>
              </a:ext>
            </a:extLst>
          </p:cNvPr>
          <p:cNvSpPr/>
          <p:nvPr/>
        </p:nvSpPr>
        <p:spPr>
          <a:xfrm>
            <a:off x="9994925" y="3198354"/>
            <a:ext cx="1224612" cy="325559"/>
          </a:xfrm>
          <a:prstGeom prst="roundRect">
            <a:avLst/>
          </a:prstGeom>
          <a:solidFill>
            <a:srgbClr val="00AF5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Placebo</a:t>
            </a:r>
            <a:r>
              <a:rPr lang="en-GB" sz="1400" baseline="30000" dirty="0">
                <a:solidFill>
                  <a:schemeClr val="bg1"/>
                </a:solidFill>
              </a:rPr>
              <a:t>†</a:t>
            </a:r>
          </a:p>
        </p:txBody>
      </p:sp>
      <p:sp>
        <p:nvSpPr>
          <p:cNvPr id="277" name="object 3">
            <a:extLst>
              <a:ext uri="{FF2B5EF4-FFF2-40B4-BE49-F238E27FC236}">
                <a16:creationId xmlns:a16="http://schemas.microsoft.com/office/drawing/2014/main" id="{A9363FF5-4E64-4DF1-968D-58BD530ED2BB}"/>
              </a:ext>
            </a:extLst>
          </p:cNvPr>
          <p:cNvSpPr txBox="1"/>
          <p:nvPr/>
        </p:nvSpPr>
        <p:spPr>
          <a:xfrm>
            <a:off x="6096000" y="4160998"/>
            <a:ext cx="1142843" cy="861606"/>
          </a:xfrm>
          <a:prstGeom prst="rect">
            <a:avLst/>
          </a:prstGeom>
        </p:spPr>
        <p:txBody>
          <a:bodyPr vert="horz" wrap="square" lIns="0" tIns="22375" rIns="0" bIns="0" rtlCol="0">
            <a:spAutoFit/>
          </a:bodyPr>
          <a:lstStyle/>
          <a:p>
            <a:pPr marL="22375" marR="8950" indent="3356" algn="ctr">
              <a:spcBef>
                <a:spcPts val="176"/>
              </a:spcBef>
            </a:pPr>
            <a:r>
              <a:rPr lang="en-GB" sz="1057" b="1" spc="-9" dirty="0">
                <a:solidFill>
                  <a:schemeClr val="tx2"/>
                </a:solidFill>
                <a:latin typeface="Arial"/>
                <a:cs typeface="Arial"/>
              </a:rPr>
              <a:t>CheckMate 77T  </a:t>
            </a:r>
            <a:r>
              <a:rPr lang="en-GB" sz="1057" spc="-9" dirty="0">
                <a:solidFill>
                  <a:schemeClr val="tx2"/>
                </a:solidFill>
                <a:latin typeface="Arial"/>
                <a:cs typeface="Arial"/>
              </a:rPr>
              <a:t>NCT04025879  N=452</a:t>
            </a:r>
          </a:p>
          <a:p>
            <a:pPr marL="22375" marR="8950" indent="3356" algn="ctr">
              <a:spcBef>
                <a:spcPts val="176"/>
              </a:spcBef>
            </a:pPr>
            <a:r>
              <a:rPr lang="en-GB" sz="1057" spc="-9" dirty="0">
                <a:solidFill>
                  <a:schemeClr val="tx2"/>
                </a:solidFill>
                <a:latin typeface="Arial"/>
                <a:cs typeface="Arial"/>
              </a:rPr>
              <a:t>Stage IIA–IIIB (N2)</a:t>
            </a:r>
          </a:p>
          <a:p>
            <a:pPr marL="4475" algn="ctr"/>
            <a:endParaRPr lang="en-GB" sz="1057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278" name="object 92">
            <a:extLst>
              <a:ext uri="{FF2B5EF4-FFF2-40B4-BE49-F238E27FC236}">
                <a16:creationId xmlns:a16="http://schemas.microsoft.com/office/drawing/2014/main" id="{501E60BC-1F52-4C70-ABC1-A8BC143EBFA0}"/>
              </a:ext>
            </a:extLst>
          </p:cNvPr>
          <p:cNvSpPr txBox="1"/>
          <p:nvPr/>
        </p:nvSpPr>
        <p:spPr>
          <a:xfrm>
            <a:off x="11359103" y="4259250"/>
            <a:ext cx="588043" cy="422283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48000" rIns="0" bIns="48000" rtlCol="0" anchor="ctr">
            <a:spAutoFit/>
          </a:bodyPr>
          <a:lstStyle/>
          <a:p>
            <a:pPr algn="ctr"/>
            <a:r>
              <a:rPr sz="1057" spc="-9" dirty="0">
                <a:latin typeface="Arial"/>
                <a:cs typeface="Arial"/>
              </a:rPr>
              <a:t>EFS</a:t>
            </a:r>
            <a:endParaRPr lang="en-GB" sz="1057" spc="-9" dirty="0">
              <a:latin typeface="Arial"/>
              <a:cs typeface="Arial"/>
            </a:endParaRPr>
          </a:p>
          <a:p>
            <a:pPr algn="ctr"/>
            <a:endParaRPr lang="en-GB" sz="1057" spc="-9" dirty="0">
              <a:latin typeface="Arial"/>
              <a:cs typeface="Arial"/>
            </a:endParaRPr>
          </a:p>
        </p:txBody>
      </p:sp>
      <p:sp>
        <p:nvSpPr>
          <p:cNvPr id="279" name="Oval 278">
            <a:extLst>
              <a:ext uri="{FF2B5EF4-FFF2-40B4-BE49-F238E27FC236}">
                <a16:creationId xmlns:a16="http://schemas.microsoft.com/office/drawing/2014/main" id="{6B37A707-692C-4FCA-A47D-DC2F28702E0C}"/>
              </a:ext>
            </a:extLst>
          </p:cNvPr>
          <p:cNvSpPr/>
          <p:nvPr/>
        </p:nvSpPr>
        <p:spPr>
          <a:xfrm>
            <a:off x="7284846" y="4284485"/>
            <a:ext cx="442660" cy="44408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80" name="Oval 279">
            <a:extLst>
              <a:ext uri="{FF2B5EF4-FFF2-40B4-BE49-F238E27FC236}">
                <a16:creationId xmlns:a16="http://schemas.microsoft.com/office/drawing/2014/main" id="{AF4E3804-1CD6-411D-8E27-3C86C9766C13}"/>
              </a:ext>
            </a:extLst>
          </p:cNvPr>
          <p:cNvSpPr/>
          <p:nvPr/>
        </p:nvSpPr>
        <p:spPr>
          <a:xfrm>
            <a:off x="9472302" y="4284485"/>
            <a:ext cx="442660" cy="44408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81" name="object 94">
            <a:extLst>
              <a:ext uri="{FF2B5EF4-FFF2-40B4-BE49-F238E27FC236}">
                <a16:creationId xmlns:a16="http://schemas.microsoft.com/office/drawing/2014/main" id="{056894CE-D097-44BA-9AD9-83DB04BD0376}"/>
              </a:ext>
            </a:extLst>
          </p:cNvPr>
          <p:cNvSpPr/>
          <p:nvPr/>
        </p:nvSpPr>
        <p:spPr>
          <a:xfrm>
            <a:off x="7791191" y="4128313"/>
            <a:ext cx="1541304" cy="325559"/>
          </a:xfrm>
          <a:prstGeom prst="roundRect">
            <a:avLst/>
          </a:prstGeom>
          <a:solidFill>
            <a:srgbClr val="00B8FF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CT + nivo</a:t>
            </a:r>
          </a:p>
        </p:txBody>
      </p:sp>
      <p:sp>
        <p:nvSpPr>
          <p:cNvPr id="282" name="object 94">
            <a:extLst>
              <a:ext uri="{FF2B5EF4-FFF2-40B4-BE49-F238E27FC236}">
                <a16:creationId xmlns:a16="http://schemas.microsoft.com/office/drawing/2014/main" id="{5E0AF342-51E9-43A9-8097-252B17120C4B}"/>
              </a:ext>
            </a:extLst>
          </p:cNvPr>
          <p:cNvSpPr/>
          <p:nvPr/>
        </p:nvSpPr>
        <p:spPr>
          <a:xfrm>
            <a:off x="7791191" y="4501061"/>
            <a:ext cx="1541304" cy="325559"/>
          </a:xfrm>
          <a:prstGeom prst="roundRect">
            <a:avLst/>
          </a:prstGeom>
          <a:solidFill>
            <a:srgbClr val="00AF5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CT + placebo</a:t>
            </a:r>
          </a:p>
        </p:txBody>
      </p:sp>
      <p:sp>
        <p:nvSpPr>
          <p:cNvPr id="283" name="object 94">
            <a:extLst>
              <a:ext uri="{FF2B5EF4-FFF2-40B4-BE49-F238E27FC236}">
                <a16:creationId xmlns:a16="http://schemas.microsoft.com/office/drawing/2014/main" id="{A3AC2D48-5D2C-45A2-9264-4C84B590EE0F}"/>
              </a:ext>
            </a:extLst>
          </p:cNvPr>
          <p:cNvSpPr/>
          <p:nvPr/>
        </p:nvSpPr>
        <p:spPr>
          <a:xfrm>
            <a:off x="9994925" y="4128313"/>
            <a:ext cx="1224612" cy="325559"/>
          </a:xfrm>
          <a:prstGeom prst="roundRect">
            <a:avLst/>
          </a:prstGeom>
          <a:solidFill>
            <a:srgbClr val="00B8FF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Nivo 1 y</a:t>
            </a:r>
          </a:p>
        </p:txBody>
      </p:sp>
      <p:sp>
        <p:nvSpPr>
          <p:cNvPr id="284" name="object 94">
            <a:extLst>
              <a:ext uri="{FF2B5EF4-FFF2-40B4-BE49-F238E27FC236}">
                <a16:creationId xmlns:a16="http://schemas.microsoft.com/office/drawing/2014/main" id="{38363D75-D318-4EBE-83EC-244B7B8CD2FF}"/>
              </a:ext>
            </a:extLst>
          </p:cNvPr>
          <p:cNvSpPr/>
          <p:nvPr/>
        </p:nvSpPr>
        <p:spPr>
          <a:xfrm>
            <a:off x="9994925" y="4501061"/>
            <a:ext cx="1224612" cy="325559"/>
          </a:xfrm>
          <a:prstGeom prst="roundRect">
            <a:avLst/>
          </a:prstGeom>
          <a:solidFill>
            <a:srgbClr val="00AF5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Placebo 1 y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9D75C84-2CB6-BDC6-CE10-D2C15DFE8667}"/>
              </a:ext>
            </a:extLst>
          </p:cNvPr>
          <p:cNvSpPr/>
          <p:nvPr/>
        </p:nvSpPr>
        <p:spPr>
          <a:xfrm>
            <a:off x="137204" y="2540437"/>
            <a:ext cx="5772944" cy="1262833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2776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3680" y="370987"/>
            <a:ext cx="11722584" cy="465792"/>
          </a:xfrm>
        </p:spPr>
        <p:txBody>
          <a:bodyPr vert="horz" wrap="square" lIns="0" tIns="22375" rIns="0" bIns="0" rtlCol="0" anchor="ctr">
            <a:spAutoFit/>
          </a:bodyPr>
          <a:lstStyle/>
          <a:p>
            <a:r>
              <a:rPr lang="en-GB" dirty="0">
                <a:solidFill>
                  <a:srgbClr val="18179F"/>
                </a:solidFill>
              </a:rPr>
              <a:t>Ongoing Phase 3 perioperative IO trials</a:t>
            </a:r>
          </a:p>
        </p:txBody>
      </p:sp>
      <p:sp>
        <p:nvSpPr>
          <p:cNvPr id="236" name="Text Placeholder 235">
            <a:extLst>
              <a:ext uri="{FF2B5EF4-FFF2-40B4-BE49-F238E27FC236}">
                <a16:creationId xmlns:a16="http://schemas.microsoft.com/office/drawing/2014/main" id="{269DBA42-D540-403E-BB1C-49F2C46CBD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CT = chemotherapy; S = surgery.</a:t>
            </a:r>
          </a:p>
          <a:p>
            <a:r>
              <a:rPr lang="en-GB" dirty="0"/>
              <a:t>*Up to 12 cycles of 21 or 42 days. </a:t>
            </a:r>
            <a:r>
              <a:rPr lang="en-US" altLang="en-US" kern="0" baseline="30000" dirty="0">
                <a:solidFill>
                  <a:srgbClr val="000000"/>
                </a:solidFill>
                <a:latin typeface="+mj-lt"/>
                <a:ea typeface="ＭＳ Ｐゴシック" pitchFamily="34" charset="-128"/>
                <a:cs typeface="Calibri" panose="020F0502020204030204" pitchFamily="34" charset="0"/>
              </a:rPr>
              <a:t>†</a:t>
            </a:r>
            <a:r>
              <a:rPr lang="en-GB" dirty="0"/>
              <a:t>Duration not specified.</a:t>
            </a:r>
          </a:p>
          <a:p>
            <a:endParaRPr lang="en-GB" dirty="0"/>
          </a:p>
        </p:txBody>
      </p:sp>
      <p:sp>
        <p:nvSpPr>
          <p:cNvPr id="3" name="object 3"/>
          <p:cNvSpPr txBox="1"/>
          <p:nvPr/>
        </p:nvSpPr>
        <p:spPr>
          <a:xfrm>
            <a:off x="289367" y="1480427"/>
            <a:ext cx="1010240" cy="673284"/>
          </a:xfrm>
          <a:prstGeom prst="rect">
            <a:avLst/>
          </a:prstGeom>
        </p:spPr>
        <p:txBody>
          <a:bodyPr vert="horz" wrap="square" lIns="0" tIns="22375" rIns="0" bIns="0" rtlCol="0">
            <a:spAutoFit/>
          </a:bodyPr>
          <a:lstStyle/>
          <a:p>
            <a:pPr marL="53700" marR="40275" algn="ctr">
              <a:spcBef>
                <a:spcPts val="176"/>
              </a:spcBef>
            </a:pPr>
            <a:r>
              <a:rPr sz="1057" b="1" spc="-9" dirty="0">
                <a:solidFill>
                  <a:schemeClr val="tx2"/>
                </a:solidFill>
                <a:latin typeface="Arial"/>
                <a:cs typeface="Arial"/>
              </a:rPr>
              <a:t>KEY</a:t>
            </a:r>
            <a:r>
              <a:rPr sz="1057" b="1" dirty="0">
                <a:solidFill>
                  <a:schemeClr val="tx2"/>
                </a:solidFill>
                <a:latin typeface="Arial"/>
                <a:cs typeface="Arial"/>
              </a:rPr>
              <a:t>NOTE</a:t>
            </a:r>
            <a:r>
              <a:rPr lang="en-GB" sz="1057" b="1" spc="-9" dirty="0">
                <a:solidFill>
                  <a:schemeClr val="tx2"/>
                </a:solidFill>
                <a:latin typeface="Arial"/>
                <a:cs typeface="Arial"/>
              </a:rPr>
              <a:t>-</a:t>
            </a:r>
            <a:r>
              <a:rPr sz="1057" b="1" spc="-9" dirty="0">
                <a:solidFill>
                  <a:schemeClr val="tx2"/>
                </a:solidFill>
                <a:latin typeface="Arial"/>
                <a:cs typeface="Arial"/>
              </a:rPr>
              <a:t>671  </a:t>
            </a:r>
            <a:r>
              <a:rPr sz="1057" spc="-9" dirty="0">
                <a:solidFill>
                  <a:schemeClr val="tx2"/>
                </a:solidFill>
                <a:latin typeface="Arial"/>
                <a:cs typeface="Arial"/>
              </a:rPr>
              <a:t>NCT03425643 </a:t>
            </a:r>
            <a:r>
              <a:rPr sz="1057" spc="-273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057" spc="-9" dirty="0">
                <a:solidFill>
                  <a:schemeClr val="tx2"/>
                </a:solidFill>
                <a:latin typeface="Arial"/>
                <a:cs typeface="Arial"/>
              </a:rPr>
              <a:t>N=786</a:t>
            </a:r>
            <a:endParaRPr sz="1057" dirty="0">
              <a:solidFill>
                <a:schemeClr val="tx2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057" spc="-9" dirty="0">
                <a:solidFill>
                  <a:schemeClr val="tx2"/>
                </a:solidFill>
                <a:latin typeface="Arial"/>
                <a:cs typeface="Arial"/>
              </a:rPr>
              <a:t>S</a:t>
            </a:r>
            <a:r>
              <a:rPr sz="1057" dirty="0">
                <a:solidFill>
                  <a:schemeClr val="tx2"/>
                </a:solidFill>
                <a:latin typeface="Arial"/>
                <a:cs typeface="Arial"/>
              </a:rPr>
              <a:t>ta</a:t>
            </a:r>
            <a:r>
              <a:rPr sz="1057" spc="-9" dirty="0">
                <a:solidFill>
                  <a:schemeClr val="tx2"/>
                </a:solidFill>
                <a:latin typeface="Arial"/>
                <a:cs typeface="Arial"/>
              </a:rPr>
              <a:t>ge</a:t>
            </a:r>
            <a:r>
              <a:rPr sz="1057" dirty="0">
                <a:solidFill>
                  <a:schemeClr val="tx2"/>
                </a:solidFill>
                <a:latin typeface="Arial"/>
                <a:cs typeface="Arial"/>
              </a:rPr>
              <a:t> II</a:t>
            </a:r>
            <a:r>
              <a:rPr lang="en-GB" sz="1057" dirty="0">
                <a:solidFill>
                  <a:schemeClr val="tx2"/>
                </a:solidFill>
                <a:latin typeface="Arial"/>
                <a:cs typeface="Arial"/>
              </a:rPr>
              <a:t>–</a:t>
            </a:r>
            <a:r>
              <a:rPr sz="1057" dirty="0">
                <a:solidFill>
                  <a:schemeClr val="tx2"/>
                </a:solidFill>
                <a:latin typeface="Arial"/>
                <a:cs typeface="Arial"/>
              </a:rPr>
              <a:t>IIB</a:t>
            </a:r>
            <a:r>
              <a:rPr sz="1057" spc="-71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057" dirty="0">
                <a:solidFill>
                  <a:schemeClr val="tx2"/>
                </a:solidFill>
                <a:latin typeface="Arial"/>
                <a:cs typeface="Arial"/>
              </a:rPr>
              <a:t>(</a:t>
            </a:r>
            <a:r>
              <a:rPr sz="1057" spc="-9" dirty="0">
                <a:solidFill>
                  <a:schemeClr val="tx2"/>
                </a:solidFill>
                <a:latin typeface="Arial"/>
                <a:cs typeface="Arial"/>
              </a:rPr>
              <a:t>N2)</a:t>
            </a:r>
            <a:endParaRPr sz="1057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5795" y="2857713"/>
            <a:ext cx="991221" cy="673284"/>
          </a:xfrm>
          <a:prstGeom prst="rect">
            <a:avLst/>
          </a:prstGeom>
        </p:spPr>
        <p:txBody>
          <a:bodyPr vert="horz" wrap="square" lIns="0" tIns="22375" rIns="0" bIns="0" rtlCol="0">
            <a:spAutoFit/>
          </a:bodyPr>
          <a:lstStyle/>
          <a:p>
            <a:pPr marL="22375" marR="8950" algn="ctr">
              <a:spcBef>
                <a:spcPts val="176"/>
              </a:spcBef>
            </a:pPr>
            <a:r>
              <a:rPr sz="1057" b="1" spc="-9" dirty="0">
                <a:solidFill>
                  <a:schemeClr val="tx2"/>
                </a:solidFill>
                <a:latin typeface="Arial"/>
                <a:cs typeface="Arial"/>
              </a:rPr>
              <a:t>CheckMate</a:t>
            </a:r>
            <a:r>
              <a:rPr sz="1057" b="1" spc="-44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057" b="1" spc="-9" dirty="0">
                <a:solidFill>
                  <a:schemeClr val="tx2"/>
                </a:solidFill>
                <a:latin typeface="Arial"/>
                <a:cs typeface="Arial"/>
              </a:rPr>
              <a:t>816 </a:t>
            </a:r>
            <a:r>
              <a:rPr sz="1057" b="1" spc="-273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057" spc="-9" dirty="0">
                <a:solidFill>
                  <a:schemeClr val="tx2"/>
                </a:solidFill>
                <a:latin typeface="Arial"/>
                <a:cs typeface="Arial"/>
              </a:rPr>
              <a:t>NCT02998528 </a:t>
            </a:r>
            <a:r>
              <a:rPr sz="1057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057" spc="-9" dirty="0">
                <a:solidFill>
                  <a:schemeClr val="tx2"/>
                </a:solidFill>
                <a:latin typeface="Arial"/>
                <a:cs typeface="Arial"/>
              </a:rPr>
              <a:t>N=350</a:t>
            </a:r>
            <a:endParaRPr sz="1057" dirty="0">
              <a:solidFill>
                <a:schemeClr val="tx2"/>
              </a:solidFill>
              <a:latin typeface="Arial"/>
              <a:cs typeface="Arial"/>
            </a:endParaRPr>
          </a:p>
          <a:p>
            <a:pPr marL="1119" algn="ctr"/>
            <a:r>
              <a:rPr sz="1057" spc="-9" dirty="0">
                <a:solidFill>
                  <a:schemeClr val="tx2"/>
                </a:solidFill>
                <a:latin typeface="Arial"/>
                <a:cs typeface="Arial"/>
              </a:rPr>
              <a:t>Stage</a:t>
            </a:r>
            <a:r>
              <a:rPr sz="1057" spc="-35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057" dirty="0">
                <a:solidFill>
                  <a:schemeClr val="tx2"/>
                </a:solidFill>
                <a:latin typeface="Arial"/>
                <a:cs typeface="Arial"/>
              </a:rPr>
              <a:t>IB</a:t>
            </a:r>
            <a:r>
              <a:rPr lang="en-GB" sz="1057" dirty="0">
                <a:solidFill>
                  <a:schemeClr val="tx2"/>
                </a:solidFill>
                <a:latin typeface="Arial"/>
                <a:cs typeface="Arial"/>
              </a:rPr>
              <a:t>–</a:t>
            </a:r>
            <a:r>
              <a:rPr sz="1057" dirty="0">
                <a:solidFill>
                  <a:schemeClr val="tx2"/>
                </a:solidFill>
                <a:latin typeface="Arial"/>
                <a:cs typeface="Arial"/>
              </a:rPr>
              <a:t>IIIA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39960" y="4170817"/>
            <a:ext cx="1018072" cy="673284"/>
          </a:xfrm>
          <a:prstGeom prst="rect">
            <a:avLst/>
          </a:prstGeom>
        </p:spPr>
        <p:txBody>
          <a:bodyPr vert="horz" wrap="square" lIns="0" tIns="22375" rIns="0" bIns="0" rtlCol="0">
            <a:spAutoFit/>
          </a:bodyPr>
          <a:lstStyle/>
          <a:p>
            <a:pPr marL="70482" marR="57055" indent="3356" algn="ctr">
              <a:spcBef>
                <a:spcPts val="176"/>
              </a:spcBef>
            </a:pPr>
            <a:r>
              <a:rPr sz="1057" b="1" spc="-9" dirty="0">
                <a:solidFill>
                  <a:schemeClr val="tx2"/>
                </a:solidFill>
                <a:latin typeface="Arial"/>
                <a:cs typeface="Arial"/>
              </a:rPr>
              <a:t>IMpower030 </a:t>
            </a:r>
            <a:r>
              <a:rPr sz="1057" b="1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057" spc="-9" dirty="0">
                <a:solidFill>
                  <a:schemeClr val="tx2"/>
                </a:solidFill>
                <a:latin typeface="Arial"/>
                <a:cs typeface="Arial"/>
              </a:rPr>
              <a:t>N</a:t>
            </a:r>
            <a:r>
              <a:rPr sz="1057" spc="-17" dirty="0">
                <a:solidFill>
                  <a:schemeClr val="tx2"/>
                </a:solidFill>
                <a:latin typeface="Arial"/>
                <a:cs typeface="Arial"/>
              </a:rPr>
              <a:t>C</a:t>
            </a:r>
            <a:r>
              <a:rPr sz="1057" dirty="0">
                <a:solidFill>
                  <a:schemeClr val="tx2"/>
                </a:solidFill>
                <a:latin typeface="Arial"/>
                <a:cs typeface="Arial"/>
              </a:rPr>
              <a:t>T</a:t>
            </a:r>
            <a:r>
              <a:rPr sz="1057" spc="-9" dirty="0">
                <a:solidFill>
                  <a:schemeClr val="tx2"/>
                </a:solidFill>
                <a:latin typeface="Arial"/>
                <a:cs typeface="Arial"/>
              </a:rPr>
              <a:t>03456063  N=450</a:t>
            </a:r>
            <a:endParaRPr sz="1057" dirty="0">
              <a:solidFill>
                <a:schemeClr val="tx2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057" spc="-9" dirty="0">
                <a:solidFill>
                  <a:schemeClr val="tx2"/>
                </a:solidFill>
                <a:latin typeface="Arial"/>
                <a:cs typeface="Arial"/>
              </a:rPr>
              <a:t>Stage</a:t>
            </a:r>
            <a:r>
              <a:rPr sz="1057" spc="-27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057" spc="-9" dirty="0">
                <a:solidFill>
                  <a:schemeClr val="tx2"/>
                </a:solidFill>
                <a:latin typeface="Arial"/>
                <a:cs typeface="Arial"/>
              </a:rPr>
              <a:t>II</a:t>
            </a:r>
            <a:r>
              <a:rPr lang="en-GB" sz="1057" spc="-9" dirty="0">
                <a:solidFill>
                  <a:schemeClr val="tx2"/>
                </a:solidFill>
                <a:latin typeface="Arial"/>
                <a:cs typeface="Arial"/>
              </a:rPr>
              <a:t>–</a:t>
            </a:r>
            <a:r>
              <a:rPr sz="1057" spc="-9" dirty="0">
                <a:solidFill>
                  <a:schemeClr val="tx2"/>
                </a:solidFill>
                <a:latin typeface="Arial"/>
                <a:cs typeface="Arial"/>
              </a:rPr>
              <a:t>IIIB</a:t>
            </a:r>
            <a:r>
              <a:rPr lang="en-GB" sz="1057" spc="-9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057" spc="-9" dirty="0">
                <a:solidFill>
                  <a:schemeClr val="tx2"/>
                </a:solidFill>
                <a:latin typeface="Arial"/>
                <a:cs typeface="Arial"/>
              </a:rPr>
              <a:t>(N2)</a:t>
            </a:r>
            <a:endParaRPr sz="1057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5261" y="5404471"/>
            <a:ext cx="1107572" cy="673284"/>
          </a:xfrm>
          <a:prstGeom prst="rect">
            <a:avLst/>
          </a:prstGeom>
        </p:spPr>
        <p:txBody>
          <a:bodyPr vert="horz" wrap="square" lIns="0" tIns="22375" rIns="0" bIns="0" rtlCol="0">
            <a:spAutoFit/>
          </a:bodyPr>
          <a:lstStyle/>
          <a:p>
            <a:pPr marL="115232" marR="99570" indent="1119" algn="ctr">
              <a:spcBef>
                <a:spcPts val="176"/>
              </a:spcBef>
            </a:pPr>
            <a:r>
              <a:rPr sz="1057" b="1" spc="-9" dirty="0">
                <a:solidFill>
                  <a:schemeClr val="tx2"/>
                </a:solidFill>
                <a:latin typeface="Arial"/>
                <a:cs typeface="Arial"/>
              </a:rPr>
              <a:t>AEGEAN </a:t>
            </a:r>
            <a:r>
              <a:rPr sz="1057" b="1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057" spc="-9" dirty="0">
                <a:solidFill>
                  <a:schemeClr val="tx2"/>
                </a:solidFill>
                <a:latin typeface="Arial"/>
                <a:cs typeface="Arial"/>
              </a:rPr>
              <a:t>N</a:t>
            </a:r>
            <a:r>
              <a:rPr sz="1057" spc="-17" dirty="0">
                <a:solidFill>
                  <a:schemeClr val="tx2"/>
                </a:solidFill>
                <a:latin typeface="Arial"/>
                <a:cs typeface="Arial"/>
              </a:rPr>
              <a:t>C</a:t>
            </a:r>
            <a:r>
              <a:rPr sz="1057" dirty="0">
                <a:solidFill>
                  <a:schemeClr val="tx2"/>
                </a:solidFill>
                <a:latin typeface="Arial"/>
                <a:cs typeface="Arial"/>
              </a:rPr>
              <a:t>T</a:t>
            </a:r>
            <a:r>
              <a:rPr sz="1057" spc="-9" dirty="0">
                <a:solidFill>
                  <a:schemeClr val="tx2"/>
                </a:solidFill>
                <a:latin typeface="Arial"/>
                <a:cs typeface="Arial"/>
              </a:rPr>
              <a:t>03800134  N=800</a:t>
            </a:r>
            <a:endParaRPr sz="1057" dirty="0">
              <a:solidFill>
                <a:schemeClr val="tx2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057" spc="-9" dirty="0">
                <a:solidFill>
                  <a:schemeClr val="tx2"/>
                </a:solidFill>
                <a:latin typeface="Arial"/>
                <a:cs typeface="Arial"/>
              </a:rPr>
              <a:t>Stage</a:t>
            </a:r>
            <a:r>
              <a:rPr sz="1057" spc="-27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057" spc="-9" dirty="0">
                <a:solidFill>
                  <a:schemeClr val="tx2"/>
                </a:solidFill>
                <a:latin typeface="Arial"/>
                <a:cs typeface="Arial"/>
              </a:rPr>
              <a:t>IIA</a:t>
            </a:r>
            <a:r>
              <a:rPr lang="en-GB" sz="1057" spc="-9" dirty="0">
                <a:solidFill>
                  <a:schemeClr val="tx2"/>
                </a:solidFill>
                <a:latin typeface="Arial"/>
                <a:cs typeface="Arial"/>
              </a:rPr>
              <a:t>–</a:t>
            </a:r>
            <a:r>
              <a:rPr sz="1057" spc="-9" dirty="0">
                <a:solidFill>
                  <a:schemeClr val="tx2"/>
                </a:solidFill>
                <a:latin typeface="Arial"/>
                <a:cs typeface="Arial"/>
              </a:rPr>
              <a:t>IIIB</a:t>
            </a:r>
            <a:r>
              <a:rPr lang="en-GB" sz="1057" spc="-9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057" spc="-9" dirty="0">
                <a:solidFill>
                  <a:schemeClr val="tx2"/>
                </a:solidFill>
                <a:latin typeface="Arial"/>
                <a:cs typeface="Arial"/>
              </a:rPr>
              <a:t>(N2)</a:t>
            </a:r>
            <a:endParaRPr sz="1057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5061196" y="4265053"/>
            <a:ext cx="588043" cy="422283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48000" rIns="0" bIns="48000" rtlCol="0" anchor="ctr">
            <a:spAutoFit/>
          </a:bodyPr>
          <a:lstStyle/>
          <a:p>
            <a:pPr algn="ctr"/>
            <a:r>
              <a:rPr sz="1057" spc="-9" dirty="0">
                <a:latin typeface="Arial"/>
                <a:cs typeface="Arial"/>
              </a:rPr>
              <a:t>EFS</a:t>
            </a:r>
            <a:endParaRPr sz="1057" dirty="0">
              <a:latin typeface="Arial"/>
              <a:cs typeface="Arial"/>
            </a:endParaRPr>
          </a:p>
          <a:p>
            <a:pPr algn="ctr"/>
            <a:r>
              <a:rPr sz="1057" spc="-9" dirty="0">
                <a:latin typeface="Arial"/>
                <a:cs typeface="Arial"/>
              </a:rPr>
              <a:t>MPR</a:t>
            </a:r>
            <a:endParaRPr sz="1057" dirty="0">
              <a:latin typeface="Arial"/>
              <a:cs typeface="Arial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1809975" y="5369373"/>
            <a:ext cx="1224612" cy="325559"/>
          </a:xfrm>
          <a:prstGeom prst="roundRect">
            <a:avLst/>
          </a:prstGeom>
          <a:solidFill>
            <a:srgbClr val="00B8FF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CT + durva</a:t>
            </a:r>
          </a:p>
        </p:txBody>
      </p:sp>
      <p:sp>
        <p:nvSpPr>
          <p:cNvPr id="191" name="object 92">
            <a:extLst>
              <a:ext uri="{FF2B5EF4-FFF2-40B4-BE49-F238E27FC236}">
                <a16:creationId xmlns:a16="http://schemas.microsoft.com/office/drawing/2014/main" id="{24CC0747-FF04-45B0-970A-151432DC4938}"/>
              </a:ext>
            </a:extLst>
          </p:cNvPr>
          <p:cNvSpPr txBox="1"/>
          <p:nvPr/>
        </p:nvSpPr>
        <p:spPr>
          <a:xfrm>
            <a:off x="5061196" y="2973527"/>
            <a:ext cx="588043" cy="422283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48000" rIns="0" bIns="48000" rtlCol="0" anchor="ctr">
            <a:spAutoFit/>
          </a:bodyPr>
          <a:lstStyle/>
          <a:p>
            <a:pPr algn="ctr"/>
            <a:r>
              <a:rPr lang="en-GB" sz="1057" spc="-9" dirty="0">
                <a:latin typeface="Arial"/>
                <a:cs typeface="Arial"/>
              </a:rPr>
              <a:t>EFS</a:t>
            </a:r>
          </a:p>
          <a:p>
            <a:pPr algn="ctr"/>
            <a:r>
              <a:rPr lang="en-GB" sz="1057" spc="-9" dirty="0">
                <a:latin typeface="Arial"/>
                <a:cs typeface="Arial"/>
              </a:rPr>
              <a:t>pCR</a:t>
            </a:r>
          </a:p>
        </p:txBody>
      </p:sp>
      <p:sp>
        <p:nvSpPr>
          <p:cNvPr id="192" name="object 92">
            <a:extLst>
              <a:ext uri="{FF2B5EF4-FFF2-40B4-BE49-F238E27FC236}">
                <a16:creationId xmlns:a16="http://schemas.microsoft.com/office/drawing/2014/main" id="{DD590D04-C15F-41CE-B845-9A6CE8D9CA33}"/>
              </a:ext>
            </a:extLst>
          </p:cNvPr>
          <p:cNvSpPr txBox="1"/>
          <p:nvPr/>
        </p:nvSpPr>
        <p:spPr>
          <a:xfrm>
            <a:off x="5061196" y="1578679"/>
            <a:ext cx="588043" cy="422283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48000" rIns="0" bIns="48000" rtlCol="0" anchor="ctr">
            <a:spAutoFit/>
          </a:bodyPr>
          <a:lstStyle/>
          <a:p>
            <a:pPr algn="ctr"/>
            <a:r>
              <a:rPr lang="en-GB" sz="1057" spc="-9" dirty="0">
                <a:latin typeface="Arial"/>
                <a:cs typeface="Arial"/>
              </a:rPr>
              <a:t>EFS  </a:t>
            </a:r>
            <a:br>
              <a:rPr lang="en-GB" sz="1057" spc="-9" dirty="0">
                <a:latin typeface="Arial"/>
                <a:cs typeface="Arial"/>
              </a:rPr>
            </a:br>
            <a:r>
              <a:rPr lang="en-GB" sz="1057" spc="-9" dirty="0">
                <a:latin typeface="Arial"/>
                <a:cs typeface="Arial"/>
              </a:rPr>
              <a:t>OS</a:t>
            </a:r>
          </a:p>
        </p:txBody>
      </p:sp>
      <p:sp>
        <p:nvSpPr>
          <p:cNvPr id="194" name="object 92">
            <a:extLst>
              <a:ext uri="{FF2B5EF4-FFF2-40B4-BE49-F238E27FC236}">
                <a16:creationId xmlns:a16="http://schemas.microsoft.com/office/drawing/2014/main" id="{1768963B-890E-4A60-9E5F-490897F62E4B}"/>
              </a:ext>
            </a:extLst>
          </p:cNvPr>
          <p:cNvSpPr txBox="1"/>
          <p:nvPr/>
        </p:nvSpPr>
        <p:spPr>
          <a:xfrm>
            <a:off x="5061196" y="5535913"/>
            <a:ext cx="588043" cy="422283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48000" rIns="0" bIns="48000" rtlCol="0" anchor="ctr">
            <a:spAutoFit/>
          </a:bodyPr>
          <a:lstStyle/>
          <a:p>
            <a:pPr algn="ctr"/>
            <a:r>
              <a:rPr sz="1057" spc="-9" dirty="0">
                <a:latin typeface="Arial"/>
                <a:cs typeface="Arial"/>
              </a:rPr>
              <a:t>EFS</a:t>
            </a:r>
            <a:endParaRPr sz="1057" dirty="0">
              <a:latin typeface="Arial"/>
              <a:cs typeface="Arial"/>
            </a:endParaRPr>
          </a:p>
          <a:p>
            <a:pPr algn="ctr"/>
            <a:r>
              <a:rPr sz="1057" spc="-9" dirty="0">
                <a:latin typeface="Arial"/>
                <a:cs typeface="Arial"/>
              </a:rPr>
              <a:t>MPR</a:t>
            </a:r>
            <a:endParaRPr sz="1057" dirty="0">
              <a:latin typeface="Arial"/>
              <a:cs typeface="Arial"/>
            </a:endParaRPr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8CE51DDC-FF22-4EA0-AC3B-E91F343933CC}"/>
              </a:ext>
            </a:extLst>
          </p:cNvPr>
          <p:cNvSpPr/>
          <p:nvPr/>
        </p:nvSpPr>
        <p:spPr>
          <a:xfrm>
            <a:off x="1304266" y="1603915"/>
            <a:ext cx="442660" cy="44408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CF897A0B-73A6-43CC-B9A0-73A17878F06E}"/>
              </a:ext>
            </a:extLst>
          </p:cNvPr>
          <p:cNvSpPr/>
          <p:nvPr/>
        </p:nvSpPr>
        <p:spPr>
          <a:xfrm>
            <a:off x="1304266" y="2957433"/>
            <a:ext cx="442660" cy="44408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id="{005E7031-382F-4723-8C18-560EC4BE4002}"/>
              </a:ext>
            </a:extLst>
          </p:cNvPr>
          <p:cNvSpPr/>
          <p:nvPr/>
        </p:nvSpPr>
        <p:spPr>
          <a:xfrm>
            <a:off x="1304266" y="4259291"/>
            <a:ext cx="442660" cy="44408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5C4755CF-E39A-411B-880F-3E0C741DD76E}"/>
              </a:ext>
            </a:extLst>
          </p:cNvPr>
          <p:cNvSpPr/>
          <p:nvPr/>
        </p:nvSpPr>
        <p:spPr>
          <a:xfrm>
            <a:off x="1304266" y="5509488"/>
            <a:ext cx="442660" cy="44408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98BCB865-CABA-4E59-B219-7D381B2B92B2}"/>
              </a:ext>
            </a:extLst>
          </p:cNvPr>
          <p:cNvSpPr/>
          <p:nvPr/>
        </p:nvSpPr>
        <p:spPr>
          <a:xfrm>
            <a:off x="3174395" y="1603915"/>
            <a:ext cx="442660" cy="44408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id="{6D50EFDF-5860-4F0D-913F-D41B4E5C3BE1}"/>
              </a:ext>
            </a:extLst>
          </p:cNvPr>
          <p:cNvSpPr/>
          <p:nvPr/>
        </p:nvSpPr>
        <p:spPr>
          <a:xfrm>
            <a:off x="3174395" y="2957433"/>
            <a:ext cx="442660" cy="44408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id="{2498622B-650B-477D-B92C-448787CF2276}"/>
              </a:ext>
            </a:extLst>
          </p:cNvPr>
          <p:cNvSpPr/>
          <p:nvPr/>
        </p:nvSpPr>
        <p:spPr>
          <a:xfrm>
            <a:off x="3174395" y="4259291"/>
            <a:ext cx="442660" cy="44408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D8004DD0-9FCF-4E80-9699-242F729F1804}"/>
              </a:ext>
            </a:extLst>
          </p:cNvPr>
          <p:cNvSpPr/>
          <p:nvPr/>
        </p:nvSpPr>
        <p:spPr>
          <a:xfrm>
            <a:off x="3174395" y="5509488"/>
            <a:ext cx="442660" cy="44408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20" name="object 94">
            <a:extLst>
              <a:ext uri="{FF2B5EF4-FFF2-40B4-BE49-F238E27FC236}">
                <a16:creationId xmlns:a16="http://schemas.microsoft.com/office/drawing/2014/main" id="{9F6A85B0-40F9-4689-965D-BA624490807A}"/>
              </a:ext>
            </a:extLst>
          </p:cNvPr>
          <p:cNvSpPr/>
          <p:nvPr/>
        </p:nvSpPr>
        <p:spPr>
          <a:xfrm>
            <a:off x="1809975" y="5742121"/>
            <a:ext cx="1224612" cy="325559"/>
          </a:xfrm>
          <a:prstGeom prst="roundRect">
            <a:avLst/>
          </a:prstGeom>
          <a:solidFill>
            <a:srgbClr val="00AF5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CT + placebo</a:t>
            </a:r>
          </a:p>
        </p:txBody>
      </p:sp>
      <p:sp>
        <p:nvSpPr>
          <p:cNvPr id="221" name="object 94">
            <a:extLst>
              <a:ext uri="{FF2B5EF4-FFF2-40B4-BE49-F238E27FC236}">
                <a16:creationId xmlns:a16="http://schemas.microsoft.com/office/drawing/2014/main" id="{E48B1531-C1D5-4AEA-A4E3-D44CE4988BF0}"/>
              </a:ext>
            </a:extLst>
          </p:cNvPr>
          <p:cNvSpPr/>
          <p:nvPr/>
        </p:nvSpPr>
        <p:spPr>
          <a:xfrm>
            <a:off x="1809975" y="4119110"/>
            <a:ext cx="1224612" cy="325559"/>
          </a:xfrm>
          <a:prstGeom prst="roundRect">
            <a:avLst/>
          </a:prstGeom>
          <a:solidFill>
            <a:srgbClr val="00B8FF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CT + atezo</a:t>
            </a:r>
          </a:p>
        </p:txBody>
      </p:sp>
      <p:sp>
        <p:nvSpPr>
          <p:cNvPr id="222" name="object 94">
            <a:extLst>
              <a:ext uri="{FF2B5EF4-FFF2-40B4-BE49-F238E27FC236}">
                <a16:creationId xmlns:a16="http://schemas.microsoft.com/office/drawing/2014/main" id="{209451C6-23E0-4D17-AF11-2563B3B051BB}"/>
              </a:ext>
            </a:extLst>
          </p:cNvPr>
          <p:cNvSpPr/>
          <p:nvPr/>
        </p:nvSpPr>
        <p:spPr>
          <a:xfrm>
            <a:off x="1809975" y="4491858"/>
            <a:ext cx="1224612" cy="325559"/>
          </a:xfrm>
          <a:prstGeom prst="roundRect">
            <a:avLst/>
          </a:prstGeom>
          <a:solidFill>
            <a:srgbClr val="00AF5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CT + placebo</a:t>
            </a:r>
          </a:p>
        </p:txBody>
      </p:sp>
      <p:sp>
        <p:nvSpPr>
          <p:cNvPr id="223" name="object 94">
            <a:extLst>
              <a:ext uri="{FF2B5EF4-FFF2-40B4-BE49-F238E27FC236}">
                <a16:creationId xmlns:a16="http://schemas.microsoft.com/office/drawing/2014/main" id="{E8B39322-06EA-4883-9B56-F52E58DF323F}"/>
              </a:ext>
            </a:extLst>
          </p:cNvPr>
          <p:cNvSpPr/>
          <p:nvPr/>
        </p:nvSpPr>
        <p:spPr>
          <a:xfrm>
            <a:off x="1809975" y="3008629"/>
            <a:ext cx="1224612" cy="325559"/>
          </a:xfrm>
          <a:prstGeom prst="roundRect">
            <a:avLst/>
          </a:prstGeom>
          <a:solidFill>
            <a:srgbClr val="00B8FF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Nivo + ipi</a:t>
            </a:r>
          </a:p>
        </p:txBody>
      </p:sp>
      <p:sp>
        <p:nvSpPr>
          <p:cNvPr id="224" name="object 94">
            <a:extLst>
              <a:ext uri="{FF2B5EF4-FFF2-40B4-BE49-F238E27FC236}">
                <a16:creationId xmlns:a16="http://schemas.microsoft.com/office/drawing/2014/main" id="{D38F0C05-8DD6-4825-93B8-733B43B2E51F}"/>
              </a:ext>
            </a:extLst>
          </p:cNvPr>
          <p:cNvSpPr/>
          <p:nvPr/>
        </p:nvSpPr>
        <p:spPr>
          <a:xfrm>
            <a:off x="1809975" y="3381377"/>
            <a:ext cx="1224612" cy="325559"/>
          </a:xfrm>
          <a:prstGeom prst="roundRect">
            <a:avLst/>
          </a:prstGeom>
          <a:solidFill>
            <a:srgbClr val="00AF5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CT</a:t>
            </a:r>
          </a:p>
        </p:txBody>
      </p:sp>
      <p:sp>
        <p:nvSpPr>
          <p:cNvPr id="225" name="object 94">
            <a:extLst>
              <a:ext uri="{FF2B5EF4-FFF2-40B4-BE49-F238E27FC236}">
                <a16:creationId xmlns:a16="http://schemas.microsoft.com/office/drawing/2014/main" id="{AA0DFBA2-78D0-47E7-A0B1-5314F9D596CF}"/>
              </a:ext>
            </a:extLst>
          </p:cNvPr>
          <p:cNvSpPr/>
          <p:nvPr/>
        </p:nvSpPr>
        <p:spPr>
          <a:xfrm>
            <a:off x="1809975" y="2643646"/>
            <a:ext cx="1224612" cy="325559"/>
          </a:xfrm>
          <a:prstGeom prst="roundRect">
            <a:avLst/>
          </a:prstGeom>
          <a:solidFill>
            <a:srgbClr val="00B8FF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CT + nivo</a:t>
            </a:r>
          </a:p>
        </p:txBody>
      </p:sp>
      <p:sp>
        <p:nvSpPr>
          <p:cNvPr id="226" name="object 94">
            <a:extLst>
              <a:ext uri="{FF2B5EF4-FFF2-40B4-BE49-F238E27FC236}">
                <a16:creationId xmlns:a16="http://schemas.microsoft.com/office/drawing/2014/main" id="{89930BD5-CC43-4146-B020-7D2659E6A15E}"/>
              </a:ext>
            </a:extLst>
          </p:cNvPr>
          <p:cNvSpPr/>
          <p:nvPr/>
        </p:nvSpPr>
        <p:spPr>
          <a:xfrm>
            <a:off x="1809975" y="1447742"/>
            <a:ext cx="1224612" cy="325559"/>
          </a:xfrm>
          <a:prstGeom prst="roundRect">
            <a:avLst/>
          </a:prstGeom>
          <a:solidFill>
            <a:srgbClr val="00B8FF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CT + pembro</a:t>
            </a:r>
          </a:p>
        </p:txBody>
      </p:sp>
      <p:sp>
        <p:nvSpPr>
          <p:cNvPr id="227" name="object 94">
            <a:extLst>
              <a:ext uri="{FF2B5EF4-FFF2-40B4-BE49-F238E27FC236}">
                <a16:creationId xmlns:a16="http://schemas.microsoft.com/office/drawing/2014/main" id="{634A1345-0F64-4F96-8636-F13E68567D4D}"/>
              </a:ext>
            </a:extLst>
          </p:cNvPr>
          <p:cNvSpPr/>
          <p:nvPr/>
        </p:nvSpPr>
        <p:spPr>
          <a:xfrm>
            <a:off x="1809975" y="1820490"/>
            <a:ext cx="1224612" cy="325559"/>
          </a:xfrm>
          <a:prstGeom prst="roundRect">
            <a:avLst/>
          </a:prstGeom>
          <a:solidFill>
            <a:srgbClr val="00AF5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CT + placebo</a:t>
            </a:r>
          </a:p>
        </p:txBody>
      </p:sp>
      <p:sp>
        <p:nvSpPr>
          <p:cNvPr id="228" name="object 94">
            <a:extLst>
              <a:ext uri="{FF2B5EF4-FFF2-40B4-BE49-F238E27FC236}">
                <a16:creationId xmlns:a16="http://schemas.microsoft.com/office/drawing/2014/main" id="{AB7924D8-AE1B-4177-8718-5F8DB305A985}"/>
              </a:ext>
            </a:extLst>
          </p:cNvPr>
          <p:cNvSpPr/>
          <p:nvPr/>
        </p:nvSpPr>
        <p:spPr>
          <a:xfrm>
            <a:off x="3697018" y="5369373"/>
            <a:ext cx="1224612" cy="325559"/>
          </a:xfrm>
          <a:prstGeom prst="roundRect">
            <a:avLst/>
          </a:prstGeom>
          <a:solidFill>
            <a:srgbClr val="00B8FF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Durva 48 </a:t>
            </a:r>
            <a:r>
              <a:rPr lang="en-GB" sz="1400" dirty="0" err="1">
                <a:solidFill>
                  <a:schemeClr val="bg1"/>
                </a:solidFill>
              </a:rPr>
              <a:t>wk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29" name="object 94">
            <a:extLst>
              <a:ext uri="{FF2B5EF4-FFF2-40B4-BE49-F238E27FC236}">
                <a16:creationId xmlns:a16="http://schemas.microsoft.com/office/drawing/2014/main" id="{F83D50CB-8727-48B1-9DFE-7519D4E16895}"/>
              </a:ext>
            </a:extLst>
          </p:cNvPr>
          <p:cNvSpPr/>
          <p:nvPr/>
        </p:nvSpPr>
        <p:spPr>
          <a:xfrm>
            <a:off x="3697018" y="5742121"/>
            <a:ext cx="1224612" cy="325559"/>
          </a:xfrm>
          <a:prstGeom prst="roundRect">
            <a:avLst/>
          </a:prstGeom>
          <a:solidFill>
            <a:srgbClr val="00AF5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Placebo 48 </a:t>
            </a:r>
            <a:r>
              <a:rPr lang="en-GB" sz="1400" dirty="0" err="1">
                <a:solidFill>
                  <a:schemeClr val="bg1"/>
                </a:solidFill>
              </a:rPr>
              <a:t>wk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30" name="object 94">
            <a:extLst>
              <a:ext uri="{FF2B5EF4-FFF2-40B4-BE49-F238E27FC236}">
                <a16:creationId xmlns:a16="http://schemas.microsoft.com/office/drawing/2014/main" id="{E08C5C4F-4C04-4F09-B7C4-682A7D4564C4}"/>
              </a:ext>
            </a:extLst>
          </p:cNvPr>
          <p:cNvSpPr/>
          <p:nvPr/>
        </p:nvSpPr>
        <p:spPr>
          <a:xfrm>
            <a:off x="3697018" y="4119110"/>
            <a:ext cx="1224612" cy="325559"/>
          </a:xfrm>
          <a:prstGeom prst="roundRect">
            <a:avLst/>
          </a:prstGeom>
          <a:solidFill>
            <a:srgbClr val="00B8FF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Atezo 48 </a:t>
            </a:r>
            <a:r>
              <a:rPr lang="en-GB" sz="1400" dirty="0" err="1">
                <a:solidFill>
                  <a:schemeClr val="bg1"/>
                </a:solidFill>
              </a:rPr>
              <a:t>wk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31" name="object 94">
            <a:extLst>
              <a:ext uri="{FF2B5EF4-FFF2-40B4-BE49-F238E27FC236}">
                <a16:creationId xmlns:a16="http://schemas.microsoft.com/office/drawing/2014/main" id="{16F620E0-2C65-4E05-9B04-098DBF1B8F26}"/>
              </a:ext>
            </a:extLst>
          </p:cNvPr>
          <p:cNvSpPr/>
          <p:nvPr/>
        </p:nvSpPr>
        <p:spPr>
          <a:xfrm>
            <a:off x="3697018" y="4491858"/>
            <a:ext cx="1224612" cy="325559"/>
          </a:xfrm>
          <a:prstGeom prst="roundRect">
            <a:avLst/>
          </a:prstGeom>
          <a:solidFill>
            <a:srgbClr val="00AF5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Placebo 48 </a:t>
            </a:r>
            <a:r>
              <a:rPr lang="en-GB" sz="1400" dirty="0" err="1">
                <a:solidFill>
                  <a:schemeClr val="bg1"/>
                </a:solidFill>
              </a:rPr>
              <a:t>wk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32" name="object 94">
            <a:extLst>
              <a:ext uri="{FF2B5EF4-FFF2-40B4-BE49-F238E27FC236}">
                <a16:creationId xmlns:a16="http://schemas.microsoft.com/office/drawing/2014/main" id="{646B5875-5B44-48BF-BFF0-58340D4A4D88}"/>
              </a:ext>
            </a:extLst>
          </p:cNvPr>
          <p:cNvSpPr/>
          <p:nvPr/>
        </p:nvSpPr>
        <p:spPr>
          <a:xfrm>
            <a:off x="3697018" y="1447742"/>
            <a:ext cx="1224612" cy="325559"/>
          </a:xfrm>
          <a:prstGeom prst="roundRect">
            <a:avLst/>
          </a:prstGeom>
          <a:solidFill>
            <a:srgbClr val="00B8FF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Pembro 39 </a:t>
            </a:r>
            <a:r>
              <a:rPr lang="en-GB" sz="1400" dirty="0" err="1">
                <a:solidFill>
                  <a:schemeClr val="bg1"/>
                </a:solidFill>
              </a:rPr>
              <a:t>wk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33" name="object 94">
            <a:extLst>
              <a:ext uri="{FF2B5EF4-FFF2-40B4-BE49-F238E27FC236}">
                <a16:creationId xmlns:a16="http://schemas.microsoft.com/office/drawing/2014/main" id="{F1B05F20-228D-44C9-8450-D9B9D6918D7F}"/>
              </a:ext>
            </a:extLst>
          </p:cNvPr>
          <p:cNvSpPr/>
          <p:nvPr/>
        </p:nvSpPr>
        <p:spPr>
          <a:xfrm>
            <a:off x="3697018" y="1820490"/>
            <a:ext cx="1224612" cy="325559"/>
          </a:xfrm>
          <a:prstGeom prst="roundRect">
            <a:avLst/>
          </a:prstGeom>
          <a:solidFill>
            <a:srgbClr val="00AF5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Placebo 39 </a:t>
            </a:r>
            <a:r>
              <a:rPr lang="en-GB" sz="1400" dirty="0" err="1">
                <a:solidFill>
                  <a:schemeClr val="bg1"/>
                </a:solidFill>
              </a:rPr>
              <a:t>wk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45" name="object 3">
            <a:extLst>
              <a:ext uri="{FF2B5EF4-FFF2-40B4-BE49-F238E27FC236}">
                <a16:creationId xmlns:a16="http://schemas.microsoft.com/office/drawing/2014/main" id="{F2F8BE0D-750B-41A8-BC51-487484712375}"/>
              </a:ext>
            </a:extLst>
          </p:cNvPr>
          <p:cNvSpPr txBox="1"/>
          <p:nvPr/>
        </p:nvSpPr>
        <p:spPr>
          <a:xfrm>
            <a:off x="6178091" y="1480427"/>
            <a:ext cx="1010240" cy="673284"/>
          </a:xfrm>
          <a:prstGeom prst="rect">
            <a:avLst/>
          </a:prstGeom>
        </p:spPr>
        <p:txBody>
          <a:bodyPr vert="horz" wrap="square" lIns="0" tIns="22375" rIns="0" bIns="0" rtlCol="0">
            <a:spAutoFit/>
          </a:bodyPr>
          <a:lstStyle/>
          <a:p>
            <a:pPr marL="21257" marR="8950" algn="ctr">
              <a:spcBef>
                <a:spcPts val="176"/>
              </a:spcBef>
            </a:pPr>
            <a:r>
              <a:rPr lang="en-GB" sz="1057" b="1" dirty="0">
                <a:solidFill>
                  <a:schemeClr val="tx2"/>
                </a:solidFill>
                <a:latin typeface="Arial"/>
                <a:cs typeface="Arial"/>
              </a:rPr>
              <a:t>Tislelizumab</a:t>
            </a:r>
            <a:r>
              <a:rPr lang="en-GB" sz="1057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GB" sz="1057" spc="9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GB" sz="1057" spc="-9" dirty="0">
                <a:solidFill>
                  <a:schemeClr val="tx2"/>
                </a:solidFill>
                <a:latin typeface="Arial"/>
                <a:cs typeface="Arial"/>
              </a:rPr>
              <a:t>N</a:t>
            </a:r>
            <a:r>
              <a:rPr lang="en-GB" sz="1057" spc="-17" dirty="0">
                <a:solidFill>
                  <a:schemeClr val="tx2"/>
                </a:solidFill>
                <a:latin typeface="Arial"/>
                <a:cs typeface="Arial"/>
              </a:rPr>
              <a:t>C</a:t>
            </a:r>
            <a:r>
              <a:rPr lang="en-GB" sz="1057" dirty="0">
                <a:solidFill>
                  <a:schemeClr val="tx2"/>
                </a:solidFill>
                <a:latin typeface="Arial"/>
                <a:cs typeface="Arial"/>
              </a:rPr>
              <a:t>T</a:t>
            </a:r>
            <a:r>
              <a:rPr lang="en-GB" sz="1057" spc="-9" dirty="0">
                <a:solidFill>
                  <a:schemeClr val="tx2"/>
                </a:solidFill>
                <a:latin typeface="Arial"/>
                <a:cs typeface="Arial"/>
              </a:rPr>
              <a:t>04379635  N=380</a:t>
            </a:r>
            <a:endParaRPr lang="en-GB" sz="1057" dirty="0">
              <a:solidFill>
                <a:schemeClr val="tx2"/>
              </a:solidFill>
              <a:latin typeface="Arial"/>
              <a:cs typeface="Arial"/>
            </a:endParaRPr>
          </a:p>
          <a:p>
            <a:pPr marL="2237" algn="ctr"/>
            <a:r>
              <a:rPr lang="en-GB" sz="1057" spc="-9" dirty="0">
                <a:solidFill>
                  <a:schemeClr val="tx2"/>
                </a:solidFill>
                <a:latin typeface="Arial"/>
                <a:cs typeface="Arial"/>
              </a:rPr>
              <a:t>Stage</a:t>
            </a:r>
            <a:r>
              <a:rPr lang="en-GB" sz="1057" spc="-35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GB" sz="1057" dirty="0">
                <a:solidFill>
                  <a:schemeClr val="tx2"/>
                </a:solidFill>
                <a:latin typeface="Arial"/>
                <a:cs typeface="Arial"/>
              </a:rPr>
              <a:t>II–IIIA</a:t>
            </a:r>
          </a:p>
        </p:txBody>
      </p:sp>
      <p:sp>
        <p:nvSpPr>
          <p:cNvPr id="246" name="object 92">
            <a:extLst>
              <a:ext uri="{FF2B5EF4-FFF2-40B4-BE49-F238E27FC236}">
                <a16:creationId xmlns:a16="http://schemas.microsoft.com/office/drawing/2014/main" id="{4F3E9951-4BDF-450A-9F1E-C9833A9D04C8}"/>
              </a:ext>
            </a:extLst>
          </p:cNvPr>
          <p:cNvSpPr txBox="1"/>
          <p:nvPr/>
        </p:nvSpPr>
        <p:spPr>
          <a:xfrm>
            <a:off x="11359103" y="1578679"/>
            <a:ext cx="588043" cy="422283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48000" rIns="0" bIns="48000" rtlCol="0" anchor="ctr">
            <a:spAutoFit/>
          </a:bodyPr>
          <a:lstStyle/>
          <a:p>
            <a:pPr algn="ctr"/>
            <a:r>
              <a:rPr lang="en-GB" sz="1057" spc="-9" dirty="0">
                <a:latin typeface="Arial"/>
                <a:cs typeface="Arial"/>
              </a:rPr>
              <a:t>EFS  MPR</a:t>
            </a:r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id="{9E0DBFC1-448A-45F5-8425-FC57127CFB12}"/>
              </a:ext>
            </a:extLst>
          </p:cNvPr>
          <p:cNvSpPr/>
          <p:nvPr/>
        </p:nvSpPr>
        <p:spPr>
          <a:xfrm>
            <a:off x="7284846" y="1603915"/>
            <a:ext cx="442660" cy="44408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48" name="Oval 247">
            <a:extLst>
              <a:ext uri="{FF2B5EF4-FFF2-40B4-BE49-F238E27FC236}">
                <a16:creationId xmlns:a16="http://schemas.microsoft.com/office/drawing/2014/main" id="{0267D9C3-3028-4A00-AA2D-3597801E08CD}"/>
              </a:ext>
            </a:extLst>
          </p:cNvPr>
          <p:cNvSpPr/>
          <p:nvPr/>
        </p:nvSpPr>
        <p:spPr>
          <a:xfrm>
            <a:off x="9472302" y="1603915"/>
            <a:ext cx="442660" cy="44408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49" name="object 94">
            <a:extLst>
              <a:ext uri="{FF2B5EF4-FFF2-40B4-BE49-F238E27FC236}">
                <a16:creationId xmlns:a16="http://schemas.microsoft.com/office/drawing/2014/main" id="{8E7FC0CF-90B8-4646-814D-6B3A2194183E}"/>
              </a:ext>
            </a:extLst>
          </p:cNvPr>
          <p:cNvSpPr/>
          <p:nvPr/>
        </p:nvSpPr>
        <p:spPr>
          <a:xfrm>
            <a:off x="7791191" y="1447742"/>
            <a:ext cx="1541304" cy="325559"/>
          </a:xfrm>
          <a:prstGeom prst="roundRect">
            <a:avLst/>
          </a:prstGeom>
          <a:solidFill>
            <a:srgbClr val="00B8FF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CT + tislelizumab</a:t>
            </a:r>
          </a:p>
        </p:txBody>
      </p:sp>
      <p:sp>
        <p:nvSpPr>
          <p:cNvPr id="250" name="object 94">
            <a:extLst>
              <a:ext uri="{FF2B5EF4-FFF2-40B4-BE49-F238E27FC236}">
                <a16:creationId xmlns:a16="http://schemas.microsoft.com/office/drawing/2014/main" id="{49DB4CB3-491D-449F-9307-E42E44B5868D}"/>
              </a:ext>
            </a:extLst>
          </p:cNvPr>
          <p:cNvSpPr/>
          <p:nvPr/>
        </p:nvSpPr>
        <p:spPr>
          <a:xfrm>
            <a:off x="7791191" y="1820490"/>
            <a:ext cx="1541304" cy="325559"/>
          </a:xfrm>
          <a:prstGeom prst="roundRect">
            <a:avLst/>
          </a:prstGeom>
          <a:solidFill>
            <a:srgbClr val="00AF5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CT + placebo</a:t>
            </a:r>
          </a:p>
        </p:txBody>
      </p:sp>
      <p:sp>
        <p:nvSpPr>
          <p:cNvPr id="251" name="object 94">
            <a:extLst>
              <a:ext uri="{FF2B5EF4-FFF2-40B4-BE49-F238E27FC236}">
                <a16:creationId xmlns:a16="http://schemas.microsoft.com/office/drawing/2014/main" id="{9AAE3936-0511-4CF6-A9BC-F5A7B3E6EF6B}"/>
              </a:ext>
            </a:extLst>
          </p:cNvPr>
          <p:cNvSpPr/>
          <p:nvPr/>
        </p:nvSpPr>
        <p:spPr>
          <a:xfrm>
            <a:off x="9994925" y="1447742"/>
            <a:ext cx="1224612" cy="325559"/>
          </a:xfrm>
          <a:prstGeom prst="roundRect">
            <a:avLst/>
          </a:prstGeom>
          <a:solidFill>
            <a:srgbClr val="00B8FF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Tislelizumab*</a:t>
            </a:r>
          </a:p>
        </p:txBody>
      </p:sp>
      <p:sp>
        <p:nvSpPr>
          <p:cNvPr id="252" name="object 94">
            <a:extLst>
              <a:ext uri="{FF2B5EF4-FFF2-40B4-BE49-F238E27FC236}">
                <a16:creationId xmlns:a16="http://schemas.microsoft.com/office/drawing/2014/main" id="{5C6CCC41-5ED4-4197-89C2-E19B6804B125}"/>
              </a:ext>
            </a:extLst>
          </p:cNvPr>
          <p:cNvSpPr/>
          <p:nvPr/>
        </p:nvSpPr>
        <p:spPr>
          <a:xfrm>
            <a:off x="9994925" y="1820490"/>
            <a:ext cx="1224612" cy="325559"/>
          </a:xfrm>
          <a:prstGeom prst="roundRect">
            <a:avLst/>
          </a:prstGeom>
          <a:solidFill>
            <a:srgbClr val="00AF5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Placebo*</a:t>
            </a:r>
          </a:p>
        </p:txBody>
      </p:sp>
      <p:sp>
        <p:nvSpPr>
          <p:cNvPr id="261" name="object 3">
            <a:extLst>
              <a:ext uri="{FF2B5EF4-FFF2-40B4-BE49-F238E27FC236}">
                <a16:creationId xmlns:a16="http://schemas.microsoft.com/office/drawing/2014/main" id="{EBF963BE-E1A4-4A6C-A67F-BF9B1EB2A0C4}"/>
              </a:ext>
            </a:extLst>
          </p:cNvPr>
          <p:cNvSpPr txBox="1"/>
          <p:nvPr/>
        </p:nvSpPr>
        <p:spPr>
          <a:xfrm>
            <a:off x="6178091" y="2858291"/>
            <a:ext cx="1010240" cy="673284"/>
          </a:xfrm>
          <a:prstGeom prst="rect">
            <a:avLst/>
          </a:prstGeom>
        </p:spPr>
        <p:txBody>
          <a:bodyPr vert="horz" wrap="square" lIns="0" tIns="22375" rIns="0" bIns="0" rtlCol="0">
            <a:spAutoFit/>
          </a:bodyPr>
          <a:lstStyle/>
          <a:p>
            <a:pPr marL="22375" marR="8950" indent="3356" algn="ctr">
              <a:spcBef>
                <a:spcPts val="176"/>
              </a:spcBef>
            </a:pPr>
            <a:r>
              <a:rPr lang="en-GB" sz="1057" b="1" spc="-9" dirty="0">
                <a:solidFill>
                  <a:schemeClr val="tx2"/>
                </a:solidFill>
                <a:latin typeface="Arial"/>
                <a:cs typeface="Arial"/>
              </a:rPr>
              <a:t>JS001-028-III </a:t>
            </a:r>
            <a:r>
              <a:rPr lang="en-GB" sz="1057" b="1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GB" sz="1057" spc="-9" dirty="0">
                <a:solidFill>
                  <a:schemeClr val="tx2"/>
                </a:solidFill>
                <a:latin typeface="Arial"/>
                <a:cs typeface="Arial"/>
              </a:rPr>
              <a:t>N</a:t>
            </a:r>
            <a:r>
              <a:rPr lang="en-GB" sz="1057" spc="-17" dirty="0">
                <a:solidFill>
                  <a:schemeClr val="tx2"/>
                </a:solidFill>
                <a:latin typeface="Arial"/>
                <a:cs typeface="Arial"/>
              </a:rPr>
              <a:t>C</a:t>
            </a:r>
            <a:r>
              <a:rPr lang="en-GB" sz="1057" dirty="0">
                <a:solidFill>
                  <a:schemeClr val="tx2"/>
                </a:solidFill>
                <a:latin typeface="Arial"/>
                <a:cs typeface="Arial"/>
              </a:rPr>
              <a:t>T</a:t>
            </a:r>
            <a:r>
              <a:rPr lang="en-GB" sz="1057" spc="-9" dirty="0">
                <a:solidFill>
                  <a:schemeClr val="tx2"/>
                </a:solidFill>
                <a:latin typeface="Arial"/>
                <a:cs typeface="Arial"/>
              </a:rPr>
              <a:t>04158440  N=406</a:t>
            </a:r>
            <a:endParaRPr lang="en-GB" sz="1057" dirty="0">
              <a:solidFill>
                <a:schemeClr val="tx2"/>
              </a:solidFill>
              <a:latin typeface="Arial"/>
              <a:cs typeface="Arial"/>
            </a:endParaRPr>
          </a:p>
          <a:p>
            <a:pPr marL="4475" algn="ctr"/>
            <a:r>
              <a:rPr lang="en-GB" sz="1057" spc="-9" dirty="0">
                <a:solidFill>
                  <a:schemeClr val="tx2"/>
                </a:solidFill>
                <a:latin typeface="Arial"/>
                <a:cs typeface="Arial"/>
              </a:rPr>
              <a:t>Stage</a:t>
            </a:r>
            <a:r>
              <a:rPr lang="en-GB" sz="1057" spc="-35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GB" sz="1057" dirty="0">
                <a:solidFill>
                  <a:schemeClr val="tx2"/>
                </a:solidFill>
                <a:latin typeface="Arial"/>
                <a:cs typeface="Arial"/>
              </a:rPr>
              <a:t>IIIA</a:t>
            </a:r>
          </a:p>
        </p:txBody>
      </p:sp>
      <p:sp>
        <p:nvSpPr>
          <p:cNvPr id="262" name="object 92">
            <a:extLst>
              <a:ext uri="{FF2B5EF4-FFF2-40B4-BE49-F238E27FC236}">
                <a16:creationId xmlns:a16="http://schemas.microsoft.com/office/drawing/2014/main" id="{A3C4CEC4-C2E3-4516-A04B-5188126F9D69}"/>
              </a:ext>
            </a:extLst>
          </p:cNvPr>
          <p:cNvSpPr txBox="1"/>
          <p:nvPr/>
        </p:nvSpPr>
        <p:spPr>
          <a:xfrm>
            <a:off x="11359103" y="2956543"/>
            <a:ext cx="588043" cy="422283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48000" rIns="0" bIns="48000" rtlCol="0" anchor="ctr">
            <a:spAutoFit/>
          </a:bodyPr>
          <a:lstStyle/>
          <a:p>
            <a:pPr algn="ctr"/>
            <a:r>
              <a:rPr sz="1057" spc="-9" dirty="0">
                <a:latin typeface="Arial"/>
                <a:cs typeface="Arial"/>
              </a:rPr>
              <a:t>EFS</a:t>
            </a:r>
            <a:endParaRPr sz="1057" dirty="0">
              <a:latin typeface="Arial"/>
              <a:cs typeface="Arial"/>
            </a:endParaRPr>
          </a:p>
          <a:p>
            <a:pPr algn="ctr"/>
            <a:r>
              <a:rPr sz="1057" spc="-9" dirty="0">
                <a:latin typeface="Arial"/>
                <a:cs typeface="Arial"/>
              </a:rPr>
              <a:t>MPR</a:t>
            </a:r>
            <a:endParaRPr sz="1057" dirty="0">
              <a:latin typeface="Arial"/>
              <a:cs typeface="Arial"/>
            </a:endParaRPr>
          </a:p>
        </p:txBody>
      </p:sp>
      <p:sp>
        <p:nvSpPr>
          <p:cNvPr id="263" name="Oval 262">
            <a:extLst>
              <a:ext uri="{FF2B5EF4-FFF2-40B4-BE49-F238E27FC236}">
                <a16:creationId xmlns:a16="http://schemas.microsoft.com/office/drawing/2014/main" id="{ACBFF5A5-530C-4F3B-806A-5BEBBA64A79B}"/>
              </a:ext>
            </a:extLst>
          </p:cNvPr>
          <p:cNvSpPr/>
          <p:nvPr/>
        </p:nvSpPr>
        <p:spPr>
          <a:xfrm>
            <a:off x="7284846" y="2981779"/>
            <a:ext cx="442660" cy="44408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64" name="Oval 263">
            <a:extLst>
              <a:ext uri="{FF2B5EF4-FFF2-40B4-BE49-F238E27FC236}">
                <a16:creationId xmlns:a16="http://schemas.microsoft.com/office/drawing/2014/main" id="{D2735068-0216-4655-A65E-9FC0522A18C9}"/>
              </a:ext>
            </a:extLst>
          </p:cNvPr>
          <p:cNvSpPr/>
          <p:nvPr/>
        </p:nvSpPr>
        <p:spPr>
          <a:xfrm>
            <a:off x="9472302" y="2981779"/>
            <a:ext cx="442660" cy="44408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65" name="object 94">
            <a:extLst>
              <a:ext uri="{FF2B5EF4-FFF2-40B4-BE49-F238E27FC236}">
                <a16:creationId xmlns:a16="http://schemas.microsoft.com/office/drawing/2014/main" id="{F05A8713-18A4-4FAF-95B3-14ABBB172AFF}"/>
              </a:ext>
            </a:extLst>
          </p:cNvPr>
          <p:cNvSpPr/>
          <p:nvPr/>
        </p:nvSpPr>
        <p:spPr>
          <a:xfrm>
            <a:off x="7791191" y="2825606"/>
            <a:ext cx="1541304" cy="325559"/>
          </a:xfrm>
          <a:prstGeom prst="roundRect">
            <a:avLst/>
          </a:prstGeom>
          <a:solidFill>
            <a:srgbClr val="00B8FF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CT + </a:t>
            </a:r>
            <a:r>
              <a:rPr lang="en-GB" sz="1400" dirty="0" err="1">
                <a:solidFill>
                  <a:schemeClr val="bg1"/>
                </a:solidFill>
              </a:rPr>
              <a:t>toripalimab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66" name="object 94">
            <a:extLst>
              <a:ext uri="{FF2B5EF4-FFF2-40B4-BE49-F238E27FC236}">
                <a16:creationId xmlns:a16="http://schemas.microsoft.com/office/drawing/2014/main" id="{1D0DF04D-882A-4A0F-AAE0-035FB8CED061}"/>
              </a:ext>
            </a:extLst>
          </p:cNvPr>
          <p:cNvSpPr/>
          <p:nvPr/>
        </p:nvSpPr>
        <p:spPr>
          <a:xfrm>
            <a:off x="7791191" y="3198354"/>
            <a:ext cx="1541304" cy="325559"/>
          </a:xfrm>
          <a:prstGeom prst="roundRect">
            <a:avLst/>
          </a:prstGeom>
          <a:solidFill>
            <a:srgbClr val="00AF5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CT + placebo</a:t>
            </a:r>
          </a:p>
        </p:txBody>
      </p:sp>
      <p:sp>
        <p:nvSpPr>
          <p:cNvPr id="267" name="object 94">
            <a:extLst>
              <a:ext uri="{FF2B5EF4-FFF2-40B4-BE49-F238E27FC236}">
                <a16:creationId xmlns:a16="http://schemas.microsoft.com/office/drawing/2014/main" id="{1666EFAB-1098-418E-85AE-290999343B84}"/>
              </a:ext>
            </a:extLst>
          </p:cNvPr>
          <p:cNvSpPr/>
          <p:nvPr/>
        </p:nvSpPr>
        <p:spPr>
          <a:xfrm>
            <a:off x="9994925" y="2825606"/>
            <a:ext cx="1224612" cy="325559"/>
          </a:xfrm>
          <a:prstGeom prst="roundRect">
            <a:avLst/>
          </a:prstGeom>
          <a:solidFill>
            <a:srgbClr val="00B8FF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 err="1">
                <a:solidFill>
                  <a:schemeClr val="bg1"/>
                </a:solidFill>
              </a:rPr>
              <a:t>Toripalimab</a:t>
            </a:r>
            <a:r>
              <a:rPr lang="en-GB" sz="1400" baseline="30000" dirty="0">
                <a:solidFill>
                  <a:schemeClr val="bg1"/>
                </a:solidFill>
              </a:rPr>
              <a:t>†</a:t>
            </a:r>
          </a:p>
        </p:txBody>
      </p:sp>
      <p:sp>
        <p:nvSpPr>
          <p:cNvPr id="268" name="object 94">
            <a:extLst>
              <a:ext uri="{FF2B5EF4-FFF2-40B4-BE49-F238E27FC236}">
                <a16:creationId xmlns:a16="http://schemas.microsoft.com/office/drawing/2014/main" id="{30DBB272-1114-4D92-8207-163B9FD93B7E}"/>
              </a:ext>
            </a:extLst>
          </p:cNvPr>
          <p:cNvSpPr/>
          <p:nvPr/>
        </p:nvSpPr>
        <p:spPr>
          <a:xfrm>
            <a:off x="9994925" y="3198354"/>
            <a:ext cx="1224612" cy="325559"/>
          </a:xfrm>
          <a:prstGeom prst="roundRect">
            <a:avLst/>
          </a:prstGeom>
          <a:solidFill>
            <a:srgbClr val="00AF5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Placebo</a:t>
            </a:r>
            <a:r>
              <a:rPr lang="en-GB" sz="1400" baseline="30000" dirty="0">
                <a:solidFill>
                  <a:schemeClr val="bg1"/>
                </a:solidFill>
              </a:rPr>
              <a:t>†</a:t>
            </a:r>
          </a:p>
        </p:txBody>
      </p:sp>
      <p:sp>
        <p:nvSpPr>
          <p:cNvPr id="277" name="object 3">
            <a:extLst>
              <a:ext uri="{FF2B5EF4-FFF2-40B4-BE49-F238E27FC236}">
                <a16:creationId xmlns:a16="http://schemas.microsoft.com/office/drawing/2014/main" id="{A9363FF5-4E64-4DF1-968D-58BD530ED2BB}"/>
              </a:ext>
            </a:extLst>
          </p:cNvPr>
          <p:cNvSpPr txBox="1"/>
          <p:nvPr/>
        </p:nvSpPr>
        <p:spPr>
          <a:xfrm>
            <a:off x="6096000" y="4160998"/>
            <a:ext cx="1142843" cy="861606"/>
          </a:xfrm>
          <a:prstGeom prst="rect">
            <a:avLst/>
          </a:prstGeom>
        </p:spPr>
        <p:txBody>
          <a:bodyPr vert="horz" wrap="square" lIns="0" tIns="22375" rIns="0" bIns="0" rtlCol="0">
            <a:spAutoFit/>
          </a:bodyPr>
          <a:lstStyle/>
          <a:p>
            <a:pPr marL="22375" marR="8950" indent="3356" algn="ctr">
              <a:spcBef>
                <a:spcPts val="176"/>
              </a:spcBef>
            </a:pPr>
            <a:r>
              <a:rPr lang="en-GB" sz="1057" b="1" spc="-9" dirty="0">
                <a:solidFill>
                  <a:schemeClr val="tx2"/>
                </a:solidFill>
                <a:latin typeface="Arial"/>
                <a:cs typeface="Arial"/>
              </a:rPr>
              <a:t>CheckMate 77T  </a:t>
            </a:r>
            <a:r>
              <a:rPr lang="en-GB" sz="1057" spc="-9" dirty="0">
                <a:solidFill>
                  <a:schemeClr val="tx2"/>
                </a:solidFill>
                <a:latin typeface="Arial"/>
                <a:cs typeface="Arial"/>
              </a:rPr>
              <a:t>NCT04025879  N=452</a:t>
            </a:r>
          </a:p>
          <a:p>
            <a:pPr marL="22375" marR="8950" indent="3356" algn="ctr">
              <a:spcBef>
                <a:spcPts val="176"/>
              </a:spcBef>
            </a:pPr>
            <a:r>
              <a:rPr lang="en-GB" sz="1057" spc="-9" dirty="0">
                <a:solidFill>
                  <a:schemeClr val="tx2"/>
                </a:solidFill>
                <a:latin typeface="Arial"/>
                <a:cs typeface="Arial"/>
              </a:rPr>
              <a:t>Stage IIA–IIIB (N2)</a:t>
            </a:r>
          </a:p>
          <a:p>
            <a:pPr marL="4475" algn="ctr"/>
            <a:endParaRPr lang="en-GB" sz="1057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278" name="object 92">
            <a:extLst>
              <a:ext uri="{FF2B5EF4-FFF2-40B4-BE49-F238E27FC236}">
                <a16:creationId xmlns:a16="http://schemas.microsoft.com/office/drawing/2014/main" id="{501E60BC-1F52-4C70-ABC1-A8BC143EBFA0}"/>
              </a:ext>
            </a:extLst>
          </p:cNvPr>
          <p:cNvSpPr txBox="1"/>
          <p:nvPr/>
        </p:nvSpPr>
        <p:spPr>
          <a:xfrm>
            <a:off x="11359103" y="4259250"/>
            <a:ext cx="588043" cy="422283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48000" rIns="0" bIns="48000" rtlCol="0" anchor="ctr">
            <a:spAutoFit/>
          </a:bodyPr>
          <a:lstStyle/>
          <a:p>
            <a:pPr algn="ctr"/>
            <a:r>
              <a:rPr sz="1057" spc="-9" dirty="0">
                <a:latin typeface="Arial"/>
                <a:cs typeface="Arial"/>
              </a:rPr>
              <a:t>EFS</a:t>
            </a:r>
            <a:endParaRPr lang="en-GB" sz="1057" spc="-9" dirty="0">
              <a:latin typeface="Arial"/>
              <a:cs typeface="Arial"/>
            </a:endParaRPr>
          </a:p>
          <a:p>
            <a:pPr algn="ctr"/>
            <a:endParaRPr lang="en-GB" sz="1057" spc="-9" dirty="0">
              <a:latin typeface="Arial"/>
              <a:cs typeface="Arial"/>
            </a:endParaRPr>
          </a:p>
        </p:txBody>
      </p:sp>
      <p:sp>
        <p:nvSpPr>
          <p:cNvPr id="279" name="Oval 278">
            <a:extLst>
              <a:ext uri="{FF2B5EF4-FFF2-40B4-BE49-F238E27FC236}">
                <a16:creationId xmlns:a16="http://schemas.microsoft.com/office/drawing/2014/main" id="{6B37A707-692C-4FCA-A47D-DC2F28702E0C}"/>
              </a:ext>
            </a:extLst>
          </p:cNvPr>
          <p:cNvSpPr/>
          <p:nvPr/>
        </p:nvSpPr>
        <p:spPr>
          <a:xfrm>
            <a:off x="7284846" y="4284485"/>
            <a:ext cx="442660" cy="44408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80" name="Oval 279">
            <a:extLst>
              <a:ext uri="{FF2B5EF4-FFF2-40B4-BE49-F238E27FC236}">
                <a16:creationId xmlns:a16="http://schemas.microsoft.com/office/drawing/2014/main" id="{AF4E3804-1CD6-411D-8E27-3C86C9766C13}"/>
              </a:ext>
            </a:extLst>
          </p:cNvPr>
          <p:cNvSpPr/>
          <p:nvPr/>
        </p:nvSpPr>
        <p:spPr>
          <a:xfrm>
            <a:off x="9472302" y="4284485"/>
            <a:ext cx="442660" cy="44408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81" name="object 94">
            <a:extLst>
              <a:ext uri="{FF2B5EF4-FFF2-40B4-BE49-F238E27FC236}">
                <a16:creationId xmlns:a16="http://schemas.microsoft.com/office/drawing/2014/main" id="{056894CE-D097-44BA-9AD9-83DB04BD0376}"/>
              </a:ext>
            </a:extLst>
          </p:cNvPr>
          <p:cNvSpPr/>
          <p:nvPr/>
        </p:nvSpPr>
        <p:spPr>
          <a:xfrm>
            <a:off x="7791191" y="4128313"/>
            <a:ext cx="1541304" cy="325559"/>
          </a:xfrm>
          <a:prstGeom prst="roundRect">
            <a:avLst/>
          </a:prstGeom>
          <a:solidFill>
            <a:srgbClr val="00B8FF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CT + nivo</a:t>
            </a:r>
          </a:p>
        </p:txBody>
      </p:sp>
      <p:sp>
        <p:nvSpPr>
          <p:cNvPr id="282" name="object 94">
            <a:extLst>
              <a:ext uri="{FF2B5EF4-FFF2-40B4-BE49-F238E27FC236}">
                <a16:creationId xmlns:a16="http://schemas.microsoft.com/office/drawing/2014/main" id="{5E0AF342-51E9-43A9-8097-252B17120C4B}"/>
              </a:ext>
            </a:extLst>
          </p:cNvPr>
          <p:cNvSpPr/>
          <p:nvPr/>
        </p:nvSpPr>
        <p:spPr>
          <a:xfrm>
            <a:off x="7791191" y="4501061"/>
            <a:ext cx="1541304" cy="325559"/>
          </a:xfrm>
          <a:prstGeom prst="roundRect">
            <a:avLst/>
          </a:prstGeom>
          <a:solidFill>
            <a:srgbClr val="00AF5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CT + placebo</a:t>
            </a:r>
          </a:p>
        </p:txBody>
      </p:sp>
      <p:sp>
        <p:nvSpPr>
          <p:cNvPr id="283" name="object 94">
            <a:extLst>
              <a:ext uri="{FF2B5EF4-FFF2-40B4-BE49-F238E27FC236}">
                <a16:creationId xmlns:a16="http://schemas.microsoft.com/office/drawing/2014/main" id="{A3AC2D48-5D2C-45A2-9264-4C84B590EE0F}"/>
              </a:ext>
            </a:extLst>
          </p:cNvPr>
          <p:cNvSpPr/>
          <p:nvPr/>
        </p:nvSpPr>
        <p:spPr>
          <a:xfrm>
            <a:off x="9994925" y="4128313"/>
            <a:ext cx="1224612" cy="325559"/>
          </a:xfrm>
          <a:prstGeom prst="roundRect">
            <a:avLst/>
          </a:prstGeom>
          <a:solidFill>
            <a:srgbClr val="00B8FF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Nivo 1 y</a:t>
            </a:r>
          </a:p>
        </p:txBody>
      </p:sp>
      <p:sp>
        <p:nvSpPr>
          <p:cNvPr id="284" name="object 94">
            <a:extLst>
              <a:ext uri="{FF2B5EF4-FFF2-40B4-BE49-F238E27FC236}">
                <a16:creationId xmlns:a16="http://schemas.microsoft.com/office/drawing/2014/main" id="{38363D75-D318-4EBE-83EC-244B7B8CD2FF}"/>
              </a:ext>
            </a:extLst>
          </p:cNvPr>
          <p:cNvSpPr/>
          <p:nvPr/>
        </p:nvSpPr>
        <p:spPr>
          <a:xfrm>
            <a:off x="9994925" y="4501061"/>
            <a:ext cx="1224612" cy="325559"/>
          </a:xfrm>
          <a:prstGeom prst="roundRect">
            <a:avLst/>
          </a:prstGeom>
          <a:solidFill>
            <a:srgbClr val="00AF5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Placebo 1 y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9D75C84-2CB6-BDC6-CE10-D2C15DFE8667}"/>
              </a:ext>
            </a:extLst>
          </p:cNvPr>
          <p:cNvSpPr/>
          <p:nvPr/>
        </p:nvSpPr>
        <p:spPr>
          <a:xfrm>
            <a:off x="137204" y="2540437"/>
            <a:ext cx="5772944" cy="1262833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55D46D7-CC9C-4F1A-4BEE-ED9C2A51B7DC}"/>
              </a:ext>
            </a:extLst>
          </p:cNvPr>
          <p:cNvSpPr/>
          <p:nvPr/>
        </p:nvSpPr>
        <p:spPr>
          <a:xfrm>
            <a:off x="144640" y="1165120"/>
            <a:ext cx="5772944" cy="1262833"/>
          </a:xfrm>
          <a:prstGeom prst="rect">
            <a:avLst/>
          </a:prstGeom>
          <a:noFill/>
          <a:ln w="76200">
            <a:solidFill>
              <a:srgbClr val="0034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4186E30-55D8-ACF5-C8C8-7107B338CE4F}"/>
              </a:ext>
            </a:extLst>
          </p:cNvPr>
          <p:cNvSpPr/>
          <p:nvPr/>
        </p:nvSpPr>
        <p:spPr>
          <a:xfrm>
            <a:off x="129774" y="5108930"/>
            <a:ext cx="5772944" cy="1262833"/>
          </a:xfrm>
          <a:prstGeom prst="rect">
            <a:avLst/>
          </a:prstGeom>
          <a:noFill/>
          <a:ln w="76200">
            <a:solidFill>
              <a:srgbClr val="0034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8350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1524000" y="307058"/>
            <a:ext cx="9144000" cy="9747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marL="0" marR="0" lvl="0" indent="0" algn="ctr" defTabSz="4492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es-ES" sz="32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SimSun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495254C-0DCB-EEC6-10C3-5C964E65F597}"/>
              </a:ext>
            </a:extLst>
          </p:cNvPr>
          <p:cNvSpPr/>
          <p:nvPr/>
        </p:nvSpPr>
        <p:spPr>
          <a:xfrm>
            <a:off x="144640" y="86840"/>
            <a:ext cx="11943282" cy="3342160"/>
          </a:xfrm>
          <a:prstGeom prst="rect">
            <a:avLst/>
          </a:prstGeom>
          <a:noFill/>
          <a:ln w="76200">
            <a:solidFill>
              <a:srgbClr val="0034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F902244-E8C5-9ABD-64D0-6A5DAE3947D2}"/>
              </a:ext>
            </a:extLst>
          </p:cNvPr>
          <p:cNvSpPr/>
          <p:nvPr/>
        </p:nvSpPr>
        <p:spPr>
          <a:xfrm>
            <a:off x="152076" y="3428484"/>
            <a:ext cx="11943282" cy="3342160"/>
          </a:xfrm>
          <a:prstGeom prst="rect">
            <a:avLst/>
          </a:prstGeom>
          <a:noFill/>
          <a:ln w="76200">
            <a:solidFill>
              <a:srgbClr val="0034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FFC463-DD0C-BD05-C95C-67A735A5A032}"/>
              </a:ext>
            </a:extLst>
          </p:cNvPr>
          <p:cNvSpPr txBox="1"/>
          <p:nvPr/>
        </p:nvSpPr>
        <p:spPr>
          <a:xfrm>
            <a:off x="1148316" y="861237"/>
            <a:ext cx="951968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Durvalumab plus chemotherapy significantly improved pathologic complete response in AEGEAN Phase III trial in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resectable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non-small cell lung cancer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D2847D-3FA1-CA25-B071-6FBF4FC8CE71}"/>
              </a:ext>
            </a:extLst>
          </p:cNvPr>
          <p:cNvSpPr txBox="1"/>
          <p:nvPr/>
        </p:nvSpPr>
        <p:spPr>
          <a:xfrm>
            <a:off x="1955503" y="3983179"/>
            <a:ext cx="750747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Phase 3 KEYNOTE-671 Trial met Primary Endpoint of Event-Free Survival (EFS) in patients with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Resectable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Stage II, IIIA, or IIB Non-Small Cell Lung Cancer </a:t>
            </a:r>
          </a:p>
        </p:txBody>
      </p:sp>
    </p:spTree>
    <p:extLst>
      <p:ext uri="{BB962C8B-B14F-4D97-AF65-F5344CB8AC3E}">
        <p14:creationId xmlns:p14="http://schemas.microsoft.com/office/powerpoint/2010/main" val="82804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16FD1905-FB59-B740-B2B4-B11445B77721}"/>
              </a:ext>
            </a:extLst>
          </p:cNvPr>
          <p:cNvSpPr/>
          <p:nvPr/>
        </p:nvSpPr>
        <p:spPr>
          <a:xfrm>
            <a:off x="2740680" y="204481"/>
            <a:ext cx="67039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000" b="1" u="none" strike="noStrike" kern="1200" cap="none" spc="0" normalizeH="0" baseline="0" noProof="0" dirty="0">
                <a:ln>
                  <a:noFill/>
                </a:ln>
                <a:solidFill>
                  <a:srgbClr val="18179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NADIM II Trial: PFS </a:t>
            </a:r>
            <a:r>
              <a:rPr kumimoji="0" lang="pt-PT" sz="3000" b="1" u="none" strike="noStrike" kern="1200" cap="none" spc="0" normalizeH="0" baseline="0" noProof="0" dirty="0" err="1">
                <a:ln>
                  <a:noFill/>
                </a:ln>
                <a:solidFill>
                  <a:srgbClr val="18179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pt-PT" sz="3000" b="1" u="none" strike="noStrike" kern="1200" cap="none" spc="0" normalizeH="0" baseline="0" noProof="0" dirty="0">
                <a:ln>
                  <a:noFill/>
                </a:ln>
                <a:solidFill>
                  <a:srgbClr val="18179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OS </a:t>
            </a:r>
            <a:r>
              <a:rPr kumimoji="0" lang="pt-PT" sz="3000" b="1" u="none" strike="noStrike" kern="1200" cap="none" spc="0" normalizeH="0" baseline="0" noProof="0" dirty="0" err="1">
                <a:ln>
                  <a:noFill/>
                </a:ln>
                <a:solidFill>
                  <a:srgbClr val="18179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analysis</a:t>
            </a:r>
            <a:endParaRPr kumimoji="0" lang="pt-PT" sz="3000" b="1" u="none" strike="noStrike" kern="1200" cap="none" spc="0" normalizeH="0" baseline="0" noProof="0" dirty="0">
              <a:ln>
                <a:noFill/>
              </a:ln>
              <a:solidFill>
                <a:srgbClr val="18179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3548159-0345-9808-7F5F-EF260BC26DE8}"/>
              </a:ext>
            </a:extLst>
          </p:cNvPr>
          <p:cNvSpPr txBox="1"/>
          <p:nvPr/>
        </p:nvSpPr>
        <p:spPr>
          <a:xfrm>
            <a:off x="7881894" y="6447042"/>
            <a:ext cx="3835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 Provencio et al. ASCO 2022 &amp; WCLC 2022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9D45906-42C1-B096-7E76-0719C5045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07" y="899564"/>
            <a:ext cx="5904530" cy="251243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A0AF0D1-E575-63BD-4B50-8FB8F3AB6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298" y="3501211"/>
            <a:ext cx="4304366" cy="266318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2814F74-91A3-832B-7FAA-3023E0E2B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4702" y="3512362"/>
            <a:ext cx="3947026" cy="258570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6AD4056-501C-0F1D-0320-79C15FC2DD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9143" y="902784"/>
            <a:ext cx="5200600" cy="22606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56517F3-1EE5-62F1-EA68-F82F3B97B4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9" t="8863" r="20277" b="28009"/>
          <a:stretch/>
        </p:blipFill>
        <p:spPr bwMode="auto">
          <a:xfrm>
            <a:off x="388985" y="3649546"/>
            <a:ext cx="2956382" cy="2188095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6427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4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74643" y="1215778"/>
            <a:ext cx="10561001" cy="5204467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en-GB" sz="2400" dirty="0">
                <a:solidFill>
                  <a:srgbClr val="0034A1"/>
                </a:solidFill>
                <a:latin typeface="Arial" charset="0"/>
                <a:ea typeface="MS PGothic" charset="0"/>
              </a:rPr>
              <a:t>Neoadjuvant chemo-IO (CM 816) improves </a:t>
            </a:r>
            <a:r>
              <a:rPr lang="en-GB" sz="2400" dirty="0" err="1">
                <a:solidFill>
                  <a:srgbClr val="0034A1"/>
                </a:solidFill>
                <a:latin typeface="Arial" charset="0"/>
                <a:ea typeface="MS PGothic" charset="0"/>
              </a:rPr>
              <a:t>pCR</a:t>
            </a:r>
            <a:r>
              <a:rPr lang="en-GB" sz="2400" dirty="0">
                <a:solidFill>
                  <a:srgbClr val="0034A1"/>
                </a:solidFill>
                <a:latin typeface="Arial" charset="0"/>
                <a:ea typeface="MS PGothic" charset="0"/>
              </a:rPr>
              <a:t> rates, EFS and OS in early stage </a:t>
            </a:r>
            <a:r>
              <a:rPr lang="en-GB" sz="2400" dirty="0" err="1">
                <a:solidFill>
                  <a:srgbClr val="0034A1"/>
                </a:solidFill>
                <a:latin typeface="Arial" charset="0"/>
                <a:ea typeface="MS PGothic" charset="0"/>
              </a:rPr>
              <a:t>resectable</a:t>
            </a:r>
            <a:r>
              <a:rPr lang="en-GB" sz="2400" dirty="0">
                <a:solidFill>
                  <a:srgbClr val="0034A1"/>
                </a:solidFill>
                <a:latin typeface="Arial" charset="0"/>
                <a:ea typeface="MS PGothic" charset="0"/>
              </a:rPr>
              <a:t> NSCLC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4A1"/>
                </a:solidFill>
                <a:latin typeface="Arial" charset="0"/>
                <a:ea typeface="MS PGothic" charset="0"/>
              </a:rPr>
              <a:t>Outcome after </a:t>
            </a:r>
            <a:r>
              <a:rPr lang="en-GB" sz="2400" dirty="0" err="1">
                <a:solidFill>
                  <a:srgbClr val="0034A1"/>
                </a:solidFill>
                <a:latin typeface="Arial" charset="0"/>
                <a:ea typeface="MS PGothic" charset="0"/>
              </a:rPr>
              <a:t>pCR</a:t>
            </a:r>
            <a:r>
              <a:rPr lang="en-GB" sz="2400" dirty="0">
                <a:solidFill>
                  <a:srgbClr val="0034A1"/>
                </a:solidFill>
                <a:latin typeface="Arial" charset="0"/>
                <a:ea typeface="MS PGothic" charset="0"/>
              </a:rPr>
              <a:t> appears favourable, despite absence of adjuvant therapy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GB" sz="2400" dirty="0">
                <a:solidFill>
                  <a:srgbClr val="0034A1"/>
                </a:solidFill>
                <a:latin typeface="Arial" charset="0"/>
                <a:ea typeface="MS PGothic" charset="0"/>
              </a:rPr>
              <a:t>Adjuvant IO decreases the probability of relapse (</a:t>
            </a:r>
            <a:r>
              <a:rPr lang="en-GB" sz="2400" dirty="0" err="1">
                <a:solidFill>
                  <a:srgbClr val="0034A1"/>
                </a:solidFill>
                <a:latin typeface="Arial" charset="0"/>
                <a:ea typeface="MS PGothic" charset="0"/>
              </a:rPr>
              <a:t>Atezo</a:t>
            </a:r>
            <a:r>
              <a:rPr lang="en-GB" sz="2400" dirty="0">
                <a:solidFill>
                  <a:srgbClr val="0034A1"/>
                </a:solidFill>
                <a:latin typeface="Arial" charset="0"/>
                <a:ea typeface="MS PGothic" charset="0"/>
              </a:rPr>
              <a:t>, </a:t>
            </a:r>
            <a:r>
              <a:rPr lang="en-GB" sz="2400" dirty="0" err="1">
                <a:solidFill>
                  <a:srgbClr val="0034A1"/>
                </a:solidFill>
                <a:latin typeface="Arial" charset="0"/>
                <a:ea typeface="MS PGothic" charset="0"/>
              </a:rPr>
              <a:t>Pembro</a:t>
            </a:r>
            <a:r>
              <a:rPr lang="en-GB" sz="2400" dirty="0">
                <a:solidFill>
                  <a:srgbClr val="0034A1"/>
                </a:solidFill>
                <a:latin typeface="Arial" charset="0"/>
                <a:ea typeface="MS PGothic" charset="0"/>
              </a:rPr>
              <a:t>) and appears to improve survival (</a:t>
            </a:r>
            <a:r>
              <a:rPr lang="en-GB" sz="2400" dirty="0" err="1">
                <a:solidFill>
                  <a:srgbClr val="0034A1"/>
                </a:solidFill>
                <a:latin typeface="Arial" charset="0"/>
                <a:ea typeface="MS PGothic" charset="0"/>
              </a:rPr>
              <a:t>Atezo</a:t>
            </a:r>
            <a:r>
              <a:rPr lang="en-GB" sz="2400" dirty="0">
                <a:solidFill>
                  <a:srgbClr val="0034A1"/>
                </a:solidFill>
                <a:latin typeface="Arial" charset="0"/>
                <a:ea typeface="MS PGothic" charset="0"/>
              </a:rPr>
              <a:t>)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4A1"/>
                </a:solidFill>
                <a:latin typeface="Arial" charset="0"/>
                <a:ea typeface="MS PGothic" charset="0"/>
              </a:rPr>
              <a:t>Benefit proportional to PD-L1 expression (</a:t>
            </a:r>
            <a:r>
              <a:rPr lang="en-GB" sz="2400" dirty="0" err="1">
                <a:solidFill>
                  <a:srgbClr val="0034A1"/>
                </a:solidFill>
                <a:latin typeface="Arial" charset="0"/>
                <a:ea typeface="MS PGothic" charset="0"/>
              </a:rPr>
              <a:t>Atezo</a:t>
            </a:r>
            <a:r>
              <a:rPr lang="en-GB" sz="2400" dirty="0">
                <a:solidFill>
                  <a:srgbClr val="0034A1"/>
                </a:solidFill>
                <a:latin typeface="Arial" charset="0"/>
                <a:ea typeface="MS PGothic" charset="0"/>
              </a:rPr>
              <a:t>, </a:t>
            </a:r>
            <a:r>
              <a:rPr lang="en-GB" sz="2400" dirty="0" err="1">
                <a:solidFill>
                  <a:srgbClr val="0034A1"/>
                </a:solidFill>
                <a:latin typeface="Arial" charset="0"/>
                <a:ea typeface="MS PGothic" charset="0"/>
              </a:rPr>
              <a:t>Pembro</a:t>
            </a:r>
            <a:r>
              <a:rPr lang="en-GB" sz="2400" dirty="0">
                <a:solidFill>
                  <a:srgbClr val="0034A1"/>
                </a:solidFill>
                <a:latin typeface="Arial" charset="0"/>
                <a:ea typeface="MS PGothic" charset="0"/>
              </a:rPr>
              <a:t>??)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GB" sz="2400" dirty="0">
                <a:solidFill>
                  <a:srgbClr val="0034A1"/>
                </a:solidFill>
                <a:latin typeface="Arial" charset="0"/>
                <a:ea typeface="MS PGothic" charset="0"/>
              </a:rPr>
              <a:t>Perioperative IO improves outcomes in </a:t>
            </a:r>
            <a:r>
              <a:rPr lang="en-GB" sz="2400" dirty="0" err="1">
                <a:solidFill>
                  <a:srgbClr val="0034A1"/>
                </a:solidFill>
                <a:latin typeface="Arial" charset="0"/>
                <a:ea typeface="MS PGothic" charset="0"/>
              </a:rPr>
              <a:t>resectable</a:t>
            </a:r>
            <a:r>
              <a:rPr lang="en-GB" sz="2400" dirty="0">
                <a:solidFill>
                  <a:srgbClr val="0034A1"/>
                </a:solidFill>
                <a:latin typeface="Arial" charset="0"/>
                <a:ea typeface="MS PGothic" charset="0"/>
              </a:rPr>
              <a:t> NSCLC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34A1"/>
                </a:solidFill>
                <a:latin typeface="Arial" charset="0"/>
                <a:ea typeface="MS PGothic" charset="0"/>
              </a:rPr>
              <a:t>Nadim (</a:t>
            </a:r>
            <a:r>
              <a:rPr lang="en-GB" sz="2400" b="1" dirty="0" err="1">
                <a:solidFill>
                  <a:srgbClr val="0034A1"/>
                </a:solidFill>
                <a:latin typeface="Arial" charset="0"/>
                <a:ea typeface="MS PGothic" charset="0"/>
              </a:rPr>
              <a:t>pCR</a:t>
            </a:r>
            <a:r>
              <a:rPr lang="en-GB" sz="2400" b="1" dirty="0">
                <a:solidFill>
                  <a:srgbClr val="0034A1"/>
                </a:solidFill>
                <a:latin typeface="Arial" charset="0"/>
                <a:ea typeface="MS PGothic" charset="0"/>
              </a:rPr>
              <a:t>, EFS, OS), Aegean (</a:t>
            </a:r>
            <a:r>
              <a:rPr lang="en-GB" sz="2400" b="1" dirty="0" err="1">
                <a:solidFill>
                  <a:srgbClr val="0034A1"/>
                </a:solidFill>
                <a:latin typeface="Arial" charset="0"/>
                <a:ea typeface="MS PGothic" charset="0"/>
              </a:rPr>
              <a:t>pCR</a:t>
            </a:r>
            <a:r>
              <a:rPr lang="en-GB" sz="2400" b="1" dirty="0">
                <a:solidFill>
                  <a:srgbClr val="0034A1"/>
                </a:solidFill>
                <a:latin typeface="Arial" charset="0"/>
                <a:ea typeface="MS PGothic" charset="0"/>
              </a:rPr>
              <a:t>) and KN 671 (EFS)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4A1"/>
                </a:solidFill>
                <a:latin typeface="Arial" charset="0"/>
                <a:ea typeface="MS PGothic" charset="0"/>
              </a:rPr>
              <a:t>Actual data awaited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34A1"/>
              </a:solidFill>
              <a:latin typeface="Arial" charset="0"/>
              <a:ea typeface="MS PGothic" charset="0"/>
            </a:endParaRPr>
          </a:p>
        </p:txBody>
      </p:sp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1524000" y="1"/>
            <a:ext cx="9144000" cy="9747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marL="0" marR="0" lvl="0" indent="0" algn="ctr" defTabSz="4492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es-ES" sz="32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SimSun" charset="0"/>
            </a:endParaRPr>
          </a:p>
        </p:txBody>
      </p:sp>
      <p:sp>
        <p:nvSpPr>
          <p:cNvPr id="622596" name="Rectangle 4"/>
          <p:cNvSpPr>
            <a:spLocks noGrp="1" noChangeArrowheads="1"/>
          </p:cNvSpPr>
          <p:nvPr>
            <p:ph type="title"/>
          </p:nvPr>
        </p:nvSpPr>
        <p:spPr>
          <a:xfrm>
            <a:off x="553156" y="307058"/>
            <a:ext cx="10882488" cy="601663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Take home – Early stages</a:t>
            </a:r>
          </a:p>
        </p:txBody>
      </p:sp>
    </p:spTree>
    <p:extLst>
      <p:ext uri="{BB962C8B-B14F-4D97-AF65-F5344CB8AC3E}">
        <p14:creationId xmlns:p14="http://schemas.microsoft.com/office/powerpoint/2010/main" val="282043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4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40089" y="1404070"/>
            <a:ext cx="8359599" cy="5121275"/>
          </a:xfrm>
          <a:ln>
            <a:noFill/>
          </a:ln>
        </p:spPr>
        <p:txBody>
          <a:bodyPr anchor="t"/>
          <a:lstStyle/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en-GB" dirty="0">
                <a:solidFill>
                  <a:srgbClr val="18179F"/>
                </a:solidFill>
                <a:latin typeface="Arial" charset="0"/>
                <a:ea typeface="MS PGothic" charset="0"/>
              </a:rPr>
              <a:t> </a:t>
            </a:r>
            <a:r>
              <a:rPr lang="en-GB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MS PGothic" charset="0"/>
              </a:rPr>
              <a:t>Early Stage NSCLC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en-GB" dirty="0">
                <a:solidFill>
                  <a:srgbClr val="18179F"/>
                </a:solidFill>
                <a:latin typeface="Arial" charset="0"/>
                <a:ea typeface="MS PGothic" charset="0"/>
              </a:rPr>
              <a:t> </a:t>
            </a:r>
            <a:r>
              <a:rPr lang="en-GB" b="1" dirty="0">
                <a:solidFill>
                  <a:srgbClr val="18179F"/>
                </a:solidFill>
                <a:latin typeface="Arial" charset="0"/>
                <a:ea typeface="MS PGothic" charset="0"/>
              </a:rPr>
              <a:t>Unresectable stage III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en-GB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MS PGothic" charset="0"/>
              </a:rPr>
              <a:t> SCLC</a:t>
            </a:r>
          </a:p>
        </p:txBody>
      </p:sp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1524000" y="307058"/>
            <a:ext cx="9144000" cy="9747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marL="0" marR="0" lvl="0" indent="0" algn="ctr" defTabSz="4492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es-ES" sz="32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SimSun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C9E022-B927-8CC3-CEEA-A71E7D3CB7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3156" y="307058"/>
            <a:ext cx="10882488" cy="601663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50756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425" y="179740"/>
            <a:ext cx="11869384" cy="1143000"/>
          </a:xfrm>
        </p:spPr>
        <p:txBody>
          <a:bodyPr/>
          <a:lstStyle/>
          <a:p>
            <a:r>
              <a:rPr lang="en-GB" sz="3733" b="1" dirty="0">
                <a:solidFill>
                  <a:srgbClr val="0034A1"/>
                </a:solidFill>
                <a:latin typeface="+mn-lt"/>
              </a:rPr>
              <a:t>PACIFIC: Study Design</a:t>
            </a:r>
            <a:br>
              <a:rPr lang="en-GB" sz="3600" b="1" dirty="0">
                <a:solidFill>
                  <a:srgbClr val="0034A1"/>
                </a:solidFill>
                <a:latin typeface="+mn-lt"/>
              </a:rPr>
            </a:br>
            <a:r>
              <a:rPr lang="en-GB" sz="2133" b="1" dirty="0">
                <a:solidFill>
                  <a:srgbClr val="0034A1"/>
                </a:solidFill>
                <a:latin typeface="+mn-lt"/>
              </a:rPr>
              <a:t>Phase III, Randomized, Double-blind, Placebo-controlled, Multicenter, International Study</a:t>
            </a:r>
            <a:endParaRPr lang="en-US" sz="2133" b="1" dirty="0">
              <a:solidFill>
                <a:srgbClr val="0034A1"/>
              </a:solidFill>
              <a:latin typeface="+mn-lt"/>
            </a:endParaRPr>
          </a:p>
        </p:txBody>
      </p:sp>
      <p:sp>
        <p:nvSpPr>
          <p:cNvPr id="5" name="TextBox 2"/>
          <p:cNvSpPr txBox="1"/>
          <p:nvPr/>
        </p:nvSpPr>
        <p:spPr>
          <a:xfrm>
            <a:off x="524935" y="6234564"/>
            <a:ext cx="11283101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marL="0" indent="0" algn="r">
              <a:spcBef>
                <a:spcPts val="0"/>
              </a:spcBef>
              <a:defRPr sz="800" ker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77"/>
            <a:r>
              <a:rPr lang="en-US" dirty="0">
                <a:solidFill>
                  <a:prstClr val="black"/>
                </a:solidFill>
              </a:rPr>
              <a:t>*Defined as the time from randomization (which occurred up to 6 weeks post-cCRT) to the first documented event of tumor progression or death in the absence of progression. </a:t>
            </a:r>
          </a:p>
          <a:p>
            <a:pPr defTabSz="914377"/>
            <a:r>
              <a:rPr lang="en-US" b="1" dirty="0">
                <a:solidFill>
                  <a:prstClr val="black"/>
                </a:solidFill>
              </a:rPr>
              <a:t>ClinicalTrials.gov number: NCT02125461 </a:t>
            </a:r>
            <a:r>
              <a:rPr lang="en-US" dirty="0">
                <a:solidFill>
                  <a:prstClr val="black"/>
                </a:solidFill>
              </a:rPr>
              <a:t>BICR, blinded independent central review; cCRT, concurrent chemoradiation therapy; DoR, duration of response; 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NSCLC, non-small cell lung cancer; ORR, objective response rate; OS, overall survival; PFS, progression-free survival; PROs, patient-reported outcomes; 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PS, performance status; q2w, every 2 weeks; RECIST, Response Evaluation Criteria in Solid Tumors; WHO, World Health Organization</a:t>
            </a:r>
          </a:p>
        </p:txBody>
      </p:sp>
      <p:sp>
        <p:nvSpPr>
          <p:cNvPr id="288" name="Rounded Rectangle 287"/>
          <p:cNvSpPr/>
          <p:nvPr/>
        </p:nvSpPr>
        <p:spPr>
          <a:xfrm>
            <a:off x="524932" y="1645207"/>
            <a:ext cx="3917440" cy="4145280"/>
          </a:xfrm>
          <a:prstGeom prst="roundRect">
            <a:avLst>
              <a:gd name="adj" fmla="val 0"/>
            </a:avLst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0000" tIns="240000" rIns="240000" bIns="24000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indent="-228594" defTabSz="914354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white"/>
                </a:solidFill>
                <a:latin typeface="Arial" panose="020B0604020202020204"/>
                <a:cs typeface="Arial" panose="020B0604020202020204" pitchFamily="34" charset="0"/>
              </a:rPr>
              <a:t>Patients with stage III, locally advanced, unresectable NSCLC who have not progressed following definitive platinum-based cCRT </a:t>
            </a:r>
            <a:br>
              <a:rPr lang="en-US" sz="1600" dirty="0">
                <a:solidFill>
                  <a:prstClr val="white"/>
                </a:solidFill>
                <a:latin typeface="Arial" panose="020B0604020202020204"/>
                <a:cs typeface="Arial" panose="020B0604020202020204" pitchFamily="34" charset="0"/>
              </a:rPr>
            </a:br>
            <a:r>
              <a:rPr lang="en-US" sz="1600" dirty="0">
                <a:solidFill>
                  <a:prstClr val="white"/>
                </a:solidFill>
                <a:latin typeface="Arial" panose="020B0604020202020204"/>
                <a:cs typeface="Arial" panose="020B0604020202020204" pitchFamily="34" charset="0"/>
              </a:rPr>
              <a:t>(≥2 cycles)</a:t>
            </a:r>
          </a:p>
          <a:p>
            <a:pPr defTabSz="914354"/>
            <a:endParaRPr lang="en-US" sz="1600" dirty="0">
              <a:solidFill>
                <a:prstClr val="white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marL="228594" indent="-228594" defTabSz="914354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white"/>
                </a:solidFill>
                <a:latin typeface="Arial" panose="020B0604020202020204"/>
                <a:cs typeface="Arial" panose="020B0604020202020204" pitchFamily="34" charset="0"/>
              </a:rPr>
              <a:t>18 years or older</a:t>
            </a:r>
          </a:p>
          <a:p>
            <a:pPr marL="228594" indent="-228594" defTabSz="914354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white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marL="228594" indent="-228594" defTabSz="914354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white"/>
                </a:solidFill>
                <a:latin typeface="Arial" panose="020B0604020202020204"/>
                <a:cs typeface="Arial" panose="020B0604020202020204" pitchFamily="34" charset="0"/>
              </a:rPr>
              <a:t>WHO PS score 0 or 1</a:t>
            </a:r>
          </a:p>
          <a:p>
            <a:pPr marL="228594" indent="-228594" defTabSz="914354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white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marL="228594" indent="-228594" defTabSz="914354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white"/>
                </a:solidFill>
                <a:latin typeface="Arial" panose="020B0604020202020204"/>
                <a:cs typeface="Arial" panose="020B0604020202020204" pitchFamily="34" charset="0"/>
              </a:rPr>
              <a:t>Estimated life expectancy of </a:t>
            </a:r>
            <a:br>
              <a:rPr lang="en-US" sz="1600" dirty="0">
                <a:solidFill>
                  <a:prstClr val="white"/>
                </a:solidFill>
                <a:latin typeface="Arial" panose="020B0604020202020204"/>
                <a:cs typeface="Arial" panose="020B0604020202020204" pitchFamily="34" charset="0"/>
              </a:rPr>
            </a:br>
            <a:r>
              <a:rPr lang="en-US" sz="1600" dirty="0">
                <a:solidFill>
                  <a:prstClr val="white"/>
                </a:solidFill>
                <a:latin typeface="Arial" panose="020B0604020202020204"/>
                <a:cs typeface="Arial" panose="020B0604020202020204" pitchFamily="34" charset="0"/>
              </a:rPr>
              <a:t>≥12 weeks</a:t>
            </a:r>
          </a:p>
          <a:p>
            <a:pPr marL="228594" indent="-228594" defTabSz="914354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white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marL="228594" indent="-228594" defTabSz="914354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white"/>
                </a:solidFill>
                <a:latin typeface="Arial" panose="020B0604020202020204"/>
                <a:cs typeface="Arial" panose="020B0604020202020204" pitchFamily="34" charset="0"/>
              </a:rPr>
              <a:t>Archived tissue was collected</a:t>
            </a:r>
          </a:p>
          <a:p>
            <a:pPr defTabSz="914354"/>
            <a:endParaRPr lang="en-US" sz="1600" dirty="0">
              <a:solidFill>
                <a:prstClr val="white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marL="613818" defTabSz="914354"/>
            <a:r>
              <a:rPr lang="en-US" sz="1600" b="1" dirty="0">
                <a:solidFill>
                  <a:prstClr val="white"/>
                </a:solidFill>
                <a:latin typeface="Arial" panose="020B0604020202020204"/>
                <a:cs typeface="Arial" panose="020B0604020202020204" pitchFamily="34" charset="0"/>
              </a:rPr>
              <a:t>All-comers population </a:t>
            </a:r>
          </a:p>
        </p:txBody>
      </p:sp>
      <p:sp>
        <p:nvSpPr>
          <p:cNvPr id="4" name="Rectangle 3"/>
          <p:cNvSpPr/>
          <p:nvPr/>
        </p:nvSpPr>
        <p:spPr>
          <a:xfrm>
            <a:off x="6142690" y="1757315"/>
            <a:ext cx="2344188" cy="126093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 defTabSz="914377"/>
            <a:r>
              <a:rPr lang="en-GB" sz="1600" b="1" dirty="0">
                <a:solidFill>
                  <a:prstClr val="white"/>
                </a:solidFill>
                <a:latin typeface="Arial" panose="020B0604020202020204"/>
              </a:rPr>
              <a:t>Durvalumab</a:t>
            </a:r>
          </a:p>
          <a:p>
            <a:pPr algn="ctr" defTabSz="914377"/>
            <a:r>
              <a:rPr lang="en-GB" sz="1600" b="1" dirty="0">
                <a:solidFill>
                  <a:prstClr val="white"/>
                </a:solidFill>
                <a:latin typeface="Arial" panose="020B0604020202020204"/>
              </a:rPr>
              <a:t>10 mg/kg q2w for</a:t>
            </a:r>
            <a:br>
              <a:rPr lang="en-GB" sz="1600" b="1" dirty="0">
                <a:solidFill>
                  <a:prstClr val="white"/>
                </a:solidFill>
                <a:latin typeface="Arial" panose="020B0604020202020204"/>
              </a:rPr>
            </a:br>
            <a:r>
              <a:rPr lang="en-GB" sz="1600" b="1" dirty="0">
                <a:solidFill>
                  <a:prstClr val="white"/>
                </a:solidFill>
                <a:latin typeface="Arial" panose="020B0604020202020204"/>
              </a:rPr>
              <a:t>up to 12 months</a:t>
            </a:r>
          </a:p>
          <a:p>
            <a:pPr algn="ctr" defTabSz="914377"/>
            <a:r>
              <a:rPr lang="en-GB" sz="1600" b="1" dirty="0">
                <a:solidFill>
                  <a:prstClr val="white"/>
                </a:solidFill>
                <a:latin typeface="Arial" panose="020B0604020202020204"/>
              </a:rPr>
              <a:t>N=476</a:t>
            </a:r>
          </a:p>
        </p:txBody>
      </p:sp>
      <p:sp>
        <p:nvSpPr>
          <p:cNvPr id="291" name="Rectangle 290"/>
          <p:cNvSpPr/>
          <p:nvPr/>
        </p:nvSpPr>
        <p:spPr>
          <a:xfrm>
            <a:off x="6142690" y="4363490"/>
            <a:ext cx="2344188" cy="1260936"/>
          </a:xfrm>
          <a:prstGeom prst="rect">
            <a:avLst/>
          </a:prstGeom>
          <a:solidFill>
            <a:srgbClr val="C848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r>
              <a:rPr lang="en-GB" sz="1600" b="1" dirty="0">
                <a:solidFill>
                  <a:prstClr val="white"/>
                </a:solidFill>
                <a:latin typeface="Arial" panose="020B0604020202020204"/>
              </a:rPr>
              <a:t>Placebo</a:t>
            </a:r>
          </a:p>
          <a:p>
            <a:pPr algn="ctr" defTabSz="914377"/>
            <a:r>
              <a:rPr lang="en-GB" sz="1600" b="1" dirty="0">
                <a:solidFill>
                  <a:prstClr val="white"/>
                </a:solidFill>
                <a:latin typeface="Arial" panose="020B0604020202020204"/>
              </a:rPr>
              <a:t>10 mg/kg q2w for </a:t>
            </a:r>
            <a:br>
              <a:rPr lang="en-GB" sz="1600" b="1" dirty="0">
                <a:solidFill>
                  <a:prstClr val="white"/>
                </a:solidFill>
                <a:latin typeface="Arial" panose="020B0604020202020204"/>
              </a:rPr>
            </a:br>
            <a:r>
              <a:rPr lang="en-GB" sz="1600" b="1" dirty="0">
                <a:solidFill>
                  <a:prstClr val="white"/>
                </a:solidFill>
                <a:latin typeface="Arial" panose="020B0604020202020204"/>
              </a:rPr>
              <a:t>up to 12 months</a:t>
            </a:r>
          </a:p>
          <a:p>
            <a:pPr algn="ctr" defTabSz="914377"/>
            <a:r>
              <a:rPr lang="en-GB" sz="1600" b="1" dirty="0">
                <a:solidFill>
                  <a:prstClr val="white"/>
                </a:solidFill>
                <a:latin typeface="Arial" panose="020B0604020202020204"/>
              </a:rPr>
              <a:t>N=237</a:t>
            </a:r>
          </a:p>
        </p:txBody>
      </p:sp>
      <p:cxnSp>
        <p:nvCxnSpPr>
          <p:cNvPr id="7" name="Elbow Connector 6"/>
          <p:cNvCxnSpPr>
            <a:stCxn id="288" idx="3"/>
            <a:endCxn id="4" idx="1"/>
          </p:cNvCxnSpPr>
          <p:nvPr/>
        </p:nvCxnSpPr>
        <p:spPr>
          <a:xfrm flipV="1">
            <a:off x="4442372" y="2387783"/>
            <a:ext cx="1700317" cy="1330064"/>
          </a:xfrm>
          <a:prstGeom prst="bentConnector3">
            <a:avLst>
              <a:gd name="adj1" fmla="val 72253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>
            <a:stCxn id="288" idx="3"/>
            <a:endCxn id="291" idx="1"/>
          </p:cNvCxnSpPr>
          <p:nvPr/>
        </p:nvCxnSpPr>
        <p:spPr>
          <a:xfrm>
            <a:off x="4442372" y="3717848"/>
            <a:ext cx="1700317" cy="1276111"/>
          </a:xfrm>
          <a:prstGeom prst="bentConnector3">
            <a:avLst>
              <a:gd name="adj1" fmla="val 72253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8" name="Rectangle 297"/>
          <p:cNvSpPr/>
          <p:nvPr/>
        </p:nvSpPr>
        <p:spPr>
          <a:xfrm>
            <a:off x="6137190" y="3060403"/>
            <a:ext cx="2345332" cy="1260936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 defTabSz="914377"/>
            <a:r>
              <a:rPr lang="en-GB" sz="1600" dirty="0">
                <a:solidFill>
                  <a:prstClr val="black"/>
                </a:solidFill>
                <a:latin typeface="Arial" panose="020B0604020202020204"/>
              </a:rPr>
              <a:t>2:1 randomization,</a:t>
            </a:r>
          </a:p>
          <a:p>
            <a:pPr algn="ctr" defTabSz="914377"/>
            <a:r>
              <a:rPr lang="en-GB" sz="1600" dirty="0">
                <a:solidFill>
                  <a:prstClr val="black"/>
                </a:solidFill>
                <a:latin typeface="Arial" panose="020B0604020202020204"/>
              </a:rPr>
              <a:t>stratified by age, sex, and smoking history</a:t>
            </a:r>
          </a:p>
          <a:p>
            <a:pPr algn="ctr" defTabSz="914377"/>
            <a:r>
              <a:rPr lang="en-GB" sz="1600" dirty="0">
                <a:solidFill>
                  <a:prstClr val="black"/>
                </a:solidFill>
                <a:latin typeface="Arial" panose="020B0604020202020204"/>
              </a:rPr>
              <a:t>N=713</a:t>
            </a:r>
          </a:p>
        </p:txBody>
      </p:sp>
      <p:sp>
        <p:nvSpPr>
          <p:cNvPr id="302" name="Rectangle 301"/>
          <p:cNvSpPr/>
          <p:nvPr/>
        </p:nvSpPr>
        <p:spPr>
          <a:xfrm>
            <a:off x="8695184" y="3173296"/>
            <a:ext cx="3145536" cy="273880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 defTabSz="914377">
              <a:spcAft>
                <a:spcPts val="800"/>
              </a:spcAft>
            </a:pPr>
            <a:r>
              <a:rPr lang="en-GB" sz="1467" b="1" dirty="0">
                <a:solidFill>
                  <a:prstClr val="black"/>
                </a:solidFill>
                <a:latin typeface="Arial" panose="020B0604020202020204"/>
              </a:rPr>
              <a:t>Key secondary endpoints </a:t>
            </a:r>
          </a:p>
          <a:p>
            <a:pPr marL="228594" indent="-228594" defTabSz="914377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467" dirty="0">
                <a:solidFill>
                  <a:prstClr val="black"/>
                </a:solidFill>
                <a:latin typeface="Arial" panose="020B0604020202020204"/>
              </a:rPr>
              <a:t>ORR (per BICR)</a:t>
            </a:r>
          </a:p>
          <a:p>
            <a:pPr marL="228594" indent="-228594" defTabSz="914377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467" dirty="0">
                <a:solidFill>
                  <a:prstClr val="black"/>
                </a:solidFill>
                <a:latin typeface="Arial" panose="020B0604020202020204"/>
              </a:rPr>
              <a:t>DoR (per BICR)</a:t>
            </a:r>
          </a:p>
          <a:p>
            <a:pPr marL="228594" indent="-228594" defTabSz="914377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467" dirty="0">
                <a:solidFill>
                  <a:prstClr val="black"/>
                </a:solidFill>
                <a:latin typeface="Arial" panose="020B0604020202020204"/>
              </a:rPr>
              <a:t>Safety and tolerability</a:t>
            </a:r>
          </a:p>
          <a:p>
            <a:pPr marL="228594" indent="-228594" defTabSz="914377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467" dirty="0">
                <a:solidFill>
                  <a:prstClr val="black"/>
                </a:solidFill>
                <a:latin typeface="Arial" panose="020B0604020202020204"/>
              </a:rPr>
              <a:t>PROs</a:t>
            </a:r>
          </a:p>
        </p:txBody>
      </p:sp>
      <p:sp>
        <p:nvSpPr>
          <p:cNvPr id="308" name="Rectangle 307"/>
          <p:cNvSpPr/>
          <p:nvPr/>
        </p:nvSpPr>
        <p:spPr>
          <a:xfrm>
            <a:off x="8695185" y="1757315"/>
            <a:ext cx="3344625" cy="1260936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 defTabSz="914377">
              <a:spcAft>
                <a:spcPts val="800"/>
              </a:spcAft>
            </a:pPr>
            <a:r>
              <a:rPr lang="en-GB" sz="1467" b="1" dirty="0">
                <a:solidFill>
                  <a:prstClr val="black"/>
                </a:solidFill>
                <a:latin typeface="Arial" panose="020B0604020202020204"/>
              </a:rPr>
              <a:t>Co-primary endpoints</a:t>
            </a:r>
          </a:p>
          <a:p>
            <a:pPr marL="228594" indent="-228594" defTabSz="914377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467" dirty="0">
                <a:solidFill>
                  <a:prstClr val="black"/>
                </a:solidFill>
                <a:latin typeface="Arial" panose="020B0604020202020204"/>
              </a:rPr>
              <a:t>PFS by BICR using RECIST v1.1*</a:t>
            </a:r>
          </a:p>
          <a:p>
            <a:pPr marL="228594" indent="-228594" defTabSz="914377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467" dirty="0">
                <a:solidFill>
                  <a:prstClr val="black"/>
                </a:solidFill>
                <a:latin typeface="Arial" panose="020B0604020202020204"/>
              </a:rPr>
              <a:t>OS</a:t>
            </a:r>
          </a:p>
        </p:txBody>
      </p:sp>
      <p:sp>
        <p:nvSpPr>
          <p:cNvPr id="13" name="Oval 12"/>
          <p:cNvSpPr/>
          <p:nvPr/>
        </p:nvSpPr>
        <p:spPr>
          <a:xfrm>
            <a:off x="5534586" y="3579584"/>
            <a:ext cx="283713" cy="25304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prstClr val="white"/>
                </a:solidFill>
                <a:latin typeface="Arial" panose="020B0604020202020204"/>
              </a:rPr>
              <a:t>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288221" y="2689825"/>
            <a:ext cx="1548131" cy="1260936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 defTabSz="914377"/>
            <a:r>
              <a:rPr lang="en-GB" sz="1600" dirty="0">
                <a:solidFill>
                  <a:prstClr val="black"/>
                </a:solidFill>
                <a:latin typeface="Arial" panose="020B0604020202020204"/>
              </a:rPr>
              <a:t>1–42 days </a:t>
            </a:r>
            <a:br>
              <a:rPr lang="en-GB" sz="1600" dirty="0">
                <a:solidFill>
                  <a:prstClr val="black"/>
                </a:solidFill>
                <a:latin typeface="Arial" panose="020B0604020202020204"/>
              </a:rPr>
            </a:br>
            <a:r>
              <a:rPr lang="en-GB" sz="1600" dirty="0">
                <a:solidFill>
                  <a:prstClr val="black"/>
                </a:solidFill>
                <a:latin typeface="Arial" panose="020B0604020202020204"/>
              </a:rPr>
              <a:t>post-cCRT</a:t>
            </a:r>
          </a:p>
        </p:txBody>
      </p:sp>
    </p:spTree>
    <p:extLst>
      <p:ext uri="{BB962C8B-B14F-4D97-AF65-F5344CB8AC3E}">
        <p14:creationId xmlns:p14="http://schemas.microsoft.com/office/powerpoint/2010/main" val="99436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4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40089" y="1404070"/>
            <a:ext cx="8359599" cy="5121275"/>
          </a:xfrm>
          <a:ln>
            <a:noFill/>
          </a:ln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en-GB" sz="3200" dirty="0">
                <a:solidFill>
                  <a:srgbClr val="18179F"/>
                </a:solidFill>
                <a:latin typeface="Arial" charset="0"/>
                <a:ea typeface="MS PGothic" charset="0"/>
              </a:rPr>
              <a:t> Early Stage NSCLC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en-GB" sz="3200" dirty="0">
                <a:solidFill>
                  <a:srgbClr val="18179F"/>
                </a:solidFill>
                <a:latin typeface="Arial" charset="0"/>
                <a:ea typeface="MS PGothic" charset="0"/>
              </a:rPr>
              <a:t> Unresectable stage III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en-GB" sz="3200" dirty="0">
                <a:solidFill>
                  <a:srgbClr val="18179F"/>
                </a:solidFill>
                <a:latin typeface="Arial" charset="0"/>
                <a:ea typeface="MS PGothic" charset="0"/>
              </a:rPr>
              <a:t> SCLC</a:t>
            </a:r>
          </a:p>
        </p:txBody>
      </p:sp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1524000" y="307058"/>
            <a:ext cx="9144000" cy="9747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marL="0" marR="0" lvl="0" indent="0" algn="ctr" defTabSz="4492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es-ES" sz="32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SimSun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C9E022-B927-8CC3-CEEA-A71E7D3CB7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3156" y="307058"/>
            <a:ext cx="10882488" cy="601663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9663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425" y="179856"/>
            <a:ext cx="11869384" cy="828329"/>
          </a:xfrm>
        </p:spPr>
        <p:txBody>
          <a:bodyPr/>
          <a:lstStyle/>
          <a:p>
            <a:r>
              <a:rPr lang="en-GB" sz="3733" b="1" dirty="0">
                <a:solidFill>
                  <a:srgbClr val="0034A1"/>
                </a:solidFill>
                <a:latin typeface="+mn-lt"/>
              </a:rPr>
              <a:t>PACIFIC Trial: 5 Years Outcome</a:t>
            </a:r>
            <a:br>
              <a:rPr lang="en-GB" sz="3600" b="1" dirty="0">
                <a:solidFill>
                  <a:srgbClr val="0034A1"/>
                </a:solidFill>
                <a:latin typeface="+mn-lt"/>
              </a:rPr>
            </a:br>
            <a:endParaRPr lang="en-US" sz="2133" b="1" dirty="0">
              <a:solidFill>
                <a:srgbClr val="0034A1"/>
              </a:solidFill>
              <a:latin typeface="+mn-lt"/>
            </a:endParaRPr>
          </a:p>
        </p:txBody>
      </p:sp>
      <p:graphicFrame>
        <p:nvGraphicFramePr>
          <p:cNvPr id="6" name="Chart 11">
            <a:extLst>
              <a:ext uri="{FF2B5EF4-FFF2-40B4-BE49-F238E27FC236}">
                <a16:creationId xmlns:a16="http://schemas.microsoft.com/office/drawing/2014/main" id="{B9787343-015A-AD9F-3276-27F5013F9CDF}"/>
              </a:ext>
            </a:extLst>
          </p:cNvPr>
          <p:cNvGraphicFramePr/>
          <p:nvPr/>
        </p:nvGraphicFramePr>
        <p:xfrm>
          <a:off x="32356" y="879231"/>
          <a:ext cx="4640144" cy="4876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0698E413-57CC-E106-3592-C5189C4F3C88}"/>
              </a:ext>
            </a:extLst>
          </p:cNvPr>
          <p:cNvSpPr txBox="1"/>
          <p:nvPr/>
        </p:nvSpPr>
        <p:spPr>
          <a:xfrm>
            <a:off x="9409608" y="6447042"/>
            <a:ext cx="2239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600" dirty="0" err="1">
                <a:solidFill>
                  <a:prstClr val="black"/>
                </a:solidFill>
                <a:latin typeface="Calibri" panose="020F0502020204030204"/>
              </a:rPr>
              <a:t>Spigel</a:t>
            </a:r>
            <a:r>
              <a:rPr lang="es-ES" sz="1600" dirty="0">
                <a:solidFill>
                  <a:prstClr val="black"/>
                </a:solidFill>
                <a:latin typeface="Calibri" panose="020F0502020204030204"/>
              </a:rPr>
              <a:t> DR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JCO 2022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A90D71E-4B56-04ED-55C4-24B8057A4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6090" y="780585"/>
            <a:ext cx="7995422" cy="557561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8AD31E9D-3396-9DCE-4397-ABA8B79518A2}"/>
              </a:ext>
            </a:extLst>
          </p:cNvPr>
          <p:cNvSpPr/>
          <p:nvPr/>
        </p:nvSpPr>
        <p:spPr>
          <a:xfrm>
            <a:off x="3568395" y="790024"/>
            <a:ext cx="568711" cy="39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5CCD116-0524-674D-A3FD-0CFCD1FAB0D2}"/>
              </a:ext>
            </a:extLst>
          </p:cNvPr>
          <p:cNvSpPr/>
          <p:nvPr/>
        </p:nvSpPr>
        <p:spPr>
          <a:xfrm>
            <a:off x="3375108" y="3551806"/>
            <a:ext cx="568711" cy="39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6776A90B-4151-0599-3A24-4EC4FEA7E7D3}"/>
              </a:ext>
            </a:extLst>
          </p:cNvPr>
          <p:cNvSpPr txBox="1"/>
          <p:nvPr/>
        </p:nvSpPr>
        <p:spPr>
          <a:xfrm>
            <a:off x="468616" y="5580224"/>
            <a:ext cx="3088624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GB" sz="1467" b="1" dirty="0">
                <a:solidFill>
                  <a:prstClr val="black"/>
                </a:solidFill>
                <a:latin typeface="Arial" panose="020B0604020202020204"/>
                <a:cs typeface="Arial" panose="020B0604020202020204" pitchFamily="34" charset="0"/>
              </a:rPr>
              <a:t>Treatment effect (RR [95% CI])</a:t>
            </a:r>
            <a:r>
              <a:rPr lang="en-US" sz="1467" b="1" baseline="30000" dirty="0">
                <a:solidFill>
                  <a:prstClr val="black"/>
                </a:solidFill>
                <a:latin typeface="Arial" panose="020B0604020202020204"/>
              </a:rPr>
              <a:t>¶</a:t>
            </a:r>
            <a:r>
              <a:rPr lang="en-GB" sz="1467" b="1" dirty="0">
                <a:solidFill>
                  <a:prstClr val="black"/>
                </a:solidFill>
                <a:latin typeface="Arial" panose="020B0604020202020204"/>
                <a:cs typeface="Arial" panose="020B0604020202020204" pitchFamily="34" charset="0"/>
              </a:rPr>
              <a:t>: </a:t>
            </a:r>
          </a:p>
          <a:p>
            <a:pPr algn="ctr" defTabSz="914377"/>
            <a:r>
              <a:rPr lang="en-GB" sz="1467" dirty="0">
                <a:solidFill>
                  <a:prstClr val="black"/>
                </a:solidFill>
                <a:latin typeface="Arial" panose="020B0604020202020204"/>
                <a:cs typeface="Arial" panose="020B0604020202020204" pitchFamily="34" charset="0"/>
              </a:rPr>
              <a:t>1.78 (1.27</a:t>
            </a:r>
            <a:r>
              <a:rPr lang="en-US" sz="1467" dirty="0">
                <a:solidFill>
                  <a:prstClr val="black"/>
                </a:solidFill>
                <a:latin typeface="Arial" panose="020B0604020202020204"/>
              </a:rPr>
              <a:t>–</a:t>
            </a:r>
            <a:r>
              <a:rPr lang="en-GB" sz="1467" dirty="0">
                <a:solidFill>
                  <a:prstClr val="black"/>
                </a:solidFill>
                <a:latin typeface="Arial" panose="020B0604020202020204"/>
                <a:cs typeface="Arial" panose="020B0604020202020204" pitchFamily="34" charset="0"/>
              </a:rPr>
              <a:t>2.51)</a:t>
            </a:r>
          </a:p>
        </p:txBody>
      </p:sp>
    </p:spTree>
    <p:extLst>
      <p:ext uri="{BB962C8B-B14F-4D97-AF65-F5344CB8AC3E}">
        <p14:creationId xmlns:p14="http://schemas.microsoft.com/office/powerpoint/2010/main" val="391438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425" y="179856"/>
            <a:ext cx="11869384" cy="828329"/>
          </a:xfrm>
        </p:spPr>
        <p:txBody>
          <a:bodyPr/>
          <a:lstStyle/>
          <a:p>
            <a:r>
              <a:rPr lang="en-GB" sz="3733" b="1" dirty="0">
                <a:solidFill>
                  <a:srgbClr val="0034A1"/>
                </a:solidFill>
                <a:latin typeface="+mn-lt"/>
              </a:rPr>
              <a:t>PACIFIC Trial: Outcome by stage</a:t>
            </a:r>
            <a:br>
              <a:rPr lang="en-GB" sz="3600" b="1" dirty="0">
                <a:solidFill>
                  <a:srgbClr val="0034A1"/>
                </a:solidFill>
                <a:latin typeface="+mn-lt"/>
              </a:rPr>
            </a:br>
            <a:endParaRPr lang="en-US" sz="2133" b="1" dirty="0">
              <a:solidFill>
                <a:srgbClr val="0034A1"/>
              </a:solidFill>
              <a:latin typeface="+mn-lt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698E413-57CC-E106-3592-C5189C4F3C88}"/>
              </a:ext>
            </a:extLst>
          </p:cNvPr>
          <p:cNvSpPr txBox="1"/>
          <p:nvPr/>
        </p:nvSpPr>
        <p:spPr>
          <a:xfrm>
            <a:off x="8617873" y="6447042"/>
            <a:ext cx="28089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ES" sz="1600" dirty="0" err="1">
                <a:solidFill>
                  <a:prstClr val="black"/>
                </a:solidFill>
                <a:latin typeface="Calibri" panose="020F0502020204030204"/>
              </a:rPr>
              <a:t>Senan</a:t>
            </a:r>
            <a:r>
              <a:rPr lang="es-ES" sz="1600" dirty="0">
                <a:solidFill>
                  <a:prstClr val="black"/>
                </a:solidFill>
                <a:latin typeface="Calibri" panose="020F0502020204030204"/>
              </a:rPr>
              <a:t> S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</a:t>
            </a:r>
            <a:r>
              <a:rPr lang="es-ES" sz="1600" dirty="0">
                <a:solidFill>
                  <a:prstClr val="black"/>
                </a:solidFill>
                <a:latin typeface="Calibri" panose="020F0502020204030204"/>
              </a:rPr>
              <a:t>ESMO Open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2022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AD31E9D-3396-9DCE-4397-ABA8B79518A2}"/>
              </a:ext>
            </a:extLst>
          </p:cNvPr>
          <p:cNvSpPr/>
          <p:nvPr/>
        </p:nvSpPr>
        <p:spPr>
          <a:xfrm>
            <a:off x="3568395" y="790024"/>
            <a:ext cx="568711" cy="39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5CCD116-0524-674D-A3FD-0CFCD1FAB0D2}"/>
              </a:ext>
            </a:extLst>
          </p:cNvPr>
          <p:cNvSpPr/>
          <p:nvPr/>
        </p:nvSpPr>
        <p:spPr>
          <a:xfrm>
            <a:off x="3375108" y="3551806"/>
            <a:ext cx="568711" cy="39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6CB5893-F5EC-65E9-BE49-0246CCEB6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732" y="914399"/>
            <a:ext cx="4939982" cy="535258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870740D-2AA6-F2E7-0E3B-CFD1A376E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60" y="986028"/>
            <a:ext cx="4667528" cy="528095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9D0D747-4F7A-8767-40E0-2B25CDC7AF15}"/>
              </a:ext>
            </a:extLst>
          </p:cNvPr>
          <p:cNvSpPr txBox="1"/>
          <p:nvPr/>
        </p:nvSpPr>
        <p:spPr>
          <a:xfrm>
            <a:off x="5520076" y="1973766"/>
            <a:ext cx="1159292" cy="830997"/>
          </a:xfrm>
          <a:prstGeom prst="rect">
            <a:avLst/>
          </a:prstGeom>
          <a:noFill/>
          <a:ln>
            <a:solidFill>
              <a:srgbClr val="18179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</a:t>
            </a:r>
            <a:r>
              <a:rPr lang="es-E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s-E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IIIA-N2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BB46D31-3F06-821D-9B69-B6DE324E2FE1}"/>
              </a:ext>
            </a:extLst>
          </p:cNvPr>
          <p:cNvSpPr txBox="1"/>
          <p:nvPr/>
        </p:nvSpPr>
        <p:spPr>
          <a:xfrm>
            <a:off x="5224091" y="4601734"/>
            <a:ext cx="1654620" cy="830997"/>
          </a:xfrm>
          <a:prstGeom prst="rect">
            <a:avLst/>
          </a:prstGeom>
          <a:noFill/>
          <a:ln>
            <a:solidFill>
              <a:srgbClr val="18179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</a:t>
            </a:r>
            <a:r>
              <a:rPr lang="es-E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s-E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IIIA-N2</a:t>
            </a: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628432D0-5C08-388B-28D7-F34ED19BB355}"/>
              </a:ext>
            </a:extLst>
          </p:cNvPr>
          <p:cNvCxnSpPr>
            <a:cxnSpLocks/>
          </p:cNvCxnSpPr>
          <p:nvPr/>
        </p:nvCxnSpPr>
        <p:spPr>
          <a:xfrm>
            <a:off x="6716755" y="2375210"/>
            <a:ext cx="33081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166A0DC5-C471-45F4-B023-D8082B26090E}"/>
              </a:ext>
            </a:extLst>
          </p:cNvPr>
          <p:cNvCxnSpPr>
            <a:cxnSpLocks/>
          </p:cNvCxnSpPr>
          <p:nvPr/>
        </p:nvCxnSpPr>
        <p:spPr>
          <a:xfrm>
            <a:off x="6902608" y="5047784"/>
            <a:ext cx="33081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98BABBC8-8F20-241A-ABFC-20DA10595384}"/>
              </a:ext>
            </a:extLst>
          </p:cNvPr>
          <p:cNvCxnSpPr>
            <a:cxnSpLocks/>
          </p:cNvCxnSpPr>
          <p:nvPr/>
        </p:nvCxnSpPr>
        <p:spPr>
          <a:xfrm flipH="1">
            <a:off x="5107259" y="2382647"/>
            <a:ext cx="345689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873AD243-FB22-2D3D-3727-B1CFE4717466}"/>
              </a:ext>
            </a:extLst>
          </p:cNvPr>
          <p:cNvCxnSpPr>
            <a:cxnSpLocks/>
          </p:cNvCxnSpPr>
          <p:nvPr/>
        </p:nvCxnSpPr>
        <p:spPr>
          <a:xfrm flipH="1">
            <a:off x="4824763" y="5021766"/>
            <a:ext cx="345689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045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16FD1905-FB59-B740-B2B4-B11445B77721}"/>
              </a:ext>
            </a:extLst>
          </p:cNvPr>
          <p:cNvSpPr/>
          <p:nvPr/>
        </p:nvSpPr>
        <p:spPr>
          <a:xfrm>
            <a:off x="1003610" y="242059"/>
            <a:ext cx="417750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Pacific-6 Trial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3548159-0345-9808-7F5F-EF260BC26DE8}"/>
              </a:ext>
            </a:extLst>
          </p:cNvPr>
          <p:cNvSpPr txBox="1"/>
          <p:nvPr/>
        </p:nvSpPr>
        <p:spPr>
          <a:xfrm>
            <a:off x="9277815" y="6447042"/>
            <a:ext cx="2687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/>
              <a:t>Garassino</a:t>
            </a:r>
            <a:r>
              <a:rPr lang="es-ES" sz="1600" dirty="0"/>
              <a:t> M et al. JTO 2022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EBEF1AB-8E15-3696-711C-A49CA56DE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56" y="3184989"/>
            <a:ext cx="5004143" cy="289731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9C9F0B2-0DC1-9746-9964-295C1AC350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3066"/>
          <a:stretch/>
        </p:blipFill>
        <p:spPr>
          <a:xfrm>
            <a:off x="5787482" y="273236"/>
            <a:ext cx="6155473" cy="311338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0306B4D-8253-D610-507D-73526333B2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09424" y="3386622"/>
            <a:ext cx="6000320" cy="273677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103865C-CF0B-BECB-F48B-3CCAC94C58B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3700"/>
          <a:stretch/>
        </p:blipFill>
        <p:spPr>
          <a:xfrm>
            <a:off x="352032" y="959005"/>
            <a:ext cx="5134368" cy="209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09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16FD1905-FB59-B740-B2B4-B11445B77721}"/>
              </a:ext>
            </a:extLst>
          </p:cNvPr>
          <p:cNvSpPr/>
          <p:nvPr/>
        </p:nvSpPr>
        <p:spPr>
          <a:xfrm>
            <a:off x="1003609" y="242059"/>
            <a:ext cx="1015876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Pacific</a:t>
            </a:r>
            <a:r>
              <a:rPr lang="pt-PT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 </a:t>
            </a:r>
            <a:r>
              <a:rPr lang="pt-PT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pt-PT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PT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Interim</a:t>
            </a:r>
            <a:r>
              <a:rPr lang="pt-PT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pt-PT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3548159-0345-9808-7F5F-EF260BC26DE8}"/>
              </a:ext>
            </a:extLst>
          </p:cNvPr>
          <p:cNvSpPr txBox="1"/>
          <p:nvPr/>
        </p:nvSpPr>
        <p:spPr>
          <a:xfrm>
            <a:off x="8764860" y="6447042"/>
            <a:ext cx="2687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Girard et al. ESMO-IO 2022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F93E5DF-0FA0-20E5-D724-0445EB2CC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039" y="1081671"/>
            <a:ext cx="10593659" cy="523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591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4032" y="1434592"/>
            <a:ext cx="2257213" cy="2600960"/>
            <a:chOff x="573023" y="1075944"/>
            <a:chExt cx="1692910" cy="1950720"/>
          </a:xfrm>
        </p:grpSpPr>
        <p:sp>
          <p:nvSpPr>
            <p:cNvPr id="3" name="object 3"/>
            <p:cNvSpPr/>
            <p:nvPr/>
          </p:nvSpPr>
          <p:spPr>
            <a:xfrm>
              <a:off x="1943862" y="2052066"/>
              <a:ext cx="307975" cy="1270"/>
            </a:xfrm>
            <a:custGeom>
              <a:avLst/>
              <a:gdLst/>
              <a:ahLst/>
              <a:cxnLst/>
              <a:rect l="l" t="t" r="r" b="b"/>
              <a:pathLst>
                <a:path w="307975" h="1269">
                  <a:moveTo>
                    <a:pt x="0" y="0"/>
                  </a:moveTo>
                  <a:lnTo>
                    <a:pt x="307594" y="761"/>
                  </a:lnTo>
                </a:path>
              </a:pathLst>
            </a:custGeom>
            <a:ln w="28574">
              <a:solidFill>
                <a:srgbClr val="830051"/>
              </a:solidFill>
            </a:ln>
          </p:spPr>
          <p:txBody>
            <a:bodyPr wrap="square" lIns="0" tIns="0" rIns="0" bIns="0" rtlCol="0"/>
            <a:lstStyle/>
            <a:p>
              <a:pPr defTabSz="121911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573023" y="1075944"/>
              <a:ext cx="1370330" cy="1950720"/>
            </a:xfrm>
            <a:custGeom>
              <a:avLst/>
              <a:gdLst/>
              <a:ahLst/>
              <a:cxnLst/>
              <a:rect l="l" t="t" r="r" b="b"/>
              <a:pathLst>
                <a:path w="1370330" h="1950720">
                  <a:moveTo>
                    <a:pt x="1215644" y="0"/>
                  </a:moveTo>
                  <a:lnTo>
                    <a:pt x="154482" y="0"/>
                  </a:lnTo>
                  <a:lnTo>
                    <a:pt x="105654" y="7880"/>
                  </a:lnTo>
                  <a:lnTo>
                    <a:pt x="63247" y="29817"/>
                  </a:lnTo>
                  <a:lnTo>
                    <a:pt x="29806" y="63258"/>
                  </a:lnTo>
                  <a:lnTo>
                    <a:pt x="7875" y="105647"/>
                  </a:lnTo>
                  <a:lnTo>
                    <a:pt x="0" y="154431"/>
                  </a:lnTo>
                  <a:lnTo>
                    <a:pt x="0" y="1796287"/>
                  </a:lnTo>
                  <a:lnTo>
                    <a:pt x="7875" y="1845072"/>
                  </a:lnTo>
                  <a:lnTo>
                    <a:pt x="29806" y="1887461"/>
                  </a:lnTo>
                  <a:lnTo>
                    <a:pt x="63247" y="1920902"/>
                  </a:lnTo>
                  <a:lnTo>
                    <a:pt x="105654" y="1942839"/>
                  </a:lnTo>
                  <a:lnTo>
                    <a:pt x="154482" y="1950719"/>
                  </a:lnTo>
                  <a:lnTo>
                    <a:pt x="1215644" y="1950719"/>
                  </a:lnTo>
                  <a:lnTo>
                    <a:pt x="1264428" y="1942839"/>
                  </a:lnTo>
                  <a:lnTo>
                    <a:pt x="1306817" y="1920902"/>
                  </a:lnTo>
                  <a:lnTo>
                    <a:pt x="1340258" y="1887461"/>
                  </a:lnTo>
                  <a:lnTo>
                    <a:pt x="1362195" y="1845072"/>
                  </a:lnTo>
                  <a:lnTo>
                    <a:pt x="1370076" y="1796287"/>
                  </a:lnTo>
                  <a:lnTo>
                    <a:pt x="1370076" y="154431"/>
                  </a:lnTo>
                  <a:lnTo>
                    <a:pt x="1362195" y="105647"/>
                  </a:lnTo>
                  <a:lnTo>
                    <a:pt x="1340258" y="63258"/>
                  </a:lnTo>
                  <a:lnTo>
                    <a:pt x="1306817" y="29817"/>
                  </a:lnTo>
                  <a:lnTo>
                    <a:pt x="1264428" y="7880"/>
                  </a:lnTo>
                  <a:lnTo>
                    <a:pt x="1215644" y="0"/>
                  </a:lnTo>
                  <a:close/>
                </a:path>
              </a:pathLst>
            </a:custGeom>
            <a:solidFill>
              <a:srgbClr val="830051"/>
            </a:solidFill>
          </p:spPr>
          <p:txBody>
            <a:bodyPr wrap="square" lIns="0" tIns="0" rIns="0" bIns="0" rtlCol="0"/>
            <a:lstStyle/>
            <a:p>
              <a:pPr defTabSz="121911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84947" y="76202"/>
            <a:ext cx="7488767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18179F"/>
                </a:solidFill>
              </a:rPr>
              <a:t>COAST:</a:t>
            </a:r>
            <a:r>
              <a:rPr spc="7" dirty="0">
                <a:solidFill>
                  <a:srgbClr val="18179F"/>
                </a:solidFill>
              </a:rPr>
              <a:t> </a:t>
            </a:r>
            <a:r>
              <a:rPr spc="-7" dirty="0">
                <a:solidFill>
                  <a:srgbClr val="18179F"/>
                </a:solidFill>
              </a:rPr>
              <a:t>Phase</a:t>
            </a:r>
            <a:r>
              <a:rPr spc="13" dirty="0">
                <a:solidFill>
                  <a:srgbClr val="18179F"/>
                </a:solidFill>
              </a:rPr>
              <a:t> </a:t>
            </a:r>
            <a:r>
              <a:rPr spc="-7" dirty="0">
                <a:solidFill>
                  <a:srgbClr val="18179F"/>
                </a:solidFill>
              </a:rPr>
              <a:t>2,</a:t>
            </a:r>
            <a:r>
              <a:rPr spc="13" dirty="0">
                <a:solidFill>
                  <a:srgbClr val="18179F"/>
                </a:solidFill>
              </a:rPr>
              <a:t> </a:t>
            </a:r>
            <a:r>
              <a:rPr dirty="0">
                <a:solidFill>
                  <a:srgbClr val="18179F"/>
                </a:solidFill>
              </a:rPr>
              <a:t>randomised</a:t>
            </a:r>
            <a:r>
              <a:rPr spc="-7" dirty="0">
                <a:solidFill>
                  <a:srgbClr val="18179F"/>
                </a:solidFill>
              </a:rPr>
              <a:t> open-label study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19136" y="4723384"/>
            <a:ext cx="11081173" cy="155630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53982" marR="6773" indent="-237895" defTabSz="1219110">
              <a:spcBef>
                <a:spcPts val="133"/>
              </a:spcBef>
              <a:buClr>
                <a:srgbClr val="04416B"/>
              </a:buClr>
              <a:buFont typeface="Arial"/>
              <a:buChar char="•"/>
              <a:tabLst>
                <a:tab pos="254828" algn="l"/>
              </a:tabLst>
            </a:pPr>
            <a:r>
              <a:rPr sz="1867" dirty="0">
                <a:solidFill>
                  <a:prstClr val="black"/>
                </a:solidFill>
                <a:latin typeface="Arial Narrow"/>
                <a:cs typeface="Arial Narrow"/>
              </a:rPr>
              <a:t>A</a:t>
            </a:r>
            <a:r>
              <a:rPr sz="1867" spc="13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planned</a:t>
            </a:r>
            <a:r>
              <a:rPr sz="1867" spc="7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sample</a:t>
            </a:r>
            <a:r>
              <a:rPr sz="1867" spc="27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size</a:t>
            </a:r>
            <a:r>
              <a:rPr sz="1867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of</a:t>
            </a:r>
            <a:r>
              <a:rPr sz="1867" spc="20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60</a:t>
            </a:r>
            <a:r>
              <a:rPr sz="1867" spc="7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patients</a:t>
            </a:r>
            <a:r>
              <a:rPr sz="1867" spc="33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per</a:t>
            </a:r>
            <a:r>
              <a:rPr sz="1867" spc="13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dirty="0">
                <a:solidFill>
                  <a:prstClr val="black"/>
                </a:solidFill>
                <a:latin typeface="Arial Narrow"/>
                <a:cs typeface="Arial Narrow"/>
              </a:rPr>
              <a:t>arm</a:t>
            </a:r>
            <a:r>
              <a:rPr sz="1867" spc="33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was</a:t>
            </a:r>
            <a:r>
              <a:rPr sz="1867" spc="13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designed</a:t>
            </a:r>
            <a:r>
              <a:rPr sz="1867" spc="27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to</a:t>
            </a:r>
            <a:r>
              <a:rPr sz="1867" spc="13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provide</a:t>
            </a:r>
            <a:r>
              <a:rPr sz="1867" spc="7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acceptable</a:t>
            </a:r>
            <a:r>
              <a:rPr sz="1867" spc="20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precision</a:t>
            </a:r>
            <a:r>
              <a:rPr sz="1867" spc="7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in</a:t>
            </a:r>
            <a:r>
              <a:rPr sz="1867" spc="13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estimating</a:t>
            </a:r>
            <a:r>
              <a:rPr sz="1867" spc="20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antitumour</a:t>
            </a:r>
            <a:r>
              <a:rPr sz="1867" spc="33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activities </a:t>
            </a:r>
            <a:r>
              <a:rPr sz="1867" spc="-407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in</a:t>
            </a:r>
            <a:r>
              <a:rPr sz="1867" spc="-20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an early</a:t>
            </a:r>
            <a:r>
              <a:rPr sz="1867" spc="13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phase</a:t>
            </a:r>
            <a:r>
              <a:rPr sz="1867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setting</a:t>
            </a:r>
            <a:endParaRPr sz="1867" dirty="0">
              <a:solidFill>
                <a:prstClr val="black"/>
              </a:solidFill>
              <a:latin typeface="Arial Narrow"/>
              <a:cs typeface="Arial Narrow"/>
            </a:endParaRPr>
          </a:p>
          <a:p>
            <a:pPr marL="253982" indent="-237895" defTabSz="1219110">
              <a:spcBef>
                <a:spcPts val="400"/>
              </a:spcBef>
              <a:buClr>
                <a:srgbClr val="04416B"/>
              </a:buClr>
              <a:buFont typeface="Arial"/>
              <a:buChar char="•"/>
              <a:tabLst>
                <a:tab pos="254828" algn="l"/>
              </a:tabLst>
            </a:pP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Between</a:t>
            </a:r>
            <a:r>
              <a:rPr sz="1867" dirty="0">
                <a:solidFill>
                  <a:prstClr val="black"/>
                </a:solidFill>
                <a:latin typeface="Arial Narrow"/>
                <a:cs typeface="Arial Narrow"/>
              </a:rPr>
              <a:t> Jan</a:t>
            </a:r>
            <a:r>
              <a:rPr sz="1867" spc="7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2019</a:t>
            </a:r>
            <a:r>
              <a:rPr sz="1867" spc="27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and</a:t>
            </a:r>
            <a:r>
              <a:rPr sz="1867" spc="7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Jul</a:t>
            </a:r>
            <a:r>
              <a:rPr sz="1867" spc="13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2020,</a:t>
            </a:r>
            <a:r>
              <a:rPr sz="1867" spc="33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189</a:t>
            </a:r>
            <a:r>
              <a:rPr sz="1867" spc="7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patients</a:t>
            </a:r>
            <a:r>
              <a:rPr sz="1867" spc="33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were</a:t>
            </a:r>
            <a:r>
              <a:rPr sz="1867" spc="13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randomised</a:t>
            </a:r>
            <a:r>
              <a:rPr sz="1867" spc="27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of</a:t>
            </a:r>
            <a:r>
              <a:rPr sz="1867" spc="33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whom</a:t>
            </a:r>
            <a:r>
              <a:rPr sz="1867" spc="13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186</a:t>
            </a:r>
            <a:r>
              <a:rPr sz="1867" spc="7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received</a:t>
            </a:r>
            <a:r>
              <a:rPr sz="1867" spc="20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dirty="0">
                <a:solidFill>
                  <a:prstClr val="black"/>
                </a:solidFill>
                <a:latin typeface="Arial Narrow"/>
                <a:cs typeface="Arial Narrow"/>
              </a:rPr>
              <a:t>D</a:t>
            </a:r>
            <a:r>
              <a:rPr sz="1867" spc="13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(n=66),</a:t>
            </a:r>
            <a:r>
              <a:rPr sz="1867" spc="33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dirty="0">
                <a:solidFill>
                  <a:prstClr val="black"/>
                </a:solidFill>
                <a:latin typeface="Arial Narrow"/>
                <a:cs typeface="Arial Narrow"/>
              </a:rPr>
              <a:t>D+O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(n=59)</a:t>
            </a:r>
            <a:r>
              <a:rPr sz="1867" spc="33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or</a:t>
            </a:r>
            <a:r>
              <a:rPr sz="1867" spc="33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dirty="0">
                <a:solidFill>
                  <a:prstClr val="black"/>
                </a:solidFill>
                <a:latin typeface="Arial Narrow"/>
                <a:cs typeface="Arial Narrow"/>
              </a:rPr>
              <a:t>D+M</a:t>
            </a:r>
            <a:r>
              <a:rPr sz="1867" spc="13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(n=61)</a:t>
            </a:r>
            <a:endParaRPr sz="1867" dirty="0">
              <a:solidFill>
                <a:prstClr val="black"/>
              </a:solidFill>
              <a:latin typeface="Arial Narrow"/>
              <a:cs typeface="Arial Narrow"/>
            </a:endParaRPr>
          </a:p>
          <a:p>
            <a:pPr marL="253982" indent="-237895" defTabSz="1219110">
              <a:spcBef>
                <a:spcPts val="400"/>
              </a:spcBef>
              <a:buClr>
                <a:srgbClr val="04416B"/>
              </a:buClr>
              <a:buFont typeface="Arial"/>
              <a:buChar char="•"/>
              <a:tabLst>
                <a:tab pos="254828" algn="l"/>
              </a:tabLst>
            </a:pPr>
            <a:r>
              <a:rPr sz="1867" dirty="0">
                <a:solidFill>
                  <a:prstClr val="black"/>
                </a:solidFill>
                <a:latin typeface="Arial Narrow"/>
                <a:cs typeface="Arial Narrow"/>
              </a:rPr>
              <a:t>As</a:t>
            </a:r>
            <a:r>
              <a:rPr sz="1867" spc="7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of</a:t>
            </a:r>
            <a:r>
              <a:rPr sz="1867" spc="7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dirty="0">
                <a:solidFill>
                  <a:prstClr val="black"/>
                </a:solidFill>
                <a:latin typeface="Arial Narrow"/>
                <a:cs typeface="Arial Narrow"/>
              </a:rPr>
              <a:t>17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dirty="0">
                <a:solidFill>
                  <a:prstClr val="black"/>
                </a:solidFill>
                <a:latin typeface="Arial Narrow"/>
                <a:cs typeface="Arial Narrow"/>
              </a:rPr>
              <a:t>May</a:t>
            </a:r>
            <a:r>
              <a:rPr sz="1867" spc="7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13" dirty="0">
                <a:solidFill>
                  <a:prstClr val="black"/>
                </a:solidFill>
                <a:latin typeface="Arial Narrow"/>
                <a:cs typeface="Arial Narrow"/>
              </a:rPr>
              <a:t>2021,</a:t>
            </a:r>
            <a:r>
              <a:rPr sz="1867" spc="27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all</a:t>
            </a:r>
            <a:r>
              <a:rPr sz="1867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patients</a:t>
            </a:r>
            <a:r>
              <a:rPr sz="1867" spc="27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had</a:t>
            </a:r>
            <a:r>
              <a:rPr sz="1867" dirty="0">
                <a:solidFill>
                  <a:prstClr val="black"/>
                </a:solidFill>
                <a:latin typeface="Arial Narrow"/>
                <a:cs typeface="Arial Narrow"/>
              </a:rPr>
              <a:t> a</a:t>
            </a:r>
            <a:r>
              <a:rPr sz="1867" spc="7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minimum</a:t>
            </a:r>
            <a:r>
              <a:rPr sz="1867" spc="27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of</a:t>
            </a:r>
            <a:r>
              <a:rPr sz="1867" spc="20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10</a:t>
            </a:r>
            <a:r>
              <a:rPr sz="1867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months</a:t>
            </a:r>
            <a:r>
              <a:rPr sz="1867" spc="20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potential</a:t>
            </a:r>
            <a:r>
              <a:rPr sz="1867" spc="20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dirty="0">
                <a:solidFill>
                  <a:prstClr val="black"/>
                </a:solidFill>
                <a:latin typeface="Arial Narrow"/>
                <a:cs typeface="Arial Narrow"/>
              </a:rPr>
              <a:t>follow-up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and</a:t>
            </a:r>
            <a:r>
              <a:rPr sz="1867" spc="13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dirty="0">
                <a:solidFill>
                  <a:prstClr val="black"/>
                </a:solidFill>
                <a:latin typeface="Arial Narrow"/>
                <a:cs typeface="Arial Narrow"/>
              </a:rPr>
              <a:t>the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median</a:t>
            </a:r>
            <a:r>
              <a:rPr sz="1867" spc="13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actual</a:t>
            </a:r>
            <a:r>
              <a:rPr sz="1867" spc="7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follow-up</a:t>
            </a:r>
            <a:r>
              <a:rPr sz="1867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was</a:t>
            </a:r>
            <a:endParaRPr sz="1867" dirty="0">
              <a:solidFill>
                <a:prstClr val="black"/>
              </a:solidFill>
              <a:latin typeface="Arial Narrow"/>
              <a:cs typeface="Arial Narrow"/>
            </a:endParaRPr>
          </a:p>
          <a:p>
            <a:pPr marL="253982" defTabSz="1219110">
              <a:spcBef>
                <a:spcPts val="7"/>
              </a:spcBef>
            </a:pP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11.5</a:t>
            </a:r>
            <a:r>
              <a:rPr sz="1867" spc="13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months</a:t>
            </a:r>
            <a:r>
              <a:rPr sz="1867" spc="7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(range,</a:t>
            </a:r>
            <a:r>
              <a:rPr sz="1867" spc="27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0.4–23.4;</a:t>
            </a:r>
            <a:r>
              <a:rPr sz="1867" spc="47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all</a:t>
            </a:r>
            <a:r>
              <a:rPr sz="1867" spc="-13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Narrow"/>
                <a:cs typeface="Arial Narrow"/>
              </a:rPr>
              <a:t>patients)</a:t>
            </a:r>
            <a:endParaRPr sz="1867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58311" y="1928029"/>
            <a:ext cx="736600" cy="426485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38942" defTabSz="1219110">
              <a:spcBef>
                <a:spcPts val="127"/>
              </a:spcBef>
            </a:pPr>
            <a:r>
              <a:rPr sz="1333" b="1" spc="-7" dirty="0">
                <a:solidFill>
                  <a:prstClr val="black"/>
                </a:solidFill>
                <a:latin typeface="Arial Narrow"/>
                <a:cs typeface="Arial Narrow"/>
              </a:rPr>
              <a:t>1–</a:t>
            </a:r>
            <a:r>
              <a:rPr sz="1333" b="1" spc="-13" dirty="0">
                <a:solidFill>
                  <a:prstClr val="black"/>
                </a:solidFill>
                <a:latin typeface="Arial Narrow"/>
                <a:cs typeface="Arial Narrow"/>
              </a:rPr>
              <a:t>4</a:t>
            </a:r>
            <a:r>
              <a:rPr sz="1333" b="1" spc="-7" dirty="0">
                <a:solidFill>
                  <a:prstClr val="black"/>
                </a:solidFill>
                <a:latin typeface="Arial Narrow"/>
                <a:cs typeface="Arial Narrow"/>
              </a:rPr>
              <a:t>2</a:t>
            </a:r>
            <a:r>
              <a:rPr sz="1333" b="1" spc="-33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333" b="1" spc="-7" dirty="0">
                <a:solidFill>
                  <a:prstClr val="black"/>
                </a:solidFill>
                <a:latin typeface="Arial Narrow"/>
                <a:cs typeface="Arial Narrow"/>
              </a:rPr>
              <a:t>d</a:t>
            </a:r>
            <a:r>
              <a:rPr sz="1333" b="1" spc="-13" dirty="0">
                <a:solidFill>
                  <a:prstClr val="black"/>
                </a:solidFill>
                <a:latin typeface="Arial Narrow"/>
                <a:cs typeface="Arial Narrow"/>
              </a:rPr>
              <a:t>a</a:t>
            </a:r>
            <a:r>
              <a:rPr sz="1333" b="1" spc="-7" dirty="0">
                <a:solidFill>
                  <a:prstClr val="black"/>
                </a:solidFill>
                <a:latin typeface="Arial Narrow"/>
                <a:cs typeface="Arial Narrow"/>
              </a:rPr>
              <a:t>ys</a:t>
            </a:r>
            <a:endParaRPr sz="1333">
              <a:solidFill>
                <a:prstClr val="black"/>
              </a:solidFill>
              <a:latin typeface="Arial Narrow"/>
              <a:cs typeface="Arial Narrow"/>
            </a:endParaRPr>
          </a:p>
          <a:p>
            <a:pPr marL="16933" defTabSz="1219110"/>
            <a:r>
              <a:rPr sz="1333" b="1" spc="-7" dirty="0">
                <a:solidFill>
                  <a:prstClr val="black"/>
                </a:solidFill>
                <a:latin typeface="Arial Narrow"/>
                <a:cs typeface="Arial Narrow"/>
              </a:rPr>
              <a:t>post-cCRT</a:t>
            </a:r>
            <a:endParaRPr sz="1333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39732" y="1597320"/>
            <a:ext cx="1474893" cy="69525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marR="6773" indent="-2540" algn="ctr" defTabSz="1219110">
              <a:spcBef>
                <a:spcPts val="140"/>
              </a:spcBef>
            </a:pPr>
            <a:r>
              <a:rPr sz="1467" b="1" dirty="0">
                <a:solidFill>
                  <a:srgbClr val="FFFFFF"/>
                </a:solidFill>
                <a:latin typeface="Arial Narrow"/>
                <a:cs typeface="Arial Narrow"/>
              </a:rPr>
              <a:t>Locally </a:t>
            </a:r>
            <a:r>
              <a:rPr sz="1467" b="1" spc="-7" dirty="0">
                <a:solidFill>
                  <a:srgbClr val="FFFFFF"/>
                </a:solidFill>
                <a:latin typeface="Arial Narrow"/>
                <a:cs typeface="Arial Narrow"/>
              </a:rPr>
              <a:t>advanced, </a:t>
            </a:r>
            <a:r>
              <a:rPr sz="1467" b="1" dirty="0">
                <a:solidFill>
                  <a:srgbClr val="FFFFFF"/>
                </a:solidFill>
                <a:latin typeface="Arial Narrow"/>
                <a:cs typeface="Arial Narrow"/>
              </a:rPr>
              <a:t> un</a:t>
            </a:r>
            <a:r>
              <a:rPr sz="1467" b="1" spc="-13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1467" b="1" spc="-7" dirty="0">
                <a:solidFill>
                  <a:srgbClr val="FFFFFF"/>
                </a:solidFill>
                <a:latin typeface="Arial Narrow"/>
                <a:cs typeface="Arial Narrow"/>
              </a:rPr>
              <a:t>esectable</a:t>
            </a:r>
            <a:r>
              <a:rPr sz="1467" b="1" dirty="0">
                <a:solidFill>
                  <a:srgbClr val="FFFFFF"/>
                </a:solidFill>
                <a:latin typeface="Arial Narrow"/>
                <a:cs typeface="Arial Narrow"/>
              </a:rPr>
              <a:t>,</a:t>
            </a:r>
            <a:r>
              <a:rPr sz="1467" b="1" spc="-47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67" b="1" spc="-7" dirty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1467" b="1" dirty="0">
                <a:solidFill>
                  <a:srgbClr val="FFFFFF"/>
                </a:solidFill>
                <a:latin typeface="Arial Narrow"/>
                <a:cs typeface="Arial Narrow"/>
              </a:rPr>
              <a:t>tage  </a:t>
            </a:r>
            <a:r>
              <a:rPr sz="1467" b="1" spc="-7" dirty="0">
                <a:solidFill>
                  <a:srgbClr val="FFFFFF"/>
                </a:solidFill>
                <a:latin typeface="Arial Narrow"/>
                <a:cs typeface="Arial Narrow"/>
              </a:rPr>
              <a:t>III</a:t>
            </a:r>
            <a:r>
              <a:rPr sz="1467" b="1" spc="-27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67" b="1" spc="-7" dirty="0">
                <a:solidFill>
                  <a:srgbClr val="FFFFFF"/>
                </a:solidFill>
                <a:latin typeface="Arial Narrow"/>
                <a:cs typeface="Arial Narrow"/>
              </a:rPr>
              <a:t>NSCLC</a:t>
            </a:r>
            <a:endParaRPr sz="1467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79943" y="2491401"/>
            <a:ext cx="1194647" cy="46948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0478" defTabSz="1219110">
              <a:spcBef>
                <a:spcPts val="140"/>
              </a:spcBef>
            </a:pPr>
            <a:r>
              <a:rPr sz="1467" b="1" spc="-13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1467" b="1" dirty="0">
                <a:solidFill>
                  <a:srgbClr val="FFFFFF"/>
                </a:solidFill>
                <a:latin typeface="Arial Narrow"/>
                <a:cs typeface="Arial Narrow"/>
              </a:rPr>
              <a:t>o p</a:t>
            </a:r>
            <a:r>
              <a:rPr sz="1467" b="1" spc="-13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1467" b="1" dirty="0">
                <a:solidFill>
                  <a:srgbClr val="FFFFFF"/>
                </a:solidFill>
                <a:latin typeface="Arial Narrow"/>
                <a:cs typeface="Arial Narrow"/>
              </a:rPr>
              <a:t>og</a:t>
            </a:r>
            <a:r>
              <a:rPr sz="1467" b="1" spc="-13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1467" b="1" spc="-7" dirty="0">
                <a:solidFill>
                  <a:srgbClr val="FFFFFF"/>
                </a:solidFill>
                <a:latin typeface="Arial Narrow"/>
                <a:cs typeface="Arial Narrow"/>
              </a:rPr>
              <a:t>ession</a:t>
            </a:r>
            <a:endParaRPr sz="1467">
              <a:solidFill>
                <a:prstClr val="black"/>
              </a:solidFill>
              <a:latin typeface="Arial Narrow"/>
              <a:cs typeface="Arial Narrow"/>
            </a:endParaRPr>
          </a:p>
          <a:p>
            <a:pPr marL="16933" defTabSz="1219110"/>
            <a:r>
              <a:rPr sz="1467" b="1" spc="-7" dirty="0">
                <a:solidFill>
                  <a:srgbClr val="FFFFFF"/>
                </a:solidFill>
                <a:latin typeface="Arial Narrow"/>
                <a:cs typeface="Arial Narrow"/>
              </a:rPr>
              <a:t>after</a:t>
            </a:r>
            <a:r>
              <a:rPr sz="1467" b="1" spc="-8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67" b="1" dirty="0">
                <a:solidFill>
                  <a:srgbClr val="FFFFFF"/>
                </a:solidFill>
                <a:latin typeface="Arial Narrow"/>
                <a:cs typeface="Arial Narrow"/>
              </a:rPr>
              <a:t>prior</a:t>
            </a:r>
            <a:r>
              <a:rPr sz="1467" b="1" spc="-6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67" b="1" spc="-7" dirty="0">
                <a:solidFill>
                  <a:srgbClr val="FFFFFF"/>
                </a:solidFill>
                <a:latin typeface="Arial Narrow"/>
                <a:cs typeface="Arial Narrow"/>
              </a:rPr>
              <a:t>cCRT</a:t>
            </a:r>
            <a:endParaRPr sz="1467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88069" y="3162301"/>
            <a:ext cx="1176867" cy="24286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10">
              <a:spcBef>
                <a:spcPts val="133"/>
              </a:spcBef>
            </a:pPr>
            <a:r>
              <a:rPr sz="1467" b="1" spc="-7" dirty="0">
                <a:solidFill>
                  <a:srgbClr val="FFFFFF"/>
                </a:solidFill>
                <a:latin typeface="Arial Narrow"/>
                <a:cs typeface="Arial Narrow"/>
              </a:rPr>
              <a:t>ECOG</a:t>
            </a:r>
            <a:r>
              <a:rPr sz="1467" b="1" spc="-4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67" b="1" spc="-7" dirty="0">
                <a:solidFill>
                  <a:srgbClr val="FFFFFF"/>
                </a:solidFill>
                <a:latin typeface="Arial Narrow"/>
                <a:cs typeface="Arial Narrow"/>
              </a:rPr>
              <a:t>PS</a:t>
            </a:r>
            <a:r>
              <a:rPr sz="1467" b="1" spc="-4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67" b="1" dirty="0">
                <a:solidFill>
                  <a:srgbClr val="FFFFFF"/>
                </a:solidFill>
                <a:latin typeface="Arial Narrow"/>
                <a:cs typeface="Arial Narrow"/>
              </a:rPr>
              <a:t>0</a:t>
            </a:r>
            <a:r>
              <a:rPr sz="1467" b="1" spc="-27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67" b="1" dirty="0">
                <a:solidFill>
                  <a:srgbClr val="FFFFFF"/>
                </a:solidFill>
                <a:latin typeface="Arial Narrow"/>
                <a:cs typeface="Arial Narrow"/>
              </a:rPr>
              <a:t>or</a:t>
            </a:r>
            <a:r>
              <a:rPr sz="1467" b="1" spc="-27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67" b="1" dirty="0">
                <a:solidFill>
                  <a:srgbClr val="FFFFFF"/>
                </a:solidFill>
                <a:latin typeface="Arial Narrow"/>
                <a:cs typeface="Arial Narrow"/>
              </a:rPr>
              <a:t>1</a:t>
            </a:r>
            <a:endParaRPr sz="1467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78343" y="3609341"/>
            <a:ext cx="1397847" cy="24286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10">
              <a:spcBef>
                <a:spcPts val="133"/>
              </a:spcBef>
            </a:pPr>
            <a:r>
              <a:rPr sz="1467" b="1" dirty="0">
                <a:solidFill>
                  <a:srgbClr val="FFFFFF"/>
                </a:solidFill>
                <a:latin typeface="Arial Narrow"/>
                <a:cs typeface="Arial Narrow"/>
              </a:rPr>
              <a:t>N=189</a:t>
            </a:r>
            <a:r>
              <a:rPr sz="1467" b="1" spc="-73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67" b="1" spc="-7" dirty="0">
                <a:solidFill>
                  <a:srgbClr val="FFFFFF"/>
                </a:solidFill>
                <a:latin typeface="Arial Narrow"/>
                <a:cs typeface="Arial Narrow"/>
              </a:rPr>
              <a:t>randomised</a:t>
            </a:r>
            <a:endParaRPr sz="1467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001264" y="1392596"/>
            <a:ext cx="2037080" cy="2778760"/>
            <a:chOff x="2250948" y="1044447"/>
            <a:chExt cx="1527810" cy="2084070"/>
          </a:xfrm>
        </p:grpSpPr>
        <p:sp>
          <p:nvSpPr>
            <p:cNvPr id="14" name="object 14"/>
            <p:cNvSpPr/>
            <p:nvPr/>
          </p:nvSpPr>
          <p:spPr>
            <a:xfrm>
              <a:off x="3217926" y="1044447"/>
              <a:ext cx="561340" cy="2084070"/>
            </a:xfrm>
            <a:custGeom>
              <a:avLst/>
              <a:gdLst/>
              <a:ahLst/>
              <a:cxnLst/>
              <a:rect l="l" t="t" r="r" b="b"/>
              <a:pathLst>
                <a:path w="561339" h="2084070">
                  <a:moveTo>
                    <a:pt x="550164" y="2058035"/>
                  </a:moveTo>
                  <a:lnTo>
                    <a:pt x="490093" y="2058035"/>
                  </a:lnTo>
                  <a:lnTo>
                    <a:pt x="473595" y="2058035"/>
                  </a:lnTo>
                  <a:lnTo>
                    <a:pt x="469646" y="2083943"/>
                  </a:lnTo>
                  <a:lnTo>
                    <a:pt x="550164" y="2058035"/>
                  </a:lnTo>
                  <a:close/>
                </a:path>
                <a:path w="561339" h="2084070">
                  <a:moveTo>
                    <a:pt x="560832" y="2054606"/>
                  </a:moveTo>
                  <a:lnTo>
                    <a:pt x="482600" y="1999234"/>
                  </a:lnTo>
                  <a:lnTo>
                    <a:pt x="477989" y="2029320"/>
                  </a:lnTo>
                  <a:lnTo>
                    <a:pt x="324104" y="2027478"/>
                  </a:lnTo>
                  <a:lnTo>
                    <a:pt x="324104" y="2027301"/>
                  </a:lnTo>
                  <a:lnTo>
                    <a:pt x="324104" y="1023467"/>
                  </a:lnTo>
                  <a:lnTo>
                    <a:pt x="462915" y="1023493"/>
                  </a:lnTo>
                  <a:lnTo>
                    <a:pt x="462915" y="1052068"/>
                  </a:lnTo>
                  <a:lnTo>
                    <a:pt x="519976" y="1023493"/>
                  </a:lnTo>
                  <a:lnTo>
                    <a:pt x="548640" y="1009142"/>
                  </a:lnTo>
                  <a:lnTo>
                    <a:pt x="462915" y="966343"/>
                  </a:lnTo>
                  <a:lnTo>
                    <a:pt x="462915" y="994918"/>
                  </a:lnTo>
                  <a:lnTo>
                    <a:pt x="324104" y="994892"/>
                  </a:lnTo>
                  <a:lnTo>
                    <a:pt x="324104" y="57150"/>
                  </a:lnTo>
                  <a:lnTo>
                    <a:pt x="456819" y="57150"/>
                  </a:lnTo>
                  <a:lnTo>
                    <a:pt x="456819" y="85725"/>
                  </a:lnTo>
                  <a:lnTo>
                    <a:pt x="514045" y="57150"/>
                  </a:lnTo>
                  <a:lnTo>
                    <a:pt x="542544" y="42926"/>
                  </a:lnTo>
                  <a:lnTo>
                    <a:pt x="513880" y="28575"/>
                  </a:lnTo>
                  <a:lnTo>
                    <a:pt x="456819" y="0"/>
                  </a:lnTo>
                  <a:lnTo>
                    <a:pt x="456819" y="28575"/>
                  </a:lnTo>
                  <a:lnTo>
                    <a:pt x="301879" y="28575"/>
                  </a:lnTo>
                  <a:lnTo>
                    <a:pt x="295529" y="35052"/>
                  </a:lnTo>
                  <a:lnTo>
                    <a:pt x="295529" y="994879"/>
                  </a:lnTo>
                  <a:lnTo>
                    <a:pt x="0" y="994791"/>
                  </a:lnTo>
                  <a:lnTo>
                    <a:pt x="0" y="1023366"/>
                  </a:lnTo>
                  <a:lnTo>
                    <a:pt x="295529" y="1023454"/>
                  </a:lnTo>
                  <a:lnTo>
                    <a:pt x="295529" y="2049399"/>
                  </a:lnTo>
                  <a:lnTo>
                    <a:pt x="301752" y="2055749"/>
                  </a:lnTo>
                  <a:lnTo>
                    <a:pt x="473633" y="2057844"/>
                  </a:lnTo>
                  <a:lnTo>
                    <a:pt x="490093" y="2057844"/>
                  </a:lnTo>
                  <a:lnTo>
                    <a:pt x="550773" y="2057844"/>
                  </a:lnTo>
                  <a:lnTo>
                    <a:pt x="560832" y="2054606"/>
                  </a:lnTo>
                  <a:close/>
                </a:path>
              </a:pathLst>
            </a:custGeom>
            <a:solidFill>
              <a:srgbClr val="830051"/>
            </a:solidFill>
          </p:spPr>
          <p:txBody>
            <a:bodyPr wrap="square" lIns="0" tIns="0" rIns="0" bIns="0" rtlCol="0"/>
            <a:lstStyle/>
            <a:p>
              <a:pPr defTabSz="121911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2250948" y="1824227"/>
              <a:ext cx="966469" cy="455930"/>
            </a:xfrm>
            <a:custGeom>
              <a:avLst/>
              <a:gdLst/>
              <a:ahLst/>
              <a:cxnLst/>
              <a:rect l="l" t="t" r="r" b="b"/>
              <a:pathLst>
                <a:path w="966469" h="455930">
                  <a:moveTo>
                    <a:pt x="890269" y="0"/>
                  </a:moveTo>
                  <a:lnTo>
                    <a:pt x="75945" y="0"/>
                  </a:lnTo>
                  <a:lnTo>
                    <a:pt x="46398" y="5972"/>
                  </a:lnTo>
                  <a:lnTo>
                    <a:pt x="22256" y="22256"/>
                  </a:lnTo>
                  <a:lnTo>
                    <a:pt x="5972" y="46398"/>
                  </a:lnTo>
                  <a:lnTo>
                    <a:pt x="0" y="75946"/>
                  </a:lnTo>
                  <a:lnTo>
                    <a:pt x="0" y="379730"/>
                  </a:lnTo>
                  <a:lnTo>
                    <a:pt x="5972" y="409277"/>
                  </a:lnTo>
                  <a:lnTo>
                    <a:pt x="22256" y="433419"/>
                  </a:lnTo>
                  <a:lnTo>
                    <a:pt x="46398" y="449703"/>
                  </a:lnTo>
                  <a:lnTo>
                    <a:pt x="75945" y="455676"/>
                  </a:lnTo>
                  <a:lnTo>
                    <a:pt x="890269" y="455676"/>
                  </a:lnTo>
                  <a:lnTo>
                    <a:pt x="919817" y="449703"/>
                  </a:lnTo>
                  <a:lnTo>
                    <a:pt x="943959" y="433419"/>
                  </a:lnTo>
                  <a:lnTo>
                    <a:pt x="960243" y="409277"/>
                  </a:lnTo>
                  <a:lnTo>
                    <a:pt x="966215" y="379730"/>
                  </a:lnTo>
                  <a:lnTo>
                    <a:pt x="966215" y="75946"/>
                  </a:lnTo>
                  <a:lnTo>
                    <a:pt x="960243" y="46398"/>
                  </a:lnTo>
                  <a:lnTo>
                    <a:pt x="943959" y="22256"/>
                  </a:lnTo>
                  <a:lnTo>
                    <a:pt x="919817" y="5972"/>
                  </a:lnTo>
                  <a:lnTo>
                    <a:pt x="890269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pPr defTabSz="121911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885101" y="3489962"/>
            <a:ext cx="1481667" cy="426485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26246" defTabSz="1219110">
              <a:spcBef>
                <a:spcPts val="127"/>
              </a:spcBef>
            </a:pPr>
            <a:r>
              <a:rPr sz="1333" b="1" spc="-7" dirty="0">
                <a:solidFill>
                  <a:prstClr val="black"/>
                </a:solidFill>
                <a:latin typeface="Arial Narrow"/>
                <a:cs typeface="Arial Narrow"/>
              </a:rPr>
              <a:t>(</a:t>
            </a:r>
            <a:r>
              <a:rPr sz="1333" b="1" spc="-13" dirty="0">
                <a:solidFill>
                  <a:prstClr val="black"/>
                </a:solidFill>
                <a:latin typeface="Arial Narrow"/>
                <a:cs typeface="Arial Narrow"/>
              </a:rPr>
              <a:t>a</a:t>
            </a:r>
            <a:r>
              <a:rPr sz="1333" b="1" dirty="0">
                <a:solidFill>
                  <a:prstClr val="black"/>
                </a:solidFill>
                <a:latin typeface="Arial Narrow"/>
                <a:cs typeface="Arial Narrow"/>
              </a:rPr>
              <a:t>d</a:t>
            </a:r>
            <a:r>
              <a:rPr sz="1333" b="1" spc="-13" dirty="0">
                <a:solidFill>
                  <a:prstClr val="black"/>
                </a:solidFill>
                <a:latin typeface="Arial Narrow"/>
                <a:cs typeface="Arial Narrow"/>
              </a:rPr>
              <a:t>e</a:t>
            </a:r>
            <a:r>
              <a:rPr sz="1333" b="1" dirty="0">
                <a:solidFill>
                  <a:prstClr val="black"/>
                </a:solidFill>
                <a:latin typeface="Arial Narrow"/>
                <a:cs typeface="Arial Narrow"/>
              </a:rPr>
              <a:t>n</a:t>
            </a:r>
            <a:r>
              <a:rPr sz="1333" b="1" spc="-7" dirty="0">
                <a:solidFill>
                  <a:prstClr val="black"/>
                </a:solidFill>
                <a:latin typeface="Arial Narrow"/>
                <a:cs typeface="Arial Narrow"/>
              </a:rPr>
              <a:t>o</a:t>
            </a:r>
            <a:r>
              <a:rPr sz="1333" b="1" spc="-13" dirty="0">
                <a:solidFill>
                  <a:prstClr val="black"/>
                </a:solidFill>
                <a:latin typeface="Arial Narrow"/>
                <a:cs typeface="Arial Narrow"/>
              </a:rPr>
              <a:t>c</a:t>
            </a:r>
            <a:r>
              <a:rPr sz="1333" b="1" spc="-7" dirty="0">
                <a:solidFill>
                  <a:prstClr val="black"/>
                </a:solidFill>
                <a:latin typeface="Arial Narrow"/>
                <a:cs typeface="Arial Narrow"/>
              </a:rPr>
              <a:t>a</a:t>
            </a:r>
            <a:r>
              <a:rPr sz="1333" b="1" spc="-20" dirty="0">
                <a:solidFill>
                  <a:prstClr val="black"/>
                </a:solidFill>
                <a:latin typeface="Arial Narrow"/>
                <a:cs typeface="Arial Narrow"/>
              </a:rPr>
              <a:t>r</a:t>
            </a:r>
            <a:r>
              <a:rPr sz="1333" b="1" spc="-13" dirty="0">
                <a:solidFill>
                  <a:prstClr val="black"/>
                </a:solidFill>
                <a:latin typeface="Arial Narrow"/>
                <a:cs typeface="Arial Narrow"/>
              </a:rPr>
              <a:t>ci</a:t>
            </a:r>
            <a:r>
              <a:rPr sz="1333" b="1" dirty="0">
                <a:solidFill>
                  <a:prstClr val="black"/>
                </a:solidFill>
                <a:latin typeface="Arial Narrow"/>
                <a:cs typeface="Arial Narrow"/>
              </a:rPr>
              <a:t>n</a:t>
            </a:r>
            <a:r>
              <a:rPr sz="1333" b="1" spc="-7" dirty="0">
                <a:solidFill>
                  <a:prstClr val="black"/>
                </a:solidFill>
                <a:latin typeface="Arial Narrow"/>
                <a:cs typeface="Arial Narrow"/>
              </a:rPr>
              <a:t>o</a:t>
            </a:r>
            <a:r>
              <a:rPr sz="1333" b="1" spc="-20" dirty="0">
                <a:solidFill>
                  <a:prstClr val="black"/>
                </a:solidFill>
                <a:latin typeface="Arial Narrow"/>
                <a:cs typeface="Arial Narrow"/>
              </a:rPr>
              <a:t>m</a:t>
            </a:r>
            <a:r>
              <a:rPr sz="1333" b="1" spc="-7" dirty="0">
                <a:solidFill>
                  <a:prstClr val="black"/>
                </a:solidFill>
                <a:latin typeface="Arial Narrow"/>
                <a:cs typeface="Arial Narrow"/>
              </a:rPr>
              <a:t>a</a:t>
            </a:r>
            <a:r>
              <a:rPr sz="1333" b="1" spc="-67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333" b="1" spc="-13" dirty="0">
                <a:solidFill>
                  <a:prstClr val="black"/>
                </a:solidFill>
                <a:latin typeface="Arial Narrow"/>
                <a:cs typeface="Arial Narrow"/>
              </a:rPr>
              <a:t>a</a:t>
            </a:r>
            <a:r>
              <a:rPr sz="1333" b="1" dirty="0">
                <a:solidFill>
                  <a:prstClr val="black"/>
                </a:solidFill>
                <a:latin typeface="Arial Narrow"/>
                <a:cs typeface="Arial Narrow"/>
              </a:rPr>
              <a:t>n</a:t>
            </a:r>
            <a:r>
              <a:rPr sz="1333" b="1" spc="-7" dirty="0">
                <a:solidFill>
                  <a:prstClr val="black"/>
                </a:solidFill>
                <a:latin typeface="Arial Narrow"/>
                <a:cs typeface="Arial Narrow"/>
              </a:rPr>
              <a:t>d</a:t>
            </a:r>
            <a:endParaRPr sz="1333">
              <a:solidFill>
                <a:prstClr val="black"/>
              </a:solidFill>
              <a:latin typeface="Arial Narrow"/>
              <a:cs typeface="Arial Narrow"/>
            </a:endParaRPr>
          </a:p>
          <a:p>
            <a:pPr marL="16933" defTabSz="1219110"/>
            <a:r>
              <a:rPr sz="1333" b="1" spc="-7" dirty="0">
                <a:solidFill>
                  <a:prstClr val="black"/>
                </a:solidFill>
                <a:latin typeface="Arial Narrow"/>
                <a:cs typeface="Arial Narrow"/>
              </a:rPr>
              <a:t>non-adenocarcinoma)</a:t>
            </a:r>
            <a:endParaRPr sz="1333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086271" y="2492590"/>
            <a:ext cx="1079500" cy="1020792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99054" marR="49949" algn="ctr" defTabSz="1219110">
              <a:spcBef>
                <a:spcPts val="140"/>
              </a:spcBef>
            </a:pPr>
            <a:r>
              <a:rPr sz="1467" b="1" spc="-13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1467" b="1" spc="-7" dirty="0">
                <a:solidFill>
                  <a:srgbClr val="FFFFFF"/>
                </a:solidFill>
                <a:latin typeface="Arial Narrow"/>
                <a:cs typeface="Arial Narrow"/>
              </a:rPr>
              <a:t>andomised  1:1:1</a:t>
            </a:r>
            <a:endParaRPr sz="1467" dirty="0">
              <a:solidFill>
                <a:prstClr val="black"/>
              </a:solidFill>
              <a:latin typeface="Arial Narrow"/>
              <a:cs typeface="Arial Narrow"/>
            </a:endParaRPr>
          </a:p>
          <a:p>
            <a:pPr marL="16933" marR="6773" algn="ctr" defTabSz="1219110">
              <a:spcBef>
                <a:spcPts val="1120"/>
              </a:spcBef>
            </a:pPr>
            <a:r>
              <a:rPr sz="1333" b="1" spc="-13" dirty="0">
                <a:solidFill>
                  <a:prstClr val="black"/>
                </a:solidFill>
                <a:latin typeface="Arial Narrow"/>
                <a:cs typeface="Arial Narrow"/>
              </a:rPr>
              <a:t>S</a:t>
            </a:r>
            <a:r>
              <a:rPr sz="1333" b="1" spc="-7" dirty="0">
                <a:solidFill>
                  <a:prstClr val="black"/>
                </a:solidFill>
                <a:latin typeface="Arial Narrow"/>
                <a:cs typeface="Arial Narrow"/>
              </a:rPr>
              <a:t>t</a:t>
            </a:r>
            <a:r>
              <a:rPr sz="1333" b="1" spc="-20" dirty="0">
                <a:solidFill>
                  <a:prstClr val="black"/>
                </a:solidFill>
                <a:latin typeface="Arial Narrow"/>
                <a:cs typeface="Arial Narrow"/>
              </a:rPr>
              <a:t>r</a:t>
            </a:r>
            <a:r>
              <a:rPr sz="1333" b="1" spc="-13" dirty="0">
                <a:solidFill>
                  <a:prstClr val="black"/>
                </a:solidFill>
                <a:latin typeface="Arial Narrow"/>
                <a:cs typeface="Arial Narrow"/>
              </a:rPr>
              <a:t>a</a:t>
            </a:r>
            <a:r>
              <a:rPr sz="1333" b="1" spc="-7" dirty="0">
                <a:solidFill>
                  <a:prstClr val="black"/>
                </a:solidFill>
                <a:latin typeface="Arial Narrow"/>
                <a:cs typeface="Arial Narrow"/>
              </a:rPr>
              <a:t>tificati</a:t>
            </a:r>
            <a:r>
              <a:rPr sz="1333" b="1" dirty="0">
                <a:solidFill>
                  <a:prstClr val="black"/>
                </a:solidFill>
                <a:latin typeface="Arial Narrow"/>
                <a:cs typeface="Arial Narrow"/>
              </a:rPr>
              <a:t>o</a:t>
            </a:r>
            <a:r>
              <a:rPr sz="1333" b="1" spc="-7" dirty="0">
                <a:solidFill>
                  <a:prstClr val="black"/>
                </a:solidFill>
                <a:latin typeface="Arial Narrow"/>
                <a:cs typeface="Arial Narrow"/>
              </a:rPr>
              <a:t>n</a:t>
            </a:r>
            <a:r>
              <a:rPr sz="1333" b="1" spc="-27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333" b="1" spc="-7" dirty="0">
                <a:solidFill>
                  <a:prstClr val="black"/>
                </a:solidFill>
                <a:latin typeface="Arial Narrow"/>
                <a:cs typeface="Arial Narrow"/>
              </a:rPr>
              <a:t>by  histology</a:t>
            </a:r>
            <a:endParaRPr sz="1333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077968" y="1005844"/>
            <a:ext cx="3048000" cy="802121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123613" rIns="0" bIns="0" rtlCol="0">
            <a:spAutoFit/>
          </a:bodyPr>
          <a:lstStyle/>
          <a:p>
            <a:pPr algn="ctr" defTabSz="1219110">
              <a:spcBef>
                <a:spcPts val="973"/>
              </a:spcBef>
            </a:pPr>
            <a:r>
              <a:rPr sz="1467" b="1" spc="-7" dirty="0">
                <a:solidFill>
                  <a:srgbClr val="FFFFFF"/>
                </a:solidFill>
                <a:latin typeface="Arial Narrow"/>
                <a:cs typeface="Arial Narrow"/>
              </a:rPr>
              <a:t>CONTROL</a:t>
            </a:r>
            <a:endParaRPr sz="1467">
              <a:solidFill>
                <a:prstClr val="black"/>
              </a:solidFill>
              <a:latin typeface="Arial Narrow"/>
              <a:cs typeface="Arial Narrow"/>
            </a:endParaRPr>
          </a:p>
          <a:p>
            <a:pPr marL="847" algn="ctr" defTabSz="1219110">
              <a:spcBef>
                <a:spcPts val="7"/>
              </a:spcBef>
            </a:pPr>
            <a:r>
              <a:rPr sz="1467" b="1" spc="-7" dirty="0">
                <a:solidFill>
                  <a:srgbClr val="FFFFFF"/>
                </a:solidFill>
                <a:latin typeface="Arial Narrow"/>
                <a:cs typeface="Arial Narrow"/>
              </a:rPr>
              <a:t>Durvalumab</a:t>
            </a:r>
            <a:r>
              <a:rPr sz="1467" b="1" spc="-53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67" b="1" spc="-7" dirty="0">
                <a:solidFill>
                  <a:srgbClr val="FFFFFF"/>
                </a:solidFill>
                <a:latin typeface="Arial Narrow"/>
                <a:cs typeface="Arial Narrow"/>
              </a:rPr>
              <a:t>1500</a:t>
            </a:r>
            <a:r>
              <a:rPr sz="1467" b="1" spc="-27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67" b="1" dirty="0">
                <a:solidFill>
                  <a:srgbClr val="FFFFFF"/>
                </a:solidFill>
                <a:latin typeface="Arial Narrow"/>
                <a:cs typeface="Arial Narrow"/>
              </a:rPr>
              <a:t>mg</a:t>
            </a:r>
            <a:r>
              <a:rPr sz="1467" b="1" spc="-33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67" b="1" dirty="0">
                <a:solidFill>
                  <a:srgbClr val="FFFFFF"/>
                </a:solidFill>
                <a:latin typeface="Arial Narrow"/>
                <a:cs typeface="Arial Narrow"/>
              </a:rPr>
              <a:t>IV</a:t>
            </a:r>
            <a:endParaRPr sz="1467">
              <a:solidFill>
                <a:prstClr val="black"/>
              </a:solidFill>
              <a:latin typeface="Arial Narrow"/>
              <a:cs typeface="Arial Narrow"/>
            </a:endParaRPr>
          </a:p>
          <a:p>
            <a:pPr algn="ctr" defTabSz="1219110"/>
            <a:r>
              <a:rPr sz="1467" b="1" spc="-7" dirty="0">
                <a:solidFill>
                  <a:srgbClr val="FFFFFF"/>
                </a:solidFill>
                <a:latin typeface="Arial Narrow"/>
                <a:cs typeface="Arial Narrow"/>
              </a:rPr>
              <a:t>monotherapy</a:t>
            </a:r>
            <a:r>
              <a:rPr sz="1467" b="1" spc="-53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67" b="1" spc="-7" dirty="0">
                <a:solidFill>
                  <a:srgbClr val="FFFFFF"/>
                </a:solidFill>
                <a:latin typeface="Arial Narrow"/>
                <a:cs typeface="Arial Narrow"/>
              </a:rPr>
              <a:t>Q4W</a:t>
            </a:r>
            <a:endParaRPr sz="1467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077968" y="2279908"/>
            <a:ext cx="3048000" cy="802121"/>
          </a:xfrm>
          <a:prstGeom prst="rect">
            <a:avLst/>
          </a:prstGeom>
          <a:solidFill>
            <a:srgbClr val="FF43FF"/>
          </a:solidFill>
        </p:spPr>
        <p:txBody>
          <a:bodyPr vert="horz" wrap="square" lIns="0" tIns="123613" rIns="0" bIns="0" rtlCol="0">
            <a:spAutoFit/>
          </a:bodyPr>
          <a:lstStyle/>
          <a:p>
            <a:pPr algn="ctr" defTabSz="1219110">
              <a:spcBef>
                <a:spcPts val="973"/>
              </a:spcBef>
            </a:pPr>
            <a:r>
              <a:rPr sz="1467" b="1" spc="-7" dirty="0">
                <a:solidFill>
                  <a:srgbClr val="FFFFFF"/>
                </a:solidFill>
                <a:latin typeface="Arial Narrow"/>
                <a:cs typeface="Arial Narrow"/>
              </a:rPr>
              <a:t>ARM</a:t>
            </a:r>
            <a:r>
              <a:rPr sz="1467" b="1" spc="-53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67" b="1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endParaRPr sz="1467">
              <a:solidFill>
                <a:prstClr val="black"/>
              </a:solidFill>
              <a:latin typeface="Arial Narrow"/>
              <a:cs typeface="Arial Narrow"/>
            </a:endParaRPr>
          </a:p>
          <a:p>
            <a:pPr marL="1693" algn="ctr" defTabSz="1219110"/>
            <a:r>
              <a:rPr sz="1467" b="1" spc="-7" dirty="0">
                <a:solidFill>
                  <a:srgbClr val="FFFFFF"/>
                </a:solidFill>
                <a:latin typeface="Arial Narrow"/>
                <a:cs typeface="Arial Narrow"/>
              </a:rPr>
              <a:t>Durvalumab</a:t>
            </a:r>
            <a:r>
              <a:rPr sz="1467" b="1" spc="-47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67" b="1" spc="-7" dirty="0">
                <a:solidFill>
                  <a:srgbClr val="FFFFFF"/>
                </a:solidFill>
                <a:latin typeface="Arial Narrow"/>
                <a:cs typeface="Arial Narrow"/>
              </a:rPr>
              <a:t>1500</a:t>
            </a:r>
            <a:r>
              <a:rPr sz="1467" b="1" spc="-27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67" b="1" dirty="0">
                <a:solidFill>
                  <a:srgbClr val="FFFFFF"/>
                </a:solidFill>
                <a:latin typeface="Arial Narrow"/>
                <a:cs typeface="Arial Narrow"/>
              </a:rPr>
              <a:t>mg</a:t>
            </a:r>
            <a:r>
              <a:rPr sz="1467" b="1" spc="-33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67" b="1" dirty="0">
                <a:solidFill>
                  <a:srgbClr val="FFFFFF"/>
                </a:solidFill>
                <a:latin typeface="Arial Narrow"/>
                <a:cs typeface="Arial Narrow"/>
              </a:rPr>
              <a:t>IV</a:t>
            </a:r>
            <a:r>
              <a:rPr sz="1467" b="1" spc="-13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67" b="1" spc="-7" dirty="0">
                <a:solidFill>
                  <a:srgbClr val="FFFFFF"/>
                </a:solidFill>
                <a:latin typeface="Arial Narrow"/>
                <a:cs typeface="Arial Narrow"/>
              </a:rPr>
              <a:t>Q4W</a:t>
            </a:r>
            <a:endParaRPr sz="1467">
              <a:solidFill>
                <a:prstClr val="black"/>
              </a:solidFill>
              <a:latin typeface="Arial Narrow"/>
              <a:cs typeface="Arial Narrow"/>
            </a:endParaRPr>
          </a:p>
          <a:p>
            <a:pPr algn="ctr" defTabSz="1219110">
              <a:spcBef>
                <a:spcPts val="7"/>
              </a:spcBef>
            </a:pPr>
            <a:r>
              <a:rPr sz="1467" b="1" dirty="0">
                <a:solidFill>
                  <a:srgbClr val="FFFFFF"/>
                </a:solidFill>
                <a:latin typeface="Arial Narrow"/>
                <a:cs typeface="Arial Narrow"/>
              </a:rPr>
              <a:t>+</a:t>
            </a:r>
            <a:r>
              <a:rPr sz="1467" b="1" spc="-2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67" b="1" dirty="0">
                <a:solidFill>
                  <a:srgbClr val="FFFFFF"/>
                </a:solidFill>
                <a:latin typeface="Arial Narrow"/>
                <a:cs typeface="Arial Narrow"/>
              </a:rPr>
              <a:t>oleclumab</a:t>
            </a:r>
            <a:r>
              <a:rPr sz="1467" b="1" spc="-67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67" b="1" spc="-7" dirty="0">
                <a:solidFill>
                  <a:srgbClr val="FFFFFF"/>
                </a:solidFill>
                <a:latin typeface="Arial Narrow"/>
                <a:cs typeface="Arial Narrow"/>
              </a:rPr>
              <a:t>3000</a:t>
            </a:r>
            <a:r>
              <a:rPr sz="1467" b="1" spc="-27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67" b="1" dirty="0">
                <a:solidFill>
                  <a:srgbClr val="FFFFFF"/>
                </a:solidFill>
                <a:latin typeface="Arial Narrow"/>
                <a:cs typeface="Arial Narrow"/>
              </a:rPr>
              <a:t>mg</a:t>
            </a:r>
            <a:r>
              <a:rPr sz="1467" b="1" spc="-33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67" b="1" dirty="0">
                <a:solidFill>
                  <a:srgbClr val="FFFFFF"/>
                </a:solidFill>
                <a:latin typeface="Arial Narrow"/>
                <a:cs typeface="Arial Narrow"/>
              </a:rPr>
              <a:t>IV</a:t>
            </a:r>
            <a:endParaRPr sz="1467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077968" y="3669793"/>
            <a:ext cx="3048000" cy="802977"/>
          </a:xfrm>
          <a:prstGeom prst="rect">
            <a:avLst/>
          </a:prstGeom>
          <a:solidFill>
            <a:srgbClr val="7890E8"/>
          </a:solidFill>
        </p:spPr>
        <p:txBody>
          <a:bodyPr vert="horz" wrap="square" lIns="0" tIns="124460" rIns="0" bIns="0" rtlCol="0">
            <a:spAutoFit/>
          </a:bodyPr>
          <a:lstStyle/>
          <a:p>
            <a:pPr algn="ctr" defTabSz="1219110">
              <a:spcBef>
                <a:spcPts val="980"/>
              </a:spcBef>
            </a:pPr>
            <a:r>
              <a:rPr sz="1467" b="1" spc="-7" dirty="0">
                <a:solidFill>
                  <a:srgbClr val="FFFFFF"/>
                </a:solidFill>
                <a:latin typeface="Arial Narrow"/>
                <a:cs typeface="Arial Narrow"/>
              </a:rPr>
              <a:t>ARM</a:t>
            </a:r>
            <a:r>
              <a:rPr sz="1467" b="1" spc="-53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67" b="1" dirty="0">
                <a:solidFill>
                  <a:srgbClr val="FFFFFF"/>
                </a:solidFill>
                <a:latin typeface="Arial Narrow"/>
                <a:cs typeface="Arial Narrow"/>
              </a:rPr>
              <a:t>B</a:t>
            </a:r>
            <a:endParaRPr sz="1467">
              <a:solidFill>
                <a:prstClr val="black"/>
              </a:solidFill>
              <a:latin typeface="Arial Narrow"/>
              <a:cs typeface="Arial Narrow"/>
            </a:endParaRPr>
          </a:p>
          <a:p>
            <a:pPr marL="1693" algn="ctr" defTabSz="1219110"/>
            <a:r>
              <a:rPr sz="1467" b="1" spc="-7" dirty="0">
                <a:solidFill>
                  <a:srgbClr val="FFFFFF"/>
                </a:solidFill>
                <a:latin typeface="Arial Narrow"/>
                <a:cs typeface="Arial Narrow"/>
              </a:rPr>
              <a:t>Durvalumab</a:t>
            </a:r>
            <a:r>
              <a:rPr sz="1467" b="1" spc="-47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67" b="1" spc="-7" dirty="0">
                <a:solidFill>
                  <a:srgbClr val="FFFFFF"/>
                </a:solidFill>
                <a:latin typeface="Arial Narrow"/>
                <a:cs typeface="Arial Narrow"/>
              </a:rPr>
              <a:t>1500</a:t>
            </a:r>
            <a:r>
              <a:rPr sz="1467" b="1" spc="-27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67" b="1" dirty="0">
                <a:solidFill>
                  <a:srgbClr val="FFFFFF"/>
                </a:solidFill>
                <a:latin typeface="Arial Narrow"/>
                <a:cs typeface="Arial Narrow"/>
              </a:rPr>
              <a:t>mg</a:t>
            </a:r>
            <a:r>
              <a:rPr sz="1467" b="1" spc="-33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67" b="1" dirty="0">
                <a:solidFill>
                  <a:srgbClr val="FFFFFF"/>
                </a:solidFill>
                <a:latin typeface="Arial Narrow"/>
                <a:cs typeface="Arial Narrow"/>
              </a:rPr>
              <a:t>IV</a:t>
            </a:r>
            <a:r>
              <a:rPr sz="1467" b="1" spc="-13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67" b="1" spc="-7" dirty="0">
                <a:solidFill>
                  <a:srgbClr val="FFFFFF"/>
                </a:solidFill>
                <a:latin typeface="Arial Narrow"/>
                <a:cs typeface="Arial Narrow"/>
              </a:rPr>
              <a:t>Q4W</a:t>
            </a:r>
            <a:endParaRPr sz="1467">
              <a:solidFill>
                <a:prstClr val="black"/>
              </a:solidFill>
              <a:latin typeface="Arial Narrow"/>
              <a:cs typeface="Arial Narrow"/>
            </a:endParaRPr>
          </a:p>
          <a:p>
            <a:pPr algn="ctr" defTabSz="1219110"/>
            <a:r>
              <a:rPr sz="1467" b="1" dirty="0">
                <a:solidFill>
                  <a:srgbClr val="FFFFFF"/>
                </a:solidFill>
                <a:latin typeface="Arial Narrow"/>
                <a:cs typeface="Arial Narrow"/>
              </a:rPr>
              <a:t>+ mo</a:t>
            </a:r>
            <a:r>
              <a:rPr sz="1467" b="1" spc="-7" dirty="0">
                <a:solidFill>
                  <a:srgbClr val="FFFFFF"/>
                </a:solidFill>
                <a:latin typeface="Arial Narrow"/>
                <a:cs typeface="Arial Narrow"/>
              </a:rPr>
              <a:t>nali</a:t>
            </a:r>
            <a:r>
              <a:rPr sz="1467" b="1" dirty="0">
                <a:solidFill>
                  <a:srgbClr val="FFFFFF"/>
                </a:solidFill>
                <a:latin typeface="Arial Narrow"/>
                <a:cs typeface="Arial Narrow"/>
              </a:rPr>
              <a:t>zumab</a:t>
            </a:r>
            <a:r>
              <a:rPr sz="1467" b="1" spc="-53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67" b="1" spc="-7" dirty="0">
                <a:solidFill>
                  <a:srgbClr val="FFFFFF"/>
                </a:solidFill>
                <a:latin typeface="Arial Narrow"/>
                <a:cs typeface="Arial Narrow"/>
              </a:rPr>
              <a:t>75</a:t>
            </a:r>
            <a:r>
              <a:rPr sz="1467" b="1" dirty="0">
                <a:solidFill>
                  <a:srgbClr val="FFFFFF"/>
                </a:solidFill>
                <a:latin typeface="Arial Narrow"/>
                <a:cs typeface="Arial Narrow"/>
              </a:rPr>
              <a:t>0</a:t>
            </a:r>
            <a:r>
              <a:rPr sz="1467" b="1" spc="-33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67" b="1" dirty="0">
                <a:solidFill>
                  <a:srgbClr val="FFFFFF"/>
                </a:solidFill>
                <a:latin typeface="Arial Narrow"/>
                <a:cs typeface="Arial Narrow"/>
              </a:rPr>
              <a:t>mg IV</a:t>
            </a:r>
            <a:r>
              <a:rPr sz="1467" b="1" spc="-133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67" b="1" dirty="0">
                <a:solidFill>
                  <a:srgbClr val="FFFFFF"/>
                </a:solidFill>
                <a:latin typeface="Arial Narrow"/>
                <a:cs typeface="Arial Narrow"/>
              </a:rPr>
              <a:t>Q</a:t>
            </a:r>
            <a:r>
              <a:rPr sz="1467" b="1" spc="-7" dirty="0">
                <a:solidFill>
                  <a:srgbClr val="FFFFFF"/>
                </a:solidFill>
                <a:latin typeface="Arial Narrow"/>
                <a:cs typeface="Arial Narrow"/>
              </a:rPr>
              <a:t>2W</a:t>
            </a:r>
            <a:endParaRPr sz="1467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695945" y="1039370"/>
            <a:ext cx="2650067" cy="3463406"/>
          </a:xfrm>
          <a:prstGeom prst="rect">
            <a:avLst/>
          </a:prstGeom>
          <a:ln w="19050">
            <a:solidFill>
              <a:srgbClr val="830051"/>
            </a:solidFill>
          </a:ln>
        </p:spPr>
        <p:txBody>
          <a:bodyPr vert="horz" wrap="square" lIns="0" tIns="5927" rIns="0" bIns="0" rtlCol="0">
            <a:spAutoFit/>
          </a:bodyPr>
          <a:lstStyle/>
          <a:p>
            <a:pPr defTabSz="1219110">
              <a:spcBef>
                <a:spcPts val="47"/>
              </a:spcBef>
            </a:pPr>
            <a:endParaRPr sz="16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96414" defTabSz="1219110"/>
            <a:r>
              <a:rPr sz="1600" b="1" dirty="0">
                <a:solidFill>
                  <a:prstClr val="black"/>
                </a:solidFill>
                <a:latin typeface="Arial Narrow"/>
                <a:cs typeface="Arial Narrow"/>
              </a:rPr>
              <a:t>Primary</a:t>
            </a:r>
            <a:r>
              <a:rPr sz="1600" b="1" spc="-40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600" b="1" spc="-7" dirty="0">
                <a:solidFill>
                  <a:prstClr val="black"/>
                </a:solidFill>
                <a:latin typeface="Arial Narrow"/>
                <a:cs typeface="Arial Narrow"/>
              </a:rPr>
              <a:t>Endpoint</a:t>
            </a:r>
            <a:endParaRPr sz="1600">
              <a:solidFill>
                <a:prstClr val="black"/>
              </a:solidFill>
              <a:latin typeface="Arial Narrow"/>
              <a:cs typeface="Arial Narrow"/>
            </a:endParaRPr>
          </a:p>
          <a:p>
            <a:pPr marL="354726" marR="265833" indent="-159161" defTabSz="1219110">
              <a:buSzPct val="75000"/>
              <a:buFont typeface="Arial"/>
              <a:buChar char="•"/>
              <a:tabLst>
                <a:tab pos="355574" algn="l"/>
              </a:tabLst>
            </a:pPr>
            <a:r>
              <a:rPr sz="1600" spc="-7" dirty="0">
                <a:solidFill>
                  <a:prstClr val="black"/>
                </a:solidFill>
                <a:latin typeface="Arial Narrow"/>
                <a:cs typeface="Arial Narrow"/>
              </a:rPr>
              <a:t>ORR </a:t>
            </a:r>
            <a:r>
              <a:rPr sz="1600" dirty="0">
                <a:solidFill>
                  <a:prstClr val="black"/>
                </a:solidFill>
                <a:latin typeface="Arial Narrow"/>
                <a:cs typeface="Arial Narrow"/>
              </a:rPr>
              <a:t>by </a:t>
            </a:r>
            <a:r>
              <a:rPr sz="1600" spc="-7" dirty="0">
                <a:solidFill>
                  <a:prstClr val="black"/>
                </a:solidFill>
                <a:latin typeface="Arial Narrow"/>
                <a:cs typeface="Arial Narrow"/>
              </a:rPr>
              <a:t>investigator </a:t>
            </a:r>
            <a:r>
              <a:rPr sz="1600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Arial Narrow"/>
                <a:cs typeface="Arial Narrow"/>
              </a:rPr>
              <a:t>assessment</a:t>
            </a:r>
            <a:r>
              <a:rPr sz="1600" spc="-60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Arial Narrow"/>
                <a:cs typeface="Arial Narrow"/>
              </a:rPr>
              <a:t>(RECIST</a:t>
            </a:r>
            <a:r>
              <a:rPr sz="1600" spc="-27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600" dirty="0">
                <a:solidFill>
                  <a:prstClr val="black"/>
                </a:solidFill>
                <a:latin typeface="Arial Narrow"/>
                <a:cs typeface="Arial Narrow"/>
              </a:rPr>
              <a:t>v1.1)</a:t>
            </a:r>
            <a:endParaRPr sz="1600">
              <a:solidFill>
                <a:prstClr val="black"/>
              </a:solidFill>
              <a:latin typeface="Arial Narrow"/>
              <a:cs typeface="Arial Narrow"/>
            </a:endParaRPr>
          </a:p>
          <a:p>
            <a:pPr defTabSz="1219110">
              <a:spcBef>
                <a:spcPts val="33"/>
              </a:spcBef>
              <a:buFont typeface="Arial"/>
              <a:buChar char="•"/>
            </a:pPr>
            <a:endParaRPr sz="1667">
              <a:solidFill>
                <a:prstClr val="black"/>
              </a:solidFill>
              <a:latin typeface="Arial Narrow"/>
              <a:cs typeface="Arial Narrow"/>
            </a:endParaRPr>
          </a:p>
          <a:p>
            <a:pPr marL="196414" defTabSz="1219110"/>
            <a:r>
              <a:rPr sz="1600" b="1" spc="-7" dirty="0">
                <a:solidFill>
                  <a:prstClr val="black"/>
                </a:solidFill>
                <a:latin typeface="Arial Narrow"/>
                <a:cs typeface="Arial Narrow"/>
              </a:rPr>
              <a:t>Secondary</a:t>
            </a:r>
            <a:r>
              <a:rPr sz="1600" b="1" spc="-20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600" b="1" spc="-7" dirty="0">
                <a:solidFill>
                  <a:prstClr val="black"/>
                </a:solidFill>
                <a:latin typeface="Arial Narrow"/>
                <a:cs typeface="Arial Narrow"/>
              </a:rPr>
              <a:t>Endpoints</a:t>
            </a:r>
            <a:endParaRPr sz="1600">
              <a:solidFill>
                <a:prstClr val="black"/>
              </a:solidFill>
              <a:latin typeface="Arial Narrow"/>
              <a:cs typeface="Arial Narrow"/>
            </a:endParaRPr>
          </a:p>
          <a:p>
            <a:pPr marL="354726" indent="-159161" defTabSz="1219110">
              <a:buSzPct val="75000"/>
              <a:buFont typeface="Arial"/>
              <a:buChar char="•"/>
              <a:tabLst>
                <a:tab pos="355574" algn="l"/>
              </a:tabLst>
            </a:pPr>
            <a:r>
              <a:rPr sz="1600" dirty="0">
                <a:solidFill>
                  <a:prstClr val="black"/>
                </a:solidFill>
                <a:latin typeface="Arial Narrow"/>
                <a:cs typeface="Arial Narrow"/>
              </a:rPr>
              <a:t>Safety</a:t>
            </a:r>
            <a:endParaRPr sz="1600">
              <a:solidFill>
                <a:prstClr val="black"/>
              </a:solidFill>
              <a:latin typeface="Arial Narrow"/>
              <a:cs typeface="Arial Narrow"/>
            </a:endParaRPr>
          </a:p>
          <a:p>
            <a:pPr marL="354726" indent="-159161" defTabSz="1219110">
              <a:spcBef>
                <a:spcPts val="7"/>
              </a:spcBef>
              <a:buSzPct val="75000"/>
              <a:buFont typeface="Arial"/>
              <a:buChar char="•"/>
              <a:tabLst>
                <a:tab pos="355574" algn="l"/>
              </a:tabLst>
            </a:pPr>
            <a:r>
              <a:rPr sz="1600" dirty="0">
                <a:solidFill>
                  <a:prstClr val="black"/>
                </a:solidFill>
                <a:latin typeface="Arial Narrow"/>
                <a:cs typeface="Arial Narrow"/>
              </a:rPr>
              <a:t>DoR</a:t>
            </a:r>
            <a:endParaRPr sz="1600">
              <a:solidFill>
                <a:prstClr val="black"/>
              </a:solidFill>
              <a:latin typeface="Arial Narrow"/>
              <a:cs typeface="Arial Narrow"/>
            </a:endParaRPr>
          </a:p>
          <a:p>
            <a:pPr marL="354726" indent="-159161" defTabSz="1219110">
              <a:buSzPct val="75000"/>
              <a:buFont typeface="Arial"/>
              <a:buChar char="•"/>
              <a:tabLst>
                <a:tab pos="355574" algn="l"/>
              </a:tabLst>
            </a:pPr>
            <a:r>
              <a:rPr sz="1600" spc="-7" dirty="0">
                <a:solidFill>
                  <a:prstClr val="black"/>
                </a:solidFill>
                <a:latin typeface="Arial Narrow"/>
                <a:cs typeface="Arial Narrow"/>
              </a:rPr>
              <a:t>DCR</a:t>
            </a:r>
            <a:endParaRPr sz="1600">
              <a:solidFill>
                <a:prstClr val="black"/>
              </a:solidFill>
              <a:latin typeface="Arial Narrow"/>
              <a:cs typeface="Arial Narrow"/>
            </a:endParaRPr>
          </a:p>
          <a:p>
            <a:pPr marL="354726" marR="265833" indent="-159161" defTabSz="1219110">
              <a:buSzPct val="75000"/>
              <a:buFont typeface="Arial"/>
              <a:buChar char="•"/>
              <a:tabLst>
                <a:tab pos="355574" algn="l"/>
              </a:tabLst>
            </a:pPr>
            <a:r>
              <a:rPr sz="1600" dirty="0">
                <a:solidFill>
                  <a:prstClr val="black"/>
                </a:solidFill>
                <a:latin typeface="Arial Narrow"/>
                <a:cs typeface="Arial Narrow"/>
              </a:rPr>
              <a:t>PFS by </a:t>
            </a:r>
            <a:r>
              <a:rPr sz="1600" spc="-7" dirty="0">
                <a:solidFill>
                  <a:prstClr val="black"/>
                </a:solidFill>
                <a:latin typeface="Arial Narrow"/>
                <a:cs typeface="Arial Narrow"/>
              </a:rPr>
              <a:t>investigator </a:t>
            </a:r>
            <a:r>
              <a:rPr sz="1600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Arial Narrow"/>
                <a:cs typeface="Arial Narrow"/>
              </a:rPr>
              <a:t>assessment</a:t>
            </a:r>
            <a:r>
              <a:rPr sz="1600" spc="-60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Arial Narrow"/>
                <a:cs typeface="Arial Narrow"/>
              </a:rPr>
              <a:t>(RECIST</a:t>
            </a:r>
            <a:r>
              <a:rPr sz="1600" spc="-27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600" dirty="0">
                <a:solidFill>
                  <a:prstClr val="black"/>
                </a:solidFill>
                <a:latin typeface="Arial Narrow"/>
                <a:cs typeface="Arial Narrow"/>
              </a:rPr>
              <a:t>v1.1)</a:t>
            </a:r>
            <a:endParaRPr sz="1600">
              <a:solidFill>
                <a:prstClr val="black"/>
              </a:solidFill>
              <a:latin typeface="Arial Narrow"/>
              <a:cs typeface="Arial Narrow"/>
            </a:endParaRPr>
          </a:p>
          <a:p>
            <a:pPr marL="354726" indent="-159161" defTabSz="1219110">
              <a:buSzPct val="75000"/>
              <a:buFont typeface="Arial"/>
              <a:buChar char="•"/>
              <a:tabLst>
                <a:tab pos="355574" algn="l"/>
              </a:tabLst>
            </a:pPr>
            <a:r>
              <a:rPr sz="1600" dirty="0">
                <a:solidFill>
                  <a:prstClr val="black"/>
                </a:solidFill>
                <a:latin typeface="Arial Narrow"/>
                <a:cs typeface="Arial Narrow"/>
              </a:rPr>
              <a:t>OS</a:t>
            </a:r>
            <a:endParaRPr sz="1600">
              <a:solidFill>
                <a:prstClr val="black"/>
              </a:solidFill>
              <a:latin typeface="Arial Narrow"/>
              <a:cs typeface="Arial Narrow"/>
            </a:endParaRPr>
          </a:p>
          <a:p>
            <a:pPr marL="354726" indent="-159161" defTabSz="1219110">
              <a:buSzPct val="75000"/>
              <a:buFont typeface="Arial"/>
              <a:buChar char="•"/>
              <a:tabLst>
                <a:tab pos="355574" algn="l"/>
              </a:tabLst>
            </a:pPr>
            <a:r>
              <a:rPr sz="1600" dirty="0">
                <a:solidFill>
                  <a:prstClr val="black"/>
                </a:solidFill>
                <a:latin typeface="Arial Narrow"/>
                <a:cs typeface="Arial Narrow"/>
              </a:rPr>
              <a:t>PK</a:t>
            </a:r>
            <a:endParaRPr sz="1600">
              <a:solidFill>
                <a:prstClr val="black"/>
              </a:solidFill>
              <a:latin typeface="Arial Narrow"/>
              <a:cs typeface="Arial Narrow"/>
            </a:endParaRPr>
          </a:p>
          <a:p>
            <a:pPr marL="354726" indent="-159161" defTabSz="1219110">
              <a:buSzPct val="75000"/>
              <a:buFont typeface="Arial"/>
              <a:buChar char="•"/>
              <a:tabLst>
                <a:tab pos="355574" algn="l"/>
              </a:tabLst>
            </a:pPr>
            <a:r>
              <a:rPr sz="1600" spc="-7" dirty="0">
                <a:solidFill>
                  <a:prstClr val="black"/>
                </a:solidFill>
                <a:latin typeface="Arial Narrow"/>
                <a:cs typeface="Arial Narrow"/>
              </a:rPr>
              <a:t>Immunogenicity</a:t>
            </a:r>
            <a:endParaRPr sz="160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396655" y="725087"/>
            <a:ext cx="2415540" cy="24372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defTabSz="1219110">
              <a:spcBef>
                <a:spcPts val="140"/>
              </a:spcBef>
            </a:pPr>
            <a:r>
              <a:rPr sz="1467" b="1" spc="-7" dirty="0">
                <a:solidFill>
                  <a:prstClr val="black"/>
                </a:solidFill>
                <a:latin typeface="Arial Narrow"/>
                <a:cs typeface="Arial Narrow"/>
              </a:rPr>
              <a:t>Study</a:t>
            </a:r>
            <a:r>
              <a:rPr sz="1467" b="1" spc="-33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467" b="1" spc="-7" dirty="0">
                <a:solidFill>
                  <a:prstClr val="black"/>
                </a:solidFill>
                <a:latin typeface="Arial Narrow"/>
                <a:cs typeface="Arial Narrow"/>
              </a:rPr>
              <a:t>treatment</a:t>
            </a:r>
            <a:r>
              <a:rPr sz="1467" b="1" spc="-27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467" b="1" dirty="0">
                <a:solidFill>
                  <a:prstClr val="black"/>
                </a:solidFill>
                <a:latin typeface="Arial Narrow"/>
                <a:cs typeface="Arial Narrow"/>
              </a:rPr>
              <a:t>up</a:t>
            </a:r>
            <a:r>
              <a:rPr sz="1467" b="1" spc="-27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467" b="1" dirty="0">
                <a:solidFill>
                  <a:prstClr val="black"/>
                </a:solidFill>
                <a:latin typeface="Arial Narrow"/>
                <a:cs typeface="Arial Narrow"/>
              </a:rPr>
              <a:t>to</a:t>
            </a:r>
            <a:r>
              <a:rPr sz="1467" b="1" spc="-7" dirty="0">
                <a:solidFill>
                  <a:prstClr val="black"/>
                </a:solidFill>
                <a:latin typeface="Arial Narrow"/>
                <a:cs typeface="Arial Narrow"/>
              </a:rPr>
              <a:t> 12</a:t>
            </a:r>
            <a:r>
              <a:rPr sz="1467" b="1" spc="-27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467" b="1" dirty="0">
                <a:solidFill>
                  <a:prstClr val="black"/>
                </a:solidFill>
                <a:latin typeface="Arial Narrow"/>
                <a:cs typeface="Arial Narrow"/>
              </a:rPr>
              <a:t>months</a:t>
            </a:r>
            <a:endParaRPr sz="1467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518238" y="3198540"/>
            <a:ext cx="2173393" cy="34552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07315" marR="6773" indent="-291231" defTabSz="1219110">
              <a:spcBef>
                <a:spcPts val="133"/>
              </a:spcBef>
            </a:pPr>
            <a:r>
              <a:rPr sz="1067" dirty="0">
                <a:solidFill>
                  <a:prstClr val="black"/>
                </a:solidFill>
                <a:latin typeface="Arial"/>
                <a:cs typeface="Arial"/>
              </a:rPr>
              <a:t>Oleclumab Q2W </a:t>
            </a:r>
            <a:r>
              <a:rPr sz="1067" spc="-7" dirty="0">
                <a:solidFill>
                  <a:prstClr val="black"/>
                </a:solidFill>
                <a:latin typeface="Arial"/>
                <a:cs typeface="Arial"/>
              </a:rPr>
              <a:t>for </a:t>
            </a:r>
            <a:r>
              <a:rPr sz="1067" dirty="0">
                <a:solidFill>
                  <a:prstClr val="black"/>
                </a:solidFill>
                <a:latin typeface="Arial"/>
                <a:cs typeface="Arial"/>
              </a:rPr>
              <a:t>cycles 1 </a:t>
            </a:r>
            <a:r>
              <a:rPr sz="1067" spc="-7" dirty="0">
                <a:solidFill>
                  <a:prstClr val="black"/>
                </a:solidFill>
                <a:latin typeface="Arial"/>
                <a:cs typeface="Arial"/>
              </a:rPr>
              <a:t>and 2, </a:t>
            </a:r>
            <a:r>
              <a:rPr sz="1067" spc="-2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"/>
                <a:cs typeface="Arial"/>
              </a:rPr>
              <a:t>then</a:t>
            </a:r>
            <a:r>
              <a:rPr sz="1067" spc="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67" dirty="0">
                <a:solidFill>
                  <a:prstClr val="black"/>
                </a:solidFill>
                <a:latin typeface="Arial"/>
                <a:cs typeface="Arial"/>
              </a:rPr>
              <a:t>Q4W</a:t>
            </a:r>
            <a:r>
              <a:rPr sz="1067" spc="-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67" dirty="0">
                <a:solidFill>
                  <a:prstClr val="black"/>
                </a:solidFill>
                <a:latin typeface="Arial"/>
                <a:cs typeface="Arial"/>
              </a:rPr>
              <a:t>starting</a:t>
            </a:r>
            <a:r>
              <a:rPr sz="1067" spc="-2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"/>
                <a:cs typeface="Arial"/>
              </a:rPr>
              <a:t>cycle</a:t>
            </a:r>
            <a:r>
              <a:rPr sz="1067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67" dirty="0">
                <a:solidFill>
                  <a:prstClr val="black"/>
                </a:solidFill>
                <a:latin typeface="Arial"/>
                <a:cs typeface="Arial"/>
              </a:rPr>
              <a:t>3</a:t>
            </a:r>
            <a:endParaRPr sz="106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1AABAB5-A3FF-D110-4F10-675BF82D899D}"/>
              </a:ext>
            </a:extLst>
          </p:cNvPr>
          <p:cNvSpPr txBox="1">
            <a:spLocks/>
          </p:cNvSpPr>
          <p:nvPr/>
        </p:nvSpPr>
        <p:spPr>
          <a:xfrm>
            <a:off x="6189321" y="6425198"/>
            <a:ext cx="5631900" cy="3566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609585">
              <a:defRPr>
                <a:latin typeface="+mn-lt"/>
                <a:ea typeface="+mn-ea"/>
                <a:cs typeface="+mn-cs"/>
              </a:defRPr>
            </a:lvl2pPr>
            <a:lvl3pPr marL="1219170">
              <a:defRPr>
                <a:latin typeface="+mn-lt"/>
                <a:ea typeface="+mn-ea"/>
                <a:cs typeface="+mn-cs"/>
              </a:defRPr>
            </a:lvl3pPr>
            <a:lvl4pPr marL="1828754">
              <a:defRPr>
                <a:latin typeface="+mn-lt"/>
                <a:ea typeface="+mn-ea"/>
                <a:cs typeface="+mn-cs"/>
              </a:defRPr>
            </a:lvl4pPr>
            <a:lvl5pPr marL="2438339">
              <a:defRPr>
                <a:latin typeface="+mn-lt"/>
                <a:ea typeface="+mn-ea"/>
                <a:cs typeface="+mn-cs"/>
              </a:defRPr>
            </a:lvl5pPr>
            <a:lvl6pPr marL="3047924">
              <a:defRPr>
                <a:latin typeface="+mn-lt"/>
                <a:ea typeface="+mn-ea"/>
                <a:cs typeface="+mn-cs"/>
              </a:defRPr>
            </a:lvl6pPr>
            <a:lvl7pPr marL="3657509">
              <a:defRPr>
                <a:latin typeface="+mn-lt"/>
                <a:ea typeface="+mn-ea"/>
                <a:cs typeface="+mn-cs"/>
              </a:defRPr>
            </a:lvl7pPr>
            <a:lvl8pPr marL="4267093">
              <a:defRPr>
                <a:latin typeface="+mn-lt"/>
                <a:ea typeface="+mn-ea"/>
                <a:cs typeface="+mn-cs"/>
              </a:defRPr>
            </a:lvl8pPr>
            <a:lvl9pPr marL="4876678">
              <a:defRPr>
                <a:latin typeface="+mn-lt"/>
                <a:ea typeface="+mn-ea"/>
                <a:cs typeface="+mn-cs"/>
              </a:defRPr>
            </a:lvl9pPr>
          </a:lstStyle>
          <a:p>
            <a:pPr algn="r" defTabSz="914354"/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Herbst RS et al. J Clin Oncol 2022</a:t>
            </a:r>
          </a:p>
        </p:txBody>
      </p:sp>
    </p:spTree>
    <p:extLst>
      <p:ext uri="{BB962C8B-B14F-4D97-AF65-F5344CB8AC3E}">
        <p14:creationId xmlns:p14="http://schemas.microsoft.com/office/powerpoint/2010/main" val="259101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5601" y="169269"/>
            <a:ext cx="5146039" cy="83783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lnSpc>
                <a:spcPts val="3527"/>
              </a:lnSpc>
              <a:spcBef>
                <a:spcPts val="133"/>
              </a:spcBef>
            </a:pPr>
            <a:r>
              <a:rPr spc="-7" dirty="0"/>
              <a:t>PFS</a:t>
            </a:r>
            <a:r>
              <a:rPr spc="-20" dirty="0"/>
              <a:t> </a:t>
            </a:r>
            <a:r>
              <a:rPr dirty="0"/>
              <a:t>by</a:t>
            </a:r>
            <a:r>
              <a:rPr spc="-27" dirty="0"/>
              <a:t> </a:t>
            </a:r>
            <a:r>
              <a:rPr spc="-7" dirty="0"/>
              <a:t>investigator</a:t>
            </a:r>
            <a:r>
              <a:rPr spc="-27" dirty="0"/>
              <a:t> </a:t>
            </a:r>
            <a:r>
              <a:rPr spc="-7" dirty="0"/>
              <a:t>assessment</a:t>
            </a:r>
          </a:p>
          <a:p>
            <a:pPr marL="16933">
              <a:lnSpc>
                <a:spcPts val="2887"/>
              </a:lnSpc>
            </a:pPr>
            <a:r>
              <a:rPr sz="2667" dirty="0"/>
              <a:t>(interim</a:t>
            </a:r>
            <a:r>
              <a:rPr sz="2667" spc="-40" dirty="0"/>
              <a:t> </a:t>
            </a:r>
            <a:r>
              <a:rPr sz="2667" spc="-7" dirty="0"/>
              <a:t>analysis;</a:t>
            </a:r>
            <a:r>
              <a:rPr sz="2667" spc="-47" dirty="0"/>
              <a:t> </a:t>
            </a:r>
            <a:r>
              <a:rPr sz="2667" spc="-7" dirty="0"/>
              <a:t>ITT</a:t>
            </a:r>
            <a:r>
              <a:rPr sz="2667" spc="-27" dirty="0"/>
              <a:t> </a:t>
            </a:r>
            <a:r>
              <a:rPr sz="2667" spc="-7" dirty="0"/>
              <a:t>population)</a:t>
            </a:r>
            <a:endParaRPr sz="2667"/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585030"/>
              </p:ext>
            </p:extLst>
          </p:nvPr>
        </p:nvGraphicFramePr>
        <p:xfrm>
          <a:off x="4175203" y="1057321"/>
          <a:ext cx="6995373" cy="106300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16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1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83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91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71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9530" algn="ctr">
                        <a:lnSpc>
                          <a:spcPts val="1285"/>
                        </a:lnSpc>
                      </a:pPr>
                      <a:r>
                        <a:rPr sz="1600" b="1" dirty="0">
                          <a:latin typeface="Arial Narrow"/>
                          <a:cs typeface="Arial Narrow"/>
                        </a:rPr>
                        <a:t>D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algn="ctr">
                        <a:lnSpc>
                          <a:spcPts val="1285"/>
                        </a:lnSpc>
                      </a:pPr>
                      <a:r>
                        <a:rPr sz="1600" b="1" dirty="0">
                          <a:solidFill>
                            <a:srgbClr val="FF43FF"/>
                          </a:solidFill>
                          <a:latin typeface="Arial Narrow"/>
                          <a:cs typeface="Arial Narrow"/>
                        </a:rPr>
                        <a:t>D+O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285"/>
                        </a:lnSpc>
                      </a:pPr>
                      <a:r>
                        <a:rPr sz="1600" b="1" dirty="0">
                          <a:solidFill>
                            <a:srgbClr val="7890E8"/>
                          </a:solidFill>
                          <a:latin typeface="Arial Narrow"/>
                          <a:cs typeface="Arial Narrow"/>
                        </a:rPr>
                        <a:t>D+M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834">
                <a:tc>
                  <a:txBody>
                    <a:bodyPr/>
                    <a:lstStyle/>
                    <a:p>
                      <a:pPr>
                        <a:lnSpc>
                          <a:spcPts val="1365"/>
                        </a:lnSpc>
                      </a:pPr>
                      <a:r>
                        <a:rPr sz="1600" spc="-5" dirty="0">
                          <a:latin typeface="Arial Narrow"/>
                          <a:cs typeface="Arial Narrow"/>
                        </a:rPr>
                        <a:t>Events/patients,</a:t>
                      </a:r>
                      <a:r>
                        <a:rPr sz="1600" spc="-4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n</a:t>
                      </a:r>
                    </a:p>
                  </a:txBody>
                  <a:tcPr marL="0" marR="0" marT="0" marB="0" anchor="ctr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52069" algn="ctr">
                        <a:lnSpc>
                          <a:spcPts val="1365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38/67</a:t>
                      </a:r>
                    </a:p>
                  </a:txBody>
                  <a:tcPr marL="0" marR="0" marT="0" marB="0" anchor="ctr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3655" algn="ctr">
                        <a:lnSpc>
                          <a:spcPts val="1365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22/60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 anchor="ctr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65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21/62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 anchor="ctr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716">
                <a:tc>
                  <a:txBody>
                    <a:bodyPr/>
                    <a:lstStyle/>
                    <a:p>
                      <a:pPr>
                        <a:lnSpc>
                          <a:spcPts val="1340"/>
                        </a:lnSpc>
                      </a:pPr>
                      <a:r>
                        <a:rPr sz="1600" b="1" dirty="0">
                          <a:latin typeface="Arial Narrow"/>
                          <a:cs typeface="Arial Narrow"/>
                        </a:rPr>
                        <a:t>mPFS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,</a:t>
                      </a:r>
                      <a:r>
                        <a:rPr sz="1600" spc="-2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months</a:t>
                      </a:r>
                      <a:r>
                        <a:rPr sz="1600" spc="-2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(95%</a:t>
                      </a:r>
                      <a:r>
                        <a:rPr sz="1600" spc="-3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CI)</a:t>
                      </a:r>
                      <a:r>
                        <a:rPr sz="1600" baseline="24305" dirty="0">
                          <a:latin typeface="Arial Narrow"/>
                          <a:cs typeface="Arial Narrow"/>
                        </a:rPr>
                        <a:t>a</a:t>
                      </a:r>
                      <a:endParaRPr sz="1600" baseline="24305">
                        <a:latin typeface="Arial Narrow"/>
                        <a:cs typeface="Arial Narrow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50800" algn="ctr">
                        <a:lnSpc>
                          <a:spcPts val="1340"/>
                        </a:lnSpc>
                      </a:pPr>
                      <a:r>
                        <a:rPr sz="1600" b="1" dirty="0">
                          <a:latin typeface="Arial Narrow"/>
                          <a:cs typeface="Arial Narrow"/>
                        </a:rPr>
                        <a:t>6.3</a:t>
                      </a:r>
                      <a:r>
                        <a:rPr sz="1600" b="1" spc="-4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(3.7–11.2)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ts val="1340"/>
                        </a:lnSpc>
                      </a:pPr>
                      <a:r>
                        <a:rPr sz="1600" b="1" spc="-5" dirty="0">
                          <a:latin typeface="Arial Narrow"/>
                          <a:cs typeface="Arial Narrow"/>
                        </a:rPr>
                        <a:t>NR</a:t>
                      </a:r>
                      <a:r>
                        <a:rPr sz="1600" b="1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(10.4–NE)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340"/>
                        </a:lnSpc>
                      </a:pPr>
                      <a:r>
                        <a:rPr sz="1600" b="1" dirty="0">
                          <a:latin typeface="Arial Narrow"/>
                          <a:cs typeface="Arial Narrow"/>
                        </a:rPr>
                        <a:t>15.1</a:t>
                      </a:r>
                      <a:r>
                        <a:rPr sz="1600" b="1" spc="-4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(13.6–NE)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576">
                <a:tc>
                  <a:txBody>
                    <a:bodyPr/>
                    <a:lstStyle/>
                    <a:p>
                      <a:pPr>
                        <a:lnSpc>
                          <a:spcPts val="1310"/>
                        </a:lnSpc>
                      </a:pPr>
                      <a:r>
                        <a:rPr sz="1600" b="1" spc="-5" dirty="0">
                          <a:latin typeface="Arial Narrow"/>
                          <a:cs typeface="Arial Narrow"/>
                        </a:rPr>
                        <a:t>HR</a:t>
                      </a:r>
                      <a:r>
                        <a:rPr sz="1600" b="1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(95%</a:t>
                      </a:r>
                      <a:r>
                        <a:rPr sz="1600" spc="-3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600" spc="-5" dirty="0">
                          <a:latin typeface="Arial Narrow"/>
                          <a:cs typeface="Arial Narrow"/>
                        </a:rPr>
                        <a:t>CI)</a:t>
                      </a:r>
                      <a:r>
                        <a:rPr sz="1600" spc="-7" baseline="24305" dirty="0">
                          <a:latin typeface="Arial Narrow"/>
                          <a:cs typeface="Arial Narrow"/>
                        </a:rPr>
                        <a:t>b,c</a:t>
                      </a:r>
                      <a:endParaRPr sz="1600" baseline="24305">
                        <a:latin typeface="Arial Narrow"/>
                        <a:cs typeface="Arial Narrow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50165" algn="ctr">
                        <a:lnSpc>
                          <a:spcPts val="1310"/>
                        </a:lnSpc>
                      </a:pPr>
                      <a:r>
                        <a:rPr sz="1600" dirty="0">
                          <a:latin typeface="Arial Narrow"/>
                          <a:cs typeface="Arial Narrow"/>
                        </a:rPr>
                        <a:t>–</a:t>
                      </a:r>
                      <a:endParaRPr sz="1600">
                        <a:latin typeface="Arial Narrow"/>
                        <a:cs typeface="Arial Narrow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ts val="1310"/>
                        </a:lnSpc>
                      </a:pPr>
                      <a:r>
                        <a:rPr sz="1600" b="1" dirty="0">
                          <a:latin typeface="Arial Narrow"/>
                          <a:cs typeface="Arial Narrow"/>
                        </a:rPr>
                        <a:t>0.44</a:t>
                      </a:r>
                      <a:r>
                        <a:rPr sz="1600" b="1" spc="-4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(0.26–0.75)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10"/>
                        </a:lnSpc>
                      </a:pPr>
                      <a:r>
                        <a:rPr sz="1600" b="1" dirty="0">
                          <a:latin typeface="Arial Narrow"/>
                          <a:cs typeface="Arial Narrow"/>
                        </a:rPr>
                        <a:t>0.</a:t>
                      </a:r>
                      <a:r>
                        <a:rPr lang="en-US" sz="1600" b="1" dirty="0">
                          <a:latin typeface="Arial Narrow"/>
                          <a:cs typeface="Arial Narrow"/>
                        </a:rPr>
                        <a:t>65</a:t>
                      </a:r>
                      <a:r>
                        <a:rPr sz="1600" b="1" spc="-4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600" dirty="0">
                          <a:latin typeface="Arial Narrow"/>
                          <a:cs typeface="Arial Narrow"/>
                        </a:rPr>
                        <a:t>(0.49–0.85)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2198626" y="1932432"/>
            <a:ext cx="69425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51815" y="0"/>
                </a:moveTo>
                <a:lnTo>
                  <a:pt x="0" y="0"/>
                </a:lnTo>
              </a:path>
            </a:pathLst>
          </a:custGeom>
          <a:ln w="127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21911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98626" y="2186431"/>
            <a:ext cx="69425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51815" y="0"/>
                </a:moveTo>
                <a:lnTo>
                  <a:pt x="0" y="0"/>
                </a:lnTo>
              </a:path>
            </a:pathLst>
          </a:custGeom>
          <a:ln w="127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21911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98626" y="2440431"/>
            <a:ext cx="69425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51815" y="0"/>
                </a:moveTo>
                <a:lnTo>
                  <a:pt x="0" y="0"/>
                </a:lnTo>
              </a:path>
            </a:pathLst>
          </a:custGeom>
          <a:ln w="127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21911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98626" y="2696464"/>
            <a:ext cx="69425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51815" y="0"/>
                </a:moveTo>
                <a:lnTo>
                  <a:pt x="0" y="0"/>
                </a:lnTo>
              </a:path>
            </a:pathLst>
          </a:custGeom>
          <a:ln w="127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21911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98626" y="2950464"/>
            <a:ext cx="69425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51815" y="0"/>
                </a:moveTo>
                <a:lnTo>
                  <a:pt x="0" y="0"/>
                </a:lnTo>
              </a:path>
            </a:pathLst>
          </a:custGeom>
          <a:ln w="127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21911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198626" y="3204464"/>
            <a:ext cx="69425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51815" y="0"/>
                </a:moveTo>
                <a:lnTo>
                  <a:pt x="0" y="0"/>
                </a:lnTo>
              </a:path>
            </a:pathLst>
          </a:custGeom>
          <a:ln w="127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21911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198626" y="3458464"/>
            <a:ext cx="69425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51815" y="0"/>
                </a:moveTo>
                <a:lnTo>
                  <a:pt x="0" y="0"/>
                </a:lnTo>
              </a:path>
            </a:pathLst>
          </a:custGeom>
          <a:ln w="127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21911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198626" y="3712464"/>
            <a:ext cx="69425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51815" y="0"/>
                </a:moveTo>
                <a:lnTo>
                  <a:pt x="0" y="0"/>
                </a:lnTo>
              </a:path>
            </a:pathLst>
          </a:custGeom>
          <a:ln w="127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21911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198626" y="3966464"/>
            <a:ext cx="69425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51815" y="0"/>
                </a:moveTo>
                <a:lnTo>
                  <a:pt x="0" y="0"/>
                </a:lnTo>
              </a:path>
            </a:pathLst>
          </a:custGeom>
          <a:ln w="127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21911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198626" y="4220464"/>
            <a:ext cx="69425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51815" y="0"/>
                </a:moveTo>
                <a:lnTo>
                  <a:pt x="0" y="0"/>
                </a:lnTo>
              </a:path>
            </a:pathLst>
          </a:custGeom>
          <a:ln w="127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21911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198626" y="4474463"/>
            <a:ext cx="69425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51815" y="0"/>
                </a:moveTo>
                <a:lnTo>
                  <a:pt x="0" y="0"/>
                </a:lnTo>
              </a:path>
            </a:pathLst>
          </a:custGeom>
          <a:ln w="127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21911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399792" y="4557780"/>
            <a:ext cx="0" cy="69425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0"/>
                </a:moveTo>
                <a:lnTo>
                  <a:pt x="0" y="51816"/>
                </a:lnTo>
              </a:path>
            </a:pathLst>
          </a:custGeom>
          <a:ln w="127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21911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031743" y="4557780"/>
            <a:ext cx="0" cy="69425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0"/>
                </a:moveTo>
                <a:lnTo>
                  <a:pt x="0" y="51816"/>
                </a:lnTo>
              </a:path>
            </a:pathLst>
          </a:custGeom>
          <a:ln w="127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21911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663696" y="4557780"/>
            <a:ext cx="0" cy="69425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0"/>
                </a:moveTo>
                <a:lnTo>
                  <a:pt x="0" y="51816"/>
                </a:lnTo>
              </a:path>
            </a:pathLst>
          </a:custGeom>
          <a:ln w="127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21911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295647" y="4557780"/>
            <a:ext cx="0" cy="69425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0"/>
                </a:moveTo>
                <a:lnTo>
                  <a:pt x="0" y="51816"/>
                </a:lnTo>
              </a:path>
            </a:pathLst>
          </a:custGeom>
          <a:ln w="127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21911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927600" y="4557780"/>
            <a:ext cx="0" cy="69425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0"/>
                </a:moveTo>
                <a:lnTo>
                  <a:pt x="0" y="51816"/>
                </a:lnTo>
              </a:path>
            </a:pathLst>
          </a:custGeom>
          <a:ln w="127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21911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189471" y="4557780"/>
            <a:ext cx="0" cy="69425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0"/>
                </a:moveTo>
                <a:lnTo>
                  <a:pt x="0" y="51816"/>
                </a:lnTo>
              </a:path>
            </a:pathLst>
          </a:custGeom>
          <a:ln w="127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21911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821423" y="4557780"/>
            <a:ext cx="0" cy="69425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0"/>
                </a:moveTo>
                <a:lnTo>
                  <a:pt x="0" y="51816"/>
                </a:lnTo>
              </a:path>
            </a:pathLst>
          </a:custGeom>
          <a:ln w="127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21911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453376" y="4557780"/>
            <a:ext cx="0" cy="69425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0"/>
                </a:moveTo>
                <a:lnTo>
                  <a:pt x="0" y="51816"/>
                </a:lnTo>
              </a:path>
            </a:pathLst>
          </a:custGeom>
          <a:ln w="127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21911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085328" y="4557780"/>
            <a:ext cx="0" cy="69425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0"/>
                </a:moveTo>
                <a:lnTo>
                  <a:pt x="0" y="51816"/>
                </a:lnTo>
              </a:path>
            </a:pathLst>
          </a:custGeom>
          <a:ln w="127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21911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717279" y="4557780"/>
            <a:ext cx="0" cy="69425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0"/>
                </a:moveTo>
                <a:lnTo>
                  <a:pt x="0" y="51816"/>
                </a:lnTo>
              </a:path>
            </a:pathLst>
          </a:custGeom>
          <a:ln w="127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21911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399795" y="1883664"/>
            <a:ext cx="33020" cy="98213"/>
          </a:xfrm>
          <a:custGeom>
            <a:avLst/>
            <a:gdLst/>
            <a:ahLst/>
            <a:cxnLst/>
            <a:rect l="l" t="t" r="r" b="b"/>
            <a:pathLst>
              <a:path w="24764" h="73659">
                <a:moveTo>
                  <a:pt x="24383" y="0"/>
                </a:moveTo>
                <a:lnTo>
                  <a:pt x="0" y="73151"/>
                </a:lnTo>
              </a:path>
            </a:pathLst>
          </a:custGeom>
          <a:ln w="12721">
            <a:solidFill>
              <a:srgbClr val="7890E8"/>
            </a:solidFill>
          </a:ln>
        </p:spPr>
        <p:txBody>
          <a:bodyPr wrap="square" lIns="0" tIns="0" rIns="0" bIns="0" rtlCol="0"/>
          <a:lstStyle/>
          <a:p>
            <a:pPr defTabSz="1219110"/>
            <a:endParaRPr sz="24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2675381" y="1964181"/>
            <a:ext cx="5994400" cy="2672080"/>
            <a:chOff x="2006536" y="1473136"/>
            <a:chExt cx="4495800" cy="2004060"/>
          </a:xfrm>
        </p:grpSpPr>
        <p:sp>
          <p:nvSpPr>
            <p:cNvPr id="28" name="object 28"/>
            <p:cNvSpPr/>
            <p:nvPr/>
          </p:nvSpPr>
          <p:spPr>
            <a:xfrm>
              <a:off x="4168139" y="3418331"/>
              <a:ext cx="0" cy="52069"/>
            </a:xfrm>
            <a:custGeom>
              <a:avLst/>
              <a:gdLst/>
              <a:ahLst/>
              <a:cxnLst/>
              <a:rect l="l" t="t" r="r" b="b"/>
              <a:pathLst>
                <a:path h="52070">
                  <a:moveTo>
                    <a:pt x="0" y="0"/>
                  </a:moveTo>
                  <a:lnTo>
                    <a:pt x="0" y="51816"/>
                  </a:lnTo>
                </a:path>
              </a:pathLst>
            </a:custGeom>
            <a:ln w="127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1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2180843" y="1581912"/>
              <a:ext cx="53340" cy="73660"/>
            </a:xfrm>
            <a:custGeom>
              <a:avLst/>
              <a:gdLst/>
              <a:ahLst/>
              <a:cxnLst/>
              <a:rect l="l" t="t" r="r" b="b"/>
              <a:pathLst>
                <a:path w="53339" h="73660">
                  <a:moveTo>
                    <a:pt x="53339" y="0"/>
                  </a:moveTo>
                  <a:lnTo>
                    <a:pt x="28956" y="73151"/>
                  </a:lnTo>
                </a:path>
                <a:path w="53339" h="73660">
                  <a:moveTo>
                    <a:pt x="22860" y="0"/>
                  </a:moveTo>
                  <a:lnTo>
                    <a:pt x="0" y="73151"/>
                  </a:lnTo>
                </a:path>
              </a:pathLst>
            </a:custGeom>
            <a:ln w="12721">
              <a:solidFill>
                <a:srgbClr val="FF43FF"/>
              </a:solidFill>
            </a:ln>
          </p:spPr>
          <p:txBody>
            <a:bodyPr wrap="square" lIns="0" tIns="0" rIns="0" bIns="0" rtlCol="0"/>
            <a:lstStyle/>
            <a:p>
              <a:pPr defTabSz="121911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2209799" y="1633728"/>
              <a:ext cx="24765" cy="73660"/>
            </a:xfrm>
            <a:custGeom>
              <a:avLst/>
              <a:gdLst/>
              <a:ahLst/>
              <a:cxnLst/>
              <a:rect l="l" t="t" r="r" b="b"/>
              <a:pathLst>
                <a:path w="24764" h="73660">
                  <a:moveTo>
                    <a:pt x="24383" y="0"/>
                  </a:moveTo>
                  <a:lnTo>
                    <a:pt x="0" y="73151"/>
                  </a:lnTo>
                </a:path>
              </a:pathLst>
            </a:custGeom>
            <a:ln w="127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1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2706623" y="1719072"/>
              <a:ext cx="3789045" cy="670560"/>
            </a:xfrm>
            <a:custGeom>
              <a:avLst/>
              <a:gdLst/>
              <a:ahLst/>
              <a:cxnLst/>
              <a:rect l="l" t="t" r="r" b="b"/>
              <a:pathLst>
                <a:path w="3789045" h="670560">
                  <a:moveTo>
                    <a:pt x="22859" y="0"/>
                  </a:moveTo>
                  <a:lnTo>
                    <a:pt x="0" y="73151"/>
                  </a:lnTo>
                </a:path>
                <a:path w="3789045" h="670560">
                  <a:moveTo>
                    <a:pt x="429768" y="100583"/>
                  </a:moveTo>
                  <a:lnTo>
                    <a:pt x="406907" y="173735"/>
                  </a:lnTo>
                </a:path>
                <a:path w="3789045" h="670560">
                  <a:moveTo>
                    <a:pt x="390144" y="65531"/>
                  </a:moveTo>
                  <a:lnTo>
                    <a:pt x="367283" y="137160"/>
                  </a:lnTo>
                </a:path>
                <a:path w="3789045" h="670560">
                  <a:moveTo>
                    <a:pt x="746760" y="178307"/>
                  </a:moveTo>
                  <a:lnTo>
                    <a:pt x="722376" y="251459"/>
                  </a:lnTo>
                </a:path>
                <a:path w="3789045" h="670560">
                  <a:moveTo>
                    <a:pt x="1269491" y="329183"/>
                  </a:moveTo>
                  <a:lnTo>
                    <a:pt x="1246631" y="400811"/>
                  </a:lnTo>
                </a:path>
                <a:path w="3789045" h="670560">
                  <a:moveTo>
                    <a:pt x="1319784" y="329183"/>
                  </a:moveTo>
                  <a:lnTo>
                    <a:pt x="1296924" y="400811"/>
                  </a:lnTo>
                </a:path>
                <a:path w="3789045" h="670560">
                  <a:moveTo>
                    <a:pt x="1676400" y="408431"/>
                  </a:moveTo>
                  <a:lnTo>
                    <a:pt x="1653539" y="481583"/>
                  </a:lnTo>
                </a:path>
                <a:path w="3789045" h="670560">
                  <a:moveTo>
                    <a:pt x="1720596" y="408431"/>
                  </a:moveTo>
                  <a:lnTo>
                    <a:pt x="1697736" y="481583"/>
                  </a:lnTo>
                </a:path>
                <a:path w="3789045" h="670560">
                  <a:moveTo>
                    <a:pt x="1717548" y="408431"/>
                  </a:moveTo>
                  <a:lnTo>
                    <a:pt x="1693164" y="481583"/>
                  </a:lnTo>
                </a:path>
                <a:path w="3789045" h="670560">
                  <a:moveTo>
                    <a:pt x="1740408" y="408431"/>
                  </a:moveTo>
                  <a:lnTo>
                    <a:pt x="1717548" y="481583"/>
                  </a:lnTo>
                </a:path>
                <a:path w="3789045" h="670560">
                  <a:moveTo>
                    <a:pt x="2103120" y="408431"/>
                  </a:moveTo>
                  <a:lnTo>
                    <a:pt x="2078736" y="481583"/>
                  </a:lnTo>
                </a:path>
                <a:path w="3789045" h="670560">
                  <a:moveTo>
                    <a:pt x="2164079" y="408431"/>
                  </a:moveTo>
                  <a:lnTo>
                    <a:pt x="2139696" y="481583"/>
                  </a:lnTo>
                </a:path>
                <a:path w="3789045" h="670560">
                  <a:moveTo>
                    <a:pt x="2170176" y="408431"/>
                  </a:moveTo>
                  <a:lnTo>
                    <a:pt x="2147316" y="481583"/>
                  </a:lnTo>
                </a:path>
                <a:path w="3789045" h="670560">
                  <a:moveTo>
                    <a:pt x="2278379" y="469391"/>
                  </a:moveTo>
                  <a:lnTo>
                    <a:pt x="2255520" y="542544"/>
                  </a:lnTo>
                </a:path>
                <a:path w="3789045" h="670560">
                  <a:moveTo>
                    <a:pt x="2331720" y="469391"/>
                  </a:moveTo>
                  <a:lnTo>
                    <a:pt x="2308860" y="542544"/>
                  </a:lnTo>
                </a:path>
                <a:path w="3789045" h="670560">
                  <a:moveTo>
                    <a:pt x="2395728" y="469391"/>
                  </a:moveTo>
                  <a:lnTo>
                    <a:pt x="2371343" y="542544"/>
                  </a:lnTo>
                </a:path>
                <a:path w="3789045" h="670560">
                  <a:moveTo>
                    <a:pt x="2375916" y="469391"/>
                  </a:moveTo>
                  <a:lnTo>
                    <a:pt x="2353055" y="542544"/>
                  </a:lnTo>
                </a:path>
                <a:path w="3789045" h="670560">
                  <a:moveTo>
                    <a:pt x="2543555" y="469391"/>
                  </a:moveTo>
                  <a:lnTo>
                    <a:pt x="2520696" y="542544"/>
                  </a:lnTo>
                </a:path>
                <a:path w="3789045" h="670560">
                  <a:moveTo>
                    <a:pt x="2589276" y="469391"/>
                  </a:moveTo>
                  <a:lnTo>
                    <a:pt x="2566416" y="542544"/>
                  </a:lnTo>
                </a:path>
                <a:path w="3789045" h="670560">
                  <a:moveTo>
                    <a:pt x="2779776" y="469391"/>
                  </a:moveTo>
                  <a:lnTo>
                    <a:pt x="2756916" y="542544"/>
                  </a:lnTo>
                </a:path>
                <a:path w="3789045" h="670560">
                  <a:moveTo>
                    <a:pt x="2784348" y="469391"/>
                  </a:moveTo>
                  <a:lnTo>
                    <a:pt x="2761488" y="542544"/>
                  </a:lnTo>
                </a:path>
                <a:path w="3789045" h="670560">
                  <a:moveTo>
                    <a:pt x="3244596" y="597407"/>
                  </a:moveTo>
                  <a:lnTo>
                    <a:pt x="3221736" y="670559"/>
                  </a:lnTo>
                </a:path>
                <a:path w="3789045" h="670560">
                  <a:moveTo>
                    <a:pt x="3256788" y="597407"/>
                  </a:moveTo>
                  <a:lnTo>
                    <a:pt x="3232404" y="670559"/>
                  </a:lnTo>
                </a:path>
                <a:path w="3789045" h="670560">
                  <a:moveTo>
                    <a:pt x="3415284" y="597407"/>
                  </a:moveTo>
                  <a:lnTo>
                    <a:pt x="3392424" y="670559"/>
                  </a:lnTo>
                </a:path>
                <a:path w="3789045" h="670560">
                  <a:moveTo>
                    <a:pt x="3515867" y="597407"/>
                  </a:moveTo>
                  <a:lnTo>
                    <a:pt x="3493008" y="670559"/>
                  </a:lnTo>
                </a:path>
                <a:path w="3789045" h="670560">
                  <a:moveTo>
                    <a:pt x="3656076" y="597407"/>
                  </a:moveTo>
                  <a:lnTo>
                    <a:pt x="3631691" y="670559"/>
                  </a:lnTo>
                </a:path>
                <a:path w="3789045" h="670560">
                  <a:moveTo>
                    <a:pt x="3662172" y="597407"/>
                  </a:moveTo>
                  <a:lnTo>
                    <a:pt x="3637788" y="670559"/>
                  </a:lnTo>
                </a:path>
                <a:path w="3789045" h="670560">
                  <a:moveTo>
                    <a:pt x="3788664" y="597407"/>
                  </a:moveTo>
                  <a:lnTo>
                    <a:pt x="3764279" y="670559"/>
                  </a:lnTo>
                </a:path>
              </a:pathLst>
            </a:custGeom>
            <a:ln w="12721">
              <a:solidFill>
                <a:srgbClr val="FF43FF"/>
              </a:solidFill>
            </a:ln>
          </p:spPr>
          <p:txBody>
            <a:bodyPr wrap="square" lIns="0" tIns="0" rIns="0" bIns="0" rtlCol="0"/>
            <a:lstStyle/>
            <a:p>
              <a:pPr defTabSz="121911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2013203" y="1484376"/>
              <a:ext cx="4434840" cy="1371600"/>
            </a:xfrm>
            <a:custGeom>
              <a:avLst/>
              <a:gdLst/>
              <a:ahLst/>
              <a:cxnLst/>
              <a:rect l="l" t="t" r="r" b="b"/>
              <a:pathLst>
                <a:path w="4434840" h="1371600">
                  <a:moveTo>
                    <a:pt x="0" y="0"/>
                  </a:moveTo>
                  <a:lnTo>
                    <a:pt x="0" y="30225"/>
                  </a:lnTo>
                  <a:lnTo>
                    <a:pt x="31750" y="30225"/>
                  </a:lnTo>
                  <a:lnTo>
                    <a:pt x="31750" y="62102"/>
                  </a:lnTo>
                  <a:lnTo>
                    <a:pt x="95122" y="62102"/>
                  </a:lnTo>
                  <a:lnTo>
                    <a:pt x="95122" y="90297"/>
                  </a:lnTo>
                  <a:lnTo>
                    <a:pt x="190372" y="90297"/>
                  </a:lnTo>
                  <a:lnTo>
                    <a:pt x="190372" y="116839"/>
                  </a:lnTo>
                  <a:lnTo>
                    <a:pt x="190372" y="129412"/>
                  </a:lnTo>
                  <a:lnTo>
                    <a:pt x="208787" y="129412"/>
                  </a:lnTo>
                  <a:lnTo>
                    <a:pt x="208787" y="211200"/>
                  </a:lnTo>
                  <a:lnTo>
                    <a:pt x="224662" y="211200"/>
                  </a:lnTo>
                  <a:lnTo>
                    <a:pt x="224662" y="274065"/>
                  </a:lnTo>
                  <a:lnTo>
                    <a:pt x="285876" y="274065"/>
                  </a:lnTo>
                  <a:lnTo>
                    <a:pt x="285876" y="308990"/>
                  </a:lnTo>
                  <a:lnTo>
                    <a:pt x="315213" y="308990"/>
                  </a:lnTo>
                  <a:lnTo>
                    <a:pt x="315213" y="340868"/>
                  </a:lnTo>
                  <a:lnTo>
                    <a:pt x="498347" y="340868"/>
                  </a:lnTo>
                  <a:lnTo>
                    <a:pt x="498347" y="376174"/>
                  </a:lnTo>
                  <a:lnTo>
                    <a:pt x="614552" y="376174"/>
                  </a:lnTo>
                  <a:lnTo>
                    <a:pt x="614552" y="406781"/>
                  </a:lnTo>
                  <a:lnTo>
                    <a:pt x="621664" y="406781"/>
                  </a:lnTo>
                  <a:lnTo>
                    <a:pt x="621664" y="440944"/>
                  </a:lnTo>
                  <a:lnTo>
                    <a:pt x="631570" y="440944"/>
                  </a:lnTo>
                  <a:lnTo>
                    <a:pt x="631570" y="510031"/>
                  </a:lnTo>
                  <a:lnTo>
                    <a:pt x="652779" y="510031"/>
                  </a:lnTo>
                  <a:lnTo>
                    <a:pt x="652779" y="606932"/>
                  </a:lnTo>
                  <a:lnTo>
                    <a:pt x="667003" y="606932"/>
                  </a:lnTo>
                  <a:lnTo>
                    <a:pt x="667003" y="675894"/>
                  </a:lnTo>
                  <a:lnTo>
                    <a:pt x="683006" y="675894"/>
                  </a:lnTo>
                  <a:lnTo>
                    <a:pt x="683006" y="708279"/>
                  </a:lnTo>
                  <a:lnTo>
                    <a:pt x="729614" y="708279"/>
                  </a:lnTo>
                  <a:lnTo>
                    <a:pt x="729614" y="743712"/>
                  </a:lnTo>
                  <a:lnTo>
                    <a:pt x="829818" y="743712"/>
                  </a:lnTo>
                  <a:lnTo>
                    <a:pt x="829818" y="778256"/>
                  </a:lnTo>
                  <a:lnTo>
                    <a:pt x="1065783" y="778256"/>
                  </a:lnTo>
                  <a:lnTo>
                    <a:pt x="1065783" y="815848"/>
                  </a:lnTo>
                  <a:lnTo>
                    <a:pt x="1079119" y="815848"/>
                  </a:lnTo>
                  <a:lnTo>
                    <a:pt x="1079119" y="848106"/>
                  </a:lnTo>
                  <a:lnTo>
                    <a:pt x="1103883" y="848106"/>
                  </a:lnTo>
                  <a:lnTo>
                    <a:pt x="1103883" y="883157"/>
                  </a:lnTo>
                  <a:lnTo>
                    <a:pt x="1291970" y="883157"/>
                  </a:lnTo>
                  <a:lnTo>
                    <a:pt x="1291970" y="926465"/>
                  </a:lnTo>
                  <a:lnTo>
                    <a:pt x="1439291" y="926465"/>
                  </a:lnTo>
                  <a:lnTo>
                    <a:pt x="1439291" y="964438"/>
                  </a:lnTo>
                  <a:lnTo>
                    <a:pt x="1517015" y="964438"/>
                  </a:lnTo>
                  <a:lnTo>
                    <a:pt x="1517015" y="1002157"/>
                  </a:lnTo>
                  <a:lnTo>
                    <a:pt x="1641094" y="1002157"/>
                  </a:lnTo>
                  <a:lnTo>
                    <a:pt x="1641094" y="1041526"/>
                  </a:lnTo>
                  <a:lnTo>
                    <a:pt x="1680971" y="1041526"/>
                  </a:lnTo>
                  <a:lnTo>
                    <a:pt x="1680971" y="1082294"/>
                  </a:lnTo>
                  <a:lnTo>
                    <a:pt x="2084832" y="1082294"/>
                  </a:lnTo>
                  <a:lnTo>
                    <a:pt x="2084832" y="1124712"/>
                  </a:lnTo>
                  <a:lnTo>
                    <a:pt x="2452497" y="1124712"/>
                  </a:lnTo>
                  <a:lnTo>
                    <a:pt x="2452497" y="1176528"/>
                  </a:lnTo>
                  <a:lnTo>
                    <a:pt x="2475610" y="1176528"/>
                  </a:lnTo>
                  <a:lnTo>
                    <a:pt x="2475610" y="1224407"/>
                  </a:lnTo>
                  <a:lnTo>
                    <a:pt x="2821940" y="1224407"/>
                  </a:lnTo>
                  <a:lnTo>
                    <a:pt x="2821940" y="1273937"/>
                  </a:lnTo>
                  <a:lnTo>
                    <a:pt x="3056762" y="1273937"/>
                  </a:lnTo>
                  <a:lnTo>
                    <a:pt x="3056762" y="1335024"/>
                  </a:lnTo>
                  <a:lnTo>
                    <a:pt x="3880484" y="1335024"/>
                  </a:lnTo>
                  <a:lnTo>
                    <a:pt x="4428744" y="1335024"/>
                  </a:lnTo>
                </a:path>
                <a:path w="4434840" h="1371600">
                  <a:moveTo>
                    <a:pt x="464819" y="307848"/>
                  </a:moveTo>
                  <a:lnTo>
                    <a:pt x="441959" y="381000"/>
                  </a:lnTo>
                </a:path>
                <a:path w="4434840" h="1371600">
                  <a:moveTo>
                    <a:pt x="684276" y="638556"/>
                  </a:moveTo>
                  <a:lnTo>
                    <a:pt x="659891" y="711707"/>
                  </a:lnTo>
                </a:path>
                <a:path w="4434840" h="1371600">
                  <a:moveTo>
                    <a:pt x="711707" y="675132"/>
                  </a:moveTo>
                  <a:lnTo>
                    <a:pt x="688847" y="748284"/>
                  </a:lnTo>
                </a:path>
                <a:path w="4434840" h="1371600">
                  <a:moveTo>
                    <a:pt x="1185671" y="850392"/>
                  </a:moveTo>
                  <a:lnTo>
                    <a:pt x="1162812" y="923544"/>
                  </a:lnTo>
                </a:path>
                <a:path w="4434840" h="1371600">
                  <a:moveTo>
                    <a:pt x="1263395" y="850392"/>
                  </a:moveTo>
                  <a:lnTo>
                    <a:pt x="1240535" y="923544"/>
                  </a:lnTo>
                </a:path>
                <a:path w="4434840" h="1371600">
                  <a:moveTo>
                    <a:pt x="1295399" y="850392"/>
                  </a:moveTo>
                  <a:lnTo>
                    <a:pt x="1271016" y="923544"/>
                  </a:lnTo>
                </a:path>
                <a:path w="4434840" h="1371600">
                  <a:moveTo>
                    <a:pt x="1950720" y="1046988"/>
                  </a:moveTo>
                  <a:lnTo>
                    <a:pt x="1927859" y="1120140"/>
                  </a:lnTo>
                </a:path>
                <a:path w="4434840" h="1371600">
                  <a:moveTo>
                    <a:pt x="2165604" y="1091184"/>
                  </a:moveTo>
                  <a:lnTo>
                    <a:pt x="2142744" y="1162812"/>
                  </a:lnTo>
                </a:path>
                <a:path w="4434840" h="1371600">
                  <a:moveTo>
                    <a:pt x="2438399" y="1091184"/>
                  </a:moveTo>
                  <a:lnTo>
                    <a:pt x="2414016" y="1162812"/>
                  </a:lnTo>
                </a:path>
                <a:path w="4434840" h="1371600">
                  <a:moveTo>
                    <a:pt x="2851404" y="1235964"/>
                  </a:moveTo>
                  <a:lnTo>
                    <a:pt x="2828544" y="1309116"/>
                  </a:lnTo>
                </a:path>
                <a:path w="4434840" h="1371600">
                  <a:moveTo>
                    <a:pt x="3006851" y="1235964"/>
                  </a:moveTo>
                  <a:lnTo>
                    <a:pt x="2983992" y="1309116"/>
                  </a:lnTo>
                </a:path>
                <a:path w="4434840" h="1371600">
                  <a:moveTo>
                    <a:pt x="3144011" y="1298448"/>
                  </a:moveTo>
                  <a:lnTo>
                    <a:pt x="3119628" y="1371600"/>
                  </a:lnTo>
                </a:path>
                <a:path w="4434840" h="1371600">
                  <a:moveTo>
                    <a:pt x="3229356" y="1298448"/>
                  </a:moveTo>
                  <a:lnTo>
                    <a:pt x="3206496" y="1371600"/>
                  </a:lnTo>
                </a:path>
                <a:path w="4434840" h="1371600">
                  <a:moveTo>
                    <a:pt x="3704844" y="1298448"/>
                  </a:moveTo>
                  <a:lnTo>
                    <a:pt x="3681983" y="1371600"/>
                  </a:lnTo>
                </a:path>
                <a:path w="4434840" h="1371600">
                  <a:moveTo>
                    <a:pt x="3724655" y="1298448"/>
                  </a:moveTo>
                  <a:lnTo>
                    <a:pt x="3701796" y="1371600"/>
                  </a:lnTo>
                </a:path>
                <a:path w="4434840" h="1371600">
                  <a:moveTo>
                    <a:pt x="3799331" y="1298448"/>
                  </a:moveTo>
                  <a:lnTo>
                    <a:pt x="3776472" y="1371600"/>
                  </a:lnTo>
                </a:path>
                <a:path w="4434840" h="1371600">
                  <a:moveTo>
                    <a:pt x="4006596" y="1298448"/>
                  </a:moveTo>
                  <a:lnTo>
                    <a:pt x="3982211" y="1371600"/>
                  </a:lnTo>
                </a:path>
                <a:path w="4434840" h="1371600">
                  <a:moveTo>
                    <a:pt x="4271772" y="1298448"/>
                  </a:moveTo>
                  <a:lnTo>
                    <a:pt x="4247387" y="1371600"/>
                  </a:lnTo>
                </a:path>
                <a:path w="4434840" h="1371600">
                  <a:moveTo>
                    <a:pt x="4372356" y="1298448"/>
                  </a:moveTo>
                  <a:lnTo>
                    <a:pt x="4349496" y="1371600"/>
                  </a:lnTo>
                </a:path>
                <a:path w="4434840" h="1371600">
                  <a:moveTo>
                    <a:pt x="4434840" y="1298448"/>
                  </a:moveTo>
                  <a:lnTo>
                    <a:pt x="4411980" y="1371600"/>
                  </a:lnTo>
                </a:path>
                <a:path w="4434840" h="1371600">
                  <a:moveTo>
                    <a:pt x="274319" y="239268"/>
                  </a:moveTo>
                  <a:lnTo>
                    <a:pt x="251459" y="312420"/>
                  </a:lnTo>
                </a:path>
                <a:path w="4434840" h="1371600">
                  <a:moveTo>
                    <a:pt x="251459" y="239268"/>
                  </a:moveTo>
                  <a:lnTo>
                    <a:pt x="227075" y="312420"/>
                  </a:lnTo>
                </a:path>
              </a:pathLst>
            </a:custGeom>
            <a:ln w="127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1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2295143" y="1479804"/>
              <a:ext cx="3584575" cy="1028700"/>
            </a:xfrm>
            <a:custGeom>
              <a:avLst/>
              <a:gdLst/>
              <a:ahLst/>
              <a:cxnLst/>
              <a:rect l="l" t="t" r="r" b="b"/>
              <a:pathLst>
                <a:path w="3584575" h="1028700">
                  <a:moveTo>
                    <a:pt x="22860" y="0"/>
                  </a:moveTo>
                  <a:lnTo>
                    <a:pt x="0" y="73151"/>
                  </a:lnTo>
                </a:path>
                <a:path w="3584575" h="1028700">
                  <a:moveTo>
                    <a:pt x="376428" y="170687"/>
                  </a:moveTo>
                  <a:lnTo>
                    <a:pt x="353568" y="243840"/>
                  </a:lnTo>
                </a:path>
                <a:path w="3584575" h="1028700">
                  <a:moveTo>
                    <a:pt x="1255776" y="312420"/>
                  </a:moveTo>
                  <a:lnTo>
                    <a:pt x="1231392" y="385572"/>
                  </a:lnTo>
                </a:path>
                <a:path w="3584575" h="1028700">
                  <a:moveTo>
                    <a:pt x="1621535" y="411480"/>
                  </a:moveTo>
                  <a:lnTo>
                    <a:pt x="1598676" y="484632"/>
                  </a:lnTo>
                </a:path>
                <a:path w="3584575" h="1028700">
                  <a:moveTo>
                    <a:pt x="1661159" y="411480"/>
                  </a:moveTo>
                  <a:lnTo>
                    <a:pt x="1638300" y="484632"/>
                  </a:lnTo>
                </a:path>
                <a:path w="3584575" h="1028700">
                  <a:moveTo>
                    <a:pt x="1693164" y="454152"/>
                  </a:moveTo>
                  <a:lnTo>
                    <a:pt x="1668780" y="527304"/>
                  </a:lnTo>
                </a:path>
                <a:path w="3584575" h="1028700">
                  <a:moveTo>
                    <a:pt x="1703832" y="454152"/>
                  </a:moveTo>
                  <a:lnTo>
                    <a:pt x="1680971" y="527304"/>
                  </a:lnTo>
                </a:path>
                <a:path w="3584575" h="1028700">
                  <a:moveTo>
                    <a:pt x="2093976" y="452628"/>
                  </a:moveTo>
                  <a:lnTo>
                    <a:pt x="2069592" y="525780"/>
                  </a:lnTo>
                </a:path>
                <a:path w="3584575" h="1028700">
                  <a:moveTo>
                    <a:pt x="2116835" y="452628"/>
                  </a:moveTo>
                  <a:lnTo>
                    <a:pt x="2093976" y="525780"/>
                  </a:lnTo>
                </a:path>
                <a:path w="3584575" h="1028700">
                  <a:moveTo>
                    <a:pt x="2112264" y="452628"/>
                  </a:moveTo>
                  <a:lnTo>
                    <a:pt x="2087880" y="525780"/>
                  </a:lnTo>
                </a:path>
                <a:path w="3584575" h="1028700">
                  <a:moveTo>
                    <a:pt x="2129028" y="452628"/>
                  </a:moveTo>
                  <a:lnTo>
                    <a:pt x="2104644" y="525780"/>
                  </a:lnTo>
                </a:path>
                <a:path w="3584575" h="1028700">
                  <a:moveTo>
                    <a:pt x="2144268" y="452628"/>
                  </a:moveTo>
                  <a:lnTo>
                    <a:pt x="2121408" y="525780"/>
                  </a:lnTo>
                </a:path>
                <a:path w="3584575" h="1028700">
                  <a:moveTo>
                    <a:pt x="2203704" y="457200"/>
                  </a:moveTo>
                  <a:lnTo>
                    <a:pt x="2179320" y="530352"/>
                  </a:lnTo>
                </a:path>
                <a:path w="3584575" h="1028700">
                  <a:moveTo>
                    <a:pt x="2357628" y="457200"/>
                  </a:moveTo>
                  <a:lnTo>
                    <a:pt x="2334768" y="530352"/>
                  </a:lnTo>
                </a:path>
                <a:path w="3584575" h="1028700">
                  <a:moveTo>
                    <a:pt x="2606040" y="563880"/>
                  </a:moveTo>
                  <a:lnTo>
                    <a:pt x="2583180" y="637032"/>
                  </a:lnTo>
                </a:path>
                <a:path w="3584575" h="1028700">
                  <a:moveTo>
                    <a:pt x="2625852" y="563880"/>
                  </a:moveTo>
                  <a:lnTo>
                    <a:pt x="2602992" y="637032"/>
                  </a:lnTo>
                </a:path>
                <a:path w="3584575" h="1028700">
                  <a:moveTo>
                    <a:pt x="2641092" y="563880"/>
                  </a:moveTo>
                  <a:lnTo>
                    <a:pt x="2618232" y="637032"/>
                  </a:lnTo>
                </a:path>
                <a:path w="3584575" h="1028700">
                  <a:moveTo>
                    <a:pt x="2712720" y="563880"/>
                  </a:moveTo>
                  <a:lnTo>
                    <a:pt x="2689860" y="637032"/>
                  </a:lnTo>
                </a:path>
                <a:path w="3584575" h="1028700">
                  <a:moveTo>
                    <a:pt x="2737104" y="635508"/>
                  </a:moveTo>
                  <a:lnTo>
                    <a:pt x="2712720" y="708660"/>
                  </a:lnTo>
                </a:path>
                <a:path w="3584575" h="1028700">
                  <a:moveTo>
                    <a:pt x="2761488" y="714756"/>
                  </a:moveTo>
                  <a:lnTo>
                    <a:pt x="2738628" y="787908"/>
                  </a:lnTo>
                </a:path>
                <a:path w="3584575" h="1028700">
                  <a:moveTo>
                    <a:pt x="2823972" y="800100"/>
                  </a:moveTo>
                  <a:lnTo>
                    <a:pt x="2801111" y="873252"/>
                  </a:lnTo>
                </a:path>
                <a:path w="3584575" h="1028700">
                  <a:moveTo>
                    <a:pt x="2854452" y="800100"/>
                  </a:moveTo>
                  <a:lnTo>
                    <a:pt x="2831592" y="873252"/>
                  </a:lnTo>
                </a:path>
                <a:path w="3584575" h="1028700">
                  <a:moveTo>
                    <a:pt x="2872740" y="800100"/>
                  </a:moveTo>
                  <a:lnTo>
                    <a:pt x="2849880" y="873252"/>
                  </a:lnTo>
                </a:path>
                <a:path w="3584575" h="1028700">
                  <a:moveTo>
                    <a:pt x="3012947" y="800100"/>
                  </a:moveTo>
                  <a:lnTo>
                    <a:pt x="2988564" y="873252"/>
                  </a:lnTo>
                </a:path>
                <a:path w="3584575" h="1028700">
                  <a:moveTo>
                    <a:pt x="3072384" y="800100"/>
                  </a:moveTo>
                  <a:lnTo>
                    <a:pt x="3048000" y="873252"/>
                  </a:lnTo>
                </a:path>
                <a:path w="3584575" h="1028700">
                  <a:moveTo>
                    <a:pt x="3343655" y="952500"/>
                  </a:moveTo>
                  <a:lnTo>
                    <a:pt x="3319272" y="1025652"/>
                  </a:lnTo>
                </a:path>
                <a:path w="3584575" h="1028700">
                  <a:moveTo>
                    <a:pt x="3412235" y="952500"/>
                  </a:moveTo>
                  <a:lnTo>
                    <a:pt x="3387852" y="1025652"/>
                  </a:lnTo>
                </a:path>
                <a:path w="3584575" h="1028700">
                  <a:moveTo>
                    <a:pt x="3502152" y="955548"/>
                  </a:moveTo>
                  <a:lnTo>
                    <a:pt x="3477768" y="1028700"/>
                  </a:lnTo>
                </a:path>
                <a:path w="3584575" h="1028700">
                  <a:moveTo>
                    <a:pt x="3584448" y="955548"/>
                  </a:moveTo>
                  <a:lnTo>
                    <a:pt x="3560064" y="1028700"/>
                  </a:lnTo>
                </a:path>
              </a:pathLst>
            </a:custGeom>
            <a:ln w="12721">
              <a:solidFill>
                <a:srgbClr val="7890E8"/>
              </a:solidFill>
            </a:ln>
          </p:spPr>
          <p:txBody>
            <a:bodyPr wrap="square" lIns="0" tIns="0" rIns="0" bIns="0" rtlCol="0"/>
            <a:lstStyle/>
            <a:p>
              <a:pPr defTabSz="121911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4" name="object 34"/>
          <p:cNvSpPr/>
          <p:nvPr/>
        </p:nvSpPr>
        <p:spPr>
          <a:xfrm>
            <a:off x="8739631" y="3247136"/>
            <a:ext cx="33020" cy="98213"/>
          </a:xfrm>
          <a:custGeom>
            <a:avLst/>
            <a:gdLst/>
            <a:ahLst/>
            <a:cxnLst/>
            <a:rect l="l" t="t" r="r" b="b"/>
            <a:pathLst>
              <a:path w="24765" h="73660">
                <a:moveTo>
                  <a:pt x="24383" y="0"/>
                </a:moveTo>
                <a:lnTo>
                  <a:pt x="0" y="73152"/>
                </a:lnTo>
              </a:path>
            </a:pathLst>
          </a:custGeom>
          <a:ln w="12721">
            <a:solidFill>
              <a:srgbClr val="7890E8"/>
            </a:solidFill>
          </a:ln>
        </p:spPr>
        <p:txBody>
          <a:bodyPr wrap="square" lIns="0" tIns="0" rIns="0" bIns="0" rtlCol="0"/>
          <a:lstStyle/>
          <a:p>
            <a:pPr defTabSz="1219110"/>
            <a:endParaRPr sz="24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2259236" y="1834552"/>
            <a:ext cx="6609080" cy="2732193"/>
            <a:chOff x="1694427" y="1375911"/>
            <a:chExt cx="4956810" cy="2049145"/>
          </a:xfrm>
        </p:grpSpPr>
        <p:sp>
          <p:nvSpPr>
            <p:cNvPr id="36" name="object 36"/>
            <p:cNvSpPr/>
            <p:nvPr/>
          </p:nvSpPr>
          <p:spPr>
            <a:xfrm>
              <a:off x="1700783" y="1382268"/>
              <a:ext cx="4944110" cy="2036445"/>
            </a:xfrm>
            <a:custGeom>
              <a:avLst/>
              <a:gdLst/>
              <a:ahLst/>
              <a:cxnLst/>
              <a:rect l="l" t="t" r="r" b="b"/>
              <a:pathLst>
                <a:path w="4944109" h="2036445">
                  <a:moveTo>
                    <a:pt x="4943856" y="2036064"/>
                  </a:moveTo>
                  <a:lnTo>
                    <a:pt x="0" y="2036064"/>
                  </a:lnTo>
                  <a:lnTo>
                    <a:pt x="0" y="0"/>
                  </a:lnTo>
                </a:path>
              </a:pathLst>
            </a:custGeom>
            <a:ln w="127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1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1808987" y="1449324"/>
              <a:ext cx="4681855" cy="904240"/>
            </a:xfrm>
            <a:custGeom>
              <a:avLst/>
              <a:gdLst/>
              <a:ahLst/>
              <a:cxnLst/>
              <a:rect l="l" t="t" r="r" b="b"/>
              <a:pathLst>
                <a:path w="4681855" h="904239">
                  <a:moveTo>
                    <a:pt x="0" y="0"/>
                  </a:moveTo>
                  <a:lnTo>
                    <a:pt x="88392" y="0"/>
                  </a:lnTo>
                  <a:lnTo>
                    <a:pt x="88392" y="35433"/>
                  </a:lnTo>
                  <a:lnTo>
                    <a:pt x="204724" y="35433"/>
                  </a:lnTo>
                  <a:lnTo>
                    <a:pt x="236600" y="35433"/>
                  </a:lnTo>
                  <a:lnTo>
                    <a:pt x="236600" y="65404"/>
                  </a:lnTo>
                  <a:lnTo>
                    <a:pt x="359537" y="65404"/>
                  </a:lnTo>
                  <a:lnTo>
                    <a:pt x="359537" y="95376"/>
                  </a:lnTo>
                  <a:lnTo>
                    <a:pt x="372999" y="95376"/>
                  </a:lnTo>
                  <a:lnTo>
                    <a:pt x="372999" y="144272"/>
                  </a:lnTo>
                  <a:lnTo>
                    <a:pt x="385825" y="144272"/>
                  </a:lnTo>
                  <a:lnTo>
                    <a:pt x="381888" y="164846"/>
                  </a:lnTo>
                  <a:lnTo>
                    <a:pt x="413638" y="164846"/>
                  </a:lnTo>
                  <a:lnTo>
                    <a:pt x="413638" y="180339"/>
                  </a:lnTo>
                  <a:lnTo>
                    <a:pt x="424180" y="180339"/>
                  </a:lnTo>
                  <a:lnTo>
                    <a:pt x="424180" y="198120"/>
                  </a:lnTo>
                  <a:lnTo>
                    <a:pt x="444754" y="198120"/>
                  </a:lnTo>
                  <a:lnTo>
                    <a:pt x="444754" y="237362"/>
                  </a:lnTo>
                  <a:lnTo>
                    <a:pt x="472567" y="237362"/>
                  </a:lnTo>
                  <a:lnTo>
                    <a:pt x="472567" y="272288"/>
                  </a:lnTo>
                  <a:lnTo>
                    <a:pt x="865759" y="272288"/>
                  </a:lnTo>
                  <a:lnTo>
                    <a:pt x="865759" y="303529"/>
                  </a:lnTo>
                  <a:lnTo>
                    <a:pt x="1099693" y="303529"/>
                  </a:lnTo>
                  <a:lnTo>
                    <a:pt x="1099693" y="338327"/>
                  </a:lnTo>
                  <a:lnTo>
                    <a:pt x="1140841" y="338327"/>
                  </a:lnTo>
                  <a:lnTo>
                    <a:pt x="1281557" y="338327"/>
                  </a:lnTo>
                  <a:lnTo>
                    <a:pt x="1281557" y="407162"/>
                  </a:lnTo>
                  <a:lnTo>
                    <a:pt x="1393952" y="407162"/>
                  </a:lnTo>
                  <a:lnTo>
                    <a:pt x="1393952" y="445007"/>
                  </a:lnTo>
                  <a:lnTo>
                    <a:pt x="1528826" y="445007"/>
                  </a:lnTo>
                  <a:lnTo>
                    <a:pt x="1528826" y="482092"/>
                  </a:lnTo>
                  <a:lnTo>
                    <a:pt x="1839087" y="482092"/>
                  </a:lnTo>
                  <a:lnTo>
                    <a:pt x="1839087" y="519302"/>
                  </a:lnTo>
                  <a:lnTo>
                    <a:pt x="2121281" y="519302"/>
                  </a:lnTo>
                  <a:lnTo>
                    <a:pt x="2121281" y="556513"/>
                  </a:lnTo>
                  <a:lnTo>
                    <a:pt x="2140204" y="556513"/>
                  </a:lnTo>
                  <a:lnTo>
                    <a:pt x="2140204" y="591693"/>
                  </a:lnTo>
                  <a:lnTo>
                    <a:pt x="2150872" y="591693"/>
                  </a:lnTo>
                  <a:lnTo>
                    <a:pt x="2150872" y="634745"/>
                  </a:lnTo>
                  <a:lnTo>
                    <a:pt x="2266188" y="634745"/>
                  </a:lnTo>
                  <a:lnTo>
                    <a:pt x="2266188" y="671957"/>
                  </a:lnTo>
                  <a:lnTo>
                    <a:pt x="2468753" y="671957"/>
                  </a:lnTo>
                  <a:lnTo>
                    <a:pt x="2468753" y="714501"/>
                  </a:lnTo>
                  <a:lnTo>
                    <a:pt x="2696210" y="714501"/>
                  </a:lnTo>
                  <a:lnTo>
                    <a:pt x="3072129" y="714501"/>
                  </a:lnTo>
                  <a:lnTo>
                    <a:pt x="3072129" y="776732"/>
                  </a:lnTo>
                  <a:lnTo>
                    <a:pt x="3387216" y="776732"/>
                  </a:lnTo>
                  <a:lnTo>
                    <a:pt x="3684142" y="776732"/>
                  </a:lnTo>
                  <a:lnTo>
                    <a:pt x="3923157" y="776732"/>
                  </a:lnTo>
                  <a:lnTo>
                    <a:pt x="3923157" y="903732"/>
                  </a:lnTo>
                  <a:lnTo>
                    <a:pt x="4681728" y="903732"/>
                  </a:lnTo>
                </a:path>
              </a:pathLst>
            </a:custGeom>
            <a:ln w="12721">
              <a:solidFill>
                <a:srgbClr val="FF43FF"/>
              </a:solidFill>
            </a:ln>
          </p:spPr>
          <p:txBody>
            <a:bodyPr wrap="square" lIns="0" tIns="0" rIns="0" bIns="0" rtlCol="0"/>
            <a:lstStyle/>
            <a:p>
              <a:pPr defTabSz="121911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1808987" y="1449324"/>
              <a:ext cx="4762500" cy="1019810"/>
            </a:xfrm>
            <a:custGeom>
              <a:avLst/>
              <a:gdLst/>
              <a:ahLst/>
              <a:cxnLst/>
              <a:rect l="l" t="t" r="r" b="b"/>
              <a:pathLst>
                <a:path w="4762500" h="1019810">
                  <a:moveTo>
                    <a:pt x="0" y="0"/>
                  </a:moveTo>
                  <a:lnTo>
                    <a:pt x="393954" y="0"/>
                  </a:lnTo>
                  <a:lnTo>
                    <a:pt x="393954" y="35433"/>
                  </a:lnTo>
                  <a:lnTo>
                    <a:pt x="431164" y="35433"/>
                  </a:lnTo>
                  <a:lnTo>
                    <a:pt x="431164" y="67437"/>
                  </a:lnTo>
                  <a:lnTo>
                    <a:pt x="521716" y="67437"/>
                  </a:lnTo>
                  <a:lnTo>
                    <a:pt x="521716" y="101091"/>
                  </a:lnTo>
                  <a:lnTo>
                    <a:pt x="533145" y="101091"/>
                  </a:lnTo>
                  <a:lnTo>
                    <a:pt x="533145" y="108965"/>
                  </a:lnTo>
                  <a:lnTo>
                    <a:pt x="540385" y="108965"/>
                  </a:lnTo>
                  <a:lnTo>
                    <a:pt x="540385" y="133858"/>
                  </a:lnTo>
                  <a:lnTo>
                    <a:pt x="827024" y="133858"/>
                  </a:lnTo>
                  <a:lnTo>
                    <a:pt x="827024" y="207390"/>
                  </a:lnTo>
                  <a:lnTo>
                    <a:pt x="836676" y="207390"/>
                  </a:lnTo>
                  <a:lnTo>
                    <a:pt x="836676" y="236600"/>
                  </a:lnTo>
                  <a:lnTo>
                    <a:pt x="887222" y="236600"/>
                  </a:lnTo>
                  <a:lnTo>
                    <a:pt x="887222" y="270128"/>
                  </a:lnTo>
                  <a:lnTo>
                    <a:pt x="897001" y="270128"/>
                  </a:lnTo>
                  <a:lnTo>
                    <a:pt x="897001" y="306450"/>
                  </a:lnTo>
                  <a:lnTo>
                    <a:pt x="1171194" y="306450"/>
                  </a:lnTo>
                  <a:lnTo>
                    <a:pt x="1171194" y="338327"/>
                  </a:lnTo>
                  <a:lnTo>
                    <a:pt x="1279398" y="338327"/>
                  </a:lnTo>
                  <a:lnTo>
                    <a:pt x="1279398" y="378205"/>
                  </a:lnTo>
                  <a:lnTo>
                    <a:pt x="1769110" y="378205"/>
                  </a:lnTo>
                  <a:lnTo>
                    <a:pt x="1769110" y="411861"/>
                  </a:lnTo>
                  <a:lnTo>
                    <a:pt x="1876425" y="411861"/>
                  </a:lnTo>
                  <a:lnTo>
                    <a:pt x="1876425" y="447420"/>
                  </a:lnTo>
                  <a:lnTo>
                    <a:pt x="1906651" y="447420"/>
                  </a:lnTo>
                  <a:lnTo>
                    <a:pt x="1906651" y="481964"/>
                  </a:lnTo>
                  <a:lnTo>
                    <a:pt x="2156841" y="481964"/>
                  </a:lnTo>
                  <a:lnTo>
                    <a:pt x="2156841" y="521843"/>
                  </a:lnTo>
                  <a:lnTo>
                    <a:pt x="2894965" y="521843"/>
                  </a:lnTo>
                  <a:lnTo>
                    <a:pt x="2894965" y="579374"/>
                  </a:lnTo>
                  <a:lnTo>
                    <a:pt x="2970403" y="579374"/>
                  </a:lnTo>
                  <a:lnTo>
                    <a:pt x="2970403" y="632587"/>
                  </a:lnTo>
                  <a:lnTo>
                    <a:pt x="3205479" y="632587"/>
                  </a:lnTo>
                  <a:lnTo>
                    <a:pt x="3205479" y="707008"/>
                  </a:lnTo>
                  <a:lnTo>
                    <a:pt x="3235579" y="707008"/>
                  </a:lnTo>
                  <a:lnTo>
                    <a:pt x="3235579" y="795401"/>
                  </a:lnTo>
                  <a:lnTo>
                    <a:pt x="3244469" y="795401"/>
                  </a:lnTo>
                  <a:lnTo>
                    <a:pt x="3244469" y="869823"/>
                  </a:lnTo>
                  <a:lnTo>
                    <a:pt x="3572891" y="869823"/>
                  </a:lnTo>
                  <a:lnTo>
                    <a:pt x="3572891" y="1019556"/>
                  </a:lnTo>
                  <a:lnTo>
                    <a:pt x="4762500" y="1019556"/>
                  </a:lnTo>
                </a:path>
              </a:pathLst>
            </a:custGeom>
            <a:ln w="12721">
              <a:solidFill>
                <a:srgbClr val="7890E8"/>
              </a:solidFill>
            </a:ln>
          </p:spPr>
          <p:txBody>
            <a:bodyPr wrap="square" lIns="0" tIns="0" rIns="0" bIns="0" rtlCol="0"/>
            <a:lstStyle/>
            <a:p>
              <a:pPr defTabSz="121911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2336968" y="4618062"/>
            <a:ext cx="127000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10">
              <a:spcBef>
                <a:spcPts val="133"/>
              </a:spcBef>
            </a:pPr>
            <a:r>
              <a:rPr sz="1600" dirty="0">
                <a:solidFill>
                  <a:prstClr val="black"/>
                </a:solidFill>
                <a:latin typeface="Arial Narrow"/>
                <a:cs typeface="Arial Narrow"/>
              </a:rPr>
              <a:t>0</a:t>
            </a:r>
            <a:endParaRPr sz="160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977048" y="4618062"/>
            <a:ext cx="127000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10">
              <a:spcBef>
                <a:spcPts val="133"/>
              </a:spcBef>
            </a:pPr>
            <a:r>
              <a:rPr sz="1600" dirty="0">
                <a:solidFill>
                  <a:prstClr val="black"/>
                </a:solidFill>
                <a:latin typeface="Arial Narrow"/>
                <a:cs typeface="Arial Narrow"/>
              </a:rPr>
              <a:t>2</a:t>
            </a:r>
            <a:endParaRPr sz="160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601719" y="4618062"/>
            <a:ext cx="127000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10">
              <a:spcBef>
                <a:spcPts val="133"/>
              </a:spcBef>
            </a:pPr>
            <a:r>
              <a:rPr sz="1600" dirty="0">
                <a:solidFill>
                  <a:prstClr val="black"/>
                </a:solidFill>
                <a:latin typeface="Arial Narrow"/>
                <a:cs typeface="Arial Narrow"/>
              </a:rPr>
              <a:t>4</a:t>
            </a:r>
            <a:endParaRPr sz="160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348731" y="4618062"/>
            <a:ext cx="220980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10">
              <a:spcBef>
                <a:spcPts val="133"/>
              </a:spcBef>
            </a:pPr>
            <a:r>
              <a:rPr sz="1600" dirty="0">
                <a:solidFill>
                  <a:prstClr val="black"/>
                </a:solidFill>
                <a:latin typeface="Arial Narrow"/>
                <a:cs typeface="Arial Narrow"/>
              </a:rPr>
              <a:t>16</a:t>
            </a:r>
            <a:endParaRPr sz="160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981019" y="4618062"/>
            <a:ext cx="220980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10">
              <a:spcBef>
                <a:spcPts val="133"/>
              </a:spcBef>
            </a:pPr>
            <a:r>
              <a:rPr sz="1600" dirty="0">
                <a:solidFill>
                  <a:prstClr val="black"/>
                </a:solidFill>
                <a:latin typeface="Arial Narrow"/>
                <a:cs typeface="Arial Narrow"/>
              </a:rPr>
              <a:t>18</a:t>
            </a:r>
            <a:endParaRPr sz="160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605691" y="4618062"/>
            <a:ext cx="220980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10">
              <a:spcBef>
                <a:spcPts val="133"/>
              </a:spcBef>
            </a:pPr>
            <a:r>
              <a:rPr sz="1600" dirty="0">
                <a:solidFill>
                  <a:prstClr val="black"/>
                </a:solidFill>
                <a:latin typeface="Arial Narrow"/>
                <a:cs typeface="Arial Narrow"/>
              </a:rPr>
              <a:t>20</a:t>
            </a:r>
            <a:endParaRPr sz="160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234013" y="4597741"/>
            <a:ext cx="2695785" cy="555706"/>
          </a:xfrm>
          <a:prstGeom prst="rect">
            <a:avLst/>
          </a:prstGeom>
        </p:spPr>
        <p:txBody>
          <a:bodyPr vert="horz" wrap="square" lIns="0" tIns="37252" rIns="0" bIns="0" rtlCol="0">
            <a:spAutoFit/>
          </a:bodyPr>
          <a:lstStyle/>
          <a:p>
            <a:pPr marL="16933" defTabSz="1219110">
              <a:spcBef>
                <a:spcPts val="292"/>
              </a:spcBef>
              <a:tabLst>
                <a:tab pos="648497" algn="l"/>
                <a:tab pos="1226728" algn="l"/>
                <a:tab pos="1866760" algn="l"/>
                <a:tab pos="2491554" algn="l"/>
              </a:tabLst>
            </a:pPr>
            <a:r>
              <a:rPr sz="1600" dirty="0">
                <a:solidFill>
                  <a:prstClr val="black"/>
                </a:solidFill>
                <a:latin typeface="Arial Narrow"/>
                <a:cs typeface="Arial Narrow"/>
              </a:rPr>
              <a:t>6	8	10	12	14</a:t>
            </a:r>
            <a:endParaRPr sz="1600">
              <a:solidFill>
                <a:prstClr val="black"/>
              </a:solidFill>
              <a:latin typeface="Arial Narrow"/>
              <a:cs typeface="Arial Narrow"/>
            </a:endParaRPr>
          </a:p>
          <a:p>
            <a:pPr marL="67729" defTabSz="1219110">
              <a:spcBef>
                <a:spcPts val="160"/>
              </a:spcBef>
            </a:pPr>
            <a:r>
              <a:rPr sz="1600" spc="-7" dirty="0">
                <a:solidFill>
                  <a:prstClr val="black"/>
                </a:solidFill>
                <a:latin typeface="Arial Narrow"/>
                <a:cs typeface="Arial Narrow"/>
              </a:rPr>
              <a:t>Time</a:t>
            </a:r>
            <a:r>
              <a:rPr sz="1600" spc="-20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600" dirty="0">
                <a:solidFill>
                  <a:prstClr val="black"/>
                </a:solidFill>
                <a:latin typeface="Arial Narrow"/>
                <a:cs typeface="Arial Narrow"/>
              </a:rPr>
              <a:t>from </a:t>
            </a:r>
            <a:r>
              <a:rPr sz="1600" spc="-7" dirty="0">
                <a:solidFill>
                  <a:prstClr val="black"/>
                </a:solidFill>
                <a:latin typeface="Arial Narrow"/>
                <a:cs typeface="Arial Narrow"/>
              </a:rPr>
              <a:t>randomisation</a:t>
            </a:r>
            <a:r>
              <a:rPr sz="1600" spc="-33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Arial Narrow"/>
                <a:cs typeface="Arial Narrow"/>
              </a:rPr>
              <a:t>(months)</a:t>
            </a:r>
            <a:endParaRPr sz="160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graphicFrame>
        <p:nvGraphicFramePr>
          <p:cNvPr id="46" name="object 46"/>
          <p:cNvGraphicFramePr>
            <a:graphicFrameLocks noGrp="1"/>
          </p:cNvGraphicFramePr>
          <p:nvPr/>
        </p:nvGraphicFramePr>
        <p:xfrm>
          <a:off x="1579203" y="5070421"/>
          <a:ext cx="7218670" cy="7264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9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16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8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16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82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24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24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854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060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3415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97273">
                <a:tc>
                  <a:txBody>
                    <a:bodyPr/>
                    <a:lstStyle/>
                    <a:p>
                      <a:pPr marR="58419" algn="r">
                        <a:lnSpc>
                          <a:spcPts val="865"/>
                        </a:lnSpc>
                        <a:spcBef>
                          <a:spcPts val="200"/>
                        </a:spcBef>
                      </a:pPr>
                      <a:r>
                        <a:rPr sz="1100" b="1" dirty="0">
                          <a:latin typeface="Arial Narrow"/>
                          <a:cs typeface="Arial Narrow"/>
                        </a:rPr>
                        <a:t>No.</a:t>
                      </a:r>
                      <a:r>
                        <a:rPr sz="1100" b="1" spc="-3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dirty="0">
                          <a:latin typeface="Arial Narrow"/>
                          <a:cs typeface="Arial Narrow"/>
                        </a:rPr>
                        <a:t>at</a:t>
                      </a:r>
                      <a:r>
                        <a:rPr sz="1100" b="1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100" b="1" spc="-5" dirty="0">
                          <a:latin typeface="Arial Narrow"/>
                          <a:cs typeface="Arial Narrow"/>
                        </a:rPr>
                        <a:t>risk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33867" marB="0"/>
                </a:tc>
                <a:tc gridSpan="1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marR="57785" algn="r">
                        <a:lnSpc>
                          <a:spcPts val="860"/>
                        </a:lnSpc>
                      </a:pPr>
                      <a:r>
                        <a:rPr sz="1100" b="1" dirty="0">
                          <a:latin typeface="Arial Narrow"/>
                          <a:cs typeface="Arial Narrow"/>
                        </a:rPr>
                        <a:t>D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860"/>
                        </a:lnSpc>
                      </a:pPr>
                      <a:r>
                        <a:rPr sz="1100" spc="5" dirty="0">
                          <a:latin typeface="Arial Narrow"/>
                          <a:cs typeface="Arial Narrow"/>
                        </a:rPr>
                        <a:t>67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79070" algn="r">
                        <a:lnSpc>
                          <a:spcPts val="860"/>
                        </a:lnSpc>
                      </a:pPr>
                      <a:r>
                        <a:rPr sz="1100" spc="5" dirty="0">
                          <a:latin typeface="Arial Narrow"/>
                          <a:cs typeface="Arial Narrow"/>
                        </a:rPr>
                        <a:t>50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1100" spc="5" dirty="0">
                          <a:latin typeface="Arial Narrow"/>
                          <a:cs typeface="Arial Narrow"/>
                        </a:rPr>
                        <a:t>32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1100" spc="5" dirty="0">
                          <a:latin typeface="Arial Narrow"/>
                          <a:cs typeface="Arial Narrow"/>
                        </a:rPr>
                        <a:t>32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79070" algn="r">
                        <a:lnSpc>
                          <a:spcPts val="860"/>
                        </a:lnSpc>
                      </a:pPr>
                      <a:r>
                        <a:rPr sz="1100" spc="5" dirty="0">
                          <a:latin typeface="Arial Narrow"/>
                          <a:cs typeface="Arial Narrow"/>
                        </a:rPr>
                        <a:t>20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1100" spc="5" dirty="0">
                          <a:latin typeface="Arial Narrow"/>
                          <a:cs typeface="Arial Narrow"/>
                        </a:rPr>
                        <a:t>16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860"/>
                        </a:lnSpc>
                      </a:pPr>
                      <a:r>
                        <a:rPr sz="1100" spc="5" dirty="0">
                          <a:latin typeface="Arial Narrow"/>
                          <a:cs typeface="Arial Narrow"/>
                        </a:rPr>
                        <a:t>13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0820">
                        <a:lnSpc>
                          <a:spcPts val="860"/>
                        </a:lnSpc>
                      </a:pPr>
                      <a:r>
                        <a:rPr sz="1100" dirty="0">
                          <a:latin typeface="Arial Narrow"/>
                          <a:cs typeface="Arial Narrow"/>
                        </a:rPr>
                        <a:t>9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860"/>
                        </a:lnSpc>
                      </a:pPr>
                      <a:r>
                        <a:rPr sz="1100" dirty="0">
                          <a:latin typeface="Arial Narrow"/>
                          <a:cs typeface="Arial Narrow"/>
                        </a:rPr>
                        <a:t>7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1100" dirty="0">
                          <a:latin typeface="Arial Narrow"/>
                          <a:cs typeface="Arial Narrow"/>
                        </a:rPr>
                        <a:t>3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860"/>
                        </a:lnSpc>
                      </a:pPr>
                      <a:r>
                        <a:rPr sz="1100" dirty="0">
                          <a:latin typeface="Arial Narrow"/>
                          <a:cs typeface="Arial Narrow"/>
                        </a:rPr>
                        <a:t>0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713">
                <a:tc>
                  <a:txBody>
                    <a:bodyPr/>
                    <a:lstStyle/>
                    <a:p>
                      <a:pPr marR="57785" algn="r">
                        <a:lnSpc>
                          <a:spcPts val="860"/>
                        </a:lnSpc>
                      </a:pPr>
                      <a:r>
                        <a:rPr sz="1100" b="1" dirty="0">
                          <a:solidFill>
                            <a:srgbClr val="FF43FF"/>
                          </a:solidFill>
                          <a:latin typeface="Arial Narrow"/>
                          <a:cs typeface="Arial Narrow"/>
                        </a:rPr>
                        <a:t>D+O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860"/>
                        </a:lnSpc>
                      </a:pPr>
                      <a:r>
                        <a:rPr sz="1100" spc="5" dirty="0">
                          <a:solidFill>
                            <a:srgbClr val="FF43FF"/>
                          </a:solidFill>
                          <a:latin typeface="Arial Narrow"/>
                          <a:cs typeface="Arial Narrow"/>
                        </a:rPr>
                        <a:t>60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79070" algn="r">
                        <a:lnSpc>
                          <a:spcPts val="860"/>
                        </a:lnSpc>
                      </a:pPr>
                      <a:r>
                        <a:rPr sz="1100" spc="5" dirty="0">
                          <a:solidFill>
                            <a:srgbClr val="FF43FF"/>
                          </a:solidFill>
                          <a:latin typeface="Arial Narrow"/>
                          <a:cs typeface="Arial Narrow"/>
                        </a:rPr>
                        <a:t>49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1100" spc="5" dirty="0">
                          <a:solidFill>
                            <a:srgbClr val="FF43FF"/>
                          </a:solidFill>
                          <a:latin typeface="Arial Narrow"/>
                          <a:cs typeface="Arial Narrow"/>
                        </a:rPr>
                        <a:t>46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1100" spc="5" dirty="0">
                          <a:solidFill>
                            <a:srgbClr val="FF43FF"/>
                          </a:solidFill>
                          <a:latin typeface="Arial Narrow"/>
                          <a:cs typeface="Arial Narrow"/>
                        </a:rPr>
                        <a:t>40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79070" algn="r">
                        <a:lnSpc>
                          <a:spcPts val="860"/>
                        </a:lnSpc>
                      </a:pPr>
                      <a:r>
                        <a:rPr sz="1100" spc="5" dirty="0">
                          <a:solidFill>
                            <a:srgbClr val="FF43FF"/>
                          </a:solidFill>
                          <a:latin typeface="Arial Narrow"/>
                          <a:cs typeface="Arial Narrow"/>
                        </a:rPr>
                        <a:t>37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1100" spc="5" dirty="0">
                          <a:solidFill>
                            <a:srgbClr val="FF43FF"/>
                          </a:solidFill>
                          <a:latin typeface="Arial Narrow"/>
                          <a:cs typeface="Arial Narrow"/>
                        </a:rPr>
                        <a:t>30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860"/>
                        </a:lnSpc>
                      </a:pPr>
                      <a:r>
                        <a:rPr sz="1100" spc="5" dirty="0">
                          <a:solidFill>
                            <a:srgbClr val="FF43FF"/>
                          </a:solidFill>
                          <a:latin typeface="Arial Narrow"/>
                          <a:cs typeface="Arial Narrow"/>
                        </a:rPr>
                        <a:t>22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6690">
                        <a:lnSpc>
                          <a:spcPts val="860"/>
                        </a:lnSpc>
                      </a:pPr>
                      <a:r>
                        <a:rPr sz="1100" spc="5" dirty="0">
                          <a:solidFill>
                            <a:srgbClr val="FF43FF"/>
                          </a:solidFill>
                          <a:latin typeface="Arial Narrow"/>
                          <a:cs typeface="Arial Narrow"/>
                        </a:rPr>
                        <a:t>13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860"/>
                        </a:lnSpc>
                      </a:pPr>
                      <a:r>
                        <a:rPr sz="1100" dirty="0">
                          <a:solidFill>
                            <a:srgbClr val="FF43FF"/>
                          </a:solidFill>
                          <a:latin typeface="Arial Narrow"/>
                          <a:cs typeface="Arial Narrow"/>
                        </a:rPr>
                        <a:t>9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sz="1100" dirty="0">
                          <a:solidFill>
                            <a:srgbClr val="FF43FF"/>
                          </a:solidFill>
                          <a:latin typeface="Arial Narrow"/>
                          <a:cs typeface="Arial Narrow"/>
                        </a:rPr>
                        <a:t>5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860"/>
                        </a:lnSpc>
                      </a:pPr>
                      <a:r>
                        <a:rPr sz="1100" dirty="0">
                          <a:solidFill>
                            <a:srgbClr val="FF43FF"/>
                          </a:solidFill>
                          <a:latin typeface="Arial Narrow"/>
                          <a:cs typeface="Arial Narrow"/>
                        </a:rPr>
                        <a:t>0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4893">
                <a:tc>
                  <a:txBody>
                    <a:bodyPr/>
                    <a:lstStyle/>
                    <a:p>
                      <a:pPr marR="57785" algn="r">
                        <a:lnSpc>
                          <a:spcPts val="955"/>
                        </a:lnSpc>
                      </a:pPr>
                      <a:r>
                        <a:rPr sz="1100" b="1" dirty="0">
                          <a:solidFill>
                            <a:srgbClr val="7890E8"/>
                          </a:solidFill>
                          <a:latin typeface="Arial Narrow"/>
                          <a:cs typeface="Arial Narrow"/>
                        </a:rPr>
                        <a:t>D+M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910"/>
                        </a:lnSpc>
                      </a:pPr>
                      <a:r>
                        <a:rPr sz="1100" spc="5" dirty="0">
                          <a:solidFill>
                            <a:srgbClr val="7890E8"/>
                          </a:solidFill>
                          <a:latin typeface="Arial Narrow"/>
                          <a:cs typeface="Arial Narrow"/>
                        </a:rPr>
                        <a:t>62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79070" algn="r">
                        <a:lnSpc>
                          <a:spcPts val="910"/>
                        </a:lnSpc>
                      </a:pPr>
                      <a:r>
                        <a:rPr sz="1100" spc="5" dirty="0">
                          <a:solidFill>
                            <a:srgbClr val="7890E8"/>
                          </a:solidFill>
                          <a:latin typeface="Arial Narrow"/>
                          <a:cs typeface="Arial Narrow"/>
                        </a:rPr>
                        <a:t>55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10"/>
                        </a:lnSpc>
                      </a:pPr>
                      <a:r>
                        <a:rPr sz="1100" spc="5" dirty="0">
                          <a:solidFill>
                            <a:srgbClr val="7890E8"/>
                          </a:solidFill>
                          <a:latin typeface="Arial Narrow"/>
                          <a:cs typeface="Arial Narrow"/>
                        </a:rPr>
                        <a:t>46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10"/>
                        </a:lnSpc>
                      </a:pPr>
                      <a:r>
                        <a:rPr sz="1100" spc="5" dirty="0">
                          <a:solidFill>
                            <a:srgbClr val="7890E8"/>
                          </a:solidFill>
                          <a:latin typeface="Arial Narrow"/>
                          <a:cs typeface="Arial Narrow"/>
                        </a:rPr>
                        <a:t>44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79070" algn="r">
                        <a:lnSpc>
                          <a:spcPts val="910"/>
                        </a:lnSpc>
                      </a:pPr>
                      <a:r>
                        <a:rPr sz="1100" spc="5" dirty="0">
                          <a:solidFill>
                            <a:srgbClr val="7890E8"/>
                          </a:solidFill>
                          <a:latin typeface="Arial Narrow"/>
                          <a:cs typeface="Arial Narrow"/>
                        </a:rPr>
                        <a:t>41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10"/>
                        </a:lnSpc>
                      </a:pPr>
                      <a:r>
                        <a:rPr sz="1100" spc="5" dirty="0">
                          <a:solidFill>
                            <a:srgbClr val="7890E8"/>
                          </a:solidFill>
                          <a:latin typeface="Arial Narrow"/>
                          <a:cs typeface="Arial Narrow"/>
                        </a:rPr>
                        <a:t>35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910"/>
                        </a:lnSpc>
                      </a:pPr>
                      <a:r>
                        <a:rPr sz="1100" spc="5" dirty="0">
                          <a:solidFill>
                            <a:srgbClr val="7890E8"/>
                          </a:solidFill>
                          <a:latin typeface="Arial Narrow"/>
                          <a:cs typeface="Arial Narrow"/>
                        </a:rPr>
                        <a:t>25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6690">
                        <a:lnSpc>
                          <a:spcPts val="910"/>
                        </a:lnSpc>
                      </a:pPr>
                      <a:r>
                        <a:rPr sz="1100" spc="5" dirty="0">
                          <a:solidFill>
                            <a:srgbClr val="7890E8"/>
                          </a:solidFill>
                          <a:latin typeface="Arial Narrow"/>
                          <a:cs typeface="Arial Narrow"/>
                        </a:rPr>
                        <a:t>11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910"/>
                        </a:lnSpc>
                      </a:pPr>
                      <a:r>
                        <a:rPr sz="1100" dirty="0">
                          <a:solidFill>
                            <a:srgbClr val="7890E8"/>
                          </a:solidFill>
                          <a:latin typeface="Arial Narrow"/>
                          <a:cs typeface="Arial Narrow"/>
                        </a:rPr>
                        <a:t>6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10"/>
                        </a:lnSpc>
                      </a:pPr>
                      <a:r>
                        <a:rPr sz="1100" dirty="0">
                          <a:solidFill>
                            <a:srgbClr val="7890E8"/>
                          </a:solidFill>
                          <a:latin typeface="Arial Narrow"/>
                          <a:cs typeface="Arial Narrow"/>
                        </a:rPr>
                        <a:t>1</a:t>
                      </a:r>
                      <a:endParaRPr sz="110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910"/>
                        </a:lnSpc>
                      </a:pPr>
                      <a:r>
                        <a:rPr sz="1100" dirty="0">
                          <a:solidFill>
                            <a:srgbClr val="7890E8"/>
                          </a:solidFill>
                          <a:latin typeface="Arial Narrow"/>
                          <a:cs typeface="Arial Narrow"/>
                        </a:rPr>
                        <a:t>1</a:t>
                      </a:r>
                      <a:endParaRPr sz="11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7" name="object 47"/>
          <p:cNvSpPr txBox="1"/>
          <p:nvPr/>
        </p:nvSpPr>
        <p:spPr>
          <a:xfrm>
            <a:off x="1891453" y="1756965"/>
            <a:ext cx="267547" cy="2870872"/>
          </a:xfrm>
          <a:prstGeom prst="rect">
            <a:avLst/>
          </a:prstGeom>
        </p:spPr>
        <p:txBody>
          <a:bodyPr vert="horz" wrap="square" lIns="0" tIns="44027" rIns="0" bIns="0" rtlCol="0">
            <a:spAutoFit/>
          </a:bodyPr>
          <a:lstStyle/>
          <a:p>
            <a:pPr marL="16933" defTabSz="1219110">
              <a:spcBef>
                <a:spcPts val="347"/>
              </a:spcBef>
            </a:pPr>
            <a:r>
              <a:rPr sz="1600" dirty="0">
                <a:solidFill>
                  <a:prstClr val="black"/>
                </a:solidFill>
                <a:latin typeface="Arial Narrow"/>
                <a:cs typeface="Arial Narrow"/>
              </a:rPr>
              <a:t>1.0</a:t>
            </a:r>
            <a:endParaRPr sz="1600">
              <a:solidFill>
                <a:prstClr val="black"/>
              </a:solidFill>
              <a:latin typeface="Arial Narrow"/>
              <a:cs typeface="Arial Narrow"/>
            </a:endParaRPr>
          </a:p>
          <a:p>
            <a:pPr marL="16933" defTabSz="1219110">
              <a:lnSpc>
                <a:spcPts val="1880"/>
              </a:lnSpc>
              <a:spcBef>
                <a:spcPts val="220"/>
              </a:spcBef>
            </a:pPr>
            <a:r>
              <a:rPr sz="1600" dirty="0">
                <a:solidFill>
                  <a:prstClr val="black"/>
                </a:solidFill>
                <a:latin typeface="Arial Narrow"/>
                <a:cs typeface="Arial Narrow"/>
              </a:rPr>
              <a:t>0.9</a:t>
            </a:r>
            <a:endParaRPr sz="1600">
              <a:solidFill>
                <a:prstClr val="black"/>
              </a:solidFill>
              <a:latin typeface="Arial Narrow"/>
              <a:cs typeface="Arial Narrow"/>
            </a:endParaRPr>
          </a:p>
          <a:p>
            <a:pPr marL="16933" defTabSz="1219110">
              <a:lnSpc>
                <a:spcPts val="1880"/>
              </a:lnSpc>
            </a:pPr>
            <a:r>
              <a:rPr sz="1600" dirty="0">
                <a:solidFill>
                  <a:prstClr val="black"/>
                </a:solidFill>
                <a:latin typeface="Arial Narrow"/>
                <a:cs typeface="Arial Narrow"/>
              </a:rPr>
              <a:t>0.8</a:t>
            </a:r>
            <a:endParaRPr sz="1600">
              <a:solidFill>
                <a:prstClr val="black"/>
              </a:solidFill>
              <a:latin typeface="Arial Narrow"/>
              <a:cs typeface="Arial Narrow"/>
            </a:endParaRPr>
          </a:p>
          <a:p>
            <a:pPr marL="16933" defTabSz="1219110">
              <a:spcBef>
                <a:spcPts val="93"/>
              </a:spcBef>
            </a:pPr>
            <a:r>
              <a:rPr sz="1600" dirty="0">
                <a:solidFill>
                  <a:prstClr val="black"/>
                </a:solidFill>
                <a:latin typeface="Arial Narrow"/>
                <a:cs typeface="Arial Narrow"/>
              </a:rPr>
              <a:t>0.7</a:t>
            </a:r>
            <a:endParaRPr sz="1600">
              <a:solidFill>
                <a:prstClr val="black"/>
              </a:solidFill>
              <a:latin typeface="Arial Narrow"/>
              <a:cs typeface="Arial Narrow"/>
            </a:endParaRPr>
          </a:p>
          <a:p>
            <a:pPr marL="16933" defTabSz="1219110">
              <a:spcBef>
                <a:spcPts val="40"/>
              </a:spcBef>
            </a:pPr>
            <a:r>
              <a:rPr sz="1600" dirty="0">
                <a:solidFill>
                  <a:prstClr val="black"/>
                </a:solidFill>
                <a:latin typeface="Arial Narrow"/>
                <a:cs typeface="Arial Narrow"/>
              </a:rPr>
              <a:t>0.6</a:t>
            </a:r>
            <a:endParaRPr sz="1600">
              <a:solidFill>
                <a:prstClr val="black"/>
              </a:solidFill>
              <a:latin typeface="Arial Narrow"/>
              <a:cs typeface="Arial Narrow"/>
            </a:endParaRPr>
          </a:p>
          <a:p>
            <a:pPr marL="16933" defTabSz="1219110">
              <a:spcBef>
                <a:spcPts val="207"/>
              </a:spcBef>
            </a:pPr>
            <a:r>
              <a:rPr sz="1600" dirty="0">
                <a:solidFill>
                  <a:prstClr val="black"/>
                </a:solidFill>
                <a:latin typeface="Arial Narrow"/>
                <a:cs typeface="Arial Narrow"/>
              </a:rPr>
              <a:t>0.5</a:t>
            </a:r>
            <a:endParaRPr sz="1600">
              <a:solidFill>
                <a:prstClr val="black"/>
              </a:solidFill>
              <a:latin typeface="Arial Narrow"/>
              <a:cs typeface="Arial Narrow"/>
            </a:endParaRPr>
          </a:p>
          <a:p>
            <a:pPr marL="16933" defTabSz="1219110">
              <a:lnSpc>
                <a:spcPts val="1880"/>
              </a:lnSpc>
              <a:spcBef>
                <a:spcPts val="100"/>
              </a:spcBef>
            </a:pPr>
            <a:r>
              <a:rPr sz="1600" dirty="0">
                <a:solidFill>
                  <a:prstClr val="black"/>
                </a:solidFill>
                <a:latin typeface="Arial Narrow"/>
                <a:cs typeface="Arial Narrow"/>
              </a:rPr>
              <a:t>0.4</a:t>
            </a:r>
            <a:endParaRPr sz="1600">
              <a:solidFill>
                <a:prstClr val="black"/>
              </a:solidFill>
              <a:latin typeface="Arial Narrow"/>
              <a:cs typeface="Arial Narrow"/>
            </a:endParaRPr>
          </a:p>
          <a:p>
            <a:pPr marL="16933" defTabSz="1219110">
              <a:lnSpc>
                <a:spcPts val="1880"/>
              </a:lnSpc>
            </a:pPr>
            <a:r>
              <a:rPr sz="1600" dirty="0">
                <a:solidFill>
                  <a:prstClr val="black"/>
                </a:solidFill>
                <a:latin typeface="Arial Narrow"/>
                <a:cs typeface="Arial Narrow"/>
              </a:rPr>
              <a:t>0.3</a:t>
            </a:r>
            <a:endParaRPr sz="1600">
              <a:solidFill>
                <a:prstClr val="black"/>
              </a:solidFill>
              <a:latin typeface="Arial Narrow"/>
              <a:cs typeface="Arial Narrow"/>
            </a:endParaRPr>
          </a:p>
          <a:p>
            <a:pPr marR="6773" algn="r" defTabSz="1219110">
              <a:spcBef>
                <a:spcPts val="140"/>
              </a:spcBef>
            </a:pPr>
            <a:r>
              <a:rPr sz="1600" dirty="0">
                <a:solidFill>
                  <a:prstClr val="black"/>
                </a:solidFill>
                <a:latin typeface="Arial Narrow"/>
                <a:cs typeface="Arial Narrow"/>
              </a:rPr>
              <a:t>0.2</a:t>
            </a:r>
            <a:endParaRPr sz="1600">
              <a:solidFill>
                <a:prstClr val="black"/>
              </a:solidFill>
              <a:latin typeface="Arial Narrow"/>
              <a:cs typeface="Arial Narrow"/>
            </a:endParaRPr>
          </a:p>
          <a:p>
            <a:pPr marR="6773" algn="r" defTabSz="1219110">
              <a:spcBef>
                <a:spcPts val="53"/>
              </a:spcBef>
            </a:pPr>
            <a:r>
              <a:rPr sz="1600" dirty="0">
                <a:solidFill>
                  <a:prstClr val="black"/>
                </a:solidFill>
                <a:latin typeface="Arial Narrow"/>
                <a:cs typeface="Arial Narrow"/>
              </a:rPr>
              <a:t>0.1</a:t>
            </a:r>
            <a:endParaRPr sz="1600">
              <a:solidFill>
                <a:prstClr val="black"/>
              </a:solidFill>
              <a:latin typeface="Arial Narrow"/>
              <a:cs typeface="Arial Narrow"/>
            </a:endParaRPr>
          </a:p>
          <a:p>
            <a:pPr marR="6773" algn="r" defTabSz="1219110">
              <a:spcBef>
                <a:spcPts val="213"/>
              </a:spcBef>
            </a:pPr>
            <a:r>
              <a:rPr sz="1600" dirty="0">
                <a:solidFill>
                  <a:prstClr val="black"/>
                </a:solidFill>
                <a:latin typeface="Arial Narrow"/>
                <a:cs typeface="Arial Narrow"/>
              </a:rPr>
              <a:t>0</a:t>
            </a:r>
            <a:endParaRPr sz="160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441730" y="2633149"/>
            <a:ext cx="246221" cy="1166707"/>
          </a:xfrm>
          <a:prstGeom prst="rect">
            <a:avLst/>
          </a:prstGeom>
        </p:spPr>
        <p:txBody>
          <a:bodyPr vert="vert270" wrap="square" lIns="0" tIns="3387" rIns="0" bIns="0" rtlCol="0">
            <a:spAutoFit/>
          </a:bodyPr>
          <a:lstStyle/>
          <a:p>
            <a:pPr marL="16933" defTabSz="1219110">
              <a:spcBef>
                <a:spcPts val="27"/>
              </a:spcBef>
            </a:pPr>
            <a:r>
              <a:rPr sz="1600" dirty="0">
                <a:solidFill>
                  <a:prstClr val="black"/>
                </a:solidFill>
                <a:latin typeface="Arial Narrow"/>
                <a:cs typeface="Arial Narrow"/>
              </a:rPr>
              <a:t>PFS</a:t>
            </a:r>
            <a:r>
              <a:rPr sz="1600" spc="-67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Arial Narrow"/>
                <a:cs typeface="Arial Narrow"/>
              </a:rPr>
              <a:t>probability</a:t>
            </a:r>
            <a:endParaRPr sz="160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5557520" y="2639568"/>
            <a:ext cx="0" cy="1950720"/>
          </a:xfrm>
          <a:custGeom>
            <a:avLst/>
            <a:gdLst/>
            <a:ahLst/>
            <a:cxnLst/>
            <a:rect l="l" t="t" r="r" b="b"/>
            <a:pathLst>
              <a:path h="1463039">
                <a:moveTo>
                  <a:pt x="0" y="0"/>
                </a:moveTo>
                <a:lnTo>
                  <a:pt x="0" y="1463040"/>
                </a:lnTo>
              </a:path>
            </a:pathLst>
          </a:custGeom>
          <a:ln w="12725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pPr defTabSz="121911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627116" y="3636199"/>
            <a:ext cx="469053" cy="24372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defTabSz="1219110">
              <a:spcBef>
                <a:spcPts val="140"/>
              </a:spcBef>
            </a:pPr>
            <a:r>
              <a:rPr sz="1467" b="1" spc="-7" dirty="0">
                <a:solidFill>
                  <a:prstClr val="black"/>
                </a:solidFill>
                <a:latin typeface="Arial Narrow"/>
                <a:cs typeface="Arial Narrow"/>
              </a:rPr>
              <a:t>39.2%</a:t>
            </a:r>
            <a:endParaRPr sz="1467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627116" y="2955885"/>
            <a:ext cx="469053" cy="24286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10">
              <a:spcBef>
                <a:spcPts val="133"/>
              </a:spcBef>
            </a:pPr>
            <a:r>
              <a:rPr sz="1467" b="1" dirty="0">
                <a:solidFill>
                  <a:srgbClr val="FF43FF"/>
                </a:solidFill>
                <a:latin typeface="Arial Narrow"/>
                <a:cs typeface="Arial Narrow"/>
              </a:rPr>
              <a:t>64.8%</a:t>
            </a:r>
            <a:endParaRPr sz="1467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627116" y="2274421"/>
            <a:ext cx="469053" cy="24372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defTabSz="1219110">
              <a:spcBef>
                <a:spcPts val="140"/>
              </a:spcBef>
            </a:pPr>
            <a:r>
              <a:rPr sz="1467" b="1" spc="-7" dirty="0">
                <a:solidFill>
                  <a:srgbClr val="7890E8"/>
                </a:solidFill>
                <a:latin typeface="Arial Narrow"/>
                <a:cs typeface="Arial Narrow"/>
              </a:rPr>
              <a:t>72.7%</a:t>
            </a:r>
            <a:endParaRPr sz="1467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53" name="Text Placeholder 4">
            <a:extLst>
              <a:ext uri="{FF2B5EF4-FFF2-40B4-BE49-F238E27FC236}">
                <a16:creationId xmlns:a16="http://schemas.microsoft.com/office/drawing/2014/main" id="{6151DAF1-14AE-D449-9837-55457EE6F289}"/>
              </a:ext>
            </a:extLst>
          </p:cNvPr>
          <p:cNvSpPr txBox="1">
            <a:spLocks/>
          </p:cNvSpPr>
          <p:nvPr/>
        </p:nvSpPr>
        <p:spPr>
          <a:xfrm>
            <a:off x="5541621" y="6280302"/>
            <a:ext cx="5631900" cy="3566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609585">
              <a:defRPr>
                <a:latin typeface="+mn-lt"/>
                <a:ea typeface="+mn-ea"/>
                <a:cs typeface="+mn-cs"/>
              </a:defRPr>
            </a:lvl2pPr>
            <a:lvl3pPr marL="1219170">
              <a:defRPr>
                <a:latin typeface="+mn-lt"/>
                <a:ea typeface="+mn-ea"/>
                <a:cs typeface="+mn-cs"/>
              </a:defRPr>
            </a:lvl3pPr>
            <a:lvl4pPr marL="1828754">
              <a:defRPr>
                <a:latin typeface="+mn-lt"/>
                <a:ea typeface="+mn-ea"/>
                <a:cs typeface="+mn-cs"/>
              </a:defRPr>
            </a:lvl4pPr>
            <a:lvl5pPr marL="2438339">
              <a:defRPr>
                <a:latin typeface="+mn-lt"/>
                <a:ea typeface="+mn-ea"/>
                <a:cs typeface="+mn-cs"/>
              </a:defRPr>
            </a:lvl5pPr>
            <a:lvl6pPr marL="3047924">
              <a:defRPr>
                <a:latin typeface="+mn-lt"/>
                <a:ea typeface="+mn-ea"/>
                <a:cs typeface="+mn-cs"/>
              </a:defRPr>
            </a:lvl6pPr>
            <a:lvl7pPr marL="3657509">
              <a:defRPr>
                <a:latin typeface="+mn-lt"/>
                <a:ea typeface="+mn-ea"/>
                <a:cs typeface="+mn-cs"/>
              </a:defRPr>
            </a:lvl7pPr>
            <a:lvl8pPr marL="4267093">
              <a:defRPr>
                <a:latin typeface="+mn-lt"/>
                <a:ea typeface="+mn-ea"/>
                <a:cs typeface="+mn-cs"/>
              </a:defRPr>
            </a:lvl8pPr>
            <a:lvl9pPr marL="4876678">
              <a:defRPr>
                <a:latin typeface="+mn-lt"/>
                <a:ea typeface="+mn-ea"/>
                <a:cs typeface="+mn-cs"/>
              </a:defRPr>
            </a:lvl9pPr>
          </a:lstStyle>
          <a:p>
            <a:pPr algn="r" defTabSz="914354"/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Herbst RS et al. J Clin Oncol 2022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4">
            <a:extLst>
              <a:ext uri="{FF2B5EF4-FFF2-40B4-BE49-F238E27FC236}">
                <a16:creationId xmlns:a16="http://schemas.microsoft.com/office/drawing/2014/main" id="{6151DAF1-14AE-D449-9837-55457EE6F289}"/>
              </a:ext>
            </a:extLst>
          </p:cNvPr>
          <p:cNvSpPr txBox="1">
            <a:spLocks/>
          </p:cNvSpPr>
          <p:nvPr/>
        </p:nvSpPr>
        <p:spPr>
          <a:xfrm>
            <a:off x="6467897" y="6463993"/>
            <a:ext cx="5631900" cy="3566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609585">
              <a:defRPr>
                <a:latin typeface="+mn-lt"/>
                <a:ea typeface="+mn-ea"/>
                <a:cs typeface="+mn-cs"/>
              </a:defRPr>
            </a:lvl2pPr>
            <a:lvl3pPr marL="1219170">
              <a:defRPr>
                <a:latin typeface="+mn-lt"/>
                <a:ea typeface="+mn-ea"/>
                <a:cs typeface="+mn-cs"/>
              </a:defRPr>
            </a:lvl3pPr>
            <a:lvl4pPr marL="1828754">
              <a:defRPr>
                <a:latin typeface="+mn-lt"/>
                <a:ea typeface="+mn-ea"/>
                <a:cs typeface="+mn-cs"/>
              </a:defRPr>
            </a:lvl4pPr>
            <a:lvl5pPr marL="2438339">
              <a:defRPr>
                <a:latin typeface="+mn-lt"/>
                <a:ea typeface="+mn-ea"/>
                <a:cs typeface="+mn-cs"/>
              </a:defRPr>
            </a:lvl5pPr>
            <a:lvl6pPr marL="3047924">
              <a:defRPr>
                <a:latin typeface="+mn-lt"/>
                <a:ea typeface="+mn-ea"/>
                <a:cs typeface="+mn-cs"/>
              </a:defRPr>
            </a:lvl6pPr>
            <a:lvl7pPr marL="3657509">
              <a:defRPr>
                <a:latin typeface="+mn-lt"/>
                <a:ea typeface="+mn-ea"/>
                <a:cs typeface="+mn-cs"/>
              </a:defRPr>
            </a:lvl7pPr>
            <a:lvl8pPr marL="4267093">
              <a:defRPr>
                <a:latin typeface="+mn-lt"/>
                <a:ea typeface="+mn-ea"/>
                <a:cs typeface="+mn-cs"/>
              </a:defRPr>
            </a:lvl8pPr>
            <a:lvl9pPr marL="4876678">
              <a:defRPr>
                <a:latin typeface="+mn-lt"/>
                <a:ea typeface="+mn-ea"/>
                <a:cs typeface="+mn-cs"/>
              </a:defRPr>
            </a:lvl9pPr>
          </a:lstStyle>
          <a:p>
            <a:pPr algn="r" defTabSz="914354"/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Herbst RS et al. J Clin Oncol 2022</a:t>
            </a:r>
          </a:p>
        </p:txBody>
      </p:sp>
      <p:sp>
        <p:nvSpPr>
          <p:cNvPr id="55" name="object 5">
            <a:extLst>
              <a:ext uri="{FF2B5EF4-FFF2-40B4-BE49-F238E27FC236}">
                <a16:creationId xmlns:a16="http://schemas.microsoft.com/office/drawing/2014/main" id="{19A6723A-142C-F385-CE3D-2E4EC46C38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4947" y="76202"/>
            <a:ext cx="7488767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18179F"/>
                </a:solidFill>
              </a:rPr>
              <a:t>COAST</a:t>
            </a:r>
            <a:r>
              <a:rPr lang="es-ES" spc="-7" dirty="0">
                <a:solidFill>
                  <a:srgbClr val="18179F"/>
                </a:solidFill>
              </a:rPr>
              <a:t> trial: Safety (</a:t>
            </a:r>
            <a:r>
              <a:rPr lang="es-ES" spc="-7" dirty="0" err="1">
                <a:solidFill>
                  <a:srgbClr val="18179F"/>
                </a:solidFill>
              </a:rPr>
              <a:t>TEAEs</a:t>
            </a:r>
            <a:r>
              <a:rPr lang="es-ES" spc="-7" dirty="0">
                <a:solidFill>
                  <a:srgbClr val="18179F"/>
                </a:solidFill>
              </a:rPr>
              <a:t> </a:t>
            </a:r>
            <a:r>
              <a:rPr lang="es-ES" u="sng" spc="-7" dirty="0">
                <a:solidFill>
                  <a:srgbClr val="18179F"/>
                </a:solidFill>
              </a:rPr>
              <a:t>&gt;</a:t>
            </a:r>
            <a:r>
              <a:rPr lang="es-ES" spc="-7" dirty="0">
                <a:solidFill>
                  <a:srgbClr val="18179F"/>
                </a:solidFill>
              </a:rPr>
              <a:t> 10% </a:t>
            </a:r>
            <a:r>
              <a:rPr lang="es-ES" spc="-7" dirty="0" err="1">
                <a:solidFill>
                  <a:srgbClr val="18179F"/>
                </a:solidFill>
              </a:rPr>
              <a:t>patients</a:t>
            </a:r>
            <a:r>
              <a:rPr lang="es-ES" spc="-7" dirty="0">
                <a:solidFill>
                  <a:srgbClr val="18179F"/>
                </a:solidFill>
              </a:rPr>
              <a:t>)</a:t>
            </a:r>
            <a:endParaRPr spc="-7" dirty="0">
              <a:solidFill>
                <a:srgbClr val="18179F"/>
              </a:solidFill>
            </a:endParaRPr>
          </a:p>
        </p:txBody>
      </p:sp>
      <p:pic>
        <p:nvPicPr>
          <p:cNvPr id="56" name="Imagen 55">
            <a:extLst>
              <a:ext uri="{FF2B5EF4-FFF2-40B4-BE49-F238E27FC236}">
                <a16:creationId xmlns:a16="http://schemas.microsoft.com/office/drawing/2014/main" id="{7BF8C5C9-F30E-3684-2A2F-E527887439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11"/>
          <a:stretch/>
        </p:blipFill>
        <p:spPr>
          <a:xfrm>
            <a:off x="880947" y="769433"/>
            <a:ext cx="10504448" cy="569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796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4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74643" y="1215778"/>
            <a:ext cx="10178839" cy="3323987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en-GB" sz="2400" dirty="0">
                <a:solidFill>
                  <a:srgbClr val="0034A1"/>
                </a:solidFill>
                <a:latin typeface="Arial" charset="0"/>
                <a:ea typeface="MS PGothic" charset="0"/>
              </a:rPr>
              <a:t> Durvalumab consolidation therapy (Pacific regimen) has a remarkable long term impact in unresectable stage III patient outcomes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4A1"/>
                </a:solidFill>
                <a:latin typeface="Arial" charset="0"/>
                <a:ea typeface="MS PGothic" charset="0"/>
              </a:rPr>
              <a:t> Improved 5 year PFS (19% v 33%) and OS (33% v 43%)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4A1"/>
                </a:solidFill>
                <a:latin typeface="Arial" charset="0"/>
                <a:ea typeface="MS PGothic" charset="0"/>
              </a:rPr>
              <a:t> Validation in RWD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4A1"/>
                </a:solidFill>
                <a:latin typeface="Arial" charset="0"/>
                <a:ea typeface="MS PGothic" charset="0"/>
              </a:rPr>
              <a:t> Valid strategy as well following sequential chemo-radiotherapy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GB" sz="2400" dirty="0">
                <a:solidFill>
                  <a:srgbClr val="0034A1"/>
                </a:solidFill>
                <a:latin typeface="Arial" charset="0"/>
                <a:ea typeface="MS PGothic" charset="0"/>
              </a:rPr>
              <a:t> Strategies of further treatment optimization include:</a:t>
            </a:r>
          </a:p>
          <a:p>
            <a:pPr marL="952455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4A1"/>
                </a:solidFill>
                <a:latin typeface="Arial" charset="0"/>
                <a:ea typeface="MS PGothic" charset="0"/>
              </a:rPr>
              <a:t>Consolidation with combination IO (durvalumab plus </a:t>
            </a:r>
            <a:r>
              <a:rPr lang="en-GB" sz="2400" dirty="0" err="1">
                <a:solidFill>
                  <a:srgbClr val="0034A1"/>
                </a:solidFill>
                <a:latin typeface="Arial" charset="0"/>
                <a:ea typeface="MS PGothic" charset="0"/>
              </a:rPr>
              <a:t>monalizumab</a:t>
            </a:r>
            <a:r>
              <a:rPr lang="en-GB" sz="2400" dirty="0">
                <a:solidFill>
                  <a:srgbClr val="0034A1"/>
                </a:solidFill>
                <a:latin typeface="Arial" charset="0"/>
                <a:ea typeface="MS PGothic" charset="0"/>
              </a:rPr>
              <a:t> or </a:t>
            </a:r>
            <a:r>
              <a:rPr lang="en-GB" sz="2400" dirty="0" err="1">
                <a:solidFill>
                  <a:srgbClr val="0034A1"/>
                </a:solidFill>
                <a:latin typeface="Arial" charset="0"/>
                <a:ea typeface="MS PGothic" charset="0"/>
              </a:rPr>
              <a:t>oleclumab</a:t>
            </a:r>
            <a:r>
              <a:rPr lang="en-GB" sz="2400" dirty="0">
                <a:solidFill>
                  <a:srgbClr val="0034A1"/>
                </a:solidFill>
                <a:latin typeface="Arial" charset="0"/>
                <a:ea typeface="MS PGothic" charset="0"/>
              </a:rPr>
              <a:t>) based on the encouraging Coast phase II results</a:t>
            </a:r>
          </a:p>
          <a:p>
            <a:pPr marL="952455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4A1"/>
                </a:solidFill>
                <a:latin typeface="Arial" charset="0"/>
                <a:ea typeface="MS PGothic" charset="0"/>
              </a:rPr>
              <a:t>Concurrent chemo-radio-immunotherapy approaches </a:t>
            </a:r>
          </a:p>
        </p:txBody>
      </p:sp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1524000" y="1"/>
            <a:ext cx="9144000" cy="9747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marL="0" marR="0" lvl="0" indent="0" algn="ctr" defTabSz="4492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es-ES" sz="32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SimSun" charset="0"/>
            </a:endParaRPr>
          </a:p>
        </p:txBody>
      </p:sp>
      <p:sp>
        <p:nvSpPr>
          <p:cNvPr id="622596" name="Rectangle 4"/>
          <p:cNvSpPr>
            <a:spLocks noGrp="1" noChangeArrowheads="1"/>
          </p:cNvSpPr>
          <p:nvPr>
            <p:ph type="title"/>
          </p:nvPr>
        </p:nvSpPr>
        <p:spPr>
          <a:xfrm>
            <a:off x="553156" y="307058"/>
            <a:ext cx="10882488" cy="553998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Take home – Unresectable Stage III</a:t>
            </a:r>
          </a:p>
        </p:txBody>
      </p:sp>
    </p:spTree>
    <p:extLst>
      <p:ext uri="{BB962C8B-B14F-4D97-AF65-F5344CB8AC3E}">
        <p14:creationId xmlns:p14="http://schemas.microsoft.com/office/powerpoint/2010/main" val="353076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4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40089" y="1404070"/>
            <a:ext cx="8359599" cy="5121275"/>
          </a:xfrm>
          <a:ln>
            <a:noFill/>
          </a:ln>
        </p:spPr>
        <p:txBody>
          <a:bodyPr anchor="t"/>
          <a:lstStyle/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en-GB" dirty="0">
                <a:solidFill>
                  <a:srgbClr val="18179F"/>
                </a:solidFill>
                <a:latin typeface="Arial" charset="0"/>
                <a:ea typeface="MS PGothic" charset="0"/>
              </a:rPr>
              <a:t> </a:t>
            </a:r>
            <a:r>
              <a:rPr lang="en-GB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MS PGothic" charset="0"/>
              </a:rPr>
              <a:t>Early Stage NSCLC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en-GB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MS PGothic" charset="0"/>
              </a:rPr>
              <a:t> Unresectable stage III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en-GB" b="1" dirty="0">
                <a:solidFill>
                  <a:srgbClr val="18179F"/>
                </a:solidFill>
                <a:latin typeface="Arial" charset="0"/>
                <a:ea typeface="MS PGothic" charset="0"/>
              </a:rPr>
              <a:t> SCLC</a:t>
            </a:r>
          </a:p>
        </p:txBody>
      </p:sp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1524000" y="307058"/>
            <a:ext cx="9144000" cy="9747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marL="0" marR="0" lvl="0" indent="0" algn="ctr" defTabSz="4492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es-ES" sz="32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SimSun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C9E022-B927-8CC3-CEEA-A71E7D3CB7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3156" y="307058"/>
            <a:ext cx="10882488" cy="601663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72393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773" y="79245"/>
            <a:ext cx="11362945" cy="868680"/>
          </a:xfrm>
        </p:spPr>
        <p:txBody>
          <a:bodyPr/>
          <a:lstStyle/>
          <a:p>
            <a:r>
              <a:rPr lang="en-US" b="1" dirty="0">
                <a:solidFill>
                  <a:srgbClr val="1817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Summary: Chemo-Immunotherapy in SCLC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DB2055A2-F34A-4554-8DBC-C45BEFF13303}"/>
              </a:ext>
            </a:extLst>
          </p:cNvPr>
          <p:cNvSpPr txBox="1">
            <a:spLocks/>
          </p:cNvSpPr>
          <p:nvPr/>
        </p:nvSpPr>
        <p:spPr>
          <a:xfrm>
            <a:off x="453776" y="6163053"/>
            <a:ext cx="11362944" cy="694944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0256" indent="-17025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6631" indent="-254788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44143" indent="-173827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2414" indent="-173827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 Blackhall. ESMO 2022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39F1CB1-C031-9BCA-F4E3-660770106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259" y="990984"/>
            <a:ext cx="11106614" cy="5320606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1EF8F413-9ED7-A988-79D0-E77B76D14FDF}"/>
              </a:ext>
            </a:extLst>
          </p:cNvPr>
          <p:cNvSpPr/>
          <p:nvPr/>
        </p:nvSpPr>
        <p:spPr>
          <a:xfrm>
            <a:off x="535258" y="3399183"/>
            <a:ext cx="11106613" cy="116287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280171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4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40089" y="1404070"/>
            <a:ext cx="8359599" cy="5121275"/>
          </a:xfrm>
          <a:ln>
            <a:noFill/>
          </a:ln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en-GB" sz="3200" dirty="0">
                <a:solidFill>
                  <a:srgbClr val="18179F"/>
                </a:solidFill>
                <a:latin typeface="Arial" charset="0"/>
                <a:ea typeface="MS PGothic" charset="0"/>
              </a:rPr>
              <a:t> </a:t>
            </a:r>
            <a:r>
              <a:rPr lang="en-GB" sz="3200" b="1" dirty="0">
                <a:solidFill>
                  <a:srgbClr val="0034A1"/>
                </a:solidFill>
                <a:latin typeface="Arial" charset="0"/>
                <a:ea typeface="MS PGothic" charset="0"/>
              </a:rPr>
              <a:t>Early Stage NSCLC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en-GB" sz="3200" dirty="0">
                <a:solidFill>
                  <a:srgbClr val="18179F"/>
                </a:solidFill>
                <a:latin typeface="Arial" charset="0"/>
                <a:ea typeface="MS PGothic" charset="0"/>
              </a:rPr>
              <a:t> </a:t>
            </a:r>
            <a:r>
              <a:rPr lang="en-GB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MS PGothic" charset="0"/>
              </a:rPr>
              <a:t>Unresectable stage III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en-GB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ea typeface="MS PGothic" charset="0"/>
              </a:rPr>
              <a:t> SCLC</a:t>
            </a:r>
          </a:p>
        </p:txBody>
      </p:sp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1524000" y="307058"/>
            <a:ext cx="9144000" cy="9747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marL="0" marR="0" lvl="0" indent="0" algn="ctr" defTabSz="4492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es-ES" sz="32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SimSun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C9E022-B927-8CC3-CEEA-A71E7D3CB7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3156" y="307058"/>
            <a:ext cx="10882488" cy="601663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4156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CuadroTexto"/>
          <p:cNvSpPr txBox="1"/>
          <p:nvPr/>
        </p:nvSpPr>
        <p:spPr>
          <a:xfrm>
            <a:off x="431371" y="144001"/>
            <a:ext cx="7968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err="1">
                <a:solidFill>
                  <a:srgbClr val="18179F"/>
                </a:solidFill>
              </a:rPr>
              <a:t>Caspian</a:t>
            </a:r>
            <a:r>
              <a:rPr lang="es-ES" sz="3600" b="1" dirty="0">
                <a:solidFill>
                  <a:srgbClr val="18179F"/>
                </a:solidFill>
              </a:rPr>
              <a:t> Trial – OS </a:t>
            </a:r>
            <a:r>
              <a:rPr lang="es-ES" sz="3600" b="1" dirty="0" err="1">
                <a:solidFill>
                  <a:srgbClr val="18179F"/>
                </a:solidFill>
              </a:rPr>
              <a:t>after</a:t>
            </a:r>
            <a:r>
              <a:rPr lang="es-ES" sz="3600" b="1" dirty="0">
                <a:solidFill>
                  <a:srgbClr val="18179F"/>
                </a:solidFill>
              </a:rPr>
              <a:t> 3 </a:t>
            </a:r>
            <a:r>
              <a:rPr lang="es-ES" sz="3600" b="1" dirty="0" err="1">
                <a:solidFill>
                  <a:srgbClr val="18179F"/>
                </a:solidFill>
              </a:rPr>
              <a:t>years</a:t>
            </a:r>
            <a:endParaRPr lang="es-ES" sz="3600" b="1" dirty="0">
              <a:solidFill>
                <a:srgbClr val="18179F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6193B7F-4C38-FE46-BFE1-64FF5363E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12" y="836713"/>
            <a:ext cx="6331809" cy="587728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16B4B3A-CF81-E39F-F34C-FE6BF08CE4EE}"/>
              </a:ext>
            </a:extLst>
          </p:cNvPr>
          <p:cNvSpPr txBox="1"/>
          <p:nvPr/>
        </p:nvSpPr>
        <p:spPr>
          <a:xfrm>
            <a:off x="8484107" y="6382761"/>
            <a:ext cx="2872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Paz-Ares et al. ESMO Open 2022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63692A8-046E-2C4F-90E5-F1882928DF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47" b="10484"/>
          <a:stretch/>
        </p:blipFill>
        <p:spPr>
          <a:xfrm>
            <a:off x="6260710" y="836713"/>
            <a:ext cx="5762478" cy="518457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E9D40354-C4DC-4A01-D75E-1E7B777A6183}"/>
              </a:ext>
            </a:extLst>
          </p:cNvPr>
          <p:cNvSpPr/>
          <p:nvPr/>
        </p:nvSpPr>
        <p:spPr>
          <a:xfrm>
            <a:off x="10614991" y="836713"/>
            <a:ext cx="1408197" cy="481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9103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4">
            <a:extLst>
              <a:ext uri="{FF2B5EF4-FFF2-40B4-BE49-F238E27FC236}">
                <a16:creationId xmlns:a16="http://schemas.microsoft.com/office/drawing/2014/main" id="{8708C1AE-A15B-B071-2570-C29511FF0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525" y="56543"/>
            <a:ext cx="11687535" cy="672000"/>
          </a:xfrm>
        </p:spPr>
        <p:txBody>
          <a:bodyPr/>
          <a:lstStyle/>
          <a:p>
            <a:pPr algn="ctr"/>
            <a:r>
              <a:rPr lang="es-ES" dirty="0">
                <a:solidFill>
                  <a:srgbClr val="18179F"/>
                </a:solidFill>
              </a:rPr>
              <a:t>IMpower133 Trial: </a:t>
            </a:r>
            <a:r>
              <a:rPr lang="es-ES" dirty="0" err="1">
                <a:solidFill>
                  <a:srgbClr val="18179F"/>
                </a:solidFill>
              </a:rPr>
              <a:t>Maintenance</a:t>
            </a:r>
            <a:r>
              <a:rPr lang="es-ES" dirty="0">
                <a:solidFill>
                  <a:srgbClr val="18179F"/>
                </a:solidFill>
              </a:rPr>
              <a:t> Atezolizumab</a:t>
            </a:r>
            <a:endParaRPr lang="en-GB" dirty="0">
              <a:solidFill>
                <a:srgbClr val="18179F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7BAA0A5-3AD9-97AC-C996-03B595AAB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280" y="843148"/>
            <a:ext cx="9489440" cy="5707075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ABE72FBE-8160-F302-69F9-4EB963CDA99C}"/>
              </a:ext>
            </a:extLst>
          </p:cNvPr>
          <p:cNvSpPr/>
          <p:nvPr/>
        </p:nvSpPr>
        <p:spPr>
          <a:xfrm>
            <a:off x="1683789" y="885051"/>
            <a:ext cx="375920" cy="345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8BF1B31-F493-425C-7387-67EF61A914BD}"/>
              </a:ext>
            </a:extLst>
          </p:cNvPr>
          <p:cNvSpPr/>
          <p:nvPr/>
        </p:nvSpPr>
        <p:spPr>
          <a:xfrm>
            <a:off x="1683789" y="3584897"/>
            <a:ext cx="375920" cy="345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44D0544-0CB8-2569-8694-3464A34C4350}"/>
              </a:ext>
            </a:extLst>
          </p:cNvPr>
          <p:cNvSpPr txBox="1"/>
          <p:nvPr/>
        </p:nvSpPr>
        <p:spPr>
          <a:xfrm>
            <a:off x="10080588" y="6550223"/>
            <a:ext cx="2111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Reck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al. JTO 2022</a:t>
            </a:r>
          </a:p>
        </p:txBody>
      </p:sp>
    </p:spTree>
    <p:extLst>
      <p:ext uri="{BB962C8B-B14F-4D97-AF65-F5344CB8AC3E}">
        <p14:creationId xmlns:p14="http://schemas.microsoft.com/office/powerpoint/2010/main" val="17957095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LL INTERNAL SLIDES – PLEASE USE THIS TEMPLATE SLIDE…">
            <a:extLst>
              <a:ext uri="{FF2B5EF4-FFF2-40B4-BE49-F238E27FC236}">
                <a16:creationId xmlns:a16="http://schemas.microsoft.com/office/drawing/2014/main" id="{5EB902EE-9135-414E-A878-C50256532397}"/>
              </a:ext>
            </a:extLst>
          </p:cNvPr>
          <p:cNvSpPr txBox="1"/>
          <p:nvPr/>
        </p:nvSpPr>
        <p:spPr>
          <a:xfrm>
            <a:off x="2354716" y="1805325"/>
            <a:ext cx="8353426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t">
            <a:spAutoFit/>
          </a:bodyPr>
          <a:lstStyle/>
          <a:p>
            <a:pPr algn="ctr" defTabSz="457200">
              <a:defRPr sz="5400" b="1">
                <a:latin typeface="Arial"/>
                <a:ea typeface="Arial"/>
                <a:cs typeface="Arial"/>
                <a:sym typeface="Arial"/>
              </a:defRPr>
            </a:pPr>
            <a:endParaRPr lang="en-US" sz="4800" dirty="0"/>
          </a:p>
        </p:txBody>
      </p:sp>
      <p:grpSp>
        <p:nvGrpSpPr>
          <p:cNvPr id="8" name="3 Grupo"/>
          <p:cNvGrpSpPr/>
          <p:nvPr/>
        </p:nvGrpSpPr>
        <p:grpSpPr>
          <a:xfrm>
            <a:off x="257406" y="913683"/>
            <a:ext cx="11613648" cy="5286099"/>
            <a:chOff x="94596" y="1672481"/>
            <a:chExt cx="11613648" cy="4896780"/>
          </a:xfrm>
        </p:grpSpPr>
        <p:sp>
          <p:nvSpPr>
            <p:cNvPr id="9" name="7 CuadroTexto"/>
            <p:cNvSpPr txBox="1"/>
            <p:nvPr/>
          </p:nvSpPr>
          <p:spPr>
            <a:xfrm>
              <a:off x="9509917" y="1902835"/>
              <a:ext cx="2146742" cy="5987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6324A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/>
                </a:rPr>
                <a:t>Primary endpoint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6324A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/>
                </a:rPr>
                <a:t>OS</a:t>
              </a:r>
            </a:p>
          </p:txBody>
        </p:sp>
        <p:sp>
          <p:nvSpPr>
            <p:cNvPr id="10" name="4 Rectángulo"/>
            <p:cNvSpPr/>
            <p:nvPr/>
          </p:nvSpPr>
          <p:spPr>
            <a:xfrm>
              <a:off x="3003498" y="5858855"/>
              <a:ext cx="5522666" cy="3136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16324A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/>
                </a:rPr>
                <a:t>Primary prophylaxis with G-CSF is mandatory in both arms</a:t>
              </a:r>
            </a:p>
          </p:txBody>
        </p:sp>
        <p:sp>
          <p:nvSpPr>
            <p:cNvPr id="11" name="AutoShape 15"/>
            <p:cNvSpPr>
              <a:spLocks noChangeArrowheads="1"/>
            </p:cNvSpPr>
            <p:nvPr/>
          </p:nvSpPr>
          <p:spPr bwMode="auto">
            <a:xfrm>
              <a:off x="94596" y="1962377"/>
              <a:ext cx="2372509" cy="3042745"/>
            </a:xfrm>
            <a:prstGeom prst="roundRect">
              <a:avLst>
                <a:gd name="adj" fmla="val 16667"/>
              </a:avLst>
            </a:prstGeom>
            <a:solidFill>
              <a:srgbClr val="44546A">
                <a:lumMod val="25000"/>
                <a:lumOff val="75000"/>
              </a:srgbClr>
            </a:solidFill>
            <a:ln w="9525" cap="flat" cmpd="sng" algn="ctr">
              <a:noFill/>
              <a:prstDash val="solid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lIns="36000" tIns="36000" rIns="36000" bIns="36000" anchor="ctr"/>
            <a:lstStyle/>
            <a:p>
              <a:pPr marL="174625" marR="0" lvl="0" indent="-174625" defTabSz="4572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16324A">
                    <a:lumMod val="75000"/>
                    <a:lumOff val="2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16324A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  <a:cs typeface="Geneva" charset="0"/>
                </a:rPr>
                <a:t>SCLC</a:t>
              </a:r>
            </a:p>
            <a:p>
              <a:pPr marL="174625" marR="0" lvl="0" indent="-174625" defTabSz="4572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16324A">
                    <a:lumMod val="75000"/>
                    <a:lumOff val="2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16324A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  <a:cs typeface="Geneva" charset="0"/>
                </a:rPr>
                <a:t>1 prior </a:t>
              </a:r>
              <a:r>
                <a:rPr lang="en-US" sz="1400" b="1" kern="0" dirty="0">
                  <a:solidFill>
                    <a:srgbClr val="16324A">
                      <a:lumMod val="90000"/>
                      <a:lumOff val="10000"/>
                    </a:srgbClr>
                  </a:solidFill>
                  <a:latin typeface="Arial"/>
                  <a:ea typeface="ＭＳ Ｐゴシック"/>
                  <a:cs typeface="Geneva" charset="0"/>
                </a:rPr>
                <a:t>chemotherapy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16324A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  <a:cs typeface="Geneva" charset="0"/>
                </a:rPr>
                <a:t> line (additional biologic lines allowed)</a:t>
              </a:r>
            </a:p>
            <a:p>
              <a:pPr marL="174625" marR="0" lvl="0" indent="-174625" defTabSz="4572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16324A">
                    <a:lumMod val="75000"/>
                    <a:lumOff val="2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16324A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  <a:cs typeface="Geneva" charset="0"/>
                </a:rPr>
                <a:t>ECOG PS ≤ 2</a:t>
              </a:r>
            </a:p>
            <a:p>
              <a:pPr marL="174625" marR="0" lvl="0" indent="-174625" defTabSz="4572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16324A">
                    <a:lumMod val="75000"/>
                    <a:lumOff val="2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16324A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  <a:cs typeface="Geneva" charset="0"/>
                </a:rPr>
                <a:t>Measurable/ non-measurable per RECIST</a:t>
              </a:r>
            </a:p>
            <a:p>
              <a:pPr marL="174625" marR="0" lvl="0" indent="-174625" defTabSz="4572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16324A">
                    <a:lumMod val="75000"/>
                    <a:lumOff val="2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16324A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</a:rPr>
                <a:t>Pts with CTFI &lt;30 d excluded</a:t>
              </a: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227186" y="2058435"/>
              <a:ext cx="623210" cy="986769"/>
            </a:xfrm>
            <a:custGeom>
              <a:avLst/>
              <a:gdLst>
                <a:gd name="T0" fmla="*/ 0 w 1915885"/>
                <a:gd name="T1" fmla="*/ 4854562 h 580572"/>
                <a:gd name="T2" fmla="*/ 0 w 1915885"/>
                <a:gd name="T3" fmla="*/ 0 h 580572"/>
                <a:gd name="T4" fmla="*/ 1084 w 1915885"/>
                <a:gd name="T5" fmla="*/ 0 h 580572"/>
                <a:gd name="T6" fmla="*/ 0 60000 65536"/>
                <a:gd name="T7" fmla="*/ 0 60000 65536"/>
                <a:gd name="T8" fmla="*/ 0 60000 65536"/>
                <a:gd name="T9" fmla="*/ 0 w 1915885"/>
                <a:gd name="T10" fmla="*/ 0 h 580572"/>
                <a:gd name="T11" fmla="*/ 1915885 w 1915885"/>
                <a:gd name="T12" fmla="*/ 580572 h 5805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15885" h="580572">
                  <a:moveTo>
                    <a:pt x="0" y="580572"/>
                  </a:moveTo>
                  <a:lnTo>
                    <a:pt x="0" y="0"/>
                  </a:lnTo>
                  <a:lnTo>
                    <a:pt x="1915885" y="0"/>
                  </a:lnTo>
                </a:path>
              </a:pathLst>
            </a:custGeom>
            <a:noFill/>
            <a:ln w="28575" cap="flat" cmpd="sng" algn="ctr">
              <a:solidFill>
                <a:srgbClr val="56426E"/>
              </a:solidFill>
              <a:prstDash val="solid"/>
              <a:round/>
              <a:headEnd type="none" w="med" len="med"/>
              <a:tailEnd type="arrow" w="med" len="med"/>
            </a:ln>
          </p:spPr>
          <p:txBody>
            <a:bodyPr wrap="none" lIns="90000" tIns="46800" rIns="90000" bIns="4680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 flipV="1">
              <a:off x="3227186" y="3583399"/>
              <a:ext cx="623210" cy="1069286"/>
            </a:xfrm>
            <a:custGeom>
              <a:avLst/>
              <a:gdLst>
                <a:gd name="T0" fmla="*/ 0 w 1915885"/>
                <a:gd name="T1" fmla="*/ 7255833 h 580572"/>
                <a:gd name="T2" fmla="*/ 0 w 1915885"/>
                <a:gd name="T3" fmla="*/ 0 h 580572"/>
                <a:gd name="T4" fmla="*/ 1084 w 1915885"/>
                <a:gd name="T5" fmla="*/ 0 h 580572"/>
                <a:gd name="T6" fmla="*/ 0 60000 65536"/>
                <a:gd name="T7" fmla="*/ 0 60000 65536"/>
                <a:gd name="T8" fmla="*/ 0 60000 65536"/>
                <a:gd name="T9" fmla="*/ 0 w 1915885"/>
                <a:gd name="T10" fmla="*/ 0 h 580572"/>
                <a:gd name="T11" fmla="*/ 1915885 w 1915885"/>
                <a:gd name="T12" fmla="*/ 580572 h 5805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15885" h="580572">
                  <a:moveTo>
                    <a:pt x="0" y="580572"/>
                  </a:moveTo>
                  <a:lnTo>
                    <a:pt x="0" y="0"/>
                  </a:lnTo>
                  <a:lnTo>
                    <a:pt x="1915885" y="0"/>
                  </a:lnTo>
                </a:path>
              </a:pathLst>
            </a:custGeom>
            <a:noFill/>
            <a:ln w="28575" cap="flat" cmpd="sng" algn="ctr">
              <a:solidFill>
                <a:srgbClr val="56426E"/>
              </a:solidFill>
              <a:prstDash val="solid"/>
              <a:round/>
              <a:headEnd type="none" w="med" len="med"/>
              <a:tailEnd type="arrow" w="med" len="med"/>
            </a:ln>
          </p:spPr>
          <p:txBody>
            <a:bodyPr wrap="none" lIns="90000" tIns="46800" rIns="90000" bIns="4680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4" name="AutoShape 15"/>
            <p:cNvSpPr>
              <a:spLocks noChangeArrowheads="1"/>
            </p:cNvSpPr>
            <p:nvPr/>
          </p:nvSpPr>
          <p:spPr bwMode="auto">
            <a:xfrm>
              <a:off x="3850396" y="1672481"/>
              <a:ext cx="3828871" cy="779101"/>
            </a:xfrm>
            <a:prstGeom prst="roundRect">
              <a:avLst>
                <a:gd name="adj" fmla="val 16667"/>
              </a:avLst>
            </a:prstGeom>
            <a:solidFill>
              <a:srgbClr val="44546A">
                <a:lumMod val="75000"/>
                <a:lumOff val="25000"/>
              </a:srgbClr>
            </a:solidFill>
            <a:ln w="9525" cap="flat" cmpd="sng" algn="ctr">
              <a:noFill/>
              <a:prstDash val="solid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lIns="36000" tIns="36000" rIns="36000" bIns="36000" anchor="ctr"/>
            <a:lstStyle/>
            <a:p>
              <a:pPr marL="0" marR="0" lvl="0" indent="266700" defTabSz="4572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S PGothic"/>
                  <a:cs typeface="MS PGothic"/>
                </a:rPr>
                <a:t>DOX 40 mg/m</a:t>
              </a:r>
              <a:r>
                <a:rPr kumimoji="0" lang="en-US" sz="1400" b="1" i="0" u="none" strike="noStrike" kern="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S PGothic"/>
                  <a:cs typeface="MS PGothic"/>
                </a:rPr>
                <a:t>2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S PGothic"/>
                  <a:cs typeface="MS PGothic"/>
                </a:rPr>
                <a:t> D1*</a:t>
              </a:r>
            </a:p>
            <a:p>
              <a:pPr marL="0" marR="0" lvl="0" indent="266700" defTabSz="4572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S PGothic"/>
                  <a:cs typeface="MS PGothic"/>
                </a:rPr>
                <a:t>Lurbinectedin 2 mg/m</a:t>
              </a:r>
              <a:r>
                <a:rPr kumimoji="0" lang="en-US" sz="1400" b="1" i="0" u="none" strike="noStrike" kern="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S PGothic"/>
                  <a:cs typeface="MS PGothic"/>
                </a:rPr>
                <a:t>2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S PGothic"/>
                  <a:cs typeface="MS PGothic"/>
                </a:rPr>
                <a:t> D1 q3w *</a:t>
              </a:r>
            </a:p>
          </p:txBody>
        </p:sp>
        <p:sp>
          <p:nvSpPr>
            <p:cNvPr id="15" name="AutoShape 15"/>
            <p:cNvSpPr>
              <a:spLocks noChangeArrowheads="1"/>
            </p:cNvSpPr>
            <p:nvPr/>
          </p:nvSpPr>
          <p:spPr bwMode="auto">
            <a:xfrm>
              <a:off x="3844005" y="4422319"/>
              <a:ext cx="3828871" cy="697875"/>
            </a:xfrm>
            <a:prstGeom prst="roundRect">
              <a:avLst>
                <a:gd name="adj" fmla="val 16667"/>
              </a:avLst>
            </a:prstGeom>
            <a:solidFill>
              <a:srgbClr val="44546A">
                <a:lumMod val="75000"/>
                <a:lumOff val="25000"/>
              </a:srgbClr>
            </a:solidFill>
            <a:ln w="9525" cap="flat" cmpd="sng" algn="ctr">
              <a:noFill/>
              <a:prstDash val="solid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lIns="36000" tIns="36000" rIns="36000" bIns="36000" anchor="ctr"/>
            <a:lstStyle/>
            <a:p>
              <a:pPr marL="0" marR="0" lvl="0" indent="266700" defTabSz="4572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S PGothic"/>
                  <a:cs typeface="MS PGothic"/>
                </a:rPr>
                <a:t>Topotecan 1.5 mg/m</a:t>
              </a:r>
              <a:r>
                <a:rPr kumimoji="0" lang="en-US" sz="1400" b="1" i="0" u="none" strike="noStrike" kern="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S PGothic"/>
                  <a:cs typeface="MS PGothic"/>
                </a:rPr>
                <a:t>2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S PGothic"/>
                  <a:cs typeface="MS PGothic"/>
                </a:rPr>
                <a:t> D1-5 q3w </a:t>
              </a:r>
            </a:p>
            <a:p>
              <a:pPr marL="0" marR="0" lvl="0" indent="266700" defTabSz="4572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S PGothic"/>
                  <a:cs typeface="MS PGothic"/>
                </a:rPr>
                <a:t>OR, CAV combination D1, q3w </a:t>
              </a:r>
            </a:p>
          </p:txBody>
        </p:sp>
        <p:sp>
          <p:nvSpPr>
            <p:cNvPr id="16" name="Textfeld 24"/>
            <p:cNvSpPr txBox="1">
              <a:spLocks noChangeArrowheads="1"/>
            </p:cNvSpPr>
            <p:nvPr/>
          </p:nvSpPr>
          <p:spPr bwMode="auto">
            <a:xfrm>
              <a:off x="4413668" y="2422100"/>
              <a:ext cx="3346138" cy="2024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16324A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/>
                  <a:ea typeface="Geneva" charset="0"/>
                  <a:cs typeface="Geneva" charset="0"/>
                </a:rPr>
                <a:t>600 patients</a:t>
              </a: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16324A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/>
                  <a:ea typeface="Geneva" charset="0"/>
                  <a:cs typeface="Geneva" charset="0"/>
                </a:rPr>
                <a:t>1:1 Randomization</a:t>
              </a: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16324A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Geneva" charset="0"/>
                <a:cs typeface="Geneva" charset="0"/>
              </a:endParaRP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16324A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/>
                  <a:ea typeface="Geneva" charset="0"/>
                  <a:cs typeface="Geneva" charset="0"/>
                </a:rPr>
                <a:t>Stratified: </a:t>
              </a:r>
            </a:p>
            <a:p>
              <a:pPr marL="285750" marR="0" lvl="0" indent="-28575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6324A">
                    <a:lumMod val="75000"/>
                    <a:lumOff val="2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16324A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/>
                  <a:ea typeface="Geneva" charset="0"/>
                  <a:cs typeface="Geneva" charset="0"/>
                </a:rPr>
                <a:t>ECOG (0 </a:t>
              </a: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srgbClr val="16324A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/>
                  <a:ea typeface="Geneva" charset="0"/>
                  <a:cs typeface="Geneva" charset="0"/>
                </a:rPr>
                <a:t>vs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16324A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/>
                  <a:ea typeface="Geneva" charset="0"/>
                  <a:cs typeface="Geneva" charset="0"/>
                </a:rPr>
                <a:t> ≥1)</a:t>
              </a:r>
            </a:p>
            <a:p>
              <a:pPr marL="285750" marR="0" lvl="0" indent="-28575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6324A">
                    <a:lumMod val="75000"/>
                    <a:lumOff val="2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16324A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/>
                  <a:ea typeface="Geneva" charset="0"/>
                  <a:cs typeface="Geneva" charset="0"/>
                </a:rPr>
                <a:t>CTFI  (≥ 180, 179-90, &lt;90)</a:t>
              </a:r>
            </a:p>
            <a:p>
              <a:pPr marL="285750" marR="0" lvl="0" indent="-28575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6324A">
                    <a:lumMod val="75000"/>
                    <a:lumOff val="2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16324A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/>
                  <a:ea typeface="Geneva" charset="0"/>
                  <a:cs typeface="Geneva" charset="0"/>
                </a:rPr>
                <a:t>CNS involvement (Y/N)</a:t>
              </a:r>
            </a:p>
            <a:p>
              <a:pPr marL="285750" marR="0" lvl="0" indent="-28575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6324A">
                    <a:lumMod val="75000"/>
                    <a:lumOff val="2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16324A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/>
                  <a:ea typeface="Geneva" charset="0"/>
                  <a:cs typeface="Geneva" charset="0"/>
                </a:rPr>
                <a:t>Prior PDL1/PD1 (Y/N)</a:t>
              </a:r>
            </a:p>
            <a:p>
              <a:pPr marL="285750" marR="0" lvl="0" indent="-28575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6324A">
                    <a:lumMod val="75000"/>
                    <a:lumOff val="2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16324A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/>
                  <a:ea typeface="Geneva" charset="0"/>
                  <a:cs typeface="Geneva" charset="0"/>
                </a:rPr>
                <a:t>Investigator preference for control arm</a:t>
              </a:r>
            </a:p>
          </p:txBody>
        </p:sp>
        <p:sp>
          <p:nvSpPr>
            <p:cNvPr id="17" name="Freeform 6"/>
            <p:cNvSpPr>
              <a:spLocks/>
            </p:cNvSpPr>
            <p:nvPr/>
          </p:nvSpPr>
          <p:spPr bwMode="auto">
            <a:xfrm rot="5400000">
              <a:off x="8253344" y="1580896"/>
              <a:ext cx="647754" cy="1666362"/>
            </a:xfrm>
            <a:custGeom>
              <a:avLst/>
              <a:gdLst>
                <a:gd name="T0" fmla="*/ 0 w 1915885"/>
                <a:gd name="T1" fmla="*/ 466462106 h 580572"/>
                <a:gd name="T2" fmla="*/ 0 w 1915885"/>
                <a:gd name="T3" fmla="*/ 0 h 580572"/>
                <a:gd name="T4" fmla="*/ 14536 w 1915885"/>
                <a:gd name="T5" fmla="*/ 0 h 580572"/>
                <a:gd name="T6" fmla="*/ 0 60000 65536"/>
                <a:gd name="T7" fmla="*/ 0 60000 65536"/>
                <a:gd name="T8" fmla="*/ 0 60000 65536"/>
                <a:gd name="T9" fmla="*/ 0 w 1915885"/>
                <a:gd name="T10" fmla="*/ 0 h 580572"/>
                <a:gd name="T11" fmla="*/ 1915885 w 1915885"/>
                <a:gd name="T12" fmla="*/ 580572 h 5805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15885" h="580572">
                  <a:moveTo>
                    <a:pt x="0" y="580572"/>
                  </a:moveTo>
                  <a:lnTo>
                    <a:pt x="0" y="0"/>
                  </a:lnTo>
                  <a:lnTo>
                    <a:pt x="1915885" y="0"/>
                  </a:lnTo>
                </a:path>
              </a:pathLst>
            </a:custGeom>
            <a:noFill/>
            <a:ln w="28575" cap="flat" cmpd="sng" algn="ctr">
              <a:solidFill>
                <a:srgbClr val="56426E"/>
              </a:solidFill>
              <a:prstDash val="solid"/>
              <a:round/>
              <a:headEnd type="none" w="med" len="med"/>
              <a:tailEnd type="arrow" w="med" len="med"/>
            </a:ln>
          </p:spPr>
          <p:txBody>
            <a:bodyPr wrap="none" lIns="90000" tIns="46800" rIns="90000" bIns="4680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8" name="Freeform 5"/>
            <p:cNvSpPr>
              <a:spLocks/>
            </p:cNvSpPr>
            <p:nvPr/>
          </p:nvSpPr>
          <p:spPr bwMode="auto">
            <a:xfrm rot="16200000" flipV="1">
              <a:off x="8317428" y="3669085"/>
              <a:ext cx="454811" cy="1731136"/>
            </a:xfrm>
            <a:custGeom>
              <a:avLst/>
              <a:gdLst>
                <a:gd name="T0" fmla="*/ 0 w 1915885"/>
                <a:gd name="T1" fmla="*/ 466462106 h 580572"/>
                <a:gd name="T2" fmla="*/ 0 w 1915885"/>
                <a:gd name="T3" fmla="*/ 0 h 580572"/>
                <a:gd name="T4" fmla="*/ 14536 w 1915885"/>
                <a:gd name="T5" fmla="*/ 0 h 580572"/>
                <a:gd name="T6" fmla="*/ 0 60000 65536"/>
                <a:gd name="T7" fmla="*/ 0 60000 65536"/>
                <a:gd name="T8" fmla="*/ 0 60000 65536"/>
                <a:gd name="T9" fmla="*/ 0 w 1915885"/>
                <a:gd name="T10" fmla="*/ 0 h 580572"/>
                <a:gd name="T11" fmla="*/ 1915885 w 1915885"/>
                <a:gd name="T12" fmla="*/ 580572 h 5805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15885" h="580572">
                  <a:moveTo>
                    <a:pt x="0" y="580572"/>
                  </a:moveTo>
                  <a:lnTo>
                    <a:pt x="0" y="0"/>
                  </a:lnTo>
                  <a:lnTo>
                    <a:pt x="1915885" y="0"/>
                  </a:lnTo>
                </a:path>
              </a:pathLst>
            </a:custGeom>
            <a:noFill/>
            <a:ln w="28575" cap="flat" cmpd="sng" algn="ctr">
              <a:solidFill>
                <a:srgbClr val="56426E"/>
              </a:solidFill>
              <a:prstDash val="solid"/>
              <a:round/>
              <a:headEnd type="none" w="med" len="med"/>
              <a:tailEnd type="arrow" w="med" len="med"/>
            </a:ln>
          </p:spPr>
          <p:txBody>
            <a:bodyPr wrap="none" lIns="90000" tIns="46800" rIns="90000" bIns="4680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9" name="Pentagon 23"/>
            <p:cNvSpPr/>
            <p:nvPr/>
          </p:nvSpPr>
          <p:spPr bwMode="auto">
            <a:xfrm>
              <a:off x="10462640" y="3262971"/>
              <a:ext cx="1245604" cy="415498"/>
            </a:xfrm>
            <a:prstGeom prst="homePlate">
              <a:avLst/>
            </a:prstGeom>
            <a:solidFill>
              <a:srgbClr val="44546A">
                <a:lumMod val="25000"/>
                <a:lumOff val="75000"/>
              </a:srgbClr>
            </a:solidFill>
            <a:ln w="9525" cap="flat" cmpd="sng" algn="ctr">
              <a:noFill/>
              <a:prstDash val="solid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lIns="36000" tIns="36000" rIns="36000" bIns="3600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AE728E">
                    <a:lumMod val="75000"/>
                  </a:srgbClr>
                </a:buClr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16324A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  <a:cs typeface="Geneva" charset="0"/>
                </a:rPr>
                <a:t>Follow-up</a:t>
              </a:r>
            </a:p>
          </p:txBody>
        </p:sp>
        <p:sp>
          <p:nvSpPr>
            <p:cNvPr id="20" name="AutoShape 15"/>
            <p:cNvSpPr>
              <a:spLocks noChangeArrowheads="1"/>
            </p:cNvSpPr>
            <p:nvPr/>
          </p:nvSpPr>
          <p:spPr bwMode="auto">
            <a:xfrm>
              <a:off x="8507508" y="2737954"/>
              <a:ext cx="1876301" cy="1524714"/>
            </a:xfrm>
            <a:prstGeom prst="roundRect">
              <a:avLst>
                <a:gd name="adj" fmla="val 16667"/>
              </a:avLst>
            </a:prstGeom>
            <a:solidFill>
              <a:srgbClr val="44546A">
                <a:lumMod val="25000"/>
                <a:lumOff val="75000"/>
              </a:srgbClr>
            </a:solidFill>
            <a:ln w="9525" cap="flat" cmpd="sng" algn="ctr">
              <a:noFill/>
              <a:prstDash val="solid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lIns="36000" tIns="36000" rIns="36000" bIns="36000" anchor="ctr"/>
            <a:lstStyle/>
            <a:p>
              <a:pPr marL="174625" marR="0" lvl="0" indent="-174625" defTabSz="4572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16324A">
                    <a:lumMod val="75000"/>
                    <a:lumOff val="2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16324A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  <a:cs typeface="Geneva" charset="0"/>
                </a:rPr>
                <a:t>Disease Progression</a:t>
              </a:r>
            </a:p>
            <a:p>
              <a:pPr marL="174625" marR="0" lvl="0" indent="-174625" defTabSz="4572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16324A">
                    <a:lumMod val="75000"/>
                    <a:lumOff val="2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16324A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  <a:cs typeface="Geneva" charset="0"/>
                </a:rPr>
                <a:t>Unacceptable Toxicity</a:t>
              </a:r>
            </a:p>
          </p:txBody>
        </p:sp>
        <p:sp>
          <p:nvSpPr>
            <p:cNvPr id="21" name="Textfeld 23"/>
            <p:cNvSpPr txBox="1">
              <a:spLocks noChangeArrowheads="1"/>
            </p:cNvSpPr>
            <p:nvPr/>
          </p:nvSpPr>
          <p:spPr bwMode="auto">
            <a:xfrm>
              <a:off x="9116804" y="5038606"/>
              <a:ext cx="2361738" cy="416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3B5F83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Geneva" charset="0"/>
                  <a:cs typeface="Geneva" charset="0"/>
                </a:rPr>
                <a:t> Follow up period</a:t>
              </a:r>
            </a:p>
          </p:txBody>
        </p:sp>
        <p:sp>
          <p:nvSpPr>
            <p:cNvPr id="22" name="Left-Right Arrow 19"/>
            <p:cNvSpPr/>
            <p:nvPr/>
          </p:nvSpPr>
          <p:spPr bwMode="auto">
            <a:xfrm>
              <a:off x="9004847" y="5610857"/>
              <a:ext cx="2577936" cy="237236"/>
            </a:xfrm>
            <a:prstGeom prst="leftRightArrow">
              <a:avLst/>
            </a:prstGeom>
            <a:solidFill>
              <a:srgbClr val="5386C2"/>
            </a:solidFill>
            <a:ln w="9525" cap="flat" cmpd="sng" algn="ctr">
              <a:solidFill>
                <a:srgbClr val="56426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Geneva" charset="0"/>
              </a:endParaRPr>
            </a:p>
          </p:txBody>
        </p:sp>
        <p:sp>
          <p:nvSpPr>
            <p:cNvPr id="23" name="Textfeld 23"/>
            <p:cNvSpPr txBox="1">
              <a:spLocks noChangeArrowheads="1"/>
            </p:cNvSpPr>
            <p:nvPr/>
          </p:nvSpPr>
          <p:spPr bwMode="auto">
            <a:xfrm>
              <a:off x="415178" y="5166462"/>
              <a:ext cx="1731344" cy="4846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16324A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/>
                  <a:ea typeface="Geneva" charset="0"/>
                  <a:cs typeface="Geneva" charset="0"/>
                </a:rPr>
                <a:t>Screening  Up to 28D </a:t>
              </a:r>
            </a:p>
          </p:txBody>
        </p:sp>
        <p:sp>
          <p:nvSpPr>
            <p:cNvPr id="24" name="Left-Right Arrow 17"/>
            <p:cNvSpPr/>
            <p:nvPr/>
          </p:nvSpPr>
          <p:spPr bwMode="auto">
            <a:xfrm>
              <a:off x="464853" y="5552733"/>
              <a:ext cx="1631994" cy="225970"/>
            </a:xfrm>
            <a:prstGeom prst="leftRightArrow">
              <a:avLst/>
            </a:prstGeom>
            <a:solidFill>
              <a:srgbClr val="5386C2"/>
            </a:solidFill>
            <a:ln w="9525" cap="flat" cmpd="sng" algn="ctr">
              <a:solidFill>
                <a:srgbClr val="56426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Geneva" charset="0"/>
              </a:endParaRPr>
            </a:p>
          </p:txBody>
        </p:sp>
        <p:sp>
          <p:nvSpPr>
            <p:cNvPr id="25" name="Textfeld 23"/>
            <p:cNvSpPr txBox="1">
              <a:spLocks noChangeArrowheads="1"/>
            </p:cNvSpPr>
            <p:nvPr/>
          </p:nvSpPr>
          <p:spPr bwMode="auto">
            <a:xfrm>
              <a:off x="3850396" y="5072931"/>
              <a:ext cx="326871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3B5F83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Geneva" charset="0"/>
                  <a:cs typeface="Geneva" charset="0"/>
                </a:rPr>
                <a:t>Treatment period </a:t>
              </a:r>
            </a:p>
          </p:txBody>
        </p:sp>
        <p:sp>
          <p:nvSpPr>
            <p:cNvPr id="26" name="Left-Right Arrow 21"/>
            <p:cNvSpPr/>
            <p:nvPr/>
          </p:nvSpPr>
          <p:spPr bwMode="auto">
            <a:xfrm>
              <a:off x="2738764" y="5622121"/>
              <a:ext cx="5758850" cy="225971"/>
            </a:xfrm>
            <a:prstGeom prst="leftRightArrow">
              <a:avLst/>
            </a:prstGeom>
            <a:solidFill>
              <a:srgbClr val="5386C2"/>
            </a:solidFill>
            <a:ln w="9525" cap="flat" cmpd="sng" algn="ctr">
              <a:solidFill>
                <a:srgbClr val="56426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Geneva" charset="0"/>
              </a:endParaRPr>
            </a:p>
          </p:txBody>
        </p:sp>
        <p:sp>
          <p:nvSpPr>
            <p:cNvPr id="27" name="TextBox 2"/>
            <p:cNvSpPr txBox="1"/>
            <p:nvPr/>
          </p:nvSpPr>
          <p:spPr>
            <a:xfrm>
              <a:off x="207877" y="6326919"/>
              <a:ext cx="6661827" cy="2423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16324A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/>
                </a:rPr>
                <a:t>* Maximum 10 cycles, </a:t>
              </a:r>
              <a:r>
                <a:rPr kumimoji="0" lang="en-US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6324A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/>
                </a:rPr>
                <a:t>lurbinectedin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16324A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/>
                </a:rPr>
                <a:t> to be continued at 3.2 mg/m</a:t>
              </a:r>
              <a:r>
                <a:rPr kumimoji="0" lang="en-US" sz="1100" b="0" i="0" u="none" strike="noStrike" kern="0" cap="none" spc="0" normalizeH="0" baseline="30000" noProof="0" dirty="0">
                  <a:ln>
                    <a:noFill/>
                  </a:ln>
                  <a:solidFill>
                    <a:srgbClr val="16324A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/>
                </a:rPr>
                <a:t>2 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16324A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/>
                </a:rPr>
                <a:t> D1 q3w</a:t>
              </a:r>
              <a:endParaRPr kumimoji="0" lang="en-US" sz="1100" b="0" i="0" u="none" strike="noStrike" kern="0" cap="none" spc="0" normalizeH="0" baseline="30000" noProof="0" dirty="0">
                <a:ln>
                  <a:noFill/>
                </a:ln>
                <a:solidFill>
                  <a:srgbClr val="16324A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8" name="AutoShape 15"/>
            <p:cNvSpPr>
              <a:spLocks noChangeArrowheads="1"/>
            </p:cNvSpPr>
            <p:nvPr/>
          </p:nvSpPr>
          <p:spPr bwMode="auto">
            <a:xfrm>
              <a:off x="2539297" y="3092501"/>
              <a:ext cx="1774355" cy="585494"/>
            </a:xfrm>
            <a:prstGeom prst="roundRect">
              <a:avLst>
                <a:gd name="adj" fmla="val 16667"/>
              </a:avLst>
            </a:prstGeom>
            <a:solidFill>
              <a:srgbClr val="44546A">
                <a:lumMod val="75000"/>
                <a:lumOff val="25000"/>
              </a:srgbClr>
            </a:solidFill>
            <a:ln w="9525" cap="flat" cmpd="sng" algn="ctr">
              <a:noFill/>
              <a:prstDash val="solid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lIns="36000" tIns="36000" rIns="36000" bIns="3600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S PGothic"/>
                  <a:cs typeface="MS PGothic"/>
                </a:rPr>
                <a:t>Randomization</a:t>
              </a:r>
            </a:p>
          </p:txBody>
        </p:sp>
      </p:grp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93649" y="-26118"/>
            <a:ext cx="11582400" cy="939801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rgbClr val="18179F"/>
                </a:solidFill>
              </a:rPr>
              <a:t>ATLANTIS trial: Study design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0C3109E-7673-04F1-761C-F414FF616A28}"/>
              </a:ext>
            </a:extLst>
          </p:cNvPr>
          <p:cNvSpPr txBox="1">
            <a:spLocks/>
          </p:cNvSpPr>
          <p:nvPr/>
        </p:nvSpPr>
        <p:spPr bwMode="auto">
          <a:xfrm>
            <a:off x="6084849" y="6519555"/>
            <a:ext cx="5722720" cy="204671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>
            <a:lvl1pPr marL="250819" indent="-250819" algn="l" rtl="0" fontAlgn="base">
              <a:spcBef>
                <a:spcPts val="600"/>
              </a:spcBef>
              <a:spcAft>
                <a:spcPct val="0"/>
              </a:spcAft>
              <a:buClr>
                <a:schemeClr val="bg1"/>
              </a:buClr>
              <a:buSzPct val="110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1961" indent="-309555" algn="l" rtl="0" fontAlgn="base">
              <a:spcBef>
                <a:spcPts val="600"/>
              </a:spcBef>
              <a:spcAft>
                <a:spcPct val="0"/>
              </a:spcAft>
              <a:buClr>
                <a:schemeClr val="bg1"/>
              </a:buClr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812780" indent="-249232" algn="l" rtl="0" fontAlgn="base">
              <a:spcBef>
                <a:spcPts val="600"/>
              </a:spcBef>
              <a:spcAft>
                <a:spcPct val="0"/>
              </a:spcAft>
              <a:buClr>
                <a:schemeClr val="bg1"/>
              </a:buClr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1101698" indent="-287331" algn="l" rtl="0" fontAlgn="base">
              <a:spcBef>
                <a:spcPts val="600"/>
              </a:spcBef>
              <a:spcAft>
                <a:spcPct val="0"/>
              </a:spcAft>
              <a:buClr>
                <a:schemeClr val="bg1"/>
              </a:buClr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1390616" indent="-287331" algn="l" rtl="0" fontAlgn="base">
              <a:spcBef>
                <a:spcPts val="600"/>
              </a:spcBef>
              <a:spcAft>
                <a:spcPct val="0"/>
              </a:spcAft>
              <a:buClr>
                <a:schemeClr val="bg1"/>
              </a:buClr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1847804" indent="-28733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304993" indent="-28733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2762182" indent="-28733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219370" indent="-28733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FontTx/>
              <a:buNone/>
            </a:pPr>
            <a:r>
              <a:rPr lang="de-CH" sz="1400" kern="0" dirty="0">
                <a:ea typeface="Arial Unicode MS" pitchFamily="34" charset="-128"/>
                <a:cs typeface="Arial Unicode MS" pitchFamily="34" charset="-128"/>
              </a:rPr>
              <a:t>Paz-Ares et al. WCLC 2021 (PL02.03); Aix et al. Lancet </a:t>
            </a:r>
            <a:r>
              <a:rPr lang="de-CH" sz="1400" kern="0" dirty="0" err="1">
                <a:ea typeface="Arial Unicode MS" pitchFamily="34" charset="-128"/>
                <a:cs typeface="Arial Unicode MS" pitchFamily="34" charset="-128"/>
              </a:rPr>
              <a:t>Resp</a:t>
            </a:r>
            <a:r>
              <a:rPr lang="de-CH" sz="1400" kern="0" dirty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CH" sz="1400" kern="0" dirty="0" err="1">
                <a:ea typeface="Arial Unicode MS" pitchFamily="34" charset="-128"/>
                <a:cs typeface="Arial Unicode MS" pitchFamily="34" charset="-128"/>
              </a:rPr>
              <a:t>Med</a:t>
            </a:r>
            <a:r>
              <a:rPr lang="de-CH" sz="1400" kern="0" dirty="0">
                <a:ea typeface="Arial Unicode MS" pitchFamily="34" charset="-128"/>
                <a:cs typeface="Arial Unicode MS" pitchFamily="34" charset="-128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6670029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>
                <a:solidFill>
                  <a:srgbClr val="1715A8"/>
                </a:solidFill>
              </a:rPr>
              <a:t>ATLANTIS Trial  |  </a:t>
            </a:r>
            <a:r>
              <a:rPr lang="en-US" dirty="0">
                <a:solidFill>
                  <a:srgbClr val="1715A8"/>
                </a:solidFill>
              </a:rPr>
              <a:t>Lurbinectedin + Doxorubicin </a:t>
            </a:r>
            <a:br>
              <a:rPr lang="en-US" dirty="0">
                <a:solidFill>
                  <a:srgbClr val="1715A8"/>
                </a:solidFill>
              </a:rPr>
            </a:br>
            <a:r>
              <a:rPr lang="de-CH" dirty="0">
                <a:solidFill>
                  <a:srgbClr val="1715A8"/>
                </a:solidFill>
              </a:rPr>
              <a:t>Overall Survival and Progression-free Survival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5859360" y="6447135"/>
            <a:ext cx="5712846" cy="204671"/>
          </a:xfrm>
          <a:noFill/>
          <a:ln w="9525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0" tIns="0" rIns="0" bIns="0" rtlCol="0" anchor="b">
            <a:spAutoFit/>
          </a:bodyPr>
          <a:lstStyle/>
          <a:p>
            <a:pPr marL="0" indent="0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de-CH" sz="1400" dirty="0">
                <a:ea typeface="Arial Unicode MS" pitchFamily="34" charset="-128"/>
                <a:cs typeface="Arial Unicode MS" pitchFamily="34" charset="-128"/>
              </a:rPr>
              <a:t>Paz-Ares et al. WCLC 2021 (PL02.03); Aix et al. Lancet </a:t>
            </a:r>
            <a:r>
              <a:rPr lang="de-CH" sz="1400" dirty="0" err="1">
                <a:ea typeface="Arial Unicode MS" pitchFamily="34" charset="-128"/>
                <a:cs typeface="Arial Unicode MS" pitchFamily="34" charset="-128"/>
              </a:rPr>
              <a:t>Resp</a:t>
            </a:r>
            <a:r>
              <a:rPr lang="de-CH" sz="1400" dirty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CH" sz="1400" dirty="0" err="1">
                <a:ea typeface="Arial Unicode MS" pitchFamily="34" charset="-128"/>
                <a:cs typeface="Arial Unicode MS" pitchFamily="34" charset="-128"/>
              </a:rPr>
              <a:t>Med</a:t>
            </a:r>
            <a:r>
              <a:rPr lang="de-CH" sz="1400" dirty="0">
                <a:ea typeface="Arial Unicode MS" pitchFamily="34" charset="-128"/>
                <a:cs typeface="Arial Unicode MS" pitchFamily="34" charset="-128"/>
              </a:rPr>
              <a:t> 2023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D6FE1FB3-BF1D-C5A8-2DA9-656DBDFA9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69" y="1460810"/>
            <a:ext cx="11194165" cy="4772722"/>
          </a:xfrm>
          <a:prstGeom prst="rect">
            <a:avLst/>
          </a:prstGeom>
        </p:spPr>
      </p:pic>
      <p:sp>
        <p:nvSpPr>
          <p:cNvPr id="17" name="Rectangle 1">
            <a:extLst>
              <a:ext uri="{FF2B5EF4-FFF2-40B4-BE49-F238E27FC236}">
                <a16:creationId xmlns:a16="http://schemas.microsoft.com/office/drawing/2014/main" id="{46EE9268-782F-9334-9FCB-74B8FEE51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927" y="4234768"/>
            <a:ext cx="121507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200" b="1" dirty="0">
                <a:solidFill>
                  <a:srgbClr val="0086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 7.6 months</a:t>
            </a:r>
            <a:endParaRPr lang="de-DE" altLang="de-DE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4C84CBB5-27C9-2F33-AADA-6EA981C13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9712" y="3710521"/>
            <a:ext cx="121507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200" b="1" dirty="0">
                <a:solidFill>
                  <a:srgbClr val="8B09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 8.6 months</a:t>
            </a:r>
            <a:endParaRPr lang="de-DE" altLang="de-DE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" name="Rectangle 1">
            <a:extLst>
              <a:ext uri="{FF2B5EF4-FFF2-40B4-BE49-F238E27FC236}">
                <a16:creationId xmlns:a16="http://schemas.microsoft.com/office/drawing/2014/main" id="{FE1EC03D-AF6B-993B-CAE8-2C16FD733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0693" y="3138381"/>
            <a:ext cx="96019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HR=0.967</a:t>
            </a:r>
            <a:endParaRPr lang="de-DE" altLang="de-DE" sz="80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82644E38-7508-3551-6AB7-ED2E4E972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453" y="4251791"/>
            <a:ext cx="115576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200" b="1" dirty="0">
                <a:solidFill>
                  <a:srgbClr val="0086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PFS 4.0 months</a:t>
            </a:r>
            <a:endParaRPr lang="de-DE" altLang="de-DE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6" name="Rectangle 3">
            <a:extLst>
              <a:ext uri="{FF2B5EF4-FFF2-40B4-BE49-F238E27FC236}">
                <a16:creationId xmlns:a16="http://schemas.microsoft.com/office/drawing/2014/main" id="{67A0CA38-7A08-6B57-E9AC-1CF344F54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937" y="3515671"/>
            <a:ext cx="129202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200" b="1" dirty="0">
                <a:solidFill>
                  <a:srgbClr val="8B09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mPFS 4.0 months</a:t>
            </a:r>
            <a:endParaRPr lang="de-DE" altLang="de-DE" sz="80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2" name="Rectangle 9">
            <a:extLst>
              <a:ext uri="{FF2B5EF4-FFF2-40B4-BE49-F238E27FC236}">
                <a16:creationId xmlns:a16="http://schemas.microsoft.com/office/drawing/2014/main" id="{06616961-A55E-C162-698A-BDC69CC75F9D}"/>
              </a:ext>
            </a:extLst>
          </p:cNvPr>
          <p:cNvSpPr/>
          <p:nvPr/>
        </p:nvSpPr>
        <p:spPr>
          <a:xfrm>
            <a:off x="3649439" y="3155403"/>
            <a:ext cx="1037143" cy="184666"/>
          </a:xfrm>
          <a:prstGeom prst="rect">
            <a:avLst/>
          </a:prstGeom>
        </p:spPr>
        <p:txBody>
          <a:bodyPr vert="horz" wrap="none" lIns="0" tIns="0" rIns="0" bIns="0" anchor="ctr" anchorCtr="0">
            <a:spAutoFit/>
          </a:bodyPr>
          <a:lstStyle/>
          <a:p>
            <a:pPr defTabSz="45717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PFS HR=0.831</a:t>
            </a:r>
            <a:endParaRPr lang="de-DE" altLang="de-DE" sz="800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12" name="Imagen 15">
            <a:extLst>
              <a:ext uri="{FF2B5EF4-FFF2-40B4-BE49-F238E27FC236}">
                <a16:creationId xmlns:a16="http://schemas.microsoft.com/office/drawing/2014/main" id="{A2A3451B-9F60-164E-90D3-780976FD59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11" t="5988" r="54598" b="88792"/>
          <a:stretch/>
        </p:blipFill>
        <p:spPr>
          <a:xfrm>
            <a:off x="943328" y="1718596"/>
            <a:ext cx="2484156" cy="2491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C29D01-4D1E-9947-8A9A-96B53E733595}"/>
              </a:ext>
            </a:extLst>
          </p:cNvPr>
          <p:cNvSpPr txBox="1"/>
          <p:nvPr/>
        </p:nvSpPr>
        <p:spPr>
          <a:xfrm>
            <a:off x="991777" y="1718596"/>
            <a:ext cx="204222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Progression-free Survival</a:t>
            </a:r>
          </a:p>
        </p:txBody>
      </p:sp>
    </p:spTree>
    <p:extLst>
      <p:ext uri="{BB962C8B-B14F-4D97-AF65-F5344CB8AC3E}">
        <p14:creationId xmlns:p14="http://schemas.microsoft.com/office/powerpoint/2010/main" val="41040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1046" t="1941" r="1046" b="2087"/>
          <a:stretch/>
        </p:blipFill>
        <p:spPr>
          <a:xfrm>
            <a:off x="755375" y="1937402"/>
            <a:ext cx="10749500" cy="44968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4" y="967906"/>
            <a:ext cx="114701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 responses (ORR) were observed in 15 pts (57.7%), including complete responses (CR) in 2 pts (7.7%), partial response (PR) in 13 pts (50%). Stable disease (SD) was observed in 7 pts (26.9%) and 3 pts (11.54%) were in progressive disease (PD). Disease control rate (DC) was 84.61%,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F908BB95-319A-284C-B351-0A2B8A683CF2}"/>
              </a:ext>
            </a:extLst>
          </p:cNvPr>
          <p:cNvSpPr txBox="1">
            <a:spLocks/>
          </p:cNvSpPr>
          <p:nvPr/>
        </p:nvSpPr>
        <p:spPr>
          <a:xfrm>
            <a:off x="556997" y="4171"/>
            <a:ext cx="10459347" cy="720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8179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8179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2SMALL Phase I/II trial: Lurbinectedin plus Atezolizumab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18179F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E065C534-D12C-7045-BBB2-ACEEB8890479}"/>
              </a:ext>
            </a:extLst>
          </p:cNvPr>
          <p:cNvSpPr txBox="1"/>
          <p:nvPr/>
        </p:nvSpPr>
        <p:spPr>
          <a:xfrm>
            <a:off x="9590729" y="6526431"/>
            <a:ext cx="2375984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457178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Ponce et al. SITC</a:t>
            </a:r>
            <a:r>
              <a:rPr kumimoji="0" sz="1600" b="0" i="0" u="none" strike="noStrike" kern="1200" cap="none" spc="-11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 </a:t>
            </a:r>
            <a:r>
              <a:rPr kumimoji="0" lang="es-ES" sz="1600" b="0" i="0" u="none" strike="noStrike" kern="1200" cap="none" spc="-11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20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2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1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Helvetica Neue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743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F908BB95-319A-284C-B351-0A2B8A683CF2}"/>
              </a:ext>
            </a:extLst>
          </p:cNvPr>
          <p:cNvSpPr txBox="1">
            <a:spLocks/>
          </p:cNvSpPr>
          <p:nvPr/>
        </p:nvSpPr>
        <p:spPr>
          <a:xfrm>
            <a:off x="556997" y="4171"/>
            <a:ext cx="10459347" cy="720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8179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8179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LUPER Phase I/II trial: Lurbinectedin plus Pembrolizumab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18179F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E065C534-D12C-7045-BBB2-ACEEB8890479}"/>
              </a:ext>
            </a:extLst>
          </p:cNvPr>
          <p:cNvSpPr txBox="1"/>
          <p:nvPr/>
        </p:nvSpPr>
        <p:spPr>
          <a:xfrm>
            <a:off x="7047572" y="6526431"/>
            <a:ext cx="4272372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r" defTabSz="457178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Calles A et al. </a:t>
            </a:r>
            <a:r>
              <a:rPr lang="es-ES" sz="1400" spc="5" dirty="0">
                <a:solidFill>
                  <a:srgbClr val="001F5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ASCO</a:t>
            </a:r>
            <a:r>
              <a:rPr kumimoji="0" sz="1400" b="0" i="0" u="none" strike="noStrike" kern="1200" cap="none" spc="-11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 </a:t>
            </a:r>
            <a:r>
              <a:rPr kumimoji="0" lang="es-ES" sz="1400" b="0" i="0" u="none" strike="noStrike" kern="1200" cap="none" spc="-11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20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2</a:t>
            </a:r>
            <a:r>
              <a:rPr lang="es-ES" sz="1400" dirty="0">
                <a:solidFill>
                  <a:srgbClr val="001F5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2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Helvetica Neue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9550633-E634-1570-69D9-BB2E44DE4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79" y="982610"/>
            <a:ext cx="6580959" cy="551719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15915D1-5340-B259-37D1-3FF058A04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454" y="4371278"/>
            <a:ext cx="4743549" cy="189352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A424DA9-C0CC-6D00-725E-20514EB53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454" y="982610"/>
            <a:ext cx="4743549" cy="313030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671D847-4637-66E2-06CF-4646EA0996A6}"/>
              </a:ext>
            </a:extLst>
          </p:cNvPr>
          <p:cNvSpPr txBox="1"/>
          <p:nvPr/>
        </p:nvSpPr>
        <p:spPr>
          <a:xfrm>
            <a:off x="8686800" y="4538550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RR: 31%</a:t>
            </a:r>
          </a:p>
        </p:txBody>
      </p:sp>
    </p:spTree>
    <p:extLst>
      <p:ext uri="{BB962C8B-B14F-4D97-AF65-F5344CB8AC3E}">
        <p14:creationId xmlns:p14="http://schemas.microsoft.com/office/powerpoint/2010/main" val="4810303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1"/>
            <a:ext cx="12192000" cy="951345"/>
          </a:xfrm>
          <a:prstGeom prst="rect">
            <a:avLst/>
          </a:prstGeom>
          <a:gradFill>
            <a:gsLst>
              <a:gs pos="33000">
                <a:srgbClr val="0052A4"/>
              </a:gs>
              <a:gs pos="84000">
                <a:srgbClr val="178ED7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7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7FEF570-DE81-415D-9C40-74D525C66A6D}"/>
              </a:ext>
            </a:extLst>
          </p:cNvPr>
          <p:cNvSpPr txBox="1">
            <a:spLocks/>
          </p:cNvSpPr>
          <p:nvPr/>
        </p:nvSpPr>
        <p:spPr>
          <a:xfrm>
            <a:off x="-1" y="31"/>
            <a:ext cx="12191999" cy="94378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ctr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933" b="1" i="0" u="none" strike="noStrike" kern="1200" cap="none" spc="0" normalizeH="0" baseline="0" noProof="0" dirty="0">
                <a:ln>
                  <a:noFill/>
                </a:ln>
                <a:solidFill>
                  <a:srgbClr val="18179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AMG 757: A Half-life Extended BiTE</a:t>
            </a:r>
            <a:r>
              <a:rPr kumimoji="1" lang="en-US" altLang="ja-JP" sz="2933" b="1" i="0" u="none" strike="noStrike" kern="1200" cap="none" spc="0" normalizeH="0" baseline="30000" noProof="0" dirty="0">
                <a:ln>
                  <a:noFill/>
                </a:ln>
                <a:solidFill>
                  <a:srgbClr val="18179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®</a:t>
            </a:r>
            <a:r>
              <a:rPr kumimoji="1" lang="en-US" altLang="ja-JP" sz="2933" b="1" i="0" u="none" strike="noStrike" kern="1200" cap="none" spc="0" normalizeH="0" baseline="0" noProof="0" dirty="0">
                <a:ln>
                  <a:noFill/>
                </a:ln>
                <a:solidFill>
                  <a:srgbClr val="18179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(bispecific T-cell engager) Immuno-oncology Therapy Targeting DLL3 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18179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for SCLC</a:t>
            </a:r>
            <a:endParaRPr kumimoji="1" lang="en-US" sz="3200" b="1" i="0" u="none" strike="noStrike" kern="1200" cap="none" spc="0" normalizeH="0" baseline="0" noProof="0" dirty="0">
              <a:ln>
                <a:noFill/>
              </a:ln>
              <a:solidFill>
                <a:srgbClr val="18179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455C234-72B9-4878-957B-54DF253F2A1C}"/>
              </a:ext>
            </a:extLst>
          </p:cNvPr>
          <p:cNvGrpSpPr/>
          <p:nvPr/>
        </p:nvGrpSpPr>
        <p:grpSpPr>
          <a:xfrm>
            <a:off x="207265" y="1197789"/>
            <a:ext cx="11642985" cy="5498481"/>
            <a:chOff x="195771" y="703234"/>
            <a:chExt cx="9018000" cy="3874532"/>
          </a:xfrm>
        </p:grpSpPr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03614AF0-7A48-424D-9919-39AF0524E37D}"/>
                </a:ext>
              </a:extLst>
            </p:cNvPr>
            <p:cNvSpPr txBox="1"/>
            <p:nvPr/>
          </p:nvSpPr>
          <p:spPr>
            <a:xfrm>
              <a:off x="195771" y="3816325"/>
              <a:ext cx="901800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08" marR="0" lvl="0" indent="-214308" algn="l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BiTE molecules engage a patient’s own T cells to attack and eradicate cancer </a:t>
              </a:r>
              <a:r>
                <a:rPr kumimoji="0" lang="en-US" sz="18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cells</a:t>
              </a:r>
              <a:r>
                <a:rPr kumimoji="0" lang="en-US" sz="1867" b="0" i="0" u="none" strike="noStrike" kern="1200" cap="none" spc="0" normalizeH="0" baseline="30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r>
                <a:rPr kumimoji="0" lang="en-US" sz="1867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–</a:t>
              </a:r>
              <a:r>
                <a:rPr kumimoji="0" lang="en-US" sz="1867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pic>
          <p:nvPicPr>
            <p:cNvPr id="67" name="図 66">
              <a:extLst>
                <a:ext uri="{FF2B5EF4-FFF2-40B4-BE49-F238E27FC236}">
                  <a16:creationId xmlns:a16="http://schemas.microsoft.com/office/drawing/2014/main" id="{DBF0B7D9-BB1C-4963-B1D9-EEC8F8A9A6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147" t="35117" r="18107" b="22049"/>
            <a:stretch/>
          </p:blipFill>
          <p:spPr>
            <a:xfrm>
              <a:off x="833836" y="703234"/>
              <a:ext cx="7429500" cy="3100997"/>
            </a:xfrm>
            <a:prstGeom prst="rect">
              <a:avLst/>
            </a:prstGeom>
          </p:spPr>
        </p:pic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73D2640E-3955-4587-ACB6-A0A80E1A1548}"/>
                </a:ext>
              </a:extLst>
            </p:cNvPr>
            <p:cNvSpPr txBox="1"/>
            <p:nvPr/>
          </p:nvSpPr>
          <p:spPr>
            <a:xfrm>
              <a:off x="195771" y="4209076"/>
              <a:ext cx="9018000" cy="368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1.Stieglmaier J, et al. </a:t>
              </a:r>
              <a:r>
                <a:rPr kumimoji="0" lang="en-US" altLang="ja-JP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Expert Opin Biol Ther</a:t>
              </a:r>
              <a:r>
                <a:rPr kumimoji="0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. 2015;15:1093-1099. 2. Einsele H, et al. </a:t>
              </a:r>
              <a:r>
                <a:rPr kumimoji="0" lang="en-US" altLang="ja-JP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Cancer. </a:t>
              </a:r>
              <a:r>
                <a:rPr kumimoji="0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2020;126:3192-3201.  </a:t>
              </a:r>
            </a:p>
            <a:p>
              <a:pPr marL="0" marR="0" lvl="0" indent="0" algn="l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 3. </a:t>
              </a:r>
              <a:r>
                <a:rPr kumimoji="0" lang="en-US" altLang="ja-JP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Bargou</a:t>
              </a:r>
              <a:r>
                <a:rPr kumimoji="0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 R, et al. </a:t>
              </a:r>
              <a:r>
                <a:rPr kumimoji="0" lang="en-US" altLang="ja-JP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Science.</a:t>
              </a:r>
              <a:r>
                <a:rPr kumimoji="0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 2008;321:974-977.</a:t>
              </a:r>
              <a:endPara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56049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Paz-Ares et al. J Clin Oncol 2023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21F369A-9B3A-AFE6-6CFD-5DF3CC71C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82" y="1215736"/>
            <a:ext cx="11897591" cy="518506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971B38D-782D-4B5C-0B05-152D3999B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07694"/>
            <a:ext cx="11582400" cy="939801"/>
          </a:xfrm>
        </p:spPr>
        <p:txBody>
          <a:bodyPr anchor="ctr"/>
          <a:lstStyle/>
          <a:p>
            <a:r>
              <a:rPr lang="en-GB" sz="3200" dirty="0" err="1">
                <a:solidFill>
                  <a:srgbClr val="18179F"/>
                </a:solidFill>
              </a:rPr>
              <a:t>Tarlatamab</a:t>
            </a:r>
            <a:r>
              <a:rPr lang="en-GB" sz="3200" dirty="0">
                <a:solidFill>
                  <a:srgbClr val="18179F"/>
                </a:solidFill>
              </a:rPr>
              <a:t> FIH- Response and Safety</a:t>
            </a:r>
          </a:p>
        </p:txBody>
      </p:sp>
    </p:spTree>
    <p:extLst>
      <p:ext uri="{BB962C8B-B14F-4D97-AF65-F5344CB8AC3E}">
        <p14:creationId xmlns:p14="http://schemas.microsoft.com/office/powerpoint/2010/main" val="34998925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hidden="1"/>
          <p:cNvPicPr>
            <a:picLocks noChangeAspect="1"/>
          </p:cNvPicPr>
          <p:nvPr/>
        </p:nvPicPr>
        <p:blipFill rotWithShape="1">
          <a:blip r:embed="rId2"/>
          <a:srcRect l="11154" t="16242" r="10791" b="23257"/>
          <a:stretch/>
        </p:blipFill>
        <p:spPr>
          <a:xfrm>
            <a:off x="6384557" y="2803526"/>
            <a:ext cx="5855071" cy="2775847"/>
          </a:xfrm>
          <a:prstGeom prst="rect">
            <a:avLst/>
          </a:prstGeom>
        </p:spPr>
      </p:pic>
      <p:pic>
        <p:nvPicPr>
          <p:cNvPr id="8" name="Picture 7" hidden="1"/>
          <p:cNvPicPr>
            <a:picLocks noChangeAspect="1"/>
          </p:cNvPicPr>
          <p:nvPr/>
        </p:nvPicPr>
        <p:blipFill rotWithShape="1">
          <a:blip r:embed="rId3"/>
          <a:stretch/>
        </p:blipFill>
        <p:spPr>
          <a:xfrm>
            <a:off x="-699400" y="2060575"/>
            <a:ext cx="8137771" cy="4577096"/>
          </a:xfrm>
          <a:prstGeom prst="rect">
            <a:avLst/>
          </a:prstGeom>
        </p:spPr>
      </p:pic>
      <p:sp>
        <p:nvSpPr>
          <p:cNvPr id="675" name="Content Placeholder 26">
            <a:extLst>
              <a:ext uri="{FF2B5EF4-FFF2-40B4-BE49-F238E27FC236}">
                <a16:creationId xmlns:a16="http://schemas.microsoft.com/office/drawing/2014/main" id="{16BAD327-BB22-5046-7225-C8934978F9E8}"/>
              </a:ext>
            </a:extLst>
          </p:cNvPr>
          <p:cNvSpPr txBox="1">
            <a:spLocks/>
          </p:cNvSpPr>
          <p:nvPr/>
        </p:nvSpPr>
        <p:spPr bwMode="auto">
          <a:xfrm>
            <a:off x="304800" y="1725665"/>
            <a:ext cx="5455280" cy="2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914377" hangingPunct="0">
              <a:defRPr/>
            </a:pPr>
            <a:r>
              <a:rPr lang="en-GB" sz="1600" b="1" dirty="0">
                <a:solidFill>
                  <a:srgbClr val="363636"/>
                </a:solidFill>
                <a:ea typeface="+mj-ea"/>
                <a:cs typeface="+mj-cs"/>
                <a:sym typeface="Helvetica"/>
              </a:rPr>
              <a:t>Progression-free survival</a:t>
            </a:r>
          </a:p>
        </p:txBody>
      </p:sp>
      <p:sp>
        <p:nvSpPr>
          <p:cNvPr id="10" name="Content Placeholder 26">
            <a:extLst>
              <a:ext uri="{FF2B5EF4-FFF2-40B4-BE49-F238E27FC236}">
                <a16:creationId xmlns:a16="http://schemas.microsoft.com/office/drawing/2014/main" id="{16BAD327-BB22-5046-7225-C8934978F9E8}"/>
              </a:ext>
            </a:extLst>
          </p:cNvPr>
          <p:cNvSpPr txBox="1">
            <a:spLocks/>
          </p:cNvSpPr>
          <p:nvPr/>
        </p:nvSpPr>
        <p:spPr bwMode="auto">
          <a:xfrm>
            <a:off x="6248400" y="1725665"/>
            <a:ext cx="5455280" cy="2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914377" hangingPunct="0">
              <a:defRPr/>
            </a:pPr>
            <a:r>
              <a:rPr lang="en-GB" sz="1600" b="1" dirty="0">
                <a:solidFill>
                  <a:srgbClr val="363636"/>
                </a:solidFill>
                <a:ea typeface="+mj-ea"/>
                <a:cs typeface="+mj-cs"/>
                <a:sym typeface="Helvetica"/>
              </a:rPr>
              <a:t>Overall survival</a:t>
            </a:r>
          </a:p>
        </p:txBody>
      </p:sp>
      <p:sp>
        <p:nvSpPr>
          <p:cNvPr id="11" name="Freeform 21">
            <a:extLst>
              <a:ext uri="{FF2B5EF4-FFF2-40B4-BE49-F238E27FC236}">
                <a16:creationId xmlns:a16="http://schemas.microsoft.com/office/drawing/2014/main" id="{F11AA02E-2737-495A-0655-60BA0B39F209}"/>
              </a:ext>
            </a:extLst>
          </p:cNvPr>
          <p:cNvSpPr>
            <a:spLocks/>
          </p:cNvSpPr>
          <p:nvPr/>
        </p:nvSpPr>
        <p:spPr bwMode="auto">
          <a:xfrm>
            <a:off x="1120896" y="2256459"/>
            <a:ext cx="4914144" cy="2376000"/>
          </a:xfrm>
          <a:custGeom>
            <a:avLst/>
            <a:gdLst>
              <a:gd name="T0" fmla="*/ 0 w 2091"/>
              <a:gd name="T1" fmla="*/ 0 h 1310"/>
              <a:gd name="T2" fmla="*/ 0 w 2091"/>
              <a:gd name="T3" fmla="*/ 1310 h 1310"/>
              <a:gd name="T4" fmla="*/ 2091 w 2091"/>
              <a:gd name="T5" fmla="*/ 1310 h 1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91" h="1310">
                <a:moveTo>
                  <a:pt x="0" y="0"/>
                </a:moveTo>
                <a:lnTo>
                  <a:pt x="0" y="1310"/>
                </a:lnTo>
                <a:lnTo>
                  <a:pt x="2091" y="1310"/>
                </a:lnTo>
              </a:path>
            </a:pathLst>
          </a:custGeom>
          <a:noFill/>
          <a:ln w="19050" cap="sq">
            <a:solidFill>
              <a:srgbClr val="36363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363636"/>
              </a:solidFill>
              <a:ea typeface="+mj-ea"/>
              <a:cs typeface="+mj-cs"/>
              <a:sym typeface="Helvetica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D4D89D-621C-4811-863F-C8549B383CFE}"/>
              </a:ext>
            </a:extLst>
          </p:cNvPr>
          <p:cNvGrpSpPr/>
          <p:nvPr/>
        </p:nvGrpSpPr>
        <p:grpSpPr>
          <a:xfrm>
            <a:off x="342900" y="2109329"/>
            <a:ext cx="779059" cy="2427931"/>
            <a:chOff x="4763366" y="1321736"/>
            <a:chExt cx="779059" cy="2920750"/>
          </a:xfrm>
        </p:grpSpPr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ABBB9E31-7EFA-2B34-42D8-87BCD00B64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56191" y="1509628"/>
              <a:ext cx="86234" cy="0"/>
            </a:xfrm>
            <a:prstGeom prst="line">
              <a:avLst/>
            </a:prstGeom>
            <a:noFill/>
            <a:ln w="19050" cap="flat">
              <a:solidFill>
                <a:srgbClr val="36363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400">
                <a:solidFill>
                  <a:srgbClr val="363636"/>
                </a:solidFill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14" name="Line 7">
              <a:extLst>
                <a:ext uri="{FF2B5EF4-FFF2-40B4-BE49-F238E27FC236}">
                  <a16:creationId xmlns:a16="http://schemas.microsoft.com/office/drawing/2014/main" id="{E190BABC-E04F-2ACE-B054-94FF39E793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56191" y="2031836"/>
              <a:ext cx="86234" cy="0"/>
            </a:xfrm>
            <a:prstGeom prst="line">
              <a:avLst/>
            </a:prstGeom>
            <a:noFill/>
            <a:ln w="19050" cap="flat">
              <a:solidFill>
                <a:srgbClr val="36363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400">
                <a:solidFill>
                  <a:srgbClr val="363636"/>
                </a:solidFill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15" name="Line 8">
              <a:extLst>
                <a:ext uri="{FF2B5EF4-FFF2-40B4-BE49-F238E27FC236}">
                  <a16:creationId xmlns:a16="http://schemas.microsoft.com/office/drawing/2014/main" id="{55D67327-1012-3493-3CA9-E7191E7154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56191" y="2530597"/>
              <a:ext cx="86234" cy="0"/>
            </a:xfrm>
            <a:prstGeom prst="line">
              <a:avLst/>
            </a:prstGeom>
            <a:noFill/>
            <a:ln w="19050" cap="flat">
              <a:solidFill>
                <a:srgbClr val="36363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400">
                <a:solidFill>
                  <a:srgbClr val="363636"/>
                </a:solidFill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16" name="Line 9">
              <a:extLst>
                <a:ext uri="{FF2B5EF4-FFF2-40B4-BE49-F238E27FC236}">
                  <a16:creationId xmlns:a16="http://schemas.microsoft.com/office/drawing/2014/main" id="{C706FB48-3ECB-C0C7-2469-8E6AF9D649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56191" y="3045476"/>
              <a:ext cx="86234" cy="0"/>
            </a:xfrm>
            <a:prstGeom prst="line">
              <a:avLst/>
            </a:prstGeom>
            <a:noFill/>
            <a:ln w="19050" cap="flat">
              <a:solidFill>
                <a:srgbClr val="36363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400">
                <a:solidFill>
                  <a:srgbClr val="363636"/>
                </a:solidFill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17" name="Line 10">
              <a:extLst>
                <a:ext uri="{FF2B5EF4-FFF2-40B4-BE49-F238E27FC236}">
                  <a16:creationId xmlns:a16="http://schemas.microsoft.com/office/drawing/2014/main" id="{D72991F7-FA61-4C1E-BB2E-E44798F659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56191" y="3549612"/>
              <a:ext cx="86234" cy="0"/>
            </a:xfrm>
            <a:prstGeom prst="line">
              <a:avLst/>
            </a:prstGeom>
            <a:noFill/>
            <a:ln w="19050" cap="flat">
              <a:solidFill>
                <a:srgbClr val="36363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400">
                <a:solidFill>
                  <a:srgbClr val="363636"/>
                </a:solidFill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18" name="Line 11">
              <a:extLst>
                <a:ext uri="{FF2B5EF4-FFF2-40B4-BE49-F238E27FC236}">
                  <a16:creationId xmlns:a16="http://schemas.microsoft.com/office/drawing/2014/main" id="{D3C94E15-0C2E-6480-8787-F7D8D125C7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56191" y="4059120"/>
              <a:ext cx="86234" cy="0"/>
            </a:xfrm>
            <a:prstGeom prst="line">
              <a:avLst/>
            </a:prstGeom>
            <a:noFill/>
            <a:ln w="19050" cap="flat">
              <a:solidFill>
                <a:srgbClr val="36363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400">
                <a:solidFill>
                  <a:srgbClr val="363636"/>
                </a:solidFill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62682F4-9FB1-2F28-68D6-35EB86DE6574}"/>
                </a:ext>
              </a:extLst>
            </p:cNvPr>
            <p:cNvSpPr txBox="1"/>
            <p:nvPr/>
          </p:nvSpPr>
          <p:spPr>
            <a:xfrm rot="16200000">
              <a:off x="4075325" y="2656501"/>
              <a:ext cx="16838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srgbClr val="36363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PFS probability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BCD9CA0-0126-582F-E23F-48CB311F6124}"/>
                </a:ext>
              </a:extLst>
            </p:cNvPr>
            <p:cNvSpPr txBox="1"/>
            <p:nvPr/>
          </p:nvSpPr>
          <p:spPr>
            <a:xfrm>
              <a:off x="5049034" y="1321736"/>
              <a:ext cx="433131" cy="37024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 defTabSz="914377" hangingPunct="0"/>
              <a:r>
                <a:rPr lang="en-GB" sz="1400" dirty="0">
                  <a:solidFill>
                    <a:srgbClr val="36363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1.0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FF46B1F-103E-6338-E049-D04FACD1FC01}"/>
                </a:ext>
              </a:extLst>
            </p:cNvPr>
            <p:cNvSpPr txBox="1"/>
            <p:nvPr/>
          </p:nvSpPr>
          <p:spPr>
            <a:xfrm>
              <a:off x="5049040" y="1845874"/>
              <a:ext cx="433131" cy="37024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 defTabSz="914377" hangingPunct="0"/>
              <a:r>
                <a:rPr lang="en-GB" sz="1400" dirty="0">
                  <a:solidFill>
                    <a:srgbClr val="36363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0.8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62822A5-61CA-465A-7733-E1009E32C1D3}"/>
                </a:ext>
              </a:extLst>
            </p:cNvPr>
            <p:cNvSpPr txBox="1"/>
            <p:nvPr/>
          </p:nvSpPr>
          <p:spPr>
            <a:xfrm>
              <a:off x="5049040" y="2344404"/>
              <a:ext cx="433131" cy="37024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 defTabSz="914377" hangingPunct="0"/>
              <a:r>
                <a:rPr lang="en-GB" sz="1400" dirty="0">
                  <a:solidFill>
                    <a:srgbClr val="36363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0.6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7B18CEA-BD4B-A635-B68C-4C219D170CDE}"/>
                </a:ext>
              </a:extLst>
            </p:cNvPr>
            <p:cNvSpPr txBox="1"/>
            <p:nvPr/>
          </p:nvSpPr>
          <p:spPr>
            <a:xfrm>
              <a:off x="5049040" y="2859059"/>
              <a:ext cx="433131" cy="37024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 defTabSz="914377" hangingPunct="0"/>
              <a:r>
                <a:rPr lang="en-GB" sz="1400" dirty="0">
                  <a:solidFill>
                    <a:srgbClr val="36363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0.4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529A56A-33C6-F41F-2FD6-990EA4DEBCCE}"/>
                </a:ext>
              </a:extLst>
            </p:cNvPr>
            <p:cNvSpPr txBox="1"/>
            <p:nvPr/>
          </p:nvSpPr>
          <p:spPr>
            <a:xfrm>
              <a:off x="5049040" y="3362960"/>
              <a:ext cx="433131" cy="37024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 defTabSz="914377" hangingPunct="0"/>
              <a:r>
                <a:rPr lang="en-GB" sz="1400" dirty="0">
                  <a:solidFill>
                    <a:srgbClr val="36363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0.2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5F192D7-16F1-C27D-75DA-BB9D09D03117}"/>
                </a:ext>
              </a:extLst>
            </p:cNvPr>
            <p:cNvSpPr txBox="1"/>
            <p:nvPr/>
          </p:nvSpPr>
          <p:spPr>
            <a:xfrm>
              <a:off x="5198127" y="3872237"/>
              <a:ext cx="284052" cy="37024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 defTabSz="914377" hangingPunct="0"/>
              <a:r>
                <a:rPr lang="en-GB" sz="1400" dirty="0">
                  <a:solidFill>
                    <a:srgbClr val="36363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0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76CAE1D-CA0E-9F1A-1F69-560CF2465286}"/>
              </a:ext>
            </a:extLst>
          </p:cNvPr>
          <p:cNvSpPr txBox="1"/>
          <p:nvPr/>
        </p:nvSpPr>
        <p:spPr>
          <a:xfrm>
            <a:off x="3179189" y="4931341"/>
            <a:ext cx="1261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rgbClr val="36363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"/>
              </a:rPr>
              <a:t>Time, months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331474F-67F5-3C14-ECC4-5879556D747D}"/>
              </a:ext>
            </a:extLst>
          </p:cNvPr>
          <p:cNvGrpSpPr/>
          <p:nvPr/>
        </p:nvGrpSpPr>
        <p:grpSpPr>
          <a:xfrm>
            <a:off x="1151467" y="4644488"/>
            <a:ext cx="4985288" cy="360147"/>
            <a:chOff x="1547651" y="4939133"/>
            <a:chExt cx="3538135" cy="360147"/>
          </a:xfrm>
        </p:grpSpPr>
        <p:sp>
          <p:nvSpPr>
            <p:cNvPr id="28" name="Line 21">
              <a:extLst>
                <a:ext uri="{FF2B5EF4-FFF2-40B4-BE49-F238E27FC236}">
                  <a16:creationId xmlns:a16="http://schemas.microsoft.com/office/drawing/2014/main" id="{B492E313-FB51-5E15-598B-E468BDC296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92563" y="4939133"/>
              <a:ext cx="0" cy="72000"/>
            </a:xfrm>
            <a:prstGeom prst="line">
              <a:avLst/>
            </a:prstGeom>
            <a:noFill/>
            <a:ln w="19050" cap="flat">
              <a:solidFill>
                <a:srgbClr val="36363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36363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B06234A-DA51-8A34-CFFA-80490FE9DB27}"/>
                </a:ext>
              </a:extLst>
            </p:cNvPr>
            <p:cNvSpPr txBox="1"/>
            <p:nvPr/>
          </p:nvSpPr>
          <p:spPr>
            <a:xfrm>
              <a:off x="4893116" y="5011133"/>
              <a:ext cx="192670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36363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18</a:t>
              </a:r>
            </a:p>
          </p:txBody>
        </p:sp>
        <p:sp>
          <p:nvSpPr>
            <p:cNvPr id="30" name="Line 21">
              <a:extLst>
                <a:ext uri="{FF2B5EF4-FFF2-40B4-BE49-F238E27FC236}">
                  <a16:creationId xmlns:a16="http://schemas.microsoft.com/office/drawing/2014/main" id="{4327577B-6EFC-9D4A-F62B-4A75508D05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16926" y="4939133"/>
              <a:ext cx="0" cy="72000"/>
            </a:xfrm>
            <a:prstGeom prst="line">
              <a:avLst/>
            </a:prstGeom>
            <a:noFill/>
            <a:ln w="19050" cap="flat">
              <a:solidFill>
                <a:srgbClr val="36363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36363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AD836C9-F4E3-0E60-69D1-13B8DCAF1A59}"/>
                </a:ext>
              </a:extLst>
            </p:cNvPr>
            <p:cNvSpPr txBox="1"/>
            <p:nvPr/>
          </p:nvSpPr>
          <p:spPr>
            <a:xfrm>
              <a:off x="4517477" y="5011133"/>
              <a:ext cx="192670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36363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16</a:t>
              </a:r>
            </a:p>
          </p:txBody>
        </p:sp>
        <p:sp>
          <p:nvSpPr>
            <p:cNvPr id="32" name="Line 21">
              <a:extLst>
                <a:ext uri="{FF2B5EF4-FFF2-40B4-BE49-F238E27FC236}">
                  <a16:creationId xmlns:a16="http://schemas.microsoft.com/office/drawing/2014/main" id="{CCD8485D-8269-1A1B-09A5-27805DFDF9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1289" y="4939133"/>
              <a:ext cx="0" cy="72000"/>
            </a:xfrm>
            <a:prstGeom prst="line">
              <a:avLst/>
            </a:prstGeom>
            <a:noFill/>
            <a:ln w="19050" cap="flat">
              <a:solidFill>
                <a:srgbClr val="36363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36363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CB7F7E7-2395-C997-9814-98B90055DC2A}"/>
                </a:ext>
              </a:extLst>
            </p:cNvPr>
            <p:cNvSpPr txBox="1"/>
            <p:nvPr/>
          </p:nvSpPr>
          <p:spPr>
            <a:xfrm>
              <a:off x="4141842" y="5011133"/>
              <a:ext cx="192670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36363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14</a:t>
              </a:r>
            </a:p>
          </p:txBody>
        </p:sp>
        <p:sp>
          <p:nvSpPr>
            <p:cNvPr id="34" name="Line 21">
              <a:extLst>
                <a:ext uri="{FF2B5EF4-FFF2-40B4-BE49-F238E27FC236}">
                  <a16:creationId xmlns:a16="http://schemas.microsoft.com/office/drawing/2014/main" id="{CB487271-0FE6-ACA1-95D1-10091F2631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5652" y="4939133"/>
              <a:ext cx="0" cy="72000"/>
            </a:xfrm>
            <a:prstGeom prst="line">
              <a:avLst/>
            </a:prstGeom>
            <a:noFill/>
            <a:ln w="19050" cap="flat">
              <a:solidFill>
                <a:srgbClr val="36363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36363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51A59CD-6A01-B6D7-5477-E3597D034CB0}"/>
                </a:ext>
              </a:extLst>
            </p:cNvPr>
            <p:cNvSpPr txBox="1"/>
            <p:nvPr/>
          </p:nvSpPr>
          <p:spPr>
            <a:xfrm>
              <a:off x="3766206" y="5011133"/>
              <a:ext cx="192670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36363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12</a:t>
              </a:r>
            </a:p>
          </p:txBody>
        </p:sp>
        <p:sp>
          <p:nvSpPr>
            <p:cNvPr id="36" name="Line 21">
              <a:extLst>
                <a:ext uri="{FF2B5EF4-FFF2-40B4-BE49-F238E27FC236}">
                  <a16:creationId xmlns:a16="http://schemas.microsoft.com/office/drawing/2014/main" id="{E6536790-A3D1-A4D5-C801-436D6C8BA1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90015" y="4939133"/>
              <a:ext cx="0" cy="72000"/>
            </a:xfrm>
            <a:prstGeom prst="line">
              <a:avLst/>
            </a:prstGeom>
            <a:noFill/>
            <a:ln w="19050" cap="flat">
              <a:solidFill>
                <a:srgbClr val="36363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36363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341D9DC-5E8C-BB6C-D64A-1B28C70215C6}"/>
                </a:ext>
              </a:extLst>
            </p:cNvPr>
            <p:cNvSpPr txBox="1"/>
            <p:nvPr/>
          </p:nvSpPr>
          <p:spPr>
            <a:xfrm>
              <a:off x="3390569" y="5011133"/>
              <a:ext cx="192670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36363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10</a:t>
              </a:r>
            </a:p>
          </p:txBody>
        </p:sp>
        <p:sp>
          <p:nvSpPr>
            <p:cNvPr id="38" name="Line 21">
              <a:extLst>
                <a:ext uri="{FF2B5EF4-FFF2-40B4-BE49-F238E27FC236}">
                  <a16:creationId xmlns:a16="http://schemas.microsoft.com/office/drawing/2014/main" id="{80619D17-6308-64FA-05D9-0322514618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4378" y="4939133"/>
              <a:ext cx="0" cy="72000"/>
            </a:xfrm>
            <a:prstGeom prst="line">
              <a:avLst/>
            </a:prstGeom>
            <a:noFill/>
            <a:ln w="19050" cap="flat">
              <a:solidFill>
                <a:srgbClr val="36363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36363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8440292-80EA-D493-F9BF-87CE9910FBF5}"/>
                </a:ext>
              </a:extLst>
            </p:cNvPr>
            <p:cNvSpPr txBox="1"/>
            <p:nvPr/>
          </p:nvSpPr>
          <p:spPr>
            <a:xfrm>
              <a:off x="3050198" y="5011133"/>
              <a:ext cx="122134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36363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8</a:t>
              </a:r>
            </a:p>
          </p:txBody>
        </p:sp>
        <p:sp>
          <p:nvSpPr>
            <p:cNvPr id="40" name="Line 21">
              <a:extLst>
                <a:ext uri="{FF2B5EF4-FFF2-40B4-BE49-F238E27FC236}">
                  <a16:creationId xmlns:a16="http://schemas.microsoft.com/office/drawing/2014/main" id="{BD6954E4-276C-46B8-FD11-DAA547E498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8741" y="4939133"/>
              <a:ext cx="0" cy="72000"/>
            </a:xfrm>
            <a:prstGeom prst="line">
              <a:avLst/>
            </a:prstGeom>
            <a:noFill/>
            <a:ln w="19050" cap="flat">
              <a:solidFill>
                <a:srgbClr val="36363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36363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C0D8699-5CF7-0044-6FB2-7B15B67BE09A}"/>
                </a:ext>
              </a:extLst>
            </p:cNvPr>
            <p:cNvSpPr txBox="1"/>
            <p:nvPr/>
          </p:nvSpPr>
          <p:spPr>
            <a:xfrm>
              <a:off x="2674562" y="5011133"/>
              <a:ext cx="122134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36363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6</a:t>
              </a:r>
            </a:p>
          </p:txBody>
        </p:sp>
        <p:sp>
          <p:nvSpPr>
            <p:cNvPr id="42" name="Line 21">
              <a:extLst>
                <a:ext uri="{FF2B5EF4-FFF2-40B4-BE49-F238E27FC236}">
                  <a16:creationId xmlns:a16="http://schemas.microsoft.com/office/drawing/2014/main" id="{FCD42B62-3A69-6C01-6D46-35C8EBA2D5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63104" y="4939133"/>
              <a:ext cx="0" cy="72000"/>
            </a:xfrm>
            <a:prstGeom prst="line">
              <a:avLst/>
            </a:prstGeom>
            <a:noFill/>
            <a:ln w="19050" cap="flat">
              <a:solidFill>
                <a:srgbClr val="36363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36363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B14284F-9BC8-F020-9BAE-2E95906DF84F}"/>
                </a:ext>
              </a:extLst>
            </p:cNvPr>
            <p:cNvSpPr txBox="1"/>
            <p:nvPr/>
          </p:nvSpPr>
          <p:spPr>
            <a:xfrm>
              <a:off x="2298926" y="5011133"/>
              <a:ext cx="122134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36363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4</a:t>
              </a:r>
            </a:p>
          </p:txBody>
        </p:sp>
        <p:sp>
          <p:nvSpPr>
            <p:cNvPr id="44" name="Line 21">
              <a:extLst>
                <a:ext uri="{FF2B5EF4-FFF2-40B4-BE49-F238E27FC236}">
                  <a16:creationId xmlns:a16="http://schemas.microsoft.com/office/drawing/2014/main" id="{8FC2D267-AB3D-B229-F7F2-5AEECABE08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7467" y="4939133"/>
              <a:ext cx="0" cy="72000"/>
            </a:xfrm>
            <a:prstGeom prst="line">
              <a:avLst/>
            </a:prstGeom>
            <a:noFill/>
            <a:ln w="19050" cap="flat">
              <a:solidFill>
                <a:srgbClr val="36363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36363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372DB30-4951-9007-82FE-3A848747B4FB}"/>
                </a:ext>
              </a:extLst>
            </p:cNvPr>
            <p:cNvSpPr txBox="1"/>
            <p:nvPr/>
          </p:nvSpPr>
          <p:spPr>
            <a:xfrm>
              <a:off x="1923288" y="5011133"/>
              <a:ext cx="122134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36363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2</a:t>
              </a:r>
            </a:p>
          </p:txBody>
        </p:sp>
        <p:sp>
          <p:nvSpPr>
            <p:cNvPr id="46" name="Line 21">
              <a:extLst>
                <a:ext uri="{FF2B5EF4-FFF2-40B4-BE49-F238E27FC236}">
                  <a16:creationId xmlns:a16="http://schemas.microsoft.com/office/drawing/2014/main" id="{D5AE0E7D-E064-541C-45BF-F87B112E53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1830" y="4939133"/>
              <a:ext cx="0" cy="72000"/>
            </a:xfrm>
            <a:prstGeom prst="line">
              <a:avLst/>
            </a:prstGeom>
            <a:noFill/>
            <a:ln w="19050" cap="flat">
              <a:solidFill>
                <a:srgbClr val="36363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36363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72FBF82-E9F5-60D0-1F0B-18BEC56B5C1E}"/>
                </a:ext>
              </a:extLst>
            </p:cNvPr>
            <p:cNvSpPr txBox="1"/>
            <p:nvPr/>
          </p:nvSpPr>
          <p:spPr>
            <a:xfrm>
              <a:off x="1547651" y="5011133"/>
              <a:ext cx="122134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36363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0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DAB9BEB-A602-C5BE-0FB8-16FB6C956D3E}"/>
              </a:ext>
            </a:extLst>
          </p:cNvPr>
          <p:cNvSpPr txBox="1"/>
          <p:nvPr/>
        </p:nvSpPr>
        <p:spPr>
          <a:xfrm>
            <a:off x="259994" y="5038889"/>
            <a:ext cx="990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 hangingPunct="0"/>
            <a:r>
              <a:rPr lang="en-US" sz="1400" dirty="0">
                <a:solidFill>
                  <a:srgbClr val="363636"/>
                </a:solidFill>
                <a:ea typeface="+mj-ea"/>
                <a:cs typeface="+mj-cs"/>
                <a:sym typeface="Helvetica"/>
              </a:rPr>
              <a:t>No. at risk</a:t>
            </a:r>
            <a:endParaRPr lang="en-GB" sz="1400" dirty="0">
              <a:solidFill>
                <a:srgbClr val="363636"/>
              </a:solidFill>
              <a:ea typeface="+mj-ea"/>
              <a:cs typeface="+mj-cs"/>
              <a:sym typeface="Helvetica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5A2A861-2E44-F3B6-7A64-A39C158CC092}"/>
              </a:ext>
            </a:extLst>
          </p:cNvPr>
          <p:cNvGrpSpPr/>
          <p:nvPr/>
        </p:nvGrpSpPr>
        <p:grpSpPr>
          <a:xfrm>
            <a:off x="1052083" y="5254964"/>
            <a:ext cx="5034980" cy="288147"/>
            <a:chOff x="2545601" y="5996653"/>
            <a:chExt cx="5034981" cy="288147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8AF3F29-B98F-840A-B26B-EB8593795496}"/>
                </a:ext>
              </a:extLst>
            </p:cNvPr>
            <p:cNvSpPr txBox="1"/>
            <p:nvPr/>
          </p:nvSpPr>
          <p:spPr>
            <a:xfrm>
              <a:off x="7408493" y="5996653"/>
              <a:ext cx="172089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E73E1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0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6119B7A-1608-2101-A32F-CA40802BFD14}"/>
                </a:ext>
              </a:extLst>
            </p:cNvPr>
            <p:cNvSpPr txBox="1"/>
            <p:nvPr/>
          </p:nvSpPr>
          <p:spPr>
            <a:xfrm>
              <a:off x="6879214" y="5996653"/>
              <a:ext cx="172089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E73E1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5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F9E39E6-07C4-9045-BB0C-2EED533C2EF6}"/>
                </a:ext>
              </a:extLst>
            </p:cNvPr>
            <p:cNvSpPr txBox="1"/>
            <p:nvPr/>
          </p:nvSpPr>
          <p:spPr>
            <a:xfrm>
              <a:off x="6349937" y="5996653"/>
              <a:ext cx="172089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E73E1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8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E753497-F587-6DF0-537F-0E22A9E63B13}"/>
                </a:ext>
              </a:extLst>
            </p:cNvPr>
            <p:cNvSpPr txBox="1"/>
            <p:nvPr/>
          </p:nvSpPr>
          <p:spPr>
            <a:xfrm>
              <a:off x="5777632" y="5996653"/>
              <a:ext cx="258139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E73E1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11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6BBFC58-5D6B-B4DF-D76E-946E48053F5C}"/>
                </a:ext>
              </a:extLst>
            </p:cNvPr>
            <p:cNvSpPr txBox="1"/>
            <p:nvPr/>
          </p:nvSpPr>
          <p:spPr>
            <a:xfrm>
              <a:off x="5241687" y="5996653"/>
              <a:ext cx="271475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E73E1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17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D8DF545-D086-4CC8-5162-BDE4AB7E85B1}"/>
                </a:ext>
              </a:extLst>
            </p:cNvPr>
            <p:cNvSpPr txBox="1"/>
            <p:nvPr/>
          </p:nvSpPr>
          <p:spPr>
            <a:xfrm>
              <a:off x="4712408" y="5996653"/>
              <a:ext cx="271475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E73E1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19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AA03EB6-E5F2-BFD9-CE84-4A96B08FF462}"/>
                </a:ext>
              </a:extLst>
            </p:cNvPr>
            <p:cNvSpPr txBox="1"/>
            <p:nvPr/>
          </p:nvSpPr>
          <p:spPr>
            <a:xfrm>
              <a:off x="4183129" y="5996653"/>
              <a:ext cx="271475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E73E1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25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1E20D09-7E96-CC49-80A7-69089BCAE0A2}"/>
                </a:ext>
              </a:extLst>
            </p:cNvPr>
            <p:cNvSpPr txBox="1"/>
            <p:nvPr/>
          </p:nvSpPr>
          <p:spPr>
            <a:xfrm>
              <a:off x="3653850" y="5996653"/>
              <a:ext cx="271475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E73E1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35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B9D62E3-EABD-F8E4-6954-9D199F1239C7}"/>
                </a:ext>
              </a:extLst>
            </p:cNvPr>
            <p:cNvSpPr txBox="1"/>
            <p:nvPr/>
          </p:nvSpPr>
          <p:spPr>
            <a:xfrm>
              <a:off x="3124572" y="5996653"/>
              <a:ext cx="271475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E73E1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55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A94E351-6793-4C1B-8C9F-AC2179C0C8E5}"/>
                </a:ext>
              </a:extLst>
            </p:cNvPr>
            <p:cNvSpPr txBox="1"/>
            <p:nvPr/>
          </p:nvSpPr>
          <p:spPr>
            <a:xfrm>
              <a:off x="2545601" y="5996653"/>
              <a:ext cx="370862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E73E1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102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4DDAA5BB-5EEF-4B72-AD3F-037FD8299833}"/>
              </a:ext>
            </a:extLst>
          </p:cNvPr>
          <p:cNvSpPr txBox="1"/>
          <p:nvPr/>
        </p:nvSpPr>
        <p:spPr>
          <a:xfrm>
            <a:off x="3151428" y="2231241"/>
            <a:ext cx="2632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hangingPunct="0"/>
            <a:r>
              <a:rPr lang="en-GB" sz="1400" dirty="0">
                <a:solidFill>
                  <a:srgbClr val="363636"/>
                </a:solidFill>
                <a:ea typeface="+mj-ea"/>
                <a:cs typeface="+mj-cs"/>
                <a:sym typeface="Helvetica"/>
              </a:rPr>
              <a:t>mPFS 3.7 </a:t>
            </a:r>
            <a:r>
              <a:rPr lang="en-GB" sz="1400" dirty="0" err="1">
                <a:solidFill>
                  <a:srgbClr val="363636"/>
                </a:solidFill>
                <a:ea typeface="+mj-ea"/>
                <a:cs typeface="+mj-cs"/>
                <a:sym typeface="Helvetica"/>
              </a:rPr>
              <a:t>mo</a:t>
            </a:r>
            <a:r>
              <a:rPr lang="en-GB" sz="1400" dirty="0">
                <a:solidFill>
                  <a:srgbClr val="363636"/>
                </a:solidFill>
                <a:ea typeface="+mj-ea"/>
                <a:cs typeface="+mj-cs"/>
                <a:sym typeface="Helvetica"/>
              </a:rPr>
              <a:t> (95%CI 2.1, 5.3)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ECDB6ED-C9FC-7C9E-1CFB-1CDC785D2E5F}"/>
              </a:ext>
            </a:extLst>
          </p:cNvPr>
          <p:cNvGrpSpPr/>
          <p:nvPr/>
        </p:nvGrpSpPr>
        <p:grpSpPr>
          <a:xfrm>
            <a:off x="1211033" y="2248793"/>
            <a:ext cx="4559849" cy="2018409"/>
            <a:chOff x="3608791" y="2177671"/>
            <a:chExt cx="5680426" cy="2534431"/>
          </a:xfrm>
        </p:grpSpPr>
        <p:sp>
          <p:nvSpPr>
            <p:cNvPr id="63" name="Freeform: Shape 73">
              <a:extLst>
                <a:ext uri="{FF2B5EF4-FFF2-40B4-BE49-F238E27FC236}">
                  <a16:creationId xmlns:a16="http://schemas.microsoft.com/office/drawing/2014/main" id="{64D215D6-3291-A4F6-FFD5-C4F125265A12}"/>
                </a:ext>
              </a:extLst>
            </p:cNvPr>
            <p:cNvSpPr/>
            <p:nvPr/>
          </p:nvSpPr>
          <p:spPr>
            <a:xfrm>
              <a:off x="3635249" y="2177671"/>
              <a:ext cx="9525" cy="107999"/>
            </a:xfrm>
            <a:custGeom>
              <a:avLst/>
              <a:gdLst>
                <a:gd name="connsiteX0" fmla="*/ 0 w 9525"/>
                <a:gd name="connsiteY0" fmla="*/ 0 h 107999"/>
                <a:gd name="connsiteX1" fmla="*/ 0 w 9525"/>
                <a:gd name="connsiteY1" fmla="*/ 108000 h 10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07999">
                  <a:moveTo>
                    <a:pt x="0" y="0"/>
                  </a:moveTo>
                  <a:lnTo>
                    <a:pt x="0" y="108000"/>
                  </a:lnTo>
                </a:path>
              </a:pathLst>
            </a:custGeom>
            <a:ln w="19050">
              <a:solidFill>
                <a:srgbClr val="E73E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defTabSz="914377" hangingPunct="0"/>
              <a:endParaRPr lang="en-GB">
                <a:solidFill>
                  <a:srgbClr val="363636"/>
                </a:solidFill>
                <a:latin typeface="Arial" panose="020B0604020202020204"/>
                <a:sym typeface="Helvetica"/>
              </a:endParaRPr>
            </a:p>
          </p:txBody>
        </p:sp>
        <p:sp>
          <p:nvSpPr>
            <p:cNvPr id="64" name="Freeform: Shape 74">
              <a:extLst>
                <a:ext uri="{FF2B5EF4-FFF2-40B4-BE49-F238E27FC236}">
                  <a16:creationId xmlns:a16="http://schemas.microsoft.com/office/drawing/2014/main" id="{495EAAB9-3A1F-B602-8E44-FD0D79D1E85F}"/>
                </a:ext>
              </a:extLst>
            </p:cNvPr>
            <p:cNvSpPr/>
            <p:nvPr/>
          </p:nvSpPr>
          <p:spPr>
            <a:xfrm>
              <a:off x="3959104" y="2368173"/>
              <a:ext cx="9525" cy="107999"/>
            </a:xfrm>
            <a:custGeom>
              <a:avLst/>
              <a:gdLst>
                <a:gd name="connsiteX0" fmla="*/ 0 w 9525"/>
                <a:gd name="connsiteY0" fmla="*/ 0 h 107999"/>
                <a:gd name="connsiteX1" fmla="*/ 0 w 9525"/>
                <a:gd name="connsiteY1" fmla="*/ 107999 h 10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07999">
                  <a:moveTo>
                    <a:pt x="0" y="0"/>
                  </a:moveTo>
                  <a:lnTo>
                    <a:pt x="0" y="107999"/>
                  </a:lnTo>
                </a:path>
              </a:pathLst>
            </a:custGeom>
            <a:ln w="19050">
              <a:solidFill>
                <a:srgbClr val="E73E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defTabSz="914377" hangingPunct="0"/>
              <a:endParaRPr lang="en-GB">
                <a:solidFill>
                  <a:srgbClr val="363636"/>
                </a:solidFill>
                <a:latin typeface="Arial" panose="020B0604020202020204"/>
                <a:sym typeface="Helvetica"/>
              </a:endParaRPr>
            </a:p>
          </p:txBody>
        </p:sp>
        <p:sp>
          <p:nvSpPr>
            <p:cNvPr id="65" name="Freeform: Shape 75">
              <a:extLst>
                <a:ext uri="{FF2B5EF4-FFF2-40B4-BE49-F238E27FC236}">
                  <a16:creationId xmlns:a16="http://schemas.microsoft.com/office/drawing/2014/main" id="{3C7E3F4F-FAF0-D2EB-569D-BBE797AECE00}"/>
                </a:ext>
              </a:extLst>
            </p:cNvPr>
            <p:cNvSpPr/>
            <p:nvPr/>
          </p:nvSpPr>
          <p:spPr>
            <a:xfrm>
              <a:off x="4702054" y="3358781"/>
              <a:ext cx="9525" cy="107994"/>
            </a:xfrm>
            <a:custGeom>
              <a:avLst/>
              <a:gdLst>
                <a:gd name="connsiteX0" fmla="*/ 0 w 9525"/>
                <a:gd name="connsiteY0" fmla="*/ 0 h 107994"/>
                <a:gd name="connsiteX1" fmla="*/ 0 w 9525"/>
                <a:gd name="connsiteY1" fmla="*/ 107995 h 10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07994">
                  <a:moveTo>
                    <a:pt x="0" y="0"/>
                  </a:moveTo>
                  <a:lnTo>
                    <a:pt x="0" y="107995"/>
                  </a:lnTo>
                </a:path>
              </a:pathLst>
            </a:custGeom>
            <a:ln w="19050">
              <a:solidFill>
                <a:srgbClr val="E73E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defTabSz="914377" hangingPunct="0"/>
              <a:endParaRPr lang="en-GB">
                <a:solidFill>
                  <a:srgbClr val="363636"/>
                </a:solidFill>
                <a:latin typeface="Arial" panose="020B0604020202020204"/>
                <a:sym typeface="Helvetica"/>
              </a:endParaRPr>
            </a:p>
          </p:txBody>
        </p:sp>
        <p:sp>
          <p:nvSpPr>
            <p:cNvPr id="66" name="Freeform: Shape 76">
              <a:extLst>
                <a:ext uri="{FF2B5EF4-FFF2-40B4-BE49-F238E27FC236}">
                  <a16:creationId xmlns:a16="http://schemas.microsoft.com/office/drawing/2014/main" id="{9887BD63-80D2-92B5-276C-C3A64E5D5270}"/>
                </a:ext>
              </a:extLst>
            </p:cNvPr>
            <p:cNvSpPr/>
            <p:nvPr/>
          </p:nvSpPr>
          <p:spPr>
            <a:xfrm>
              <a:off x="4721104" y="3396881"/>
              <a:ext cx="9525" cy="107994"/>
            </a:xfrm>
            <a:custGeom>
              <a:avLst/>
              <a:gdLst>
                <a:gd name="connsiteX0" fmla="*/ 0 w 9525"/>
                <a:gd name="connsiteY0" fmla="*/ 0 h 107994"/>
                <a:gd name="connsiteX1" fmla="*/ 0 w 9525"/>
                <a:gd name="connsiteY1" fmla="*/ 107994 h 10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07994">
                  <a:moveTo>
                    <a:pt x="0" y="0"/>
                  </a:moveTo>
                  <a:lnTo>
                    <a:pt x="0" y="107994"/>
                  </a:lnTo>
                </a:path>
              </a:pathLst>
            </a:custGeom>
            <a:ln w="19050">
              <a:solidFill>
                <a:srgbClr val="E73E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defTabSz="914377" hangingPunct="0"/>
              <a:endParaRPr lang="en-GB">
                <a:solidFill>
                  <a:srgbClr val="363636"/>
                </a:solidFill>
                <a:latin typeface="Arial" panose="020B0604020202020204"/>
                <a:sym typeface="Helvetica"/>
              </a:endParaRPr>
            </a:p>
          </p:txBody>
        </p:sp>
        <p:sp>
          <p:nvSpPr>
            <p:cNvPr id="67" name="Freeform: Shape 77">
              <a:extLst>
                <a:ext uri="{FF2B5EF4-FFF2-40B4-BE49-F238E27FC236}">
                  <a16:creationId xmlns:a16="http://schemas.microsoft.com/office/drawing/2014/main" id="{3A27176C-1BA1-785D-C219-868823A5080C}"/>
                </a:ext>
              </a:extLst>
            </p:cNvPr>
            <p:cNvSpPr/>
            <p:nvPr/>
          </p:nvSpPr>
          <p:spPr>
            <a:xfrm>
              <a:off x="5025904" y="3701681"/>
              <a:ext cx="9525" cy="108003"/>
            </a:xfrm>
            <a:custGeom>
              <a:avLst/>
              <a:gdLst>
                <a:gd name="connsiteX0" fmla="*/ 0 w 9525"/>
                <a:gd name="connsiteY0" fmla="*/ 0 h 108003"/>
                <a:gd name="connsiteX1" fmla="*/ 0 w 9525"/>
                <a:gd name="connsiteY1" fmla="*/ 108004 h 108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08003">
                  <a:moveTo>
                    <a:pt x="0" y="0"/>
                  </a:moveTo>
                  <a:lnTo>
                    <a:pt x="0" y="108004"/>
                  </a:lnTo>
                </a:path>
              </a:pathLst>
            </a:custGeom>
            <a:ln w="19050">
              <a:solidFill>
                <a:srgbClr val="E73E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defTabSz="914377" hangingPunct="0"/>
              <a:endParaRPr lang="en-GB">
                <a:solidFill>
                  <a:srgbClr val="363636"/>
                </a:solidFill>
                <a:latin typeface="Arial" panose="020B0604020202020204"/>
                <a:sym typeface="Helvetica"/>
              </a:endParaRPr>
            </a:p>
          </p:txBody>
        </p:sp>
        <p:sp>
          <p:nvSpPr>
            <p:cNvPr id="68" name="Freeform: Shape 78">
              <a:extLst>
                <a:ext uri="{FF2B5EF4-FFF2-40B4-BE49-F238E27FC236}">
                  <a16:creationId xmlns:a16="http://schemas.microsoft.com/office/drawing/2014/main" id="{122816FD-7FA9-C78D-53CA-5BEBBC9C84AA}"/>
                </a:ext>
              </a:extLst>
            </p:cNvPr>
            <p:cNvSpPr/>
            <p:nvPr/>
          </p:nvSpPr>
          <p:spPr>
            <a:xfrm>
              <a:off x="5349763" y="3720731"/>
              <a:ext cx="9525" cy="108003"/>
            </a:xfrm>
            <a:custGeom>
              <a:avLst/>
              <a:gdLst>
                <a:gd name="connsiteX0" fmla="*/ 0 w 9525"/>
                <a:gd name="connsiteY0" fmla="*/ 0 h 108003"/>
                <a:gd name="connsiteX1" fmla="*/ 0 w 9525"/>
                <a:gd name="connsiteY1" fmla="*/ 108004 h 108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08003">
                  <a:moveTo>
                    <a:pt x="0" y="0"/>
                  </a:moveTo>
                  <a:lnTo>
                    <a:pt x="0" y="108004"/>
                  </a:lnTo>
                </a:path>
              </a:pathLst>
            </a:custGeom>
            <a:ln w="19050">
              <a:solidFill>
                <a:srgbClr val="E73E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defTabSz="914377" hangingPunct="0"/>
              <a:endParaRPr lang="en-GB">
                <a:solidFill>
                  <a:srgbClr val="363636"/>
                </a:solidFill>
                <a:latin typeface="Arial" panose="020B0604020202020204"/>
                <a:sym typeface="Helvetica"/>
              </a:endParaRPr>
            </a:p>
          </p:txBody>
        </p:sp>
        <p:sp>
          <p:nvSpPr>
            <p:cNvPr id="69" name="Freeform: Shape 79">
              <a:extLst>
                <a:ext uri="{FF2B5EF4-FFF2-40B4-BE49-F238E27FC236}">
                  <a16:creationId xmlns:a16="http://schemas.microsoft.com/office/drawing/2014/main" id="{2824E527-45FF-B8F2-EF30-D10E228C537A}"/>
                </a:ext>
              </a:extLst>
            </p:cNvPr>
            <p:cNvSpPr/>
            <p:nvPr/>
          </p:nvSpPr>
          <p:spPr>
            <a:xfrm>
              <a:off x="6016513" y="3930281"/>
              <a:ext cx="9525" cy="108003"/>
            </a:xfrm>
            <a:custGeom>
              <a:avLst/>
              <a:gdLst>
                <a:gd name="connsiteX0" fmla="*/ 0 w 9525"/>
                <a:gd name="connsiteY0" fmla="*/ 0 h 108003"/>
                <a:gd name="connsiteX1" fmla="*/ 0 w 9525"/>
                <a:gd name="connsiteY1" fmla="*/ 108004 h 108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08003">
                  <a:moveTo>
                    <a:pt x="0" y="0"/>
                  </a:moveTo>
                  <a:lnTo>
                    <a:pt x="0" y="108004"/>
                  </a:lnTo>
                </a:path>
              </a:pathLst>
            </a:custGeom>
            <a:ln w="19050">
              <a:solidFill>
                <a:srgbClr val="E73E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defTabSz="914377" hangingPunct="0"/>
              <a:endParaRPr lang="en-GB">
                <a:solidFill>
                  <a:srgbClr val="363636"/>
                </a:solidFill>
                <a:latin typeface="Arial" panose="020B0604020202020204"/>
                <a:sym typeface="Helvetica"/>
              </a:endParaRPr>
            </a:p>
          </p:txBody>
        </p:sp>
        <p:sp>
          <p:nvSpPr>
            <p:cNvPr id="70" name="Freeform: Shape 80">
              <a:extLst>
                <a:ext uri="{FF2B5EF4-FFF2-40B4-BE49-F238E27FC236}">
                  <a16:creationId xmlns:a16="http://schemas.microsoft.com/office/drawing/2014/main" id="{0B78E6FC-E576-B7C7-4FD3-0513BF473EBD}"/>
                </a:ext>
              </a:extLst>
            </p:cNvPr>
            <p:cNvSpPr/>
            <p:nvPr/>
          </p:nvSpPr>
          <p:spPr>
            <a:xfrm>
              <a:off x="6073663" y="4006481"/>
              <a:ext cx="9525" cy="108003"/>
            </a:xfrm>
            <a:custGeom>
              <a:avLst/>
              <a:gdLst>
                <a:gd name="connsiteX0" fmla="*/ 0 w 9525"/>
                <a:gd name="connsiteY0" fmla="*/ 0 h 108003"/>
                <a:gd name="connsiteX1" fmla="*/ 0 w 9525"/>
                <a:gd name="connsiteY1" fmla="*/ 108004 h 108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08003">
                  <a:moveTo>
                    <a:pt x="0" y="0"/>
                  </a:moveTo>
                  <a:lnTo>
                    <a:pt x="0" y="108004"/>
                  </a:lnTo>
                </a:path>
              </a:pathLst>
            </a:custGeom>
            <a:ln w="19050">
              <a:solidFill>
                <a:srgbClr val="E73E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defTabSz="914377" hangingPunct="0"/>
              <a:endParaRPr lang="en-GB">
                <a:solidFill>
                  <a:srgbClr val="363636"/>
                </a:solidFill>
                <a:latin typeface="Arial" panose="020B0604020202020204"/>
                <a:sym typeface="Helvetica"/>
              </a:endParaRPr>
            </a:p>
          </p:txBody>
        </p:sp>
        <p:sp>
          <p:nvSpPr>
            <p:cNvPr id="71" name="Freeform: Shape 81">
              <a:extLst>
                <a:ext uri="{FF2B5EF4-FFF2-40B4-BE49-F238E27FC236}">
                  <a16:creationId xmlns:a16="http://schemas.microsoft.com/office/drawing/2014/main" id="{24CBE76A-4BB7-475E-33EA-55E108EFDE94}"/>
                </a:ext>
              </a:extLst>
            </p:cNvPr>
            <p:cNvSpPr/>
            <p:nvPr/>
          </p:nvSpPr>
          <p:spPr>
            <a:xfrm>
              <a:off x="6226063" y="4006481"/>
              <a:ext cx="9525" cy="108003"/>
            </a:xfrm>
            <a:custGeom>
              <a:avLst/>
              <a:gdLst>
                <a:gd name="connsiteX0" fmla="*/ 0 w 9525"/>
                <a:gd name="connsiteY0" fmla="*/ 0 h 108003"/>
                <a:gd name="connsiteX1" fmla="*/ 0 w 9525"/>
                <a:gd name="connsiteY1" fmla="*/ 108004 h 108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08003">
                  <a:moveTo>
                    <a:pt x="0" y="0"/>
                  </a:moveTo>
                  <a:lnTo>
                    <a:pt x="0" y="108004"/>
                  </a:lnTo>
                </a:path>
              </a:pathLst>
            </a:custGeom>
            <a:ln w="19050">
              <a:solidFill>
                <a:srgbClr val="E73E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defTabSz="914377" hangingPunct="0"/>
              <a:endParaRPr lang="en-GB">
                <a:solidFill>
                  <a:srgbClr val="363636"/>
                </a:solidFill>
                <a:latin typeface="Arial" panose="020B0604020202020204"/>
                <a:sym typeface="Helvetica"/>
              </a:endParaRPr>
            </a:p>
          </p:txBody>
        </p:sp>
        <p:sp>
          <p:nvSpPr>
            <p:cNvPr id="72" name="Freeform: Shape 82">
              <a:extLst>
                <a:ext uri="{FF2B5EF4-FFF2-40B4-BE49-F238E27FC236}">
                  <a16:creationId xmlns:a16="http://schemas.microsoft.com/office/drawing/2014/main" id="{912A3512-89CF-0889-BB9A-79E76983D21F}"/>
                </a:ext>
              </a:extLst>
            </p:cNvPr>
            <p:cNvSpPr/>
            <p:nvPr/>
          </p:nvSpPr>
          <p:spPr>
            <a:xfrm>
              <a:off x="7197623" y="4082681"/>
              <a:ext cx="9525" cy="108003"/>
            </a:xfrm>
            <a:custGeom>
              <a:avLst/>
              <a:gdLst>
                <a:gd name="connsiteX0" fmla="*/ 0 w 9525"/>
                <a:gd name="connsiteY0" fmla="*/ 0 h 108003"/>
                <a:gd name="connsiteX1" fmla="*/ 0 w 9525"/>
                <a:gd name="connsiteY1" fmla="*/ 108004 h 108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08003">
                  <a:moveTo>
                    <a:pt x="0" y="0"/>
                  </a:moveTo>
                  <a:lnTo>
                    <a:pt x="0" y="108004"/>
                  </a:lnTo>
                </a:path>
              </a:pathLst>
            </a:custGeom>
            <a:ln w="19050">
              <a:solidFill>
                <a:srgbClr val="E73E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defTabSz="914377" hangingPunct="0"/>
              <a:endParaRPr lang="en-GB">
                <a:solidFill>
                  <a:srgbClr val="363636"/>
                </a:solidFill>
                <a:latin typeface="Arial" panose="020B0604020202020204"/>
                <a:sym typeface="Helvetica"/>
              </a:endParaRPr>
            </a:p>
          </p:txBody>
        </p:sp>
        <p:sp>
          <p:nvSpPr>
            <p:cNvPr id="73" name="Freeform: Shape 83">
              <a:extLst>
                <a:ext uri="{FF2B5EF4-FFF2-40B4-BE49-F238E27FC236}">
                  <a16:creationId xmlns:a16="http://schemas.microsoft.com/office/drawing/2014/main" id="{58180075-F326-E650-598D-25F82D0DF33C}"/>
                </a:ext>
              </a:extLst>
            </p:cNvPr>
            <p:cNvSpPr/>
            <p:nvPr/>
          </p:nvSpPr>
          <p:spPr>
            <a:xfrm>
              <a:off x="7235723" y="4082681"/>
              <a:ext cx="9525" cy="108003"/>
            </a:xfrm>
            <a:custGeom>
              <a:avLst/>
              <a:gdLst>
                <a:gd name="connsiteX0" fmla="*/ 0 w 9525"/>
                <a:gd name="connsiteY0" fmla="*/ 0 h 108003"/>
                <a:gd name="connsiteX1" fmla="*/ 0 w 9525"/>
                <a:gd name="connsiteY1" fmla="*/ 108004 h 108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08003">
                  <a:moveTo>
                    <a:pt x="0" y="0"/>
                  </a:moveTo>
                  <a:lnTo>
                    <a:pt x="0" y="108004"/>
                  </a:lnTo>
                </a:path>
              </a:pathLst>
            </a:custGeom>
            <a:ln w="19050">
              <a:solidFill>
                <a:srgbClr val="E73E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defTabSz="914377" hangingPunct="0"/>
              <a:endParaRPr lang="en-GB">
                <a:solidFill>
                  <a:srgbClr val="363636"/>
                </a:solidFill>
                <a:latin typeface="Arial" panose="020B0604020202020204"/>
                <a:sym typeface="Helvetica"/>
              </a:endParaRPr>
            </a:p>
          </p:txBody>
        </p:sp>
        <p:sp>
          <p:nvSpPr>
            <p:cNvPr id="74" name="Freeform: Shape 84">
              <a:extLst>
                <a:ext uri="{FF2B5EF4-FFF2-40B4-BE49-F238E27FC236}">
                  <a16:creationId xmlns:a16="http://schemas.microsoft.com/office/drawing/2014/main" id="{5643B411-C1D5-C754-13F7-A3FA50E78B9C}"/>
                </a:ext>
              </a:extLst>
            </p:cNvPr>
            <p:cNvSpPr/>
            <p:nvPr/>
          </p:nvSpPr>
          <p:spPr>
            <a:xfrm>
              <a:off x="7350023" y="4120781"/>
              <a:ext cx="9525" cy="108003"/>
            </a:xfrm>
            <a:custGeom>
              <a:avLst/>
              <a:gdLst>
                <a:gd name="connsiteX0" fmla="*/ 0 w 9525"/>
                <a:gd name="connsiteY0" fmla="*/ 0 h 108003"/>
                <a:gd name="connsiteX1" fmla="*/ 0 w 9525"/>
                <a:gd name="connsiteY1" fmla="*/ 108004 h 108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08003">
                  <a:moveTo>
                    <a:pt x="0" y="0"/>
                  </a:moveTo>
                  <a:lnTo>
                    <a:pt x="0" y="108004"/>
                  </a:lnTo>
                </a:path>
              </a:pathLst>
            </a:custGeom>
            <a:ln w="19050">
              <a:solidFill>
                <a:srgbClr val="E73E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defTabSz="914377" hangingPunct="0"/>
              <a:endParaRPr lang="en-GB">
                <a:solidFill>
                  <a:srgbClr val="363636"/>
                </a:solidFill>
                <a:latin typeface="Arial" panose="020B0604020202020204"/>
                <a:sym typeface="Helvetica"/>
              </a:endParaRPr>
            </a:p>
          </p:txBody>
        </p:sp>
        <p:sp>
          <p:nvSpPr>
            <p:cNvPr id="75" name="Freeform: Shape 85">
              <a:extLst>
                <a:ext uri="{FF2B5EF4-FFF2-40B4-BE49-F238E27FC236}">
                  <a16:creationId xmlns:a16="http://schemas.microsoft.com/office/drawing/2014/main" id="{19830030-FD8A-443A-F499-72DA82BC008F}"/>
                </a:ext>
              </a:extLst>
            </p:cNvPr>
            <p:cNvSpPr/>
            <p:nvPr/>
          </p:nvSpPr>
          <p:spPr>
            <a:xfrm>
              <a:off x="8112023" y="4254131"/>
              <a:ext cx="9525" cy="108003"/>
            </a:xfrm>
            <a:custGeom>
              <a:avLst/>
              <a:gdLst>
                <a:gd name="connsiteX0" fmla="*/ 0 w 9525"/>
                <a:gd name="connsiteY0" fmla="*/ 0 h 108003"/>
                <a:gd name="connsiteX1" fmla="*/ 0 w 9525"/>
                <a:gd name="connsiteY1" fmla="*/ 108004 h 108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08003">
                  <a:moveTo>
                    <a:pt x="0" y="0"/>
                  </a:moveTo>
                  <a:lnTo>
                    <a:pt x="0" y="108004"/>
                  </a:lnTo>
                </a:path>
              </a:pathLst>
            </a:custGeom>
            <a:ln w="19050">
              <a:solidFill>
                <a:srgbClr val="E73E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defTabSz="914377" hangingPunct="0"/>
              <a:endParaRPr lang="en-GB">
                <a:solidFill>
                  <a:srgbClr val="363636"/>
                </a:solidFill>
                <a:latin typeface="Arial" panose="020B0604020202020204"/>
                <a:sym typeface="Helvetica"/>
              </a:endParaRPr>
            </a:p>
          </p:txBody>
        </p:sp>
        <p:sp>
          <p:nvSpPr>
            <p:cNvPr id="76" name="Freeform: Shape 86">
              <a:extLst>
                <a:ext uri="{FF2B5EF4-FFF2-40B4-BE49-F238E27FC236}">
                  <a16:creationId xmlns:a16="http://schemas.microsoft.com/office/drawing/2014/main" id="{35F4342D-8131-822B-3879-BE22EF367358}"/>
                </a:ext>
              </a:extLst>
            </p:cNvPr>
            <p:cNvSpPr/>
            <p:nvPr/>
          </p:nvSpPr>
          <p:spPr>
            <a:xfrm>
              <a:off x="8531132" y="4330331"/>
              <a:ext cx="9525" cy="108003"/>
            </a:xfrm>
            <a:custGeom>
              <a:avLst/>
              <a:gdLst>
                <a:gd name="connsiteX0" fmla="*/ 0 w 9525"/>
                <a:gd name="connsiteY0" fmla="*/ 0 h 108003"/>
                <a:gd name="connsiteX1" fmla="*/ 0 w 9525"/>
                <a:gd name="connsiteY1" fmla="*/ 108004 h 108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08003">
                  <a:moveTo>
                    <a:pt x="0" y="0"/>
                  </a:moveTo>
                  <a:lnTo>
                    <a:pt x="0" y="108004"/>
                  </a:lnTo>
                </a:path>
              </a:pathLst>
            </a:custGeom>
            <a:ln w="19050">
              <a:solidFill>
                <a:srgbClr val="E73E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defTabSz="914377" hangingPunct="0"/>
              <a:endParaRPr lang="en-GB">
                <a:solidFill>
                  <a:srgbClr val="363636"/>
                </a:solidFill>
                <a:latin typeface="Arial" panose="020B0604020202020204"/>
                <a:sym typeface="Helvetica"/>
              </a:endParaRPr>
            </a:p>
          </p:txBody>
        </p:sp>
        <p:sp>
          <p:nvSpPr>
            <p:cNvPr id="77" name="Freeform: Shape 87">
              <a:extLst>
                <a:ext uri="{FF2B5EF4-FFF2-40B4-BE49-F238E27FC236}">
                  <a16:creationId xmlns:a16="http://schemas.microsoft.com/office/drawing/2014/main" id="{D704DDE1-1AB6-6DE5-E73A-C2A936272763}"/>
                </a:ext>
              </a:extLst>
            </p:cNvPr>
            <p:cNvSpPr/>
            <p:nvPr/>
          </p:nvSpPr>
          <p:spPr>
            <a:xfrm>
              <a:off x="9064532" y="4406540"/>
              <a:ext cx="9525" cy="107994"/>
            </a:xfrm>
            <a:custGeom>
              <a:avLst/>
              <a:gdLst>
                <a:gd name="connsiteX0" fmla="*/ 0 w 9525"/>
                <a:gd name="connsiteY0" fmla="*/ 0 h 107994"/>
                <a:gd name="connsiteX1" fmla="*/ 0 w 9525"/>
                <a:gd name="connsiteY1" fmla="*/ 107994 h 10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07994">
                  <a:moveTo>
                    <a:pt x="0" y="0"/>
                  </a:moveTo>
                  <a:lnTo>
                    <a:pt x="0" y="107994"/>
                  </a:lnTo>
                </a:path>
              </a:pathLst>
            </a:custGeom>
            <a:ln w="19050">
              <a:solidFill>
                <a:srgbClr val="E73E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defTabSz="914377" hangingPunct="0"/>
              <a:endParaRPr lang="en-GB">
                <a:solidFill>
                  <a:srgbClr val="363636"/>
                </a:solidFill>
                <a:latin typeface="Arial" panose="020B0604020202020204"/>
                <a:sym typeface="Helvetica"/>
              </a:endParaRPr>
            </a:p>
          </p:txBody>
        </p:sp>
        <p:sp>
          <p:nvSpPr>
            <p:cNvPr id="78" name="Freeform: Shape 88">
              <a:extLst>
                <a:ext uri="{FF2B5EF4-FFF2-40B4-BE49-F238E27FC236}">
                  <a16:creationId xmlns:a16="http://schemas.microsoft.com/office/drawing/2014/main" id="{152A0A62-BDA2-A44E-1056-3116BA3BA5B4}"/>
                </a:ext>
              </a:extLst>
            </p:cNvPr>
            <p:cNvSpPr/>
            <p:nvPr/>
          </p:nvSpPr>
          <p:spPr>
            <a:xfrm>
              <a:off x="3608791" y="2232755"/>
              <a:ext cx="5679722" cy="2416530"/>
            </a:xfrm>
            <a:custGeom>
              <a:avLst/>
              <a:gdLst>
                <a:gd name="connsiteX0" fmla="*/ 5679722 w 5679722"/>
                <a:gd name="connsiteY0" fmla="*/ 2416530 h 2416530"/>
                <a:gd name="connsiteX1" fmla="*/ 5525380 w 5679722"/>
                <a:gd name="connsiteY1" fmla="*/ 2416530 h 2416530"/>
                <a:gd name="connsiteX2" fmla="*/ 5525380 w 5679722"/>
                <a:gd name="connsiteY2" fmla="*/ 2213676 h 2416530"/>
                <a:gd name="connsiteX3" fmla="*/ 5278434 w 5679722"/>
                <a:gd name="connsiteY3" fmla="*/ 2213676 h 2416530"/>
                <a:gd name="connsiteX4" fmla="*/ 5278434 w 5679722"/>
                <a:gd name="connsiteY4" fmla="*/ 2143125 h 2416530"/>
                <a:gd name="connsiteX5" fmla="*/ 4881565 w 5679722"/>
                <a:gd name="connsiteY5" fmla="*/ 2143125 h 2416530"/>
                <a:gd name="connsiteX6" fmla="*/ 4881565 w 5679722"/>
                <a:gd name="connsiteY6" fmla="*/ 2076983 h 2416530"/>
                <a:gd name="connsiteX7" fmla="*/ 4290663 w 5679722"/>
                <a:gd name="connsiteY7" fmla="*/ 2076983 h 2416530"/>
                <a:gd name="connsiteX8" fmla="*/ 4290663 w 5679722"/>
                <a:gd name="connsiteY8" fmla="*/ 2019652 h 2416530"/>
                <a:gd name="connsiteX9" fmla="*/ 4220102 w 5679722"/>
                <a:gd name="connsiteY9" fmla="*/ 2019652 h 2416530"/>
                <a:gd name="connsiteX10" fmla="*/ 4220102 w 5679722"/>
                <a:gd name="connsiteY10" fmla="*/ 1953510 h 2416530"/>
                <a:gd name="connsiteX11" fmla="*/ 3655660 w 5679722"/>
                <a:gd name="connsiteY11" fmla="*/ 1953510 h 2416530"/>
                <a:gd name="connsiteX12" fmla="*/ 3655660 w 5679722"/>
                <a:gd name="connsiteY12" fmla="*/ 1909410 h 2416530"/>
                <a:gd name="connsiteX13" fmla="*/ 3073578 w 5679722"/>
                <a:gd name="connsiteY13" fmla="*/ 1909410 h 2416530"/>
                <a:gd name="connsiteX14" fmla="*/ 3073578 w 5679722"/>
                <a:gd name="connsiteY14" fmla="*/ 1874129 h 2416530"/>
                <a:gd name="connsiteX15" fmla="*/ 2742850 w 5679722"/>
                <a:gd name="connsiteY15" fmla="*/ 1874129 h 2416530"/>
                <a:gd name="connsiteX16" fmla="*/ 2742850 w 5679722"/>
                <a:gd name="connsiteY16" fmla="*/ 1830038 h 2416530"/>
                <a:gd name="connsiteX17" fmla="*/ 2456215 w 5679722"/>
                <a:gd name="connsiteY17" fmla="*/ 1830038 h 2416530"/>
                <a:gd name="connsiteX18" fmla="*/ 2456215 w 5679722"/>
                <a:gd name="connsiteY18" fmla="*/ 1799167 h 2416530"/>
                <a:gd name="connsiteX19" fmla="*/ 2438575 w 5679722"/>
                <a:gd name="connsiteY19" fmla="*/ 1799167 h 2416530"/>
                <a:gd name="connsiteX20" fmla="*/ 2438575 w 5679722"/>
                <a:gd name="connsiteY20" fmla="*/ 1750656 h 2416530"/>
                <a:gd name="connsiteX21" fmla="*/ 1882953 w 5679722"/>
                <a:gd name="connsiteY21" fmla="*/ 1750656 h 2416530"/>
                <a:gd name="connsiteX22" fmla="*/ 1882953 w 5679722"/>
                <a:gd name="connsiteY22" fmla="*/ 1715385 h 2416530"/>
                <a:gd name="connsiteX23" fmla="*/ 1856492 w 5679722"/>
                <a:gd name="connsiteY23" fmla="*/ 1715385 h 2416530"/>
                <a:gd name="connsiteX24" fmla="*/ 1856492 w 5679722"/>
                <a:gd name="connsiteY24" fmla="*/ 1671285 h 2416530"/>
                <a:gd name="connsiteX25" fmla="*/ 1830032 w 5679722"/>
                <a:gd name="connsiteY25" fmla="*/ 1671285 h 2416530"/>
                <a:gd name="connsiteX26" fmla="*/ 1830032 w 5679722"/>
                <a:gd name="connsiteY26" fmla="*/ 1640414 h 2416530"/>
                <a:gd name="connsiteX27" fmla="*/ 1812401 w 5679722"/>
                <a:gd name="connsiteY27" fmla="*/ 1640414 h 2416530"/>
                <a:gd name="connsiteX28" fmla="*/ 1812401 w 5679722"/>
                <a:gd name="connsiteY28" fmla="*/ 1583093 h 2416530"/>
                <a:gd name="connsiteX29" fmla="*/ 1794761 w 5679722"/>
                <a:gd name="connsiteY29" fmla="*/ 1583093 h 2416530"/>
                <a:gd name="connsiteX30" fmla="*/ 1794761 w 5679722"/>
                <a:gd name="connsiteY30" fmla="*/ 1538992 h 2416530"/>
                <a:gd name="connsiteX31" fmla="*/ 1543405 w 5679722"/>
                <a:gd name="connsiteY31" fmla="*/ 1538992 h 2416530"/>
                <a:gd name="connsiteX32" fmla="*/ 1543405 w 5679722"/>
                <a:gd name="connsiteY32" fmla="*/ 1516942 h 2416530"/>
                <a:gd name="connsiteX33" fmla="*/ 1309690 w 5679722"/>
                <a:gd name="connsiteY33" fmla="*/ 1516942 h 2416530"/>
                <a:gd name="connsiteX34" fmla="*/ 1309690 w 5679722"/>
                <a:gd name="connsiteY34" fmla="*/ 1481671 h 2416530"/>
                <a:gd name="connsiteX35" fmla="*/ 1261180 w 5679722"/>
                <a:gd name="connsiteY35" fmla="*/ 1481671 h 2416530"/>
                <a:gd name="connsiteX36" fmla="*/ 1261180 w 5679722"/>
                <a:gd name="connsiteY36" fmla="*/ 1393469 h 2416530"/>
                <a:gd name="connsiteX37" fmla="*/ 1234719 w 5679722"/>
                <a:gd name="connsiteY37" fmla="*/ 1393469 h 2416530"/>
                <a:gd name="connsiteX38" fmla="*/ 1234719 w 5679722"/>
                <a:gd name="connsiteY38" fmla="*/ 1292047 h 2416530"/>
                <a:gd name="connsiteX39" fmla="*/ 1177398 w 5679722"/>
                <a:gd name="connsiteY39" fmla="*/ 1292047 h 2416530"/>
                <a:gd name="connsiteX40" fmla="*/ 1177398 w 5679722"/>
                <a:gd name="connsiteY40" fmla="*/ 1274406 h 2416530"/>
                <a:gd name="connsiteX41" fmla="*/ 1159757 w 5679722"/>
                <a:gd name="connsiteY41" fmla="*/ 1274406 h 2416530"/>
                <a:gd name="connsiteX42" fmla="*/ 1159757 w 5679722"/>
                <a:gd name="connsiteY42" fmla="*/ 1243546 h 2416530"/>
                <a:gd name="connsiteX43" fmla="*/ 1124477 w 5679722"/>
                <a:gd name="connsiteY43" fmla="*/ 1243546 h 2416530"/>
                <a:gd name="connsiteX44" fmla="*/ 1124477 w 5679722"/>
                <a:gd name="connsiteY44" fmla="*/ 1172984 h 2416530"/>
                <a:gd name="connsiteX45" fmla="*/ 1058335 w 5679722"/>
                <a:gd name="connsiteY45" fmla="*/ 1172984 h 2416530"/>
                <a:gd name="connsiteX46" fmla="*/ 1058335 w 5679722"/>
                <a:gd name="connsiteY46" fmla="*/ 1155344 h 2416530"/>
                <a:gd name="connsiteX47" fmla="*/ 1027465 w 5679722"/>
                <a:gd name="connsiteY47" fmla="*/ 1155344 h 2416530"/>
                <a:gd name="connsiteX48" fmla="*/ 1027465 w 5679722"/>
                <a:gd name="connsiteY48" fmla="*/ 1098023 h 2416530"/>
                <a:gd name="connsiteX49" fmla="*/ 926042 w 5679722"/>
                <a:gd name="connsiteY49" fmla="*/ 1098023 h 2416530"/>
                <a:gd name="connsiteX50" fmla="*/ 926042 w 5679722"/>
                <a:gd name="connsiteY50" fmla="*/ 1071562 h 2416530"/>
                <a:gd name="connsiteX51" fmla="*/ 873122 w 5679722"/>
                <a:gd name="connsiteY51" fmla="*/ 1071562 h 2416530"/>
                <a:gd name="connsiteX52" fmla="*/ 873122 w 5679722"/>
                <a:gd name="connsiteY52" fmla="*/ 1040692 h 2416530"/>
                <a:gd name="connsiteX53" fmla="*/ 709968 w 5679722"/>
                <a:gd name="connsiteY53" fmla="*/ 1040692 h 2416530"/>
                <a:gd name="connsiteX54" fmla="*/ 709968 w 5679722"/>
                <a:gd name="connsiteY54" fmla="*/ 1009831 h 2416530"/>
                <a:gd name="connsiteX55" fmla="*/ 626176 w 5679722"/>
                <a:gd name="connsiteY55" fmla="*/ 1009831 h 2416530"/>
                <a:gd name="connsiteX56" fmla="*/ 626176 w 5679722"/>
                <a:gd name="connsiteY56" fmla="*/ 864306 h 2416530"/>
                <a:gd name="connsiteX57" fmla="*/ 577675 w 5679722"/>
                <a:gd name="connsiteY57" fmla="*/ 864306 h 2416530"/>
                <a:gd name="connsiteX58" fmla="*/ 577675 w 5679722"/>
                <a:gd name="connsiteY58" fmla="*/ 679097 h 2416530"/>
                <a:gd name="connsiteX59" fmla="*/ 560035 w 5679722"/>
                <a:gd name="connsiteY59" fmla="*/ 679097 h 2416530"/>
                <a:gd name="connsiteX60" fmla="*/ 560035 w 5679722"/>
                <a:gd name="connsiteY60" fmla="*/ 586493 h 2416530"/>
                <a:gd name="connsiteX61" fmla="*/ 551215 w 5679722"/>
                <a:gd name="connsiteY61" fmla="*/ 586493 h 2416530"/>
                <a:gd name="connsiteX62" fmla="*/ 551215 w 5679722"/>
                <a:gd name="connsiteY62" fmla="*/ 507118 h 2416530"/>
                <a:gd name="connsiteX63" fmla="*/ 502704 w 5679722"/>
                <a:gd name="connsiteY63" fmla="*/ 507118 h 2416530"/>
                <a:gd name="connsiteX64" fmla="*/ 502704 w 5679722"/>
                <a:gd name="connsiteY64" fmla="*/ 471840 h 2416530"/>
                <a:gd name="connsiteX65" fmla="*/ 436562 w 5679722"/>
                <a:gd name="connsiteY65" fmla="*/ 471840 h 2416530"/>
                <a:gd name="connsiteX66" fmla="*/ 436562 w 5679722"/>
                <a:gd name="connsiteY66" fmla="*/ 388056 h 2416530"/>
                <a:gd name="connsiteX67" fmla="*/ 370421 w 5679722"/>
                <a:gd name="connsiteY67" fmla="*/ 388056 h 2416530"/>
                <a:gd name="connsiteX68" fmla="*/ 370421 w 5679722"/>
                <a:gd name="connsiteY68" fmla="*/ 229305 h 2416530"/>
                <a:gd name="connsiteX69" fmla="*/ 339550 w 5679722"/>
                <a:gd name="connsiteY69" fmla="*/ 229305 h 2416530"/>
                <a:gd name="connsiteX70" fmla="*/ 339550 w 5679722"/>
                <a:gd name="connsiteY70" fmla="*/ 167570 h 2416530"/>
                <a:gd name="connsiteX71" fmla="*/ 313090 w 5679722"/>
                <a:gd name="connsiteY71" fmla="*/ 167570 h 2416530"/>
                <a:gd name="connsiteX72" fmla="*/ 313090 w 5679722"/>
                <a:gd name="connsiteY72" fmla="*/ 141111 h 2416530"/>
                <a:gd name="connsiteX73" fmla="*/ 255768 w 5679722"/>
                <a:gd name="connsiteY73" fmla="*/ 141111 h 2416530"/>
                <a:gd name="connsiteX74" fmla="*/ 255768 w 5679722"/>
                <a:gd name="connsiteY74" fmla="*/ 110243 h 2416530"/>
                <a:gd name="connsiteX75" fmla="*/ 242535 w 5679722"/>
                <a:gd name="connsiteY75" fmla="*/ 110243 h 2416530"/>
                <a:gd name="connsiteX76" fmla="*/ 242535 w 5679722"/>
                <a:gd name="connsiteY76" fmla="*/ 52917 h 2416530"/>
                <a:gd name="connsiteX77" fmla="*/ 229306 w 5679722"/>
                <a:gd name="connsiteY77" fmla="*/ 52917 h 2416530"/>
                <a:gd name="connsiteX78" fmla="*/ 229306 w 5679722"/>
                <a:gd name="connsiteY78" fmla="*/ 30868 h 2416530"/>
                <a:gd name="connsiteX79" fmla="*/ 145521 w 5679722"/>
                <a:gd name="connsiteY79" fmla="*/ 30868 h 2416530"/>
                <a:gd name="connsiteX80" fmla="*/ 145521 w 5679722"/>
                <a:gd name="connsiteY80" fmla="*/ 0 h 2416530"/>
                <a:gd name="connsiteX81" fmla="*/ 0 w 5679722"/>
                <a:gd name="connsiteY81" fmla="*/ 0 h 2416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5679722" h="2416530">
                  <a:moveTo>
                    <a:pt x="5679722" y="2416530"/>
                  </a:moveTo>
                  <a:lnTo>
                    <a:pt x="5525380" y="2416530"/>
                  </a:lnTo>
                  <a:lnTo>
                    <a:pt x="5525380" y="2213676"/>
                  </a:lnTo>
                  <a:lnTo>
                    <a:pt x="5278434" y="2213676"/>
                  </a:lnTo>
                  <a:lnTo>
                    <a:pt x="5278434" y="2143125"/>
                  </a:lnTo>
                  <a:lnTo>
                    <a:pt x="4881565" y="2143125"/>
                  </a:lnTo>
                  <a:lnTo>
                    <a:pt x="4881565" y="2076983"/>
                  </a:lnTo>
                  <a:lnTo>
                    <a:pt x="4290663" y="2076983"/>
                  </a:lnTo>
                  <a:lnTo>
                    <a:pt x="4290663" y="2019652"/>
                  </a:lnTo>
                  <a:lnTo>
                    <a:pt x="4220102" y="2019652"/>
                  </a:lnTo>
                  <a:lnTo>
                    <a:pt x="4220102" y="1953510"/>
                  </a:lnTo>
                  <a:lnTo>
                    <a:pt x="3655660" y="1953510"/>
                  </a:lnTo>
                  <a:lnTo>
                    <a:pt x="3655660" y="1909410"/>
                  </a:lnTo>
                  <a:lnTo>
                    <a:pt x="3073578" y="1909410"/>
                  </a:lnTo>
                  <a:lnTo>
                    <a:pt x="3073578" y="1874129"/>
                  </a:lnTo>
                  <a:lnTo>
                    <a:pt x="2742850" y="1874129"/>
                  </a:lnTo>
                  <a:lnTo>
                    <a:pt x="2742850" y="1830038"/>
                  </a:lnTo>
                  <a:lnTo>
                    <a:pt x="2456215" y="1830038"/>
                  </a:lnTo>
                  <a:lnTo>
                    <a:pt x="2456215" y="1799167"/>
                  </a:lnTo>
                  <a:lnTo>
                    <a:pt x="2438575" y="1799167"/>
                  </a:lnTo>
                  <a:lnTo>
                    <a:pt x="2438575" y="1750656"/>
                  </a:lnTo>
                  <a:lnTo>
                    <a:pt x="1882953" y="1750656"/>
                  </a:lnTo>
                  <a:lnTo>
                    <a:pt x="1882953" y="1715385"/>
                  </a:lnTo>
                  <a:lnTo>
                    <a:pt x="1856492" y="1715385"/>
                  </a:lnTo>
                  <a:lnTo>
                    <a:pt x="1856492" y="1671285"/>
                  </a:lnTo>
                  <a:lnTo>
                    <a:pt x="1830032" y="1671285"/>
                  </a:lnTo>
                  <a:lnTo>
                    <a:pt x="1830032" y="1640414"/>
                  </a:lnTo>
                  <a:lnTo>
                    <a:pt x="1812401" y="1640414"/>
                  </a:lnTo>
                  <a:lnTo>
                    <a:pt x="1812401" y="1583093"/>
                  </a:lnTo>
                  <a:lnTo>
                    <a:pt x="1794761" y="1583093"/>
                  </a:lnTo>
                  <a:lnTo>
                    <a:pt x="1794761" y="1538992"/>
                  </a:lnTo>
                  <a:lnTo>
                    <a:pt x="1543405" y="1538992"/>
                  </a:lnTo>
                  <a:lnTo>
                    <a:pt x="1543405" y="1516942"/>
                  </a:lnTo>
                  <a:lnTo>
                    <a:pt x="1309690" y="1516942"/>
                  </a:lnTo>
                  <a:lnTo>
                    <a:pt x="1309690" y="1481671"/>
                  </a:lnTo>
                  <a:lnTo>
                    <a:pt x="1261180" y="1481671"/>
                  </a:lnTo>
                  <a:lnTo>
                    <a:pt x="1261180" y="1393469"/>
                  </a:lnTo>
                  <a:lnTo>
                    <a:pt x="1234719" y="1393469"/>
                  </a:lnTo>
                  <a:lnTo>
                    <a:pt x="1234719" y="1292047"/>
                  </a:lnTo>
                  <a:lnTo>
                    <a:pt x="1177398" y="1292047"/>
                  </a:lnTo>
                  <a:lnTo>
                    <a:pt x="1177398" y="1274406"/>
                  </a:lnTo>
                  <a:lnTo>
                    <a:pt x="1159757" y="1274406"/>
                  </a:lnTo>
                  <a:lnTo>
                    <a:pt x="1159757" y="1243546"/>
                  </a:lnTo>
                  <a:lnTo>
                    <a:pt x="1124477" y="1243546"/>
                  </a:lnTo>
                  <a:lnTo>
                    <a:pt x="1124477" y="1172984"/>
                  </a:lnTo>
                  <a:lnTo>
                    <a:pt x="1058335" y="1172984"/>
                  </a:lnTo>
                  <a:lnTo>
                    <a:pt x="1058335" y="1155344"/>
                  </a:lnTo>
                  <a:lnTo>
                    <a:pt x="1027465" y="1155344"/>
                  </a:lnTo>
                  <a:lnTo>
                    <a:pt x="1027465" y="1098023"/>
                  </a:lnTo>
                  <a:lnTo>
                    <a:pt x="926042" y="1098023"/>
                  </a:lnTo>
                  <a:lnTo>
                    <a:pt x="926042" y="1071562"/>
                  </a:lnTo>
                  <a:lnTo>
                    <a:pt x="873122" y="1071562"/>
                  </a:lnTo>
                  <a:lnTo>
                    <a:pt x="873122" y="1040692"/>
                  </a:lnTo>
                  <a:lnTo>
                    <a:pt x="709968" y="1040692"/>
                  </a:lnTo>
                  <a:lnTo>
                    <a:pt x="709968" y="1009831"/>
                  </a:lnTo>
                  <a:lnTo>
                    <a:pt x="626176" y="1009831"/>
                  </a:lnTo>
                  <a:lnTo>
                    <a:pt x="626176" y="864306"/>
                  </a:lnTo>
                  <a:lnTo>
                    <a:pt x="577675" y="864306"/>
                  </a:lnTo>
                  <a:lnTo>
                    <a:pt x="577675" y="679097"/>
                  </a:lnTo>
                  <a:lnTo>
                    <a:pt x="560035" y="679097"/>
                  </a:lnTo>
                  <a:lnTo>
                    <a:pt x="560035" y="586493"/>
                  </a:lnTo>
                  <a:lnTo>
                    <a:pt x="551215" y="586493"/>
                  </a:lnTo>
                  <a:lnTo>
                    <a:pt x="551215" y="507118"/>
                  </a:lnTo>
                  <a:lnTo>
                    <a:pt x="502704" y="507118"/>
                  </a:lnTo>
                  <a:lnTo>
                    <a:pt x="502704" y="471840"/>
                  </a:lnTo>
                  <a:lnTo>
                    <a:pt x="436562" y="471840"/>
                  </a:lnTo>
                  <a:lnTo>
                    <a:pt x="436562" y="388056"/>
                  </a:lnTo>
                  <a:lnTo>
                    <a:pt x="370421" y="388056"/>
                  </a:lnTo>
                  <a:lnTo>
                    <a:pt x="370421" y="229305"/>
                  </a:lnTo>
                  <a:lnTo>
                    <a:pt x="339550" y="229305"/>
                  </a:lnTo>
                  <a:lnTo>
                    <a:pt x="339550" y="167570"/>
                  </a:lnTo>
                  <a:lnTo>
                    <a:pt x="313090" y="167570"/>
                  </a:lnTo>
                  <a:lnTo>
                    <a:pt x="313090" y="141111"/>
                  </a:lnTo>
                  <a:lnTo>
                    <a:pt x="255768" y="141111"/>
                  </a:lnTo>
                  <a:lnTo>
                    <a:pt x="255768" y="110243"/>
                  </a:lnTo>
                  <a:lnTo>
                    <a:pt x="242535" y="110243"/>
                  </a:lnTo>
                  <a:lnTo>
                    <a:pt x="242535" y="52917"/>
                  </a:lnTo>
                  <a:lnTo>
                    <a:pt x="229306" y="52917"/>
                  </a:lnTo>
                  <a:lnTo>
                    <a:pt x="229306" y="30868"/>
                  </a:lnTo>
                  <a:lnTo>
                    <a:pt x="145521" y="30868"/>
                  </a:lnTo>
                  <a:lnTo>
                    <a:pt x="145521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E73E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defTabSz="914377" hangingPunct="0"/>
              <a:endParaRPr lang="en-GB" dirty="0">
                <a:solidFill>
                  <a:srgbClr val="363636"/>
                </a:solidFill>
                <a:latin typeface="Arial" panose="020B0604020202020204"/>
                <a:sym typeface="Helvetica"/>
              </a:endParaRPr>
            </a:p>
          </p:txBody>
        </p:sp>
        <p:sp>
          <p:nvSpPr>
            <p:cNvPr id="79" name="Freeform: Shape 91">
              <a:extLst>
                <a:ext uri="{FF2B5EF4-FFF2-40B4-BE49-F238E27FC236}">
                  <a16:creationId xmlns:a16="http://schemas.microsoft.com/office/drawing/2014/main" id="{420C3CEB-BBD9-B294-BE6F-61E5DAF56389}"/>
                </a:ext>
              </a:extLst>
            </p:cNvPr>
            <p:cNvSpPr/>
            <p:nvPr/>
          </p:nvSpPr>
          <p:spPr>
            <a:xfrm>
              <a:off x="9184442" y="4604098"/>
              <a:ext cx="9525" cy="108004"/>
            </a:xfrm>
            <a:custGeom>
              <a:avLst/>
              <a:gdLst>
                <a:gd name="connsiteX0" fmla="*/ 0 w 9525"/>
                <a:gd name="connsiteY0" fmla="*/ 0 h 108004"/>
                <a:gd name="connsiteX1" fmla="*/ 0 w 9525"/>
                <a:gd name="connsiteY1" fmla="*/ 108004 h 108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08004">
                  <a:moveTo>
                    <a:pt x="0" y="0"/>
                  </a:moveTo>
                  <a:lnTo>
                    <a:pt x="0" y="108004"/>
                  </a:lnTo>
                </a:path>
              </a:pathLst>
            </a:custGeom>
            <a:ln w="19050">
              <a:solidFill>
                <a:srgbClr val="E73E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defTabSz="914377" hangingPunct="0"/>
              <a:endParaRPr lang="en-GB">
                <a:solidFill>
                  <a:srgbClr val="363636"/>
                </a:solidFill>
                <a:latin typeface="Arial" panose="020B0604020202020204"/>
                <a:sym typeface="Helvetica"/>
              </a:endParaRPr>
            </a:p>
          </p:txBody>
        </p:sp>
        <p:sp>
          <p:nvSpPr>
            <p:cNvPr id="80" name="Freeform: Shape 92">
              <a:extLst>
                <a:ext uri="{FF2B5EF4-FFF2-40B4-BE49-F238E27FC236}">
                  <a16:creationId xmlns:a16="http://schemas.microsoft.com/office/drawing/2014/main" id="{B516965E-326F-4C63-7465-9BD629FB2509}"/>
                </a:ext>
              </a:extLst>
            </p:cNvPr>
            <p:cNvSpPr/>
            <p:nvPr/>
          </p:nvSpPr>
          <p:spPr>
            <a:xfrm>
              <a:off x="9279692" y="4604098"/>
              <a:ext cx="9525" cy="108004"/>
            </a:xfrm>
            <a:custGeom>
              <a:avLst/>
              <a:gdLst>
                <a:gd name="connsiteX0" fmla="*/ 0 w 9525"/>
                <a:gd name="connsiteY0" fmla="*/ 0 h 108004"/>
                <a:gd name="connsiteX1" fmla="*/ 0 w 9525"/>
                <a:gd name="connsiteY1" fmla="*/ 108004 h 108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08004">
                  <a:moveTo>
                    <a:pt x="0" y="0"/>
                  </a:moveTo>
                  <a:lnTo>
                    <a:pt x="0" y="108004"/>
                  </a:lnTo>
                </a:path>
              </a:pathLst>
            </a:custGeom>
            <a:ln w="19050">
              <a:solidFill>
                <a:srgbClr val="E73E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defTabSz="914377" hangingPunct="0"/>
              <a:endParaRPr lang="en-GB">
                <a:solidFill>
                  <a:srgbClr val="363636"/>
                </a:solidFill>
                <a:latin typeface="Arial" panose="020B0604020202020204"/>
                <a:sym typeface="Helvetica"/>
              </a:endParaRPr>
            </a:p>
          </p:txBody>
        </p:sp>
      </p:grpSp>
      <p:sp>
        <p:nvSpPr>
          <p:cNvPr id="81" name="Freeform 21">
            <a:extLst>
              <a:ext uri="{FF2B5EF4-FFF2-40B4-BE49-F238E27FC236}">
                <a16:creationId xmlns:a16="http://schemas.microsoft.com/office/drawing/2014/main" id="{D38D492E-0F64-D803-7F1F-C8EB67C4D2E0}"/>
              </a:ext>
            </a:extLst>
          </p:cNvPr>
          <p:cNvSpPr>
            <a:spLocks/>
          </p:cNvSpPr>
          <p:nvPr/>
        </p:nvSpPr>
        <p:spPr bwMode="auto">
          <a:xfrm>
            <a:off x="6937743" y="2266619"/>
            <a:ext cx="4914144" cy="2376000"/>
          </a:xfrm>
          <a:custGeom>
            <a:avLst/>
            <a:gdLst>
              <a:gd name="T0" fmla="*/ 0 w 2091"/>
              <a:gd name="T1" fmla="*/ 0 h 1310"/>
              <a:gd name="T2" fmla="*/ 0 w 2091"/>
              <a:gd name="T3" fmla="*/ 1310 h 1310"/>
              <a:gd name="T4" fmla="*/ 2091 w 2091"/>
              <a:gd name="T5" fmla="*/ 1310 h 1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91" h="1310">
                <a:moveTo>
                  <a:pt x="0" y="0"/>
                </a:moveTo>
                <a:lnTo>
                  <a:pt x="0" y="1310"/>
                </a:lnTo>
                <a:lnTo>
                  <a:pt x="2091" y="1310"/>
                </a:lnTo>
              </a:path>
            </a:pathLst>
          </a:custGeom>
          <a:noFill/>
          <a:ln w="19050" cap="sq">
            <a:solidFill>
              <a:srgbClr val="36363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363636"/>
              </a:solidFill>
              <a:ea typeface="+mj-ea"/>
              <a:cs typeface="+mj-cs"/>
              <a:sym typeface="Helvetica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2C89CAA-591B-1B4D-79EA-7A4266C43468}"/>
              </a:ext>
            </a:extLst>
          </p:cNvPr>
          <p:cNvGrpSpPr/>
          <p:nvPr/>
        </p:nvGrpSpPr>
        <p:grpSpPr>
          <a:xfrm>
            <a:off x="6159756" y="2109329"/>
            <a:ext cx="779057" cy="2427931"/>
            <a:chOff x="4763369" y="1321736"/>
            <a:chExt cx="779056" cy="2920750"/>
          </a:xfrm>
        </p:grpSpPr>
        <p:sp>
          <p:nvSpPr>
            <p:cNvPr id="83" name="Line 6">
              <a:extLst>
                <a:ext uri="{FF2B5EF4-FFF2-40B4-BE49-F238E27FC236}">
                  <a16:creationId xmlns:a16="http://schemas.microsoft.com/office/drawing/2014/main" id="{FF3D7A1C-1733-C205-5EC9-F87672B516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56191" y="1509628"/>
              <a:ext cx="86234" cy="0"/>
            </a:xfrm>
            <a:prstGeom prst="line">
              <a:avLst/>
            </a:prstGeom>
            <a:noFill/>
            <a:ln w="19050" cap="flat">
              <a:solidFill>
                <a:srgbClr val="36363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400">
                <a:solidFill>
                  <a:srgbClr val="363636"/>
                </a:solidFill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84" name="Line 7">
              <a:extLst>
                <a:ext uri="{FF2B5EF4-FFF2-40B4-BE49-F238E27FC236}">
                  <a16:creationId xmlns:a16="http://schemas.microsoft.com/office/drawing/2014/main" id="{15D43B90-0617-28D8-1C32-ACD6265370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56191" y="2031836"/>
              <a:ext cx="86234" cy="0"/>
            </a:xfrm>
            <a:prstGeom prst="line">
              <a:avLst/>
            </a:prstGeom>
            <a:noFill/>
            <a:ln w="19050" cap="flat">
              <a:solidFill>
                <a:srgbClr val="36363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400">
                <a:solidFill>
                  <a:srgbClr val="363636"/>
                </a:solidFill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85" name="Line 8">
              <a:extLst>
                <a:ext uri="{FF2B5EF4-FFF2-40B4-BE49-F238E27FC236}">
                  <a16:creationId xmlns:a16="http://schemas.microsoft.com/office/drawing/2014/main" id="{28367202-A03F-555F-7755-B4B1BCAA07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56191" y="2530597"/>
              <a:ext cx="86234" cy="0"/>
            </a:xfrm>
            <a:prstGeom prst="line">
              <a:avLst/>
            </a:prstGeom>
            <a:noFill/>
            <a:ln w="19050" cap="flat">
              <a:solidFill>
                <a:srgbClr val="36363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400">
                <a:solidFill>
                  <a:srgbClr val="363636"/>
                </a:solidFill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86" name="Line 9">
              <a:extLst>
                <a:ext uri="{FF2B5EF4-FFF2-40B4-BE49-F238E27FC236}">
                  <a16:creationId xmlns:a16="http://schemas.microsoft.com/office/drawing/2014/main" id="{DBC00C6E-8BEE-DF65-8D50-A5C70B8BA2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56191" y="3045476"/>
              <a:ext cx="86234" cy="0"/>
            </a:xfrm>
            <a:prstGeom prst="line">
              <a:avLst/>
            </a:prstGeom>
            <a:noFill/>
            <a:ln w="19050" cap="flat">
              <a:solidFill>
                <a:srgbClr val="36363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400">
                <a:solidFill>
                  <a:srgbClr val="363636"/>
                </a:solidFill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87" name="Line 10">
              <a:extLst>
                <a:ext uri="{FF2B5EF4-FFF2-40B4-BE49-F238E27FC236}">
                  <a16:creationId xmlns:a16="http://schemas.microsoft.com/office/drawing/2014/main" id="{58421A49-3557-158F-0B55-F81BF7FF05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56191" y="3549612"/>
              <a:ext cx="86234" cy="0"/>
            </a:xfrm>
            <a:prstGeom prst="line">
              <a:avLst/>
            </a:prstGeom>
            <a:noFill/>
            <a:ln w="19050" cap="flat">
              <a:solidFill>
                <a:srgbClr val="36363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400">
                <a:solidFill>
                  <a:srgbClr val="363636"/>
                </a:solidFill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88" name="Line 11">
              <a:extLst>
                <a:ext uri="{FF2B5EF4-FFF2-40B4-BE49-F238E27FC236}">
                  <a16:creationId xmlns:a16="http://schemas.microsoft.com/office/drawing/2014/main" id="{85F4006C-9B20-09D9-FD1C-E34FADF901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56191" y="4059120"/>
              <a:ext cx="86234" cy="0"/>
            </a:xfrm>
            <a:prstGeom prst="line">
              <a:avLst/>
            </a:prstGeom>
            <a:noFill/>
            <a:ln w="19050" cap="flat">
              <a:solidFill>
                <a:srgbClr val="36363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400">
                <a:solidFill>
                  <a:srgbClr val="363636"/>
                </a:solidFill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526EF-12E9-5A62-AFE6-CCFD87D9C302}"/>
                </a:ext>
              </a:extLst>
            </p:cNvPr>
            <p:cNvSpPr txBox="1"/>
            <p:nvPr/>
          </p:nvSpPr>
          <p:spPr>
            <a:xfrm rot="16200000">
              <a:off x="4129322" y="2656501"/>
              <a:ext cx="15758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srgbClr val="36363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OS probability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05E16F9A-791F-C111-17EB-00E501210350}"/>
                </a:ext>
              </a:extLst>
            </p:cNvPr>
            <p:cNvSpPr txBox="1"/>
            <p:nvPr/>
          </p:nvSpPr>
          <p:spPr>
            <a:xfrm>
              <a:off x="5049037" y="1321736"/>
              <a:ext cx="433130" cy="37024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 defTabSz="914377" hangingPunct="0"/>
              <a:r>
                <a:rPr lang="en-GB" sz="1400" dirty="0">
                  <a:solidFill>
                    <a:srgbClr val="36363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1.0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E77A84C3-8726-A64D-8312-234DAFEB75FE}"/>
                </a:ext>
              </a:extLst>
            </p:cNvPr>
            <p:cNvSpPr txBox="1"/>
            <p:nvPr/>
          </p:nvSpPr>
          <p:spPr>
            <a:xfrm>
              <a:off x="5049041" y="1845874"/>
              <a:ext cx="433130" cy="37024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 defTabSz="914377" hangingPunct="0"/>
              <a:r>
                <a:rPr lang="en-GB" sz="1400" dirty="0">
                  <a:solidFill>
                    <a:srgbClr val="36363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0.8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3BBA7273-09EE-19FF-1160-5E4D6C75B0F7}"/>
                </a:ext>
              </a:extLst>
            </p:cNvPr>
            <p:cNvSpPr txBox="1"/>
            <p:nvPr/>
          </p:nvSpPr>
          <p:spPr>
            <a:xfrm>
              <a:off x="5049041" y="2344404"/>
              <a:ext cx="433130" cy="37024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 defTabSz="914377" hangingPunct="0"/>
              <a:r>
                <a:rPr lang="en-GB" sz="1400" dirty="0">
                  <a:solidFill>
                    <a:srgbClr val="36363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0.6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B81BECC-C676-8155-471A-646DB42C086E}"/>
                </a:ext>
              </a:extLst>
            </p:cNvPr>
            <p:cNvSpPr txBox="1"/>
            <p:nvPr/>
          </p:nvSpPr>
          <p:spPr>
            <a:xfrm>
              <a:off x="5049041" y="2859059"/>
              <a:ext cx="433130" cy="37024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 defTabSz="914377" hangingPunct="0"/>
              <a:r>
                <a:rPr lang="en-GB" sz="1400" dirty="0">
                  <a:solidFill>
                    <a:srgbClr val="36363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0.4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270C6635-9E34-12D7-F376-5C3EE9254845}"/>
                </a:ext>
              </a:extLst>
            </p:cNvPr>
            <p:cNvSpPr txBox="1"/>
            <p:nvPr/>
          </p:nvSpPr>
          <p:spPr>
            <a:xfrm>
              <a:off x="5049041" y="3362960"/>
              <a:ext cx="433130" cy="37024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 defTabSz="914377" hangingPunct="0"/>
              <a:r>
                <a:rPr lang="en-GB" sz="1400" dirty="0">
                  <a:solidFill>
                    <a:srgbClr val="36363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0.2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DC94DFA0-0EB3-4012-2BAD-BBF956D799D4}"/>
                </a:ext>
              </a:extLst>
            </p:cNvPr>
            <p:cNvSpPr txBox="1"/>
            <p:nvPr/>
          </p:nvSpPr>
          <p:spPr>
            <a:xfrm>
              <a:off x="5198126" y="3872237"/>
              <a:ext cx="284052" cy="37024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 defTabSz="914377" hangingPunct="0"/>
              <a:r>
                <a:rPr lang="en-GB" sz="1400" dirty="0">
                  <a:solidFill>
                    <a:srgbClr val="36363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0</a:t>
              </a: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14510F63-AC31-0712-37F9-F8A68F79CBCC}"/>
              </a:ext>
            </a:extLst>
          </p:cNvPr>
          <p:cNvSpPr txBox="1"/>
          <p:nvPr/>
        </p:nvSpPr>
        <p:spPr>
          <a:xfrm>
            <a:off x="8996036" y="4931341"/>
            <a:ext cx="1261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rgbClr val="36363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"/>
              </a:rPr>
              <a:t>Time, months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B38085A-18F0-7CBA-E05E-454AA3AFDFC0}"/>
              </a:ext>
            </a:extLst>
          </p:cNvPr>
          <p:cNvSpPr txBox="1"/>
          <p:nvPr/>
        </p:nvSpPr>
        <p:spPr>
          <a:xfrm>
            <a:off x="6022348" y="5038889"/>
            <a:ext cx="990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 hangingPunct="0"/>
            <a:r>
              <a:rPr lang="en-US" sz="1400" dirty="0">
                <a:solidFill>
                  <a:srgbClr val="363636"/>
                </a:solidFill>
                <a:ea typeface="+mj-ea"/>
                <a:cs typeface="+mj-cs"/>
                <a:sym typeface="Helvetica"/>
              </a:rPr>
              <a:t>No. at risk</a:t>
            </a:r>
            <a:endParaRPr lang="en-GB" sz="1400" dirty="0">
              <a:solidFill>
                <a:srgbClr val="363636"/>
              </a:solidFill>
              <a:ea typeface="+mj-ea"/>
              <a:cs typeface="+mj-cs"/>
              <a:sym typeface="Helvetica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1F3FC4A-DC85-5A6E-05DE-8D958CC7B8E4}"/>
              </a:ext>
            </a:extLst>
          </p:cNvPr>
          <p:cNvSpPr txBox="1"/>
          <p:nvPr/>
        </p:nvSpPr>
        <p:spPr>
          <a:xfrm>
            <a:off x="9111973" y="2231241"/>
            <a:ext cx="2643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hangingPunct="0"/>
            <a:r>
              <a:rPr lang="en-GB" sz="1400" dirty="0">
                <a:solidFill>
                  <a:srgbClr val="363636"/>
                </a:solidFill>
                <a:ea typeface="+mj-ea"/>
                <a:cs typeface="+mj-cs"/>
                <a:sym typeface="Helvetica"/>
              </a:rPr>
              <a:t>mOS 13.2 </a:t>
            </a:r>
            <a:r>
              <a:rPr lang="en-GB" sz="1400" dirty="0" err="1">
                <a:solidFill>
                  <a:srgbClr val="363636"/>
                </a:solidFill>
                <a:ea typeface="+mj-ea"/>
                <a:cs typeface="+mj-cs"/>
                <a:sym typeface="Helvetica"/>
              </a:rPr>
              <a:t>mo</a:t>
            </a:r>
            <a:r>
              <a:rPr lang="en-GB" sz="1400" dirty="0">
                <a:solidFill>
                  <a:srgbClr val="363636"/>
                </a:solidFill>
                <a:ea typeface="+mj-ea"/>
                <a:cs typeface="+mj-cs"/>
                <a:sym typeface="Helvetica"/>
              </a:rPr>
              <a:t> (95%CI 8.8, NE)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1853832-EE3E-D281-D81C-5713D5172E0F}"/>
              </a:ext>
            </a:extLst>
          </p:cNvPr>
          <p:cNvGrpSpPr/>
          <p:nvPr/>
        </p:nvGrpSpPr>
        <p:grpSpPr>
          <a:xfrm>
            <a:off x="6955965" y="4634328"/>
            <a:ext cx="4973955" cy="360147"/>
            <a:chOff x="1520299" y="4939133"/>
            <a:chExt cx="5111184" cy="360147"/>
          </a:xfrm>
        </p:grpSpPr>
        <p:sp>
          <p:nvSpPr>
            <p:cNvPr id="100" name="Line 21">
              <a:extLst>
                <a:ext uri="{FF2B5EF4-FFF2-40B4-BE49-F238E27FC236}">
                  <a16:creationId xmlns:a16="http://schemas.microsoft.com/office/drawing/2014/main" id="{0AAFCBCA-04A2-5688-16CD-C58F9289E3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95111" y="4939133"/>
              <a:ext cx="0" cy="72000"/>
            </a:xfrm>
            <a:prstGeom prst="line">
              <a:avLst/>
            </a:prstGeom>
            <a:noFill/>
            <a:ln w="19050" cap="flat">
              <a:solidFill>
                <a:srgbClr val="36363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36363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72F3562-B393-73B0-3944-B376C44D6B2D}"/>
                </a:ext>
              </a:extLst>
            </p:cNvPr>
            <p:cNvSpPr txBox="1"/>
            <p:nvPr/>
          </p:nvSpPr>
          <p:spPr>
            <a:xfrm>
              <a:off x="6352518" y="5011133"/>
              <a:ext cx="278965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36363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26</a:t>
              </a:r>
            </a:p>
          </p:txBody>
        </p:sp>
        <p:sp>
          <p:nvSpPr>
            <p:cNvPr id="102" name="Line 21">
              <a:extLst>
                <a:ext uri="{FF2B5EF4-FFF2-40B4-BE49-F238E27FC236}">
                  <a16:creationId xmlns:a16="http://schemas.microsoft.com/office/drawing/2014/main" id="{F38272E1-7C30-F39E-3D10-CC5B273C4D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19474" y="4939133"/>
              <a:ext cx="0" cy="72000"/>
            </a:xfrm>
            <a:prstGeom prst="line">
              <a:avLst/>
            </a:prstGeom>
            <a:noFill/>
            <a:ln w="19050" cap="flat">
              <a:solidFill>
                <a:srgbClr val="36363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36363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0312EE5C-5BE4-E5F0-8348-EE4473053820}"/>
                </a:ext>
              </a:extLst>
            </p:cNvPr>
            <p:cNvSpPr txBox="1"/>
            <p:nvPr/>
          </p:nvSpPr>
          <p:spPr>
            <a:xfrm>
              <a:off x="5976880" y="5011133"/>
              <a:ext cx="278965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36363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24</a:t>
              </a:r>
            </a:p>
          </p:txBody>
        </p:sp>
        <p:sp>
          <p:nvSpPr>
            <p:cNvPr id="104" name="Line 21">
              <a:extLst>
                <a:ext uri="{FF2B5EF4-FFF2-40B4-BE49-F238E27FC236}">
                  <a16:creationId xmlns:a16="http://schemas.microsoft.com/office/drawing/2014/main" id="{B76C7E2E-9928-2222-B366-F5FF717D7B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43837" y="4939133"/>
              <a:ext cx="0" cy="72000"/>
            </a:xfrm>
            <a:prstGeom prst="line">
              <a:avLst/>
            </a:prstGeom>
            <a:noFill/>
            <a:ln w="19050" cap="flat">
              <a:solidFill>
                <a:srgbClr val="36363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36363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D17D2FAD-EEA8-7BAC-1562-25737B3E36CB}"/>
                </a:ext>
              </a:extLst>
            </p:cNvPr>
            <p:cNvSpPr txBox="1"/>
            <p:nvPr/>
          </p:nvSpPr>
          <p:spPr>
            <a:xfrm>
              <a:off x="5601244" y="5011133"/>
              <a:ext cx="278965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36363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22</a:t>
              </a:r>
            </a:p>
          </p:txBody>
        </p:sp>
        <p:sp>
          <p:nvSpPr>
            <p:cNvPr id="106" name="Line 21">
              <a:extLst>
                <a:ext uri="{FF2B5EF4-FFF2-40B4-BE49-F238E27FC236}">
                  <a16:creationId xmlns:a16="http://schemas.microsoft.com/office/drawing/2014/main" id="{019A6FC6-EBA2-928F-3EF1-FC9CF05A2F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68200" y="4939133"/>
              <a:ext cx="0" cy="72000"/>
            </a:xfrm>
            <a:prstGeom prst="line">
              <a:avLst/>
            </a:prstGeom>
            <a:noFill/>
            <a:ln w="19050" cap="flat">
              <a:solidFill>
                <a:srgbClr val="36363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36363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5F4FCB6C-5FE2-ABD8-6401-2F6D0D61A27D}"/>
                </a:ext>
              </a:extLst>
            </p:cNvPr>
            <p:cNvSpPr txBox="1"/>
            <p:nvPr/>
          </p:nvSpPr>
          <p:spPr>
            <a:xfrm>
              <a:off x="5225606" y="5011133"/>
              <a:ext cx="278965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36363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20</a:t>
              </a:r>
            </a:p>
          </p:txBody>
        </p:sp>
        <p:sp>
          <p:nvSpPr>
            <p:cNvPr id="108" name="Line 21">
              <a:extLst>
                <a:ext uri="{FF2B5EF4-FFF2-40B4-BE49-F238E27FC236}">
                  <a16:creationId xmlns:a16="http://schemas.microsoft.com/office/drawing/2014/main" id="{E3904FDE-0B1B-7348-583D-E060004BFE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92563" y="4939133"/>
              <a:ext cx="0" cy="72000"/>
            </a:xfrm>
            <a:prstGeom prst="line">
              <a:avLst/>
            </a:prstGeom>
            <a:noFill/>
            <a:ln w="19050" cap="flat">
              <a:solidFill>
                <a:srgbClr val="36363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36363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35A70E79-2F64-D0CF-2A74-FE13CF73C3AE}"/>
                </a:ext>
              </a:extLst>
            </p:cNvPr>
            <p:cNvSpPr txBox="1"/>
            <p:nvPr/>
          </p:nvSpPr>
          <p:spPr>
            <a:xfrm>
              <a:off x="4849968" y="5011133"/>
              <a:ext cx="278965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36363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18</a:t>
              </a:r>
            </a:p>
          </p:txBody>
        </p:sp>
        <p:sp>
          <p:nvSpPr>
            <p:cNvPr id="110" name="Line 21">
              <a:extLst>
                <a:ext uri="{FF2B5EF4-FFF2-40B4-BE49-F238E27FC236}">
                  <a16:creationId xmlns:a16="http://schemas.microsoft.com/office/drawing/2014/main" id="{50991754-C5E3-4EFE-8AF9-B93068F27D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16926" y="4939133"/>
              <a:ext cx="0" cy="72000"/>
            </a:xfrm>
            <a:prstGeom prst="line">
              <a:avLst/>
            </a:prstGeom>
            <a:noFill/>
            <a:ln w="19050" cap="flat">
              <a:solidFill>
                <a:srgbClr val="36363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36363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E349204-14C0-BE47-9212-7559F940711E}"/>
                </a:ext>
              </a:extLst>
            </p:cNvPr>
            <p:cNvSpPr txBox="1"/>
            <p:nvPr/>
          </p:nvSpPr>
          <p:spPr>
            <a:xfrm>
              <a:off x="4474332" y="5011133"/>
              <a:ext cx="278965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36363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16</a:t>
              </a:r>
            </a:p>
          </p:txBody>
        </p:sp>
        <p:sp>
          <p:nvSpPr>
            <p:cNvPr id="112" name="Line 21">
              <a:extLst>
                <a:ext uri="{FF2B5EF4-FFF2-40B4-BE49-F238E27FC236}">
                  <a16:creationId xmlns:a16="http://schemas.microsoft.com/office/drawing/2014/main" id="{714CA611-330F-53B9-FF2E-7B7E6913FF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1289" y="4939133"/>
              <a:ext cx="0" cy="72000"/>
            </a:xfrm>
            <a:prstGeom prst="line">
              <a:avLst/>
            </a:prstGeom>
            <a:noFill/>
            <a:ln w="19050" cap="flat">
              <a:solidFill>
                <a:srgbClr val="36363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36363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5F67FFE9-5F2D-EB9C-DA9A-C9B67A95EBAA}"/>
                </a:ext>
              </a:extLst>
            </p:cNvPr>
            <p:cNvSpPr txBox="1"/>
            <p:nvPr/>
          </p:nvSpPr>
          <p:spPr>
            <a:xfrm>
              <a:off x="4098695" y="5011133"/>
              <a:ext cx="278965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36363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14</a:t>
              </a:r>
            </a:p>
          </p:txBody>
        </p:sp>
        <p:sp>
          <p:nvSpPr>
            <p:cNvPr id="114" name="Line 21">
              <a:extLst>
                <a:ext uri="{FF2B5EF4-FFF2-40B4-BE49-F238E27FC236}">
                  <a16:creationId xmlns:a16="http://schemas.microsoft.com/office/drawing/2014/main" id="{CC2FDF69-8E5C-3F49-E57B-F567434026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5652" y="4939133"/>
              <a:ext cx="0" cy="72000"/>
            </a:xfrm>
            <a:prstGeom prst="line">
              <a:avLst/>
            </a:prstGeom>
            <a:noFill/>
            <a:ln w="19050" cap="flat">
              <a:solidFill>
                <a:srgbClr val="36363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36363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EC5A4ED7-39C7-1764-81D3-D293C4CC35EB}"/>
                </a:ext>
              </a:extLst>
            </p:cNvPr>
            <p:cNvSpPr txBox="1"/>
            <p:nvPr/>
          </p:nvSpPr>
          <p:spPr>
            <a:xfrm>
              <a:off x="3723058" y="5011133"/>
              <a:ext cx="278965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36363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12</a:t>
              </a:r>
            </a:p>
          </p:txBody>
        </p:sp>
        <p:sp>
          <p:nvSpPr>
            <p:cNvPr id="116" name="Line 21">
              <a:extLst>
                <a:ext uri="{FF2B5EF4-FFF2-40B4-BE49-F238E27FC236}">
                  <a16:creationId xmlns:a16="http://schemas.microsoft.com/office/drawing/2014/main" id="{35AC363B-D3B0-9FC5-368C-3E01B3F515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90015" y="4939133"/>
              <a:ext cx="0" cy="72000"/>
            </a:xfrm>
            <a:prstGeom prst="line">
              <a:avLst/>
            </a:prstGeom>
            <a:noFill/>
            <a:ln w="19050" cap="flat">
              <a:solidFill>
                <a:srgbClr val="36363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36363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B282C152-035A-E7A5-AE37-7447DE5E3302}"/>
                </a:ext>
              </a:extLst>
            </p:cNvPr>
            <p:cNvSpPr txBox="1"/>
            <p:nvPr/>
          </p:nvSpPr>
          <p:spPr>
            <a:xfrm>
              <a:off x="3347422" y="5011133"/>
              <a:ext cx="278965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36363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10</a:t>
              </a:r>
            </a:p>
          </p:txBody>
        </p:sp>
        <p:sp>
          <p:nvSpPr>
            <p:cNvPr id="118" name="Line 21">
              <a:extLst>
                <a:ext uri="{FF2B5EF4-FFF2-40B4-BE49-F238E27FC236}">
                  <a16:creationId xmlns:a16="http://schemas.microsoft.com/office/drawing/2014/main" id="{8637FAE8-A617-AF12-34E4-34956A33A6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4378" y="4939133"/>
              <a:ext cx="0" cy="72000"/>
            </a:xfrm>
            <a:prstGeom prst="line">
              <a:avLst/>
            </a:prstGeom>
            <a:noFill/>
            <a:ln w="19050" cap="flat">
              <a:solidFill>
                <a:srgbClr val="36363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36363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77AD342C-8B26-86FC-12C1-A923CEED8422}"/>
                </a:ext>
              </a:extLst>
            </p:cNvPr>
            <p:cNvSpPr txBox="1"/>
            <p:nvPr/>
          </p:nvSpPr>
          <p:spPr>
            <a:xfrm>
              <a:off x="3022847" y="5011133"/>
              <a:ext cx="176837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36363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8</a:t>
              </a:r>
            </a:p>
          </p:txBody>
        </p:sp>
        <p:sp>
          <p:nvSpPr>
            <p:cNvPr id="120" name="Line 21">
              <a:extLst>
                <a:ext uri="{FF2B5EF4-FFF2-40B4-BE49-F238E27FC236}">
                  <a16:creationId xmlns:a16="http://schemas.microsoft.com/office/drawing/2014/main" id="{17BDAB8D-B1CD-2EDD-D272-A560059A06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8741" y="4939133"/>
              <a:ext cx="0" cy="72000"/>
            </a:xfrm>
            <a:prstGeom prst="line">
              <a:avLst/>
            </a:prstGeom>
            <a:noFill/>
            <a:ln w="19050" cap="flat">
              <a:solidFill>
                <a:srgbClr val="36363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36363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62174F74-9FE6-A765-9677-812094644265}"/>
                </a:ext>
              </a:extLst>
            </p:cNvPr>
            <p:cNvSpPr txBox="1"/>
            <p:nvPr/>
          </p:nvSpPr>
          <p:spPr>
            <a:xfrm>
              <a:off x="2647210" y="5011133"/>
              <a:ext cx="176837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36363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6</a:t>
              </a:r>
            </a:p>
          </p:txBody>
        </p:sp>
        <p:sp>
          <p:nvSpPr>
            <p:cNvPr id="122" name="Line 21">
              <a:extLst>
                <a:ext uri="{FF2B5EF4-FFF2-40B4-BE49-F238E27FC236}">
                  <a16:creationId xmlns:a16="http://schemas.microsoft.com/office/drawing/2014/main" id="{1EBC5CC6-10B5-F2FA-2841-25F6A88A10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63104" y="4939133"/>
              <a:ext cx="0" cy="72000"/>
            </a:xfrm>
            <a:prstGeom prst="line">
              <a:avLst/>
            </a:prstGeom>
            <a:noFill/>
            <a:ln w="19050" cap="flat">
              <a:solidFill>
                <a:srgbClr val="36363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36363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26C39238-910C-9518-9319-0A0BCCFD0D98}"/>
                </a:ext>
              </a:extLst>
            </p:cNvPr>
            <p:cNvSpPr txBox="1"/>
            <p:nvPr/>
          </p:nvSpPr>
          <p:spPr>
            <a:xfrm>
              <a:off x="2271572" y="5011133"/>
              <a:ext cx="176837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36363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4</a:t>
              </a:r>
            </a:p>
          </p:txBody>
        </p:sp>
        <p:sp>
          <p:nvSpPr>
            <p:cNvPr id="124" name="Line 21">
              <a:extLst>
                <a:ext uri="{FF2B5EF4-FFF2-40B4-BE49-F238E27FC236}">
                  <a16:creationId xmlns:a16="http://schemas.microsoft.com/office/drawing/2014/main" id="{AE3273F4-D0F2-EF77-351C-37CAF8FF48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7467" y="4939133"/>
              <a:ext cx="0" cy="72000"/>
            </a:xfrm>
            <a:prstGeom prst="line">
              <a:avLst/>
            </a:prstGeom>
            <a:noFill/>
            <a:ln w="19050" cap="flat">
              <a:solidFill>
                <a:srgbClr val="36363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36363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B3F4E121-463D-1ED0-FD02-5E8AC48889DF}"/>
                </a:ext>
              </a:extLst>
            </p:cNvPr>
            <p:cNvSpPr txBox="1"/>
            <p:nvPr/>
          </p:nvSpPr>
          <p:spPr>
            <a:xfrm>
              <a:off x="1895936" y="5011133"/>
              <a:ext cx="176837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36363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2</a:t>
              </a:r>
            </a:p>
          </p:txBody>
        </p:sp>
        <p:sp>
          <p:nvSpPr>
            <p:cNvPr id="126" name="Line 21">
              <a:extLst>
                <a:ext uri="{FF2B5EF4-FFF2-40B4-BE49-F238E27FC236}">
                  <a16:creationId xmlns:a16="http://schemas.microsoft.com/office/drawing/2014/main" id="{027BB062-5680-8E59-26B6-7F0B99FB13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1830" y="4939133"/>
              <a:ext cx="0" cy="72000"/>
            </a:xfrm>
            <a:prstGeom prst="line">
              <a:avLst/>
            </a:prstGeom>
            <a:noFill/>
            <a:ln w="19050" cap="flat">
              <a:solidFill>
                <a:srgbClr val="36363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36363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BD488940-B461-6127-DB80-B79D1286A996}"/>
                </a:ext>
              </a:extLst>
            </p:cNvPr>
            <p:cNvSpPr txBox="1"/>
            <p:nvPr/>
          </p:nvSpPr>
          <p:spPr>
            <a:xfrm>
              <a:off x="1520299" y="5011133"/>
              <a:ext cx="176837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36363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0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1D6CC49F-3261-77C9-D868-94C54AC3EF67}"/>
              </a:ext>
            </a:extLst>
          </p:cNvPr>
          <p:cNvGrpSpPr/>
          <p:nvPr/>
        </p:nvGrpSpPr>
        <p:grpSpPr>
          <a:xfrm>
            <a:off x="6856582" y="5254964"/>
            <a:ext cx="5023646" cy="288147"/>
            <a:chOff x="6734660" y="5915373"/>
            <a:chExt cx="5023646" cy="288147"/>
          </a:xfrm>
        </p:grpSpPr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6D0D24DF-2C58-D55A-DC2C-9FEB075075D1}"/>
                </a:ext>
              </a:extLst>
            </p:cNvPr>
            <p:cNvSpPr txBox="1"/>
            <p:nvPr/>
          </p:nvSpPr>
          <p:spPr>
            <a:xfrm>
              <a:off x="11586217" y="5915373"/>
              <a:ext cx="172089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E73E1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0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A7E2BBFD-F73D-B946-04CB-4116A7441314}"/>
                </a:ext>
              </a:extLst>
            </p:cNvPr>
            <p:cNvSpPr txBox="1"/>
            <p:nvPr/>
          </p:nvSpPr>
          <p:spPr>
            <a:xfrm>
              <a:off x="11220665" y="5915373"/>
              <a:ext cx="172089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E73E1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1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64346007-E148-2D10-2D71-CEE35560DB1C}"/>
                </a:ext>
              </a:extLst>
            </p:cNvPr>
            <p:cNvSpPr txBox="1"/>
            <p:nvPr/>
          </p:nvSpPr>
          <p:spPr>
            <a:xfrm>
              <a:off x="10855113" y="5915373"/>
              <a:ext cx="172089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E73E1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2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5E7CC51C-384F-EF08-C95D-2BDD33C83B88}"/>
                </a:ext>
              </a:extLst>
            </p:cNvPr>
            <p:cNvSpPr txBox="1"/>
            <p:nvPr/>
          </p:nvSpPr>
          <p:spPr>
            <a:xfrm>
              <a:off x="10489561" y="5915373"/>
              <a:ext cx="172089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E73E1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4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82B5B174-EC17-A52A-DCD0-84406A7DE91A}"/>
                </a:ext>
              </a:extLst>
            </p:cNvPr>
            <p:cNvSpPr txBox="1"/>
            <p:nvPr/>
          </p:nvSpPr>
          <p:spPr>
            <a:xfrm>
              <a:off x="10124009" y="5915373"/>
              <a:ext cx="172089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E73E1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9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0B53066D-645E-E0FF-9845-5E27BB3CEBE4}"/>
                </a:ext>
              </a:extLst>
            </p:cNvPr>
            <p:cNvSpPr txBox="1"/>
            <p:nvPr/>
          </p:nvSpPr>
          <p:spPr>
            <a:xfrm>
              <a:off x="9708765" y="5915373"/>
              <a:ext cx="271475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E73E1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13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CB6A57DE-48AE-0A47-AE81-A69660EF1559}"/>
                </a:ext>
              </a:extLst>
            </p:cNvPr>
            <p:cNvSpPr txBox="1"/>
            <p:nvPr/>
          </p:nvSpPr>
          <p:spPr>
            <a:xfrm>
              <a:off x="9343213" y="5915373"/>
              <a:ext cx="271475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E73E1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15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F30B13C9-1C91-817D-CFB6-5B96D4424CE2}"/>
                </a:ext>
              </a:extLst>
            </p:cNvPr>
            <p:cNvSpPr txBox="1"/>
            <p:nvPr/>
          </p:nvSpPr>
          <p:spPr>
            <a:xfrm>
              <a:off x="8977661" y="5915373"/>
              <a:ext cx="271475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E73E1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25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EDFADA9D-1118-EEC5-BD87-3615AE9866BC}"/>
                </a:ext>
              </a:extLst>
            </p:cNvPr>
            <p:cNvSpPr txBox="1"/>
            <p:nvPr/>
          </p:nvSpPr>
          <p:spPr>
            <a:xfrm>
              <a:off x="8612109" y="5915373"/>
              <a:ext cx="271475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E73E1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40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CC80578F-ACE9-A70B-1778-98EC713E534B}"/>
                </a:ext>
              </a:extLst>
            </p:cNvPr>
            <p:cNvSpPr txBox="1"/>
            <p:nvPr/>
          </p:nvSpPr>
          <p:spPr>
            <a:xfrm>
              <a:off x="8246560" y="5915373"/>
              <a:ext cx="271475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E73E1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49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E5E91C68-DEF2-1CA9-4AB0-7D926A8D47D7}"/>
                </a:ext>
              </a:extLst>
            </p:cNvPr>
            <p:cNvSpPr txBox="1"/>
            <p:nvPr/>
          </p:nvSpPr>
          <p:spPr>
            <a:xfrm>
              <a:off x="7881006" y="5915373"/>
              <a:ext cx="271475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E73E1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60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A5CF862D-550E-63EC-CEBC-860BD57CA1C5}"/>
                </a:ext>
              </a:extLst>
            </p:cNvPr>
            <p:cNvSpPr txBox="1"/>
            <p:nvPr/>
          </p:nvSpPr>
          <p:spPr>
            <a:xfrm>
              <a:off x="7515454" y="5915373"/>
              <a:ext cx="271475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E73E1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74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23A54740-52DF-5D90-171A-345CEBF4C511}"/>
                </a:ext>
              </a:extLst>
            </p:cNvPr>
            <p:cNvSpPr txBox="1"/>
            <p:nvPr/>
          </p:nvSpPr>
          <p:spPr>
            <a:xfrm>
              <a:off x="7149905" y="5915373"/>
              <a:ext cx="271475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E73E1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88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A07948BC-5D09-83B3-B669-79A363F45607}"/>
                </a:ext>
              </a:extLst>
            </p:cNvPr>
            <p:cNvSpPr txBox="1"/>
            <p:nvPr/>
          </p:nvSpPr>
          <p:spPr>
            <a:xfrm>
              <a:off x="6734660" y="5915373"/>
              <a:ext cx="370862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t" anchorCtr="0">
              <a:spAutoFit/>
            </a:bodyPr>
            <a:lstStyle/>
            <a:p>
              <a:pPr algn="ctr" defTabSz="914377" hangingPunct="0"/>
              <a:r>
                <a:rPr lang="en-GB" sz="1400" dirty="0">
                  <a:solidFill>
                    <a:srgbClr val="E73E1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"/>
                </a:rPr>
                <a:t>102</a:t>
              </a:r>
            </a:p>
          </p:txBody>
        </p:sp>
      </p:grpSp>
      <p:sp>
        <p:nvSpPr>
          <p:cNvPr id="144" name="Freeform: Shape 642">
            <a:extLst>
              <a:ext uri="{FF2B5EF4-FFF2-40B4-BE49-F238E27FC236}">
                <a16:creationId xmlns:a16="http://schemas.microsoft.com/office/drawing/2014/main" id="{B759621B-7A16-13B5-2338-8FCBCA582336}"/>
              </a:ext>
            </a:extLst>
          </p:cNvPr>
          <p:cNvSpPr/>
          <p:nvPr/>
        </p:nvSpPr>
        <p:spPr>
          <a:xfrm>
            <a:off x="7074833" y="2225306"/>
            <a:ext cx="7651" cy="90241"/>
          </a:xfrm>
          <a:custGeom>
            <a:avLst/>
            <a:gdLst>
              <a:gd name="connsiteX0" fmla="*/ 0 w 9525"/>
              <a:gd name="connsiteY0" fmla="*/ 0 h 108000"/>
              <a:gd name="connsiteX1" fmla="*/ 0 w 9525"/>
              <a:gd name="connsiteY1" fmla="*/ 10800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08000">
                <a:moveTo>
                  <a:pt x="0" y="0"/>
                </a:moveTo>
                <a:lnTo>
                  <a:pt x="0" y="108000"/>
                </a:lnTo>
              </a:path>
            </a:pathLst>
          </a:custGeom>
          <a:ln w="19050">
            <a:solidFill>
              <a:srgbClr val="E73E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7" hangingPunct="0"/>
            <a:endParaRPr lang="en-GB">
              <a:solidFill>
                <a:srgbClr val="363636"/>
              </a:solidFill>
              <a:latin typeface="Arial" panose="020B0604020202020204"/>
              <a:sym typeface="Helvetica"/>
            </a:endParaRPr>
          </a:p>
        </p:txBody>
      </p:sp>
      <p:sp>
        <p:nvSpPr>
          <p:cNvPr id="145" name="Freeform: Shape 643">
            <a:extLst>
              <a:ext uri="{FF2B5EF4-FFF2-40B4-BE49-F238E27FC236}">
                <a16:creationId xmlns:a16="http://schemas.microsoft.com/office/drawing/2014/main" id="{F3E51CC8-3A92-7D45-79A1-638F2DC561D4}"/>
              </a:ext>
            </a:extLst>
          </p:cNvPr>
          <p:cNvSpPr/>
          <p:nvPr/>
        </p:nvSpPr>
        <p:spPr>
          <a:xfrm>
            <a:off x="7090137" y="2225306"/>
            <a:ext cx="7651" cy="90241"/>
          </a:xfrm>
          <a:custGeom>
            <a:avLst/>
            <a:gdLst>
              <a:gd name="connsiteX0" fmla="*/ 0 w 9525"/>
              <a:gd name="connsiteY0" fmla="*/ 0 h 108000"/>
              <a:gd name="connsiteX1" fmla="*/ 0 w 9525"/>
              <a:gd name="connsiteY1" fmla="*/ 10800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08000">
                <a:moveTo>
                  <a:pt x="0" y="0"/>
                </a:moveTo>
                <a:lnTo>
                  <a:pt x="0" y="108000"/>
                </a:lnTo>
              </a:path>
            </a:pathLst>
          </a:custGeom>
          <a:ln w="19050">
            <a:solidFill>
              <a:srgbClr val="E73E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7" hangingPunct="0"/>
            <a:endParaRPr lang="en-GB">
              <a:solidFill>
                <a:srgbClr val="363636"/>
              </a:solidFill>
              <a:latin typeface="Arial" panose="020B0604020202020204"/>
              <a:sym typeface="Helvetica"/>
            </a:endParaRPr>
          </a:p>
        </p:txBody>
      </p:sp>
      <p:sp>
        <p:nvSpPr>
          <p:cNvPr id="146" name="Freeform: Shape 644">
            <a:extLst>
              <a:ext uri="{FF2B5EF4-FFF2-40B4-BE49-F238E27FC236}">
                <a16:creationId xmlns:a16="http://schemas.microsoft.com/office/drawing/2014/main" id="{1A467F28-CA4F-C6C1-8ECB-54C1ED4959DD}"/>
              </a:ext>
            </a:extLst>
          </p:cNvPr>
          <p:cNvSpPr/>
          <p:nvPr/>
        </p:nvSpPr>
        <p:spPr>
          <a:xfrm>
            <a:off x="7166652" y="2231497"/>
            <a:ext cx="7651" cy="90241"/>
          </a:xfrm>
          <a:custGeom>
            <a:avLst/>
            <a:gdLst>
              <a:gd name="connsiteX0" fmla="*/ 0 w 9525"/>
              <a:gd name="connsiteY0" fmla="*/ 0 h 108000"/>
              <a:gd name="connsiteX1" fmla="*/ 0 w 9525"/>
              <a:gd name="connsiteY1" fmla="*/ 10800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08000">
                <a:moveTo>
                  <a:pt x="0" y="0"/>
                </a:moveTo>
                <a:lnTo>
                  <a:pt x="0" y="108000"/>
                </a:lnTo>
              </a:path>
            </a:pathLst>
          </a:custGeom>
          <a:ln w="19050">
            <a:solidFill>
              <a:srgbClr val="E73E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7" hangingPunct="0"/>
            <a:endParaRPr lang="en-GB">
              <a:solidFill>
                <a:srgbClr val="363636"/>
              </a:solidFill>
              <a:latin typeface="Arial" panose="020B0604020202020204"/>
              <a:sym typeface="Helvetica"/>
            </a:endParaRPr>
          </a:p>
        </p:txBody>
      </p:sp>
      <p:sp>
        <p:nvSpPr>
          <p:cNvPr id="147" name="Freeform: Shape 645">
            <a:extLst>
              <a:ext uri="{FF2B5EF4-FFF2-40B4-BE49-F238E27FC236}">
                <a16:creationId xmlns:a16="http://schemas.microsoft.com/office/drawing/2014/main" id="{BAD4B63C-802E-84C6-76C9-E1EEF33B67C1}"/>
              </a:ext>
            </a:extLst>
          </p:cNvPr>
          <p:cNvSpPr/>
          <p:nvPr/>
        </p:nvSpPr>
        <p:spPr>
          <a:xfrm>
            <a:off x="7181953" y="2231497"/>
            <a:ext cx="7651" cy="90241"/>
          </a:xfrm>
          <a:custGeom>
            <a:avLst/>
            <a:gdLst>
              <a:gd name="connsiteX0" fmla="*/ 0 w 9525"/>
              <a:gd name="connsiteY0" fmla="*/ 0 h 108000"/>
              <a:gd name="connsiteX1" fmla="*/ 0 w 9525"/>
              <a:gd name="connsiteY1" fmla="*/ 10800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08000">
                <a:moveTo>
                  <a:pt x="0" y="0"/>
                </a:moveTo>
                <a:lnTo>
                  <a:pt x="0" y="108000"/>
                </a:lnTo>
              </a:path>
            </a:pathLst>
          </a:custGeom>
          <a:ln w="19050">
            <a:solidFill>
              <a:srgbClr val="E73E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7" hangingPunct="0"/>
            <a:endParaRPr lang="en-GB">
              <a:solidFill>
                <a:srgbClr val="363636"/>
              </a:solidFill>
              <a:latin typeface="Arial" panose="020B0604020202020204"/>
              <a:sym typeface="Helvetica"/>
            </a:endParaRPr>
          </a:p>
        </p:txBody>
      </p:sp>
      <p:sp>
        <p:nvSpPr>
          <p:cNvPr id="148" name="Freeform: Shape 646">
            <a:extLst>
              <a:ext uri="{FF2B5EF4-FFF2-40B4-BE49-F238E27FC236}">
                <a16:creationId xmlns:a16="http://schemas.microsoft.com/office/drawing/2014/main" id="{A059F339-9905-49D8-56D1-84B7A9E2645E}"/>
              </a:ext>
            </a:extLst>
          </p:cNvPr>
          <p:cNvSpPr/>
          <p:nvPr/>
        </p:nvSpPr>
        <p:spPr>
          <a:xfrm>
            <a:off x="7243165" y="2247413"/>
            <a:ext cx="7651" cy="90241"/>
          </a:xfrm>
          <a:custGeom>
            <a:avLst/>
            <a:gdLst>
              <a:gd name="connsiteX0" fmla="*/ 0 w 9525"/>
              <a:gd name="connsiteY0" fmla="*/ 0 h 107999"/>
              <a:gd name="connsiteX1" fmla="*/ 0 w 9525"/>
              <a:gd name="connsiteY1" fmla="*/ 108000 h 10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07999">
                <a:moveTo>
                  <a:pt x="0" y="0"/>
                </a:moveTo>
                <a:lnTo>
                  <a:pt x="0" y="108000"/>
                </a:lnTo>
              </a:path>
            </a:pathLst>
          </a:custGeom>
          <a:ln w="19050">
            <a:solidFill>
              <a:srgbClr val="E73E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7" hangingPunct="0"/>
            <a:endParaRPr lang="en-GB">
              <a:solidFill>
                <a:srgbClr val="363636"/>
              </a:solidFill>
              <a:latin typeface="Arial" panose="020B0604020202020204"/>
              <a:sym typeface="Helvetica"/>
            </a:endParaRPr>
          </a:p>
        </p:txBody>
      </p:sp>
      <p:sp>
        <p:nvSpPr>
          <p:cNvPr id="149" name="Freeform: Shape 647">
            <a:extLst>
              <a:ext uri="{FF2B5EF4-FFF2-40B4-BE49-F238E27FC236}">
                <a16:creationId xmlns:a16="http://schemas.microsoft.com/office/drawing/2014/main" id="{8505ACBA-6217-2ADD-BF23-9E04934AB25E}"/>
              </a:ext>
            </a:extLst>
          </p:cNvPr>
          <p:cNvSpPr/>
          <p:nvPr/>
        </p:nvSpPr>
        <p:spPr>
          <a:xfrm>
            <a:off x="7334983" y="2342920"/>
            <a:ext cx="7651" cy="90241"/>
          </a:xfrm>
          <a:custGeom>
            <a:avLst/>
            <a:gdLst>
              <a:gd name="connsiteX0" fmla="*/ 0 w 9525"/>
              <a:gd name="connsiteY0" fmla="*/ 0 h 108000"/>
              <a:gd name="connsiteX1" fmla="*/ 0 w 9525"/>
              <a:gd name="connsiteY1" fmla="*/ 10800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08000">
                <a:moveTo>
                  <a:pt x="0" y="0"/>
                </a:moveTo>
                <a:lnTo>
                  <a:pt x="0" y="108000"/>
                </a:lnTo>
              </a:path>
            </a:pathLst>
          </a:custGeom>
          <a:ln w="19050">
            <a:solidFill>
              <a:srgbClr val="E73E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7" hangingPunct="0"/>
            <a:endParaRPr lang="en-GB">
              <a:solidFill>
                <a:srgbClr val="363636"/>
              </a:solidFill>
              <a:latin typeface="Arial" panose="020B0604020202020204"/>
              <a:sym typeface="Helvetica"/>
            </a:endParaRPr>
          </a:p>
        </p:txBody>
      </p:sp>
      <p:sp>
        <p:nvSpPr>
          <p:cNvPr id="150" name="Freeform: Shape 648">
            <a:extLst>
              <a:ext uri="{FF2B5EF4-FFF2-40B4-BE49-F238E27FC236}">
                <a16:creationId xmlns:a16="http://schemas.microsoft.com/office/drawing/2014/main" id="{CFA7F838-E9E2-B74B-FE73-56E39C8B8261}"/>
              </a:ext>
            </a:extLst>
          </p:cNvPr>
          <p:cNvSpPr/>
          <p:nvPr/>
        </p:nvSpPr>
        <p:spPr>
          <a:xfrm>
            <a:off x="7794065" y="2709026"/>
            <a:ext cx="7651" cy="90241"/>
          </a:xfrm>
          <a:custGeom>
            <a:avLst/>
            <a:gdLst>
              <a:gd name="connsiteX0" fmla="*/ 0 w 9525"/>
              <a:gd name="connsiteY0" fmla="*/ 0 h 108000"/>
              <a:gd name="connsiteX1" fmla="*/ 0 w 9525"/>
              <a:gd name="connsiteY1" fmla="*/ 10800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08000">
                <a:moveTo>
                  <a:pt x="0" y="0"/>
                </a:moveTo>
                <a:lnTo>
                  <a:pt x="0" y="108000"/>
                </a:lnTo>
              </a:path>
            </a:pathLst>
          </a:custGeom>
          <a:ln w="19050">
            <a:solidFill>
              <a:srgbClr val="E73E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7" hangingPunct="0"/>
            <a:endParaRPr lang="en-GB">
              <a:solidFill>
                <a:srgbClr val="363636"/>
              </a:solidFill>
              <a:latin typeface="Arial" panose="020B0604020202020204"/>
              <a:sym typeface="Helvetica"/>
            </a:endParaRPr>
          </a:p>
        </p:txBody>
      </p:sp>
      <p:sp>
        <p:nvSpPr>
          <p:cNvPr id="151" name="Freeform: Shape 649">
            <a:extLst>
              <a:ext uri="{FF2B5EF4-FFF2-40B4-BE49-F238E27FC236}">
                <a16:creationId xmlns:a16="http://schemas.microsoft.com/office/drawing/2014/main" id="{F8766FF3-4BE5-E320-E0E9-4124A23BB2F6}"/>
              </a:ext>
            </a:extLst>
          </p:cNvPr>
          <p:cNvSpPr/>
          <p:nvPr/>
        </p:nvSpPr>
        <p:spPr>
          <a:xfrm>
            <a:off x="7916493" y="2820450"/>
            <a:ext cx="7651" cy="90241"/>
          </a:xfrm>
          <a:custGeom>
            <a:avLst/>
            <a:gdLst>
              <a:gd name="connsiteX0" fmla="*/ 0 w 9525"/>
              <a:gd name="connsiteY0" fmla="*/ 0 h 108000"/>
              <a:gd name="connsiteX1" fmla="*/ 0 w 9525"/>
              <a:gd name="connsiteY1" fmla="*/ 10800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08000">
                <a:moveTo>
                  <a:pt x="0" y="0"/>
                </a:moveTo>
                <a:lnTo>
                  <a:pt x="0" y="108000"/>
                </a:lnTo>
              </a:path>
            </a:pathLst>
          </a:custGeom>
          <a:ln w="19050">
            <a:solidFill>
              <a:srgbClr val="E73E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7" hangingPunct="0"/>
            <a:endParaRPr lang="en-GB">
              <a:solidFill>
                <a:srgbClr val="363636"/>
              </a:solidFill>
              <a:latin typeface="Arial" panose="020B0604020202020204"/>
              <a:sym typeface="Helvetica"/>
            </a:endParaRPr>
          </a:p>
        </p:txBody>
      </p:sp>
      <p:sp>
        <p:nvSpPr>
          <p:cNvPr id="152" name="Freeform: Shape 650">
            <a:extLst>
              <a:ext uri="{FF2B5EF4-FFF2-40B4-BE49-F238E27FC236}">
                <a16:creationId xmlns:a16="http://schemas.microsoft.com/office/drawing/2014/main" id="{E7F99EBC-0F22-E504-A143-10416EE5DDB8}"/>
              </a:ext>
            </a:extLst>
          </p:cNvPr>
          <p:cNvSpPr/>
          <p:nvPr/>
        </p:nvSpPr>
        <p:spPr>
          <a:xfrm>
            <a:off x="8008309" y="2852285"/>
            <a:ext cx="7651" cy="90241"/>
          </a:xfrm>
          <a:custGeom>
            <a:avLst/>
            <a:gdLst>
              <a:gd name="connsiteX0" fmla="*/ 0 w 9525"/>
              <a:gd name="connsiteY0" fmla="*/ 0 h 108000"/>
              <a:gd name="connsiteX1" fmla="*/ 0 w 9525"/>
              <a:gd name="connsiteY1" fmla="*/ 10800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08000">
                <a:moveTo>
                  <a:pt x="0" y="0"/>
                </a:moveTo>
                <a:lnTo>
                  <a:pt x="0" y="108000"/>
                </a:lnTo>
              </a:path>
            </a:pathLst>
          </a:custGeom>
          <a:ln w="19050">
            <a:solidFill>
              <a:srgbClr val="E73E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7" hangingPunct="0"/>
            <a:endParaRPr lang="en-GB">
              <a:solidFill>
                <a:srgbClr val="363636"/>
              </a:solidFill>
              <a:latin typeface="Arial" panose="020B0604020202020204"/>
              <a:sym typeface="Helvetica"/>
            </a:endParaRPr>
          </a:p>
        </p:txBody>
      </p:sp>
      <p:sp>
        <p:nvSpPr>
          <p:cNvPr id="153" name="Freeform: Shape 651">
            <a:extLst>
              <a:ext uri="{FF2B5EF4-FFF2-40B4-BE49-F238E27FC236}">
                <a16:creationId xmlns:a16="http://schemas.microsoft.com/office/drawing/2014/main" id="{5BBDA8E6-0832-AE8F-28E6-ABAD0BD93D20}"/>
              </a:ext>
            </a:extLst>
          </p:cNvPr>
          <p:cNvSpPr/>
          <p:nvPr/>
        </p:nvSpPr>
        <p:spPr>
          <a:xfrm>
            <a:off x="8084824" y="2909766"/>
            <a:ext cx="7651" cy="90241"/>
          </a:xfrm>
          <a:custGeom>
            <a:avLst/>
            <a:gdLst>
              <a:gd name="connsiteX0" fmla="*/ 0 w 9525"/>
              <a:gd name="connsiteY0" fmla="*/ 0 h 108000"/>
              <a:gd name="connsiteX1" fmla="*/ 0 w 9525"/>
              <a:gd name="connsiteY1" fmla="*/ 10800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08000">
                <a:moveTo>
                  <a:pt x="0" y="0"/>
                </a:moveTo>
                <a:lnTo>
                  <a:pt x="0" y="108000"/>
                </a:lnTo>
              </a:path>
            </a:pathLst>
          </a:custGeom>
          <a:ln w="19050">
            <a:solidFill>
              <a:srgbClr val="E73E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7" hangingPunct="0"/>
            <a:endParaRPr lang="en-GB">
              <a:solidFill>
                <a:srgbClr val="363636"/>
              </a:solidFill>
              <a:latin typeface="Arial" panose="020B0604020202020204"/>
              <a:sym typeface="Helvetica"/>
            </a:endParaRPr>
          </a:p>
        </p:txBody>
      </p:sp>
      <p:sp>
        <p:nvSpPr>
          <p:cNvPr id="154" name="Freeform: Shape 652">
            <a:extLst>
              <a:ext uri="{FF2B5EF4-FFF2-40B4-BE49-F238E27FC236}">
                <a16:creationId xmlns:a16="http://schemas.microsoft.com/office/drawing/2014/main" id="{196EDB07-C9B9-B52E-7914-304A996C6901}"/>
              </a:ext>
            </a:extLst>
          </p:cNvPr>
          <p:cNvSpPr/>
          <p:nvPr/>
        </p:nvSpPr>
        <p:spPr>
          <a:xfrm>
            <a:off x="8115429" y="2909766"/>
            <a:ext cx="7651" cy="90241"/>
          </a:xfrm>
          <a:custGeom>
            <a:avLst/>
            <a:gdLst>
              <a:gd name="connsiteX0" fmla="*/ 0 w 9525"/>
              <a:gd name="connsiteY0" fmla="*/ 0 h 108000"/>
              <a:gd name="connsiteX1" fmla="*/ 0 w 9525"/>
              <a:gd name="connsiteY1" fmla="*/ 10800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08000">
                <a:moveTo>
                  <a:pt x="0" y="0"/>
                </a:moveTo>
                <a:lnTo>
                  <a:pt x="0" y="108000"/>
                </a:lnTo>
              </a:path>
            </a:pathLst>
          </a:custGeom>
          <a:ln w="19050">
            <a:solidFill>
              <a:srgbClr val="E73E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7" hangingPunct="0"/>
            <a:endParaRPr lang="en-GB">
              <a:solidFill>
                <a:srgbClr val="363636"/>
              </a:solidFill>
              <a:latin typeface="Arial" panose="020B0604020202020204"/>
              <a:sym typeface="Helvetica"/>
            </a:endParaRPr>
          </a:p>
        </p:txBody>
      </p:sp>
      <p:sp>
        <p:nvSpPr>
          <p:cNvPr id="155" name="Freeform: Shape 653">
            <a:extLst>
              <a:ext uri="{FF2B5EF4-FFF2-40B4-BE49-F238E27FC236}">
                <a16:creationId xmlns:a16="http://schemas.microsoft.com/office/drawing/2014/main" id="{AC62E916-C7AE-052C-9DA8-3B00FA563AE8}"/>
              </a:ext>
            </a:extLst>
          </p:cNvPr>
          <p:cNvSpPr/>
          <p:nvPr/>
        </p:nvSpPr>
        <p:spPr>
          <a:xfrm>
            <a:off x="8146035" y="2909766"/>
            <a:ext cx="7651" cy="90241"/>
          </a:xfrm>
          <a:custGeom>
            <a:avLst/>
            <a:gdLst>
              <a:gd name="connsiteX0" fmla="*/ 0 w 9525"/>
              <a:gd name="connsiteY0" fmla="*/ 0 h 108000"/>
              <a:gd name="connsiteX1" fmla="*/ 0 w 9525"/>
              <a:gd name="connsiteY1" fmla="*/ 10800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08000">
                <a:moveTo>
                  <a:pt x="0" y="0"/>
                </a:moveTo>
                <a:lnTo>
                  <a:pt x="0" y="108000"/>
                </a:lnTo>
              </a:path>
            </a:pathLst>
          </a:custGeom>
          <a:ln w="19050">
            <a:solidFill>
              <a:srgbClr val="E73E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7" hangingPunct="0"/>
            <a:endParaRPr lang="en-GB">
              <a:solidFill>
                <a:srgbClr val="363636"/>
              </a:solidFill>
              <a:latin typeface="Arial" panose="020B0604020202020204"/>
              <a:sym typeface="Helvetica"/>
            </a:endParaRPr>
          </a:p>
        </p:txBody>
      </p:sp>
      <p:sp>
        <p:nvSpPr>
          <p:cNvPr id="156" name="Freeform: Shape 654">
            <a:extLst>
              <a:ext uri="{FF2B5EF4-FFF2-40B4-BE49-F238E27FC236}">
                <a16:creationId xmlns:a16="http://schemas.microsoft.com/office/drawing/2014/main" id="{711D6964-95F5-9562-F250-7DB13931AE6C}"/>
              </a:ext>
            </a:extLst>
          </p:cNvPr>
          <p:cNvSpPr/>
          <p:nvPr/>
        </p:nvSpPr>
        <p:spPr>
          <a:xfrm>
            <a:off x="8176640" y="2909766"/>
            <a:ext cx="7651" cy="90241"/>
          </a:xfrm>
          <a:custGeom>
            <a:avLst/>
            <a:gdLst>
              <a:gd name="connsiteX0" fmla="*/ 0 w 9525"/>
              <a:gd name="connsiteY0" fmla="*/ 0 h 108000"/>
              <a:gd name="connsiteX1" fmla="*/ 0 w 9525"/>
              <a:gd name="connsiteY1" fmla="*/ 10800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08000">
                <a:moveTo>
                  <a:pt x="0" y="0"/>
                </a:moveTo>
                <a:lnTo>
                  <a:pt x="0" y="108000"/>
                </a:lnTo>
              </a:path>
            </a:pathLst>
          </a:custGeom>
          <a:ln w="19050">
            <a:solidFill>
              <a:srgbClr val="E73E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7" hangingPunct="0"/>
            <a:endParaRPr lang="en-GB">
              <a:solidFill>
                <a:srgbClr val="363636"/>
              </a:solidFill>
              <a:latin typeface="Arial" panose="020B0604020202020204"/>
              <a:sym typeface="Helvetica"/>
            </a:endParaRPr>
          </a:p>
        </p:txBody>
      </p:sp>
      <p:sp>
        <p:nvSpPr>
          <p:cNvPr id="157" name="Freeform: Shape 655">
            <a:extLst>
              <a:ext uri="{FF2B5EF4-FFF2-40B4-BE49-F238E27FC236}">
                <a16:creationId xmlns:a16="http://schemas.microsoft.com/office/drawing/2014/main" id="{92333A55-8824-1506-F989-A721B0DC0CC9}"/>
              </a:ext>
            </a:extLst>
          </p:cNvPr>
          <p:cNvSpPr/>
          <p:nvPr/>
        </p:nvSpPr>
        <p:spPr>
          <a:xfrm>
            <a:off x="8207245" y="2909766"/>
            <a:ext cx="7651" cy="90241"/>
          </a:xfrm>
          <a:custGeom>
            <a:avLst/>
            <a:gdLst>
              <a:gd name="connsiteX0" fmla="*/ 0 w 9525"/>
              <a:gd name="connsiteY0" fmla="*/ 0 h 108000"/>
              <a:gd name="connsiteX1" fmla="*/ 0 w 9525"/>
              <a:gd name="connsiteY1" fmla="*/ 10800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08000">
                <a:moveTo>
                  <a:pt x="0" y="0"/>
                </a:moveTo>
                <a:lnTo>
                  <a:pt x="0" y="108000"/>
                </a:lnTo>
              </a:path>
            </a:pathLst>
          </a:custGeom>
          <a:ln w="19050">
            <a:solidFill>
              <a:srgbClr val="E73E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7" hangingPunct="0"/>
            <a:endParaRPr lang="en-GB">
              <a:solidFill>
                <a:srgbClr val="363636"/>
              </a:solidFill>
              <a:latin typeface="Arial" panose="020B0604020202020204"/>
              <a:sym typeface="Helvetica"/>
            </a:endParaRPr>
          </a:p>
        </p:txBody>
      </p:sp>
      <p:sp>
        <p:nvSpPr>
          <p:cNvPr id="158" name="Freeform: Shape 656">
            <a:extLst>
              <a:ext uri="{FF2B5EF4-FFF2-40B4-BE49-F238E27FC236}">
                <a16:creationId xmlns:a16="http://schemas.microsoft.com/office/drawing/2014/main" id="{49AE22DE-C920-4448-46D6-DC651FB55622}"/>
              </a:ext>
            </a:extLst>
          </p:cNvPr>
          <p:cNvSpPr/>
          <p:nvPr/>
        </p:nvSpPr>
        <p:spPr>
          <a:xfrm>
            <a:off x="8237851" y="2909766"/>
            <a:ext cx="7651" cy="90241"/>
          </a:xfrm>
          <a:custGeom>
            <a:avLst/>
            <a:gdLst>
              <a:gd name="connsiteX0" fmla="*/ 0 w 9525"/>
              <a:gd name="connsiteY0" fmla="*/ 0 h 108000"/>
              <a:gd name="connsiteX1" fmla="*/ 0 w 9525"/>
              <a:gd name="connsiteY1" fmla="*/ 10800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08000">
                <a:moveTo>
                  <a:pt x="0" y="0"/>
                </a:moveTo>
                <a:lnTo>
                  <a:pt x="0" y="108000"/>
                </a:lnTo>
              </a:path>
            </a:pathLst>
          </a:custGeom>
          <a:ln w="19050">
            <a:solidFill>
              <a:srgbClr val="E73E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7" hangingPunct="0"/>
            <a:endParaRPr lang="en-GB">
              <a:solidFill>
                <a:srgbClr val="363636"/>
              </a:solidFill>
              <a:latin typeface="Arial" panose="020B0604020202020204"/>
              <a:sym typeface="Helvetica"/>
            </a:endParaRPr>
          </a:p>
        </p:txBody>
      </p:sp>
      <p:sp>
        <p:nvSpPr>
          <p:cNvPr id="159" name="Freeform: Shape 657">
            <a:extLst>
              <a:ext uri="{FF2B5EF4-FFF2-40B4-BE49-F238E27FC236}">
                <a16:creationId xmlns:a16="http://schemas.microsoft.com/office/drawing/2014/main" id="{E13BE9D9-8882-366D-20E1-A8C28D73162B}"/>
              </a:ext>
            </a:extLst>
          </p:cNvPr>
          <p:cNvSpPr/>
          <p:nvPr/>
        </p:nvSpPr>
        <p:spPr>
          <a:xfrm>
            <a:off x="8268457" y="2909766"/>
            <a:ext cx="7651" cy="90241"/>
          </a:xfrm>
          <a:custGeom>
            <a:avLst/>
            <a:gdLst>
              <a:gd name="connsiteX0" fmla="*/ 0 w 9525"/>
              <a:gd name="connsiteY0" fmla="*/ 0 h 108000"/>
              <a:gd name="connsiteX1" fmla="*/ 0 w 9525"/>
              <a:gd name="connsiteY1" fmla="*/ 10800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08000">
                <a:moveTo>
                  <a:pt x="0" y="0"/>
                </a:moveTo>
                <a:lnTo>
                  <a:pt x="0" y="108000"/>
                </a:lnTo>
              </a:path>
            </a:pathLst>
          </a:custGeom>
          <a:ln w="19050">
            <a:solidFill>
              <a:srgbClr val="E73E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7" hangingPunct="0"/>
            <a:endParaRPr lang="en-GB">
              <a:solidFill>
                <a:srgbClr val="363636"/>
              </a:solidFill>
              <a:latin typeface="Arial" panose="020B0604020202020204"/>
              <a:sym typeface="Helvetica"/>
            </a:endParaRPr>
          </a:p>
        </p:txBody>
      </p:sp>
      <p:sp>
        <p:nvSpPr>
          <p:cNvPr id="160" name="Freeform: Shape 658">
            <a:extLst>
              <a:ext uri="{FF2B5EF4-FFF2-40B4-BE49-F238E27FC236}">
                <a16:creationId xmlns:a16="http://schemas.microsoft.com/office/drawing/2014/main" id="{DB421222-B29D-6AA9-613A-F8BE92272F1F}"/>
              </a:ext>
            </a:extLst>
          </p:cNvPr>
          <p:cNvSpPr/>
          <p:nvPr/>
        </p:nvSpPr>
        <p:spPr>
          <a:xfrm>
            <a:off x="8436787" y="2963708"/>
            <a:ext cx="7651" cy="90240"/>
          </a:xfrm>
          <a:custGeom>
            <a:avLst/>
            <a:gdLst>
              <a:gd name="connsiteX0" fmla="*/ 0 w 9525"/>
              <a:gd name="connsiteY0" fmla="*/ 0 h 107998"/>
              <a:gd name="connsiteX1" fmla="*/ 0 w 9525"/>
              <a:gd name="connsiteY1" fmla="*/ 107998 h 10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07998">
                <a:moveTo>
                  <a:pt x="0" y="0"/>
                </a:moveTo>
                <a:lnTo>
                  <a:pt x="0" y="107998"/>
                </a:lnTo>
              </a:path>
            </a:pathLst>
          </a:custGeom>
          <a:ln w="19050">
            <a:solidFill>
              <a:srgbClr val="E73E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7" hangingPunct="0"/>
            <a:endParaRPr lang="en-GB">
              <a:solidFill>
                <a:srgbClr val="363636"/>
              </a:solidFill>
              <a:latin typeface="Arial" panose="020B0604020202020204"/>
              <a:sym typeface="Helvetica"/>
            </a:endParaRPr>
          </a:p>
        </p:txBody>
      </p:sp>
      <p:sp>
        <p:nvSpPr>
          <p:cNvPr id="161" name="Freeform: Shape 659">
            <a:extLst>
              <a:ext uri="{FF2B5EF4-FFF2-40B4-BE49-F238E27FC236}">
                <a16:creationId xmlns:a16="http://schemas.microsoft.com/office/drawing/2014/main" id="{D428CC27-3732-CDB3-744F-E99E6AE71FF6}"/>
              </a:ext>
            </a:extLst>
          </p:cNvPr>
          <p:cNvSpPr/>
          <p:nvPr/>
        </p:nvSpPr>
        <p:spPr>
          <a:xfrm>
            <a:off x="8528603" y="2963708"/>
            <a:ext cx="7651" cy="90240"/>
          </a:xfrm>
          <a:custGeom>
            <a:avLst/>
            <a:gdLst>
              <a:gd name="connsiteX0" fmla="*/ 0 w 9525"/>
              <a:gd name="connsiteY0" fmla="*/ 0 h 107998"/>
              <a:gd name="connsiteX1" fmla="*/ 0 w 9525"/>
              <a:gd name="connsiteY1" fmla="*/ 107998 h 10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07998">
                <a:moveTo>
                  <a:pt x="0" y="0"/>
                </a:moveTo>
                <a:lnTo>
                  <a:pt x="0" y="107998"/>
                </a:lnTo>
              </a:path>
            </a:pathLst>
          </a:custGeom>
          <a:ln w="19050">
            <a:solidFill>
              <a:srgbClr val="E73E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7" hangingPunct="0"/>
            <a:endParaRPr lang="en-GB">
              <a:solidFill>
                <a:srgbClr val="363636"/>
              </a:solidFill>
              <a:latin typeface="Arial" panose="020B0604020202020204"/>
              <a:sym typeface="Helvetica"/>
            </a:endParaRPr>
          </a:p>
        </p:txBody>
      </p:sp>
      <p:sp>
        <p:nvSpPr>
          <p:cNvPr id="162" name="Freeform: Shape 660">
            <a:extLst>
              <a:ext uri="{FF2B5EF4-FFF2-40B4-BE49-F238E27FC236}">
                <a16:creationId xmlns:a16="http://schemas.microsoft.com/office/drawing/2014/main" id="{A4FE2144-7028-1B5C-88A1-49272909D1F0}"/>
              </a:ext>
            </a:extLst>
          </p:cNvPr>
          <p:cNvSpPr/>
          <p:nvPr/>
        </p:nvSpPr>
        <p:spPr>
          <a:xfrm>
            <a:off x="8620420" y="3075135"/>
            <a:ext cx="7651" cy="90236"/>
          </a:xfrm>
          <a:custGeom>
            <a:avLst/>
            <a:gdLst>
              <a:gd name="connsiteX0" fmla="*/ 0 w 9525"/>
              <a:gd name="connsiteY0" fmla="*/ 0 h 107994"/>
              <a:gd name="connsiteX1" fmla="*/ 0 w 9525"/>
              <a:gd name="connsiteY1" fmla="*/ 107994 h 10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07994">
                <a:moveTo>
                  <a:pt x="0" y="0"/>
                </a:moveTo>
                <a:lnTo>
                  <a:pt x="0" y="107994"/>
                </a:lnTo>
              </a:path>
            </a:pathLst>
          </a:custGeom>
          <a:ln w="19050">
            <a:solidFill>
              <a:srgbClr val="E73E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7" hangingPunct="0"/>
            <a:endParaRPr lang="en-GB">
              <a:solidFill>
                <a:srgbClr val="363636"/>
              </a:solidFill>
              <a:latin typeface="Arial" panose="020B0604020202020204"/>
              <a:sym typeface="Helvetica"/>
            </a:endParaRPr>
          </a:p>
        </p:txBody>
      </p:sp>
      <p:sp>
        <p:nvSpPr>
          <p:cNvPr id="163" name="Freeform: Shape 661">
            <a:extLst>
              <a:ext uri="{FF2B5EF4-FFF2-40B4-BE49-F238E27FC236}">
                <a16:creationId xmlns:a16="http://schemas.microsoft.com/office/drawing/2014/main" id="{E2FDA241-1150-941F-F3F4-06B1E3236F39}"/>
              </a:ext>
            </a:extLst>
          </p:cNvPr>
          <p:cNvSpPr/>
          <p:nvPr/>
        </p:nvSpPr>
        <p:spPr>
          <a:xfrm>
            <a:off x="8666328" y="3075135"/>
            <a:ext cx="7651" cy="90236"/>
          </a:xfrm>
          <a:custGeom>
            <a:avLst/>
            <a:gdLst>
              <a:gd name="connsiteX0" fmla="*/ 0 w 9525"/>
              <a:gd name="connsiteY0" fmla="*/ 0 h 107994"/>
              <a:gd name="connsiteX1" fmla="*/ 0 w 9525"/>
              <a:gd name="connsiteY1" fmla="*/ 107994 h 10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07994">
                <a:moveTo>
                  <a:pt x="0" y="0"/>
                </a:moveTo>
                <a:lnTo>
                  <a:pt x="0" y="107994"/>
                </a:lnTo>
              </a:path>
            </a:pathLst>
          </a:custGeom>
          <a:ln w="19050">
            <a:solidFill>
              <a:srgbClr val="E73E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7" hangingPunct="0"/>
            <a:endParaRPr lang="en-GB">
              <a:solidFill>
                <a:srgbClr val="363636"/>
              </a:solidFill>
              <a:latin typeface="Arial" panose="020B0604020202020204"/>
              <a:sym typeface="Helvetica"/>
            </a:endParaRPr>
          </a:p>
        </p:txBody>
      </p:sp>
      <p:sp>
        <p:nvSpPr>
          <p:cNvPr id="164" name="Freeform: Shape 662">
            <a:extLst>
              <a:ext uri="{FF2B5EF4-FFF2-40B4-BE49-F238E27FC236}">
                <a16:creationId xmlns:a16="http://schemas.microsoft.com/office/drawing/2014/main" id="{7DD267C3-605E-93F3-1760-A334D0637FF7}"/>
              </a:ext>
            </a:extLst>
          </p:cNvPr>
          <p:cNvSpPr/>
          <p:nvPr/>
        </p:nvSpPr>
        <p:spPr>
          <a:xfrm>
            <a:off x="8788749" y="3075135"/>
            <a:ext cx="7651" cy="90236"/>
          </a:xfrm>
          <a:custGeom>
            <a:avLst/>
            <a:gdLst>
              <a:gd name="connsiteX0" fmla="*/ 0 w 9525"/>
              <a:gd name="connsiteY0" fmla="*/ 0 h 107994"/>
              <a:gd name="connsiteX1" fmla="*/ 0 w 9525"/>
              <a:gd name="connsiteY1" fmla="*/ 107994 h 10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07994">
                <a:moveTo>
                  <a:pt x="0" y="0"/>
                </a:moveTo>
                <a:lnTo>
                  <a:pt x="0" y="107994"/>
                </a:lnTo>
              </a:path>
            </a:pathLst>
          </a:custGeom>
          <a:ln w="19050">
            <a:solidFill>
              <a:srgbClr val="E73E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7" hangingPunct="0"/>
            <a:endParaRPr lang="en-GB">
              <a:solidFill>
                <a:srgbClr val="363636"/>
              </a:solidFill>
              <a:latin typeface="Arial" panose="020B0604020202020204"/>
              <a:sym typeface="Helvetica"/>
            </a:endParaRPr>
          </a:p>
        </p:txBody>
      </p:sp>
      <p:sp>
        <p:nvSpPr>
          <p:cNvPr id="165" name="Freeform: Shape 663">
            <a:extLst>
              <a:ext uri="{FF2B5EF4-FFF2-40B4-BE49-F238E27FC236}">
                <a16:creationId xmlns:a16="http://schemas.microsoft.com/office/drawing/2014/main" id="{73F57CA3-5B0A-C66B-0CE1-610F26994A0B}"/>
              </a:ext>
            </a:extLst>
          </p:cNvPr>
          <p:cNvSpPr/>
          <p:nvPr/>
        </p:nvSpPr>
        <p:spPr>
          <a:xfrm>
            <a:off x="8865264" y="3075135"/>
            <a:ext cx="7651" cy="90236"/>
          </a:xfrm>
          <a:custGeom>
            <a:avLst/>
            <a:gdLst>
              <a:gd name="connsiteX0" fmla="*/ 0 w 9525"/>
              <a:gd name="connsiteY0" fmla="*/ 0 h 107994"/>
              <a:gd name="connsiteX1" fmla="*/ 0 w 9525"/>
              <a:gd name="connsiteY1" fmla="*/ 107994 h 10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07994">
                <a:moveTo>
                  <a:pt x="0" y="0"/>
                </a:moveTo>
                <a:lnTo>
                  <a:pt x="0" y="107994"/>
                </a:lnTo>
              </a:path>
            </a:pathLst>
          </a:custGeom>
          <a:ln w="19050">
            <a:solidFill>
              <a:srgbClr val="E73E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7" hangingPunct="0"/>
            <a:endParaRPr lang="en-GB">
              <a:solidFill>
                <a:srgbClr val="363636"/>
              </a:solidFill>
              <a:latin typeface="Arial" panose="020B0604020202020204"/>
              <a:sym typeface="Helvetica"/>
            </a:endParaRPr>
          </a:p>
        </p:txBody>
      </p:sp>
      <p:sp>
        <p:nvSpPr>
          <p:cNvPr id="166" name="Freeform: Shape 664">
            <a:extLst>
              <a:ext uri="{FF2B5EF4-FFF2-40B4-BE49-F238E27FC236}">
                <a16:creationId xmlns:a16="http://schemas.microsoft.com/office/drawing/2014/main" id="{4919F1B0-B1FC-32C1-680B-2975FC21B42B}"/>
              </a:ext>
            </a:extLst>
          </p:cNvPr>
          <p:cNvSpPr/>
          <p:nvPr/>
        </p:nvSpPr>
        <p:spPr>
          <a:xfrm>
            <a:off x="9048897" y="3190097"/>
            <a:ext cx="7651" cy="90236"/>
          </a:xfrm>
          <a:custGeom>
            <a:avLst/>
            <a:gdLst>
              <a:gd name="connsiteX0" fmla="*/ 0 w 9525"/>
              <a:gd name="connsiteY0" fmla="*/ 0 h 107994"/>
              <a:gd name="connsiteX1" fmla="*/ 0 w 9525"/>
              <a:gd name="connsiteY1" fmla="*/ 107995 h 10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07994">
                <a:moveTo>
                  <a:pt x="0" y="0"/>
                </a:moveTo>
                <a:lnTo>
                  <a:pt x="0" y="107995"/>
                </a:lnTo>
              </a:path>
            </a:pathLst>
          </a:custGeom>
          <a:ln w="19050">
            <a:solidFill>
              <a:srgbClr val="E73E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7" hangingPunct="0"/>
            <a:endParaRPr lang="en-GB">
              <a:solidFill>
                <a:srgbClr val="363636"/>
              </a:solidFill>
              <a:latin typeface="Arial" panose="020B0604020202020204"/>
              <a:sym typeface="Helvetica"/>
            </a:endParaRPr>
          </a:p>
        </p:txBody>
      </p:sp>
      <p:sp>
        <p:nvSpPr>
          <p:cNvPr id="167" name="Freeform: Shape 665">
            <a:extLst>
              <a:ext uri="{FF2B5EF4-FFF2-40B4-BE49-F238E27FC236}">
                <a16:creationId xmlns:a16="http://schemas.microsoft.com/office/drawing/2014/main" id="{096914F0-567D-A0ED-B916-7A18BBDEEA45}"/>
              </a:ext>
            </a:extLst>
          </p:cNvPr>
          <p:cNvSpPr/>
          <p:nvPr/>
        </p:nvSpPr>
        <p:spPr>
          <a:xfrm>
            <a:off x="9094805" y="3190097"/>
            <a:ext cx="7651" cy="90236"/>
          </a:xfrm>
          <a:custGeom>
            <a:avLst/>
            <a:gdLst>
              <a:gd name="connsiteX0" fmla="*/ 0 w 9525"/>
              <a:gd name="connsiteY0" fmla="*/ 0 h 107994"/>
              <a:gd name="connsiteX1" fmla="*/ 0 w 9525"/>
              <a:gd name="connsiteY1" fmla="*/ 107995 h 10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07994">
                <a:moveTo>
                  <a:pt x="0" y="0"/>
                </a:moveTo>
                <a:lnTo>
                  <a:pt x="0" y="107995"/>
                </a:lnTo>
              </a:path>
            </a:pathLst>
          </a:custGeom>
          <a:ln w="19050">
            <a:solidFill>
              <a:srgbClr val="E73E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7" hangingPunct="0"/>
            <a:endParaRPr lang="en-GB">
              <a:solidFill>
                <a:srgbClr val="363636"/>
              </a:solidFill>
              <a:latin typeface="Arial" panose="020B0604020202020204"/>
              <a:sym typeface="Helvetica"/>
            </a:endParaRPr>
          </a:p>
        </p:txBody>
      </p:sp>
      <p:sp>
        <p:nvSpPr>
          <p:cNvPr id="168" name="Freeform: Shape 666">
            <a:extLst>
              <a:ext uri="{FF2B5EF4-FFF2-40B4-BE49-F238E27FC236}">
                <a16:creationId xmlns:a16="http://schemas.microsoft.com/office/drawing/2014/main" id="{A7EE6321-11AF-BF32-D7BF-305A14730F95}"/>
              </a:ext>
            </a:extLst>
          </p:cNvPr>
          <p:cNvSpPr/>
          <p:nvPr/>
        </p:nvSpPr>
        <p:spPr>
          <a:xfrm>
            <a:off x="9125417" y="3190097"/>
            <a:ext cx="7651" cy="90236"/>
          </a:xfrm>
          <a:custGeom>
            <a:avLst/>
            <a:gdLst>
              <a:gd name="connsiteX0" fmla="*/ 0 w 9525"/>
              <a:gd name="connsiteY0" fmla="*/ 0 h 107994"/>
              <a:gd name="connsiteX1" fmla="*/ 0 w 9525"/>
              <a:gd name="connsiteY1" fmla="*/ 107995 h 10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07994">
                <a:moveTo>
                  <a:pt x="0" y="0"/>
                </a:moveTo>
                <a:lnTo>
                  <a:pt x="0" y="107995"/>
                </a:lnTo>
              </a:path>
            </a:pathLst>
          </a:custGeom>
          <a:ln w="19050">
            <a:solidFill>
              <a:srgbClr val="E73E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7" hangingPunct="0"/>
            <a:endParaRPr lang="en-GB">
              <a:solidFill>
                <a:srgbClr val="363636"/>
              </a:solidFill>
              <a:latin typeface="Arial" panose="020B0604020202020204"/>
              <a:sym typeface="Helvetica"/>
            </a:endParaRPr>
          </a:p>
        </p:txBody>
      </p:sp>
      <p:sp>
        <p:nvSpPr>
          <p:cNvPr id="169" name="Freeform: Shape 667">
            <a:extLst>
              <a:ext uri="{FF2B5EF4-FFF2-40B4-BE49-F238E27FC236}">
                <a16:creationId xmlns:a16="http://schemas.microsoft.com/office/drawing/2014/main" id="{C560880A-582A-5101-FDC8-1DBD61BE57AE}"/>
              </a:ext>
            </a:extLst>
          </p:cNvPr>
          <p:cNvSpPr/>
          <p:nvPr/>
        </p:nvSpPr>
        <p:spPr>
          <a:xfrm>
            <a:off x="9156024" y="3190097"/>
            <a:ext cx="7651" cy="90236"/>
          </a:xfrm>
          <a:custGeom>
            <a:avLst/>
            <a:gdLst>
              <a:gd name="connsiteX0" fmla="*/ 0 w 9525"/>
              <a:gd name="connsiteY0" fmla="*/ 0 h 107994"/>
              <a:gd name="connsiteX1" fmla="*/ 0 w 9525"/>
              <a:gd name="connsiteY1" fmla="*/ 107995 h 10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07994">
                <a:moveTo>
                  <a:pt x="0" y="0"/>
                </a:moveTo>
                <a:lnTo>
                  <a:pt x="0" y="107995"/>
                </a:lnTo>
              </a:path>
            </a:pathLst>
          </a:custGeom>
          <a:ln w="19050">
            <a:solidFill>
              <a:srgbClr val="E73E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7" hangingPunct="0"/>
            <a:endParaRPr lang="en-GB">
              <a:solidFill>
                <a:srgbClr val="363636"/>
              </a:solidFill>
              <a:latin typeface="Arial" panose="020B0604020202020204"/>
              <a:sym typeface="Helvetica"/>
            </a:endParaRPr>
          </a:p>
        </p:txBody>
      </p:sp>
      <p:sp>
        <p:nvSpPr>
          <p:cNvPr id="170" name="Freeform: Shape 668">
            <a:extLst>
              <a:ext uri="{FF2B5EF4-FFF2-40B4-BE49-F238E27FC236}">
                <a16:creationId xmlns:a16="http://schemas.microsoft.com/office/drawing/2014/main" id="{106F0A76-613B-B2F7-5BC4-04CB8156C2CD}"/>
              </a:ext>
            </a:extLst>
          </p:cNvPr>
          <p:cNvSpPr/>
          <p:nvPr/>
        </p:nvSpPr>
        <p:spPr>
          <a:xfrm>
            <a:off x="9186629" y="3190097"/>
            <a:ext cx="7651" cy="90236"/>
          </a:xfrm>
          <a:custGeom>
            <a:avLst/>
            <a:gdLst>
              <a:gd name="connsiteX0" fmla="*/ 0 w 9525"/>
              <a:gd name="connsiteY0" fmla="*/ 0 h 107994"/>
              <a:gd name="connsiteX1" fmla="*/ 0 w 9525"/>
              <a:gd name="connsiteY1" fmla="*/ 107995 h 10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07994">
                <a:moveTo>
                  <a:pt x="0" y="0"/>
                </a:moveTo>
                <a:lnTo>
                  <a:pt x="0" y="107995"/>
                </a:lnTo>
              </a:path>
            </a:pathLst>
          </a:custGeom>
          <a:ln w="19050">
            <a:solidFill>
              <a:srgbClr val="E73E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7" hangingPunct="0"/>
            <a:endParaRPr lang="en-GB">
              <a:solidFill>
                <a:srgbClr val="363636"/>
              </a:solidFill>
              <a:latin typeface="Arial" panose="020B0604020202020204"/>
              <a:sym typeface="Helvetica"/>
            </a:endParaRPr>
          </a:p>
        </p:txBody>
      </p:sp>
      <p:sp>
        <p:nvSpPr>
          <p:cNvPr id="171" name="Freeform: Shape 669">
            <a:extLst>
              <a:ext uri="{FF2B5EF4-FFF2-40B4-BE49-F238E27FC236}">
                <a16:creationId xmlns:a16="http://schemas.microsoft.com/office/drawing/2014/main" id="{905E381A-F18D-956A-25B9-62F915ECB09F}"/>
              </a:ext>
            </a:extLst>
          </p:cNvPr>
          <p:cNvSpPr/>
          <p:nvPr/>
        </p:nvSpPr>
        <p:spPr>
          <a:xfrm>
            <a:off x="9217235" y="3190097"/>
            <a:ext cx="7651" cy="90236"/>
          </a:xfrm>
          <a:custGeom>
            <a:avLst/>
            <a:gdLst>
              <a:gd name="connsiteX0" fmla="*/ 0 w 9525"/>
              <a:gd name="connsiteY0" fmla="*/ 0 h 107994"/>
              <a:gd name="connsiteX1" fmla="*/ 0 w 9525"/>
              <a:gd name="connsiteY1" fmla="*/ 107995 h 10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07994">
                <a:moveTo>
                  <a:pt x="0" y="0"/>
                </a:moveTo>
                <a:lnTo>
                  <a:pt x="0" y="107995"/>
                </a:lnTo>
              </a:path>
            </a:pathLst>
          </a:custGeom>
          <a:ln w="19050">
            <a:solidFill>
              <a:srgbClr val="E73E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7" hangingPunct="0"/>
            <a:endParaRPr lang="en-GB">
              <a:solidFill>
                <a:srgbClr val="363636"/>
              </a:solidFill>
              <a:latin typeface="Arial" panose="020B0604020202020204"/>
              <a:sym typeface="Helvetica"/>
            </a:endParaRPr>
          </a:p>
        </p:txBody>
      </p:sp>
      <p:sp>
        <p:nvSpPr>
          <p:cNvPr id="172" name="Freeform: Shape 670">
            <a:extLst>
              <a:ext uri="{FF2B5EF4-FFF2-40B4-BE49-F238E27FC236}">
                <a16:creationId xmlns:a16="http://schemas.microsoft.com/office/drawing/2014/main" id="{838E801A-8B71-3C82-3897-5B7952703ED7}"/>
              </a:ext>
            </a:extLst>
          </p:cNvPr>
          <p:cNvSpPr/>
          <p:nvPr/>
        </p:nvSpPr>
        <p:spPr>
          <a:xfrm>
            <a:off x="9293748" y="3297982"/>
            <a:ext cx="7651" cy="90236"/>
          </a:xfrm>
          <a:custGeom>
            <a:avLst/>
            <a:gdLst>
              <a:gd name="connsiteX0" fmla="*/ 0 w 9525"/>
              <a:gd name="connsiteY0" fmla="*/ 0 h 107994"/>
              <a:gd name="connsiteX1" fmla="*/ 0 w 9525"/>
              <a:gd name="connsiteY1" fmla="*/ 107994 h 10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07994">
                <a:moveTo>
                  <a:pt x="0" y="0"/>
                </a:moveTo>
                <a:lnTo>
                  <a:pt x="0" y="107994"/>
                </a:lnTo>
              </a:path>
            </a:pathLst>
          </a:custGeom>
          <a:ln w="19050">
            <a:solidFill>
              <a:srgbClr val="E73E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7" hangingPunct="0"/>
            <a:endParaRPr lang="en-GB">
              <a:solidFill>
                <a:srgbClr val="363636"/>
              </a:solidFill>
              <a:latin typeface="Arial" panose="020B0604020202020204"/>
              <a:sym typeface="Helvetica"/>
            </a:endParaRPr>
          </a:p>
        </p:txBody>
      </p:sp>
      <p:sp>
        <p:nvSpPr>
          <p:cNvPr id="173" name="Freeform: Shape 671">
            <a:extLst>
              <a:ext uri="{FF2B5EF4-FFF2-40B4-BE49-F238E27FC236}">
                <a16:creationId xmlns:a16="http://schemas.microsoft.com/office/drawing/2014/main" id="{E3A8F882-9E48-7471-1359-67EFFA3C6FBA}"/>
              </a:ext>
            </a:extLst>
          </p:cNvPr>
          <p:cNvSpPr/>
          <p:nvPr/>
        </p:nvSpPr>
        <p:spPr>
          <a:xfrm>
            <a:off x="9462077" y="3345735"/>
            <a:ext cx="7651" cy="90236"/>
          </a:xfrm>
          <a:custGeom>
            <a:avLst/>
            <a:gdLst>
              <a:gd name="connsiteX0" fmla="*/ 0 w 9525"/>
              <a:gd name="connsiteY0" fmla="*/ 0 h 107994"/>
              <a:gd name="connsiteX1" fmla="*/ 0 w 9525"/>
              <a:gd name="connsiteY1" fmla="*/ 107994 h 10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07994">
                <a:moveTo>
                  <a:pt x="0" y="0"/>
                </a:moveTo>
                <a:lnTo>
                  <a:pt x="0" y="107994"/>
                </a:lnTo>
              </a:path>
            </a:pathLst>
          </a:custGeom>
          <a:ln w="19050">
            <a:solidFill>
              <a:srgbClr val="E73E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7" hangingPunct="0"/>
            <a:endParaRPr lang="en-GB">
              <a:solidFill>
                <a:srgbClr val="363636"/>
              </a:solidFill>
              <a:latin typeface="Arial" panose="020B0604020202020204"/>
              <a:sym typeface="Helvetica"/>
            </a:endParaRPr>
          </a:p>
        </p:txBody>
      </p:sp>
      <p:sp>
        <p:nvSpPr>
          <p:cNvPr id="174" name="Freeform: Shape 672">
            <a:extLst>
              <a:ext uri="{FF2B5EF4-FFF2-40B4-BE49-F238E27FC236}">
                <a16:creationId xmlns:a16="http://schemas.microsoft.com/office/drawing/2014/main" id="{D805C96A-4EFC-FD8A-39A8-E38CE05EEF82}"/>
              </a:ext>
            </a:extLst>
          </p:cNvPr>
          <p:cNvSpPr/>
          <p:nvPr/>
        </p:nvSpPr>
        <p:spPr>
          <a:xfrm>
            <a:off x="9890555" y="3425323"/>
            <a:ext cx="7651" cy="90244"/>
          </a:xfrm>
          <a:custGeom>
            <a:avLst/>
            <a:gdLst>
              <a:gd name="connsiteX0" fmla="*/ 0 w 9525"/>
              <a:gd name="connsiteY0" fmla="*/ 0 h 108003"/>
              <a:gd name="connsiteX1" fmla="*/ 0 w 9525"/>
              <a:gd name="connsiteY1" fmla="*/ 108004 h 10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08003">
                <a:moveTo>
                  <a:pt x="0" y="0"/>
                </a:moveTo>
                <a:lnTo>
                  <a:pt x="0" y="108004"/>
                </a:lnTo>
              </a:path>
            </a:pathLst>
          </a:custGeom>
          <a:ln w="19050">
            <a:solidFill>
              <a:srgbClr val="E73E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7" hangingPunct="0"/>
            <a:endParaRPr lang="en-GB">
              <a:solidFill>
                <a:srgbClr val="363636"/>
              </a:solidFill>
              <a:latin typeface="Arial" panose="020B0604020202020204"/>
              <a:sym typeface="Helvetica"/>
            </a:endParaRPr>
          </a:p>
        </p:txBody>
      </p:sp>
      <p:sp>
        <p:nvSpPr>
          <p:cNvPr id="175" name="Freeform: Shape 673">
            <a:extLst>
              <a:ext uri="{FF2B5EF4-FFF2-40B4-BE49-F238E27FC236}">
                <a16:creationId xmlns:a16="http://schemas.microsoft.com/office/drawing/2014/main" id="{2918ED42-1BA8-961A-B8A8-A5CB4375F774}"/>
              </a:ext>
            </a:extLst>
          </p:cNvPr>
          <p:cNvSpPr/>
          <p:nvPr/>
        </p:nvSpPr>
        <p:spPr>
          <a:xfrm>
            <a:off x="10028280" y="3441239"/>
            <a:ext cx="7651" cy="90244"/>
          </a:xfrm>
          <a:custGeom>
            <a:avLst/>
            <a:gdLst>
              <a:gd name="connsiteX0" fmla="*/ 0 w 9525"/>
              <a:gd name="connsiteY0" fmla="*/ 0 h 108003"/>
              <a:gd name="connsiteX1" fmla="*/ 0 w 9525"/>
              <a:gd name="connsiteY1" fmla="*/ 108004 h 10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08003">
                <a:moveTo>
                  <a:pt x="0" y="0"/>
                </a:moveTo>
                <a:lnTo>
                  <a:pt x="0" y="108004"/>
                </a:lnTo>
              </a:path>
            </a:pathLst>
          </a:custGeom>
          <a:ln w="19050">
            <a:solidFill>
              <a:srgbClr val="E73E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7" hangingPunct="0"/>
            <a:endParaRPr lang="en-GB">
              <a:solidFill>
                <a:srgbClr val="363636"/>
              </a:solidFill>
              <a:latin typeface="Arial" panose="020B0604020202020204"/>
              <a:sym typeface="Helvetica"/>
            </a:endParaRPr>
          </a:p>
        </p:txBody>
      </p:sp>
      <p:sp>
        <p:nvSpPr>
          <p:cNvPr id="176" name="Freeform: Shape 676">
            <a:extLst>
              <a:ext uri="{FF2B5EF4-FFF2-40B4-BE49-F238E27FC236}">
                <a16:creationId xmlns:a16="http://schemas.microsoft.com/office/drawing/2014/main" id="{F521288B-3ED6-7062-3A29-46002032F547}"/>
              </a:ext>
            </a:extLst>
          </p:cNvPr>
          <p:cNvSpPr/>
          <p:nvPr/>
        </p:nvSpPr>
        <p:spPr>
          <a:xfrm>
            <a:off x="10273123" y="3441239"/>
            <a:ext cx="7651" cy="90244"/>
          </a:xfrm>
          <a:custGeom>
            <a:avLst/>
            <a:gdLst>
              <a:gd name="connsiteX0" fmla="*/ 0 w 9525"/>
              <a:gd name="connsiteY0" fmla="*/ 0 h 108003"/>
              <a:gd name="connsiteX1" fmla="*/ 0 w 9525"/>
              <a:gd name="connsiteY1" fmla="*/ 108004 h 10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08003">
                <a:moveTo>
                  <a:pt x="0" y="0"/>
                </a:moveTo>
                <a:lnTo>
                  <a:pt x="0" y="108004"/>
                </a:lnTo>
              </a:path>
            </a:pathLst>
          </a:custGeom>
          <a:ln w="19050">
            <a:solidFill>
              <a:srgbClr val="E73E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7" hangingPunct="0"/>
            <a:endParaRPr lang="en-GB">
              <a:solidFill>
                <a:srgbClr val="363636"/>
              </a:solidFill>
              <a:latin typeface="Arial" panose="020B0604020202020204"/>
              <a:sym typeface="Helvetica"/>
            </a:endParaRPr>
          </a:p>
        </p:txBody>
      </p:sp>
      <p:sp>
        <p:nvSpPr>
          <p:cNvPr id="177" name="Freeform: Shape 677">
            <a:extLst>
              <a:ext uri="{FF2B5EF4-FFF2-40B4-BE49-F238E27FC236}">
                <a16:creationId xmlns:a16="http://schemas.microsoft.com/office/drawing/2014/main" id="{324260B2-D2E0-44C0-E921-566100AC9EBF}"/>
              </a:ext>
            </a:extLst>
          </p:cNvPr>
          <p:cNvSpPr/>
          <p:nvPr/>
        </p:nvSpPr>
        <p:spPr>
          <a:xfrm>
            <a:off x="10349645" y="3504911"/>
            <a:ext cx="7651" cy="90244"/>
          </a:xfrm>
          <a:custGeom>
            <a:avLst/>
            <a:gdLst>
              <a:gd name="connsiteX0" fmla="*/ 0 w 9525"/>
              <a:gd name="connsiteY0" fmla="*/ 0 h 108003"/>
              <a:gd name="connsiteX1" fmla="*/ 0 w 9525"/>
              <a:gd name="connsiteY1" fmla="*/ 108004 h 10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08003">
                <a:moveTo>
                  <a:pt x="0" y="0"/>
                </a:moveTo>
                <a:lnTo>
                  <a:pt x="0" y="108004"/>
                </a:lnTo>
              </a:path>
            </a:pathLst>
          </a:custGeom>
          <a:ln w="19050">
            <a:solidFill>
              <a:srgbClr val="E73E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7" hangingPunct="0"/>
            <a:endParaRPr lang="en-GB">
              <a:solidFill>
                <a:srgbClr val="363636"/>
              </a:solidFill>
              <a:latin typeface="Arial" panose="020B0604020202020204"/>
              <a:sym typeface="Helvetica"/>
            </a:endParaRPr>
          </a:p>
        </p:txBody>
      </p:sp>
      <p:sp>
        <p:nvSpPr>
          <p:cNvPr id="178" name="Freeform: Shape 678">
            <a:extLst>
              <a:ext uri="{FF2B5EF4-FFF2-40B4-BE49-F238E27FC236}">
                <a16:creationId xmlns:a16="http://schemas.microsoft.com/office/drawing/2014/main" id="{D0AE99E0-011F-84C3-5718-7A933A718AB0}"/>
              </a:ext>
            </a:extLst>
          </p:cNvPr>
          <p:cNvSpPr/>
          <p:nvPr/>
        </p:nvSpPr>
        <p:spPr>
          <a:xfrm>
            <a:off x="10395553" y="3504911"/>
            <a:ext cx="7651" cy="90244"/>
          </a:xfrm>
          <a:custGeom>
            <a:avLst/>
            <a:gdLst>
              <a:gd name="connsiteX0" fmla="*/ 0 w 9525"/>
              <a:gd name="connsiteY0" fmla="*/ 0 h 108003"/>
              <a:gd name="connsiteX1" fmla="*/ 0 w 9525"/>
              <a:gd name="connsiteY1" fmla="*/ 108004 h 10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08003">
                <a:moveTo>
                  <a:pt x="0" y="0"/>
                </a:moveTo>
                <a:lnTo>
                  <a:pt x="0" y="108004"/>
                </a:lnTo>
              </a:path>
            </a:pathLst>
          </a:custGeom>
          <a:ln w="19050">
            <a:solidFill>
              <a:srgbClr val="E73E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7" hangingPunct="0"/>
            <a:endParaRPr lang="en-GB">
              <a:solidFill>
                <a:srgbClr val="363636"/>
              </a:solidFill>
              <a:latin typeface="Arial" panose="020B0604020202020204"/>
              <a:sym typeface="Helvetica"/>
            </a:endParaRPr>
          </a:p>
        </p:txBody>
      </p:sp>
      <p:sp>
        <p:nvSpPr>
          <p:cNvPr id="179" name="Freeform: Shape 679">
            <a:extLst>
              <a:ext uri="{FF2B5EF4-FFF2-40B4-BE49-F238E27FC236}">
                <a16:creationId xmlns:a16="http://schemas.microsoft.com/office/drawing/2014/main" id="{1D7E847B-C25C-3F09-9719-84BACA41AE3A}"/>
              </a:ext>
            </a:extLst>
          </p:cNvPr>
          <p:cNvSpPr/>
          <p:nvPr/>
        </p:nvSpPr>
        <p:spPr>
          <a:xfrm>
            <a:off x="10426159" y="3504911"/>
            <a:ext cx="7651" cy="90244"/>
          </a:xfrm>
          <a:custGeom>
            <a:avLst/>
            <a:gdLst>
              <a:gd name="connsiteX0" fmla="*/ 0 w 9525"/>
              <a:gd name="connsiteY0" fmla="*/ 0 h 108003"/>
              <a:gd name="connsiteX1" fmla="*/ 0 w 9525"/>
              <a:gd name="connsiteY1" fmla="*/ 108004 h 10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08003">
                <a:moveTo>
                  <a:pt x="0" y="0"/>
                </a:moveTo>
                <a:lnTo>
                  <a:pt x="0" y="108004"/>
                </a:lnTo>
              </a:path>
            </a:pathLst>
          </a:custGeom>
          <a:ln w="19050">
            <a:solidFill>
              <a:srgbClr val="E73E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7" hangingPunct="0"/>
            <a:endParaRPr lang="en-GB">
              <a:solidFill>
                <a:srgbClr val="363636"/>
              </a:solidFill>
              <a:latin typeface="Arial" panose="020B0604020202020204"/>
              <a:sym typeface="Helvetica"/>
            </a:endParaRPr>
          </a:p>
        </p:txBody>
      </p:sp>
      <p:sp>
        <p:nvSpPr>
          <p:cNvPr id="180" name="Freeform: Shape 680">
            <a:extLst>
              <a:ext uri="{FF2B5EF4-FFF2-40B4-BE49-F238E27FC236}">
                <a16:creationId xmlns:a16="http://schemas.microsoft.com/office/drawing/2014/main" id="{C6A947E9-6128-A5D0-A4CC-D80143332FD2}"/>
              </a:ext>
            </a:extLst>
          </p:cNvPr>
          <p:cNvSpPr/>
          <p:nvPr/>
        </p:nvSpPr>
        <p:spPr>
          <a:xfrm>
            <a:off x="10502672" y="3504911"/>
            <a:ext cx="7651" cy="90244"/>
          </a:xfrm>
          <a:custGeom>
            <a:avLst/>
            <a:gdLst>
              <a:gd name="connsiteX0" fmla="*/ 0 w 9525"/>
              <a:gd name="connsiteY0" fmla="*/ 0 h 108003"/>
              <a:gd name="connsiteX1" fmla="*/ 0 w 9525"/>
              <a:gd name="connsiteY1" fmla="*/ 108004 h 10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08003">
                <a:moveTo>
                  <a:pt x="0" y="0"/>
                </a:moveTo>
                <a:lnTo>
                  <a:pt x="0" y="108004"/>
                </a:lnTo>
              </a:path>
            </a:pathLst>
          </a:custGeom>
          <a:ln w="19050">
            <a:solidFill>
              <a:srgbClr val="E73E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7" hangingPunct="0"/>
            <a:endParaRPr lang="en-GB">
              <a:solidFill>
                <a:srgbClr val="363636"/>
              </a:solidFill>
              <a:latin typeface="Arial" panose="020B0604020202020204"/>
              <a:sym typeface="Helvetica"/>
            </a:endParaRPr>
          </a:p>
        </p:txBody>
      </p:sp>
      <p:sp>
        <p:nvSpPr>
          <p:cNvPr id="181" name="Freeform: Shape 681">
            <a:extLst>
              <a:ext uri="{FF2B5EF4-FFF2-40B4-BE49-F238E27FC236}">
                <a16:creationId xmlns:a16="http://schemas.microsoft.com/office/drawing/2014/main" id="{D809EAE3-75E5-42D4-40B2-BE4545E8B2A7}"/>
              </a:ext>
            </a:extLst>
          </p:cNvPr>
          <p:cNvSpPr/>
          <p:nvPr/>
        </p:nvSpPr>
        <p:spPr>
          <a:xfrm>
            <a:off x="10885241" y="3737485"/>
            <a:ext cx="7651" cy="90244"/>
          </a:xfrm>
          <a:custGeom>
            <a:avLst/>
            <a:gdLst>
              <a:gd name="connsiteX0" fmla="*/ 0 w 9525"/>
              <a:gd name="connsiteY0" fmla="*/ 0 h 108003"/>
              <a:gd name="connsiteX1" fmla="*/ 0 w 9525"/>
              <a:gd name="connsiteY1" fmla="*/ 108004 h 10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08003">
                <a:moveTo>
                  <a:pt x="0" y="0"/>
                </a:moveTo>
                <a:lnTo>
                  <a:pt x="0" y="108004"/>
                </a:lnTo>
              </a:path>
            </a:pathLst>
          </a:custGeom>
          <a:ln w="19050">
            <a:solidFill>
              <a:srgbClr val="E73E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7" hangingPunct="0"/>
            <a:endParaRPr lang="en-GB">
              <a:solidFill>
                <a:srgbClr val="363636"/>
              </a:solidFill>
              <a:latin typeface="Arial" panose="020B0604020202020204"/>
              <a:sym typeface="Helvetica"/>
            </a:endParaRPr>
          </a:p>
        </p:txBody>
      </p:sp>
      <p:sp>
        <p:nvSpPr>
          <p:cNvPr id="182" name="Freeform: Shape 682">
            <a:extLst>
              <a:ext uri="{FF2B5EF4-FFF2-40B4-BE49-F238E27FC236}">
                <a16:creationId xmlns:a16="http://schemas.microsoft.com/office/drawing/2014/main" id="{C7759455-361A-9DD2-1BF1-D8D88277BAC6}"/>
              </a:ext>
            </a:extLst>
          </p:cNvPr>
          <p:cNvSpPr/>
          <p:nvPr/>
        </p:nvSpPr>
        <p:spPr>
          <a:xfrm>
            <a:off x="11298415" y="3737485"/>
            <a:ext cx="7651" cy="90244"/>
          </a:xfrm>
          <a:custGeom>
            <a:avLst/>
            <a:gdLst>
              <a:gd name="connsiteX0" fmla="*/ 0 w 9525"/>
              <a:gd name="connsiteY0" fmla="*/ 0 h 108003"/>
              <a:gd name="connsiteX1" fmla="*/ 0 w 9525"/>
              <a:gd name="connsiteY1" fmla="*/ 108004 h 10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08003">
                <a:moveTo>
                  <a:pt x="0" y="0"/>
                </a:moveTo>
                <a:lnTo>
                  <a:pt x="0" y="108004"/>
                </a:lnTo>
              </a:path>
            </a:pathLst>
          </a:custGeom>
          <a:ln w="19050">
            <a:solidFill>
              <a:srgbClr val="E73E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7" hangingPunct="0"/>
            <a:endParaRPr lang="en-GB">
              <a:solidFill>
                <a:srgbClr val="363636"/>
              </a:solidFill>
              <a:latin typeface="Arial" panose="020B0604020202020204"/>
              <a:sym typeface="Helvetica"/>
            </a:endParaRPr>
          </a:p>
        </p:txBody>
      </p:sp>
      <p:sp>
        <p:nvSpPr>
          <p:cNvPr id="183" name="Freeform: Shape 683">
            <a:extLst>
              <a:ext uri="{FF2B5EF4-FFF2-40B4-BE49-F238E27FC236}">
                <a16:creationId xmlns:a16="http://schemas.microsoft.com/office/drawing/2014/main" id="{874F9E44-CDA5-C4E3-D760-F537DB9385B6}"/>
              </a:ext>
            </a:extLst>
          </p:cNvPr>
          <p:cNvSpPr/>
          <p:nvPr/>
        </p:nvSpPr>
        <p:spPr>
          <a:xfrm>
            <a:off x="7010718" y="2268921"/>
            <a:ext cx="4775417" cy="1516625"/>
          </a:xfrm>
          <a:custGeom>
            <a:avLst/>
            <a:gdLst>
              <a:gd name="connsiteX0" fmla="*/ 5944800 w 5944799"/>
              <a:gd name="connsiteY0" fmla="*/ 1815080 h 1815080"/>
              <a:gd name="connsiteX1" fmla="*/ 4652601 w 5944799"/>
              <a:gd name="connsiteY1" fmla="*/ 1815080 h 1815080"/>
              <a:gd name="connsiteX2" fmla="*/ 4652601 w 5944799"/>
              <a:gd name="connsiteY2" fmla="*/ 1545313 h 1815080"/>
              <a:gd name="connsiteX3" fmla="*/ 4096417 w 5944799"/>
              <a:gd name="connsiteY3" fmla="*/ 1545313 h 1815080"/>
              <a:gd name="connsiteX4" fmla="*/ 4096417 w 5944799"/>
              <a:gd name="connsiteY4" fmla="*/ 1448730 h 1815080"/>
              <a:gd name="connsiteX5" fmla="*/ 3556892 w 5944799"/>
              <a:gd name="connsiteY5" fmla="*/ 1448730 h 1815080"/>
              <a:gd name="connsiteX6" fmla="*/ 3556892 w 5944799"/>
              <a:gd name="connsiteY6" fmla="*/ 1358814 h 1815080"/>
              <a:gd name="connsiteX7" fmla="*/ 3024026 w 5944799"/>
              <a:gd name="connsiteY7" fmla="*/ 1358814 h 1815080"/>
              <a:gd name="connsiteX8" fmla="*/ 3024026 w 5944799"/>
              <a:gd name="connsiteY8" fmla="*/ 1288872 h 1815080"/>
              <a:gd name="connsiteX9" fmla="*/ 2810875 w 5944799"/>
              <a:gd name="connsiteY9" fmla="*/ 1288872 h 1815080"/>
              <a:gd name="connsiteX10" fmla="*/ 2810875 w 5944799"/>
              <a:gd name="connsiteY10" fmla="*/ 1215605 h 1815080"/>
              <a:gd name="connsiteX11" fmla="*/ 2770908 w 5944799"/>
              <a:gd name="connsiteY11" fmla="*/ 1215605 h 1815080"/>
              <a:gd name="connsiteX12" fmla="*/ 2770908 w 5944799"/>
              <a:gd name="connsiteY12" fmla="*/ 1152321 h 1815080"/>
              <a:gd name="connsiteX13" fmla="*/ 2514467 w 5944799"/>
              <a:gd name="connsiteY13" fmla="*/ 1152321 h 1815080"/>
              <a:gd name="connsiteX14" fmla="*/ 2514467 w 5944799"/>
              <a:gd name="connsiteY14" fmla="*/ 1102372 h 1815080"/>
              <a:gd name="connsiteX15" fmla="*/ 2437867 w 5944799"/>
              <a:gd name="connsiteY15" fmla="*/ 1102372 h 1815080"/>
              <a:gd name="connsiteX16" fmla="*/ 2437867 w 5944799"/>
              <a:gd name="connsiteY16" fmla="*/ 1075721 h 1815080"/>
              <a:gd name="connsiteX17" fmla="*/ 2394576 w 5944799"/>
              <a:gd name="connsiteY17" fmla="*/ 1075721 h 1815080"/>
              <a:gd name="connsiteX18" fmla="*/ 2394576 w 5944799"/>
              <a:gd name="connsiteY18" fmla="*/ 1029096 h 1815080"/>
              <a:gd name="connsiteX19" fmla="*/ 1991592 w 5944799"/>
              <a:gd name="connsiteY19" fmla="*/ 1029096 h 1815080"/>
              <a:gd name="connsiteX20" fmla="*/ 1991592 w 5944799"/>
              <a:gd name="connsiteY20" fmla="*/ 962488 h 1815080"/>
              <a:gd name="connsiteX21" fmla="*/ 1948291 w 5944799"/>
              <a:gd name="connsiteY21" fmla="*/ 962488 h 1815080"/>
              <a:gd name="connsiteX22" fmla="*/ 1948291 w 5944799"/>
              <a:gd name="connsiteY22" fmla="*/ 885892 h 1815080"/>
              <a:gd name="connsiteX23" fmla="*/ 1641901 w 5944799"/>
              <a:gd name="connsiteY23" fmla="*/ 885892 h 1815080"/>
              <a:gd name="connsiteX24" fmla="*/ 1641901 w 5944799"/>
              <a:gd name="connsiteY24" fmla="*/ 852588 h 1815080"/>
              <a:gd name="connsiteX25" fmla="*/ 1585284 w 5944799"/>
              <a:gd name="connsiteY25" fmla="*/ 852588 h 1815080"/>
              <a:gd name="connsiteX26" fmla="*/ 1585284 w 5944799"/>
              <a:gd name="connsiteY26" fmla="*/ 819283 h 1815080"/>
              <a:gd name="connsiteX27" fmla="*/ 1275550 w 5944799"/>
              <a:gd name="connsiteY27" fmla="*/ 819283 h 1815080"/>
              <a:gd name="connsiteX28" fmla="*/ 1275550 w 5944799"/>
              <a:gd name="connsiteY28" fmla="*/ 752675 h 1815080"/>
              <a:gd name="connsiteX29" fmla="*/ 1182300 w 5944799"/>
              <a:gd name="connsiteY29" fmla="*/ 752675 h 1815080"/>
              <a:gd name="connsiteX30" fmla="*/ 1182300 w 5944799"/>
              <a:gd name="connsiteY30" fmla="*/ 722701 h 1815080"/>
              <a:gd name="connsiteX31" fmla="*/ 1119016 w 5944799"/>
              <a:gd name="connsiteY31" fmla="*/ 722701 h 1815080"/>
              <a:gd name="connsiteX32" fmla="*/ 1119016 w 5944799"/>
              <a:gd name="connsiteY32" fmla="*/ 699388 h 1815080"/>
              <a:gd name="connsiteX33" fmla="*/ 1075725 w 5944799"/>
              <a:gd name="connsiteY33" fmla="*/ 699388 h 1815080"/>
              <a:gd name="connsiteX34" fmla="*/ 1075725 w 5944799"/>
              <a:gd name="connsiteY34" fmla="*/ 636110 h 1815080"/>
              <a:gd name="connsiteX35" fmla="*/ 1049084 w 5944799"/>
              <a:gd name="connsiteY35" fmla="*/ 636110 h 1815080"/>
              <a:gd name="connsiteX36" fmla="*/ 1049084 w 5944799"/>
              <a:gd name="connsiteY36" fmla="*/ 612797 h 1815080"/>
              <a:gd name="connsiteX37" fmla="*/ 1032434 w 5944799"/>
              <a:gd name="connsiteY37" fmla="*/ 612797 h 1815080"/>
              <a:gd name="connsiteX38" fmla="*/ 1032434 w 5944799"/>
              <a:gd name="connsiteY38" fmla="*/ 586153 h 1815080"/>
              <a:gd name="connsiteX39" fmla="*/ 935847 w 5944799"/>
              <a:gd name="connsiteY39" fmla="*/ 586153 h 1815080"/>
              <a:gd name="connsiteX40" fmla="*/ 935847 w 5944799"/>
              <a:gd name="connsiteY40" fmla="*/ 556180 h 1815080"/>
              <a:gd name="connsiteX41" fmla="*/ 905874 w 5944799"/>
              <a:gd name="connsiteY41" fmla="*/ 556180 h 1815080"/>
              <a:gd name="connsiteX42" fmla="*/ 905874 w 5944799"/>
              <a:gd name="connsiteY42" fmla="*/ 529537 h 1815080"/>
              <a:gd name="connsiteX43" fmla="*/ 879231 w 5944799"/>
              <a:gd name="connsiteY43" fmla="*/ 529537 h 1815080"/>
              <a:gd name="connsiteX44" fmla="*/ 879231 w 5944799"/>
              <a:gd name="connsiteY44" fmla="*/ 512884 h 1815080"/>
              <a:gd name="connsiteX45" fmla="*/ 839266 w 5944799"/>
              <a:gd name="connsiteY45" fmla="*/ 512884 h 1815080"/>
              <a:gd name="connsiteX46" fmla="*/ 839266 w 5944799"/>
              <a:gd name="connsiteY46" fmla="*/ 456268 h 1815080"/>
              <a:gd name="connsiteX47" fmla="*/ 819283 w 5944799"/>
              <a:gd name="connsiteY47" fmla="*/ 456268 h 1815080"/>
              <a:gd name="connsiteX48" fmla="*/ 819283 w 5944799"/>
              <a:gd name="connsiteY48" fmla="*/ 422963 h 1815080"/>
              <a:gd name="connsiteX49" fmla="*/ 742683 w 5944799"/>
              <a:gd name="connsiteY49" fmla="*/ 422963 h 1815080"/>
              <a:gd name="connsiteX50" fmla="*/ 742683 w 5944799"/>
              <a:gd name="connsiteY50" fmla="*/ 409642 h 1815080"/>
              <a:gd name="connsiteX51" fmla="*/ 672745 w 5944799"/>
              <a:gd name="connsiteY51" fmla="*/ 409642 h 1815080"/>
              <a:gd name="connsiteX52" fmla="*/ 672745 w 5944799"/>
              <a:gd name="connsiteY52" fmla="*/ 349694 h 1815080"/>
              <a:gd name="connsiteX53" fmla="*/ 629449 w 5944799"/>
              <a:gd name="connsiteY53" fmla="*/ 349694 h 1815080"/>
              <a:gd name="connsiteX54" fmla="*/ 629449 w 5944799"/>
              <a:gd name="connsiteY54" fmla="*/ 309729 h 1815080"/>
              <a:gd name="connsiteX55" fmla="*/ 589484 w 5944799"/>
              <a:gd name="connsiteY55" fmla="*/ 309729 h 1815080"/>
              <a:gd name="connsiteX56" fmla="*/ 589484 w 5944799"/>
              <a:gd name="connsiteY56" fmla="*/ 259773 h 1815080"/>
              <a:gd name="connsiteX57" fmla="*/ 539527 w 5944799"/>
              <a:gd name="connsiteY57" fmla="*/ 259773 h 1815080"/>
              <a:gd name="connsiteX58" fmla="*/ 539527 w 5944799"/>
              <a:gd name="connsiteY58" fmla="*/ 206486 h 1815080"/>
              <a:gd name="connsiteX59" fmla="*/ 472919 w 5944799"/>
              <a:gd name="connsiteY59" fmla="*/ 206486 h 1815080"/>
              <a:gd name="connsiteX60" fmla="*/ 472919 w 5944799"/>
              <a:gd name="connsiteY60" fmla="*/ 169851 h 1815080"/>
              <a:gd name="connsiteX61" fmla="*/ 449607 w 5944799"/>
              <a:gd name="connsiteY61" fmla="*/ 169851 h 1815080"/>
              <a:gd name="connsiteX62" fmla="*/ 449607 w 5944799"/>
              <a:gd name="connsiteY62" fmla="*/ 143208 h 1815080"/>
              <a:gd name="connsiteX63" fmla="*/ 366346 w 5944799"/>
              <a:gd name="connsiteY63" fmla="*/ 143208 h 1815080"/>
              <a:gd name="connsiteX64" fmla="*/ 366346 w 5944799"/>
              <a:gd name="connsiteY64" fmla="*/ 93252 h 1815080"/>
              <a:gd name="connsiteX65" fmla="*/ 333042 w 5944799"/>
              <a:gd name="connsiteY65" fmla="*/ 93252 h 1815080"/>
              <a:gd name="connsiteX66" fmla="*/ 333042 w 5944799"/>
              <a:gd name="connsiteY66" fmla="*/ 16652 h 1815080"/>
              <a:gd name="connsiteX67" fmla="*/ 176512 w 5944799"/>
              <a:gd name="connsiteY67" fmla="*/ 16652 h 1815080"/>
              <a:gd name="connsiteX68" fmla="*/ 176512 w 5944799"/>
              <a:gd name="connsiteY68" fmla="*/ 0 h 1815080"/>
              <a:gd name="connsiteX69" fmla="*/ 0 w 5944799"/>
              <a:gd name="connsiteY69" fmla="*/ 0 h 181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5944799" h="1815080">
                <a:moveTo>
                  <a:pt x="5944800" y="1815080"/>
                </a:moveTo>
                <a:lnTo>
                  <a:pt x="4652601" y="1815080"/>
                </a:lnTo>
                <a:lnTo>
                  <a:pt x="4652601" y="1545313"/>
                </a:lnTo>
                <a:lnTo>
                  <a:pt x="4096417" y="1545313"/>
                </a:lnTo>
                <a:lnTo>
                  <a:pt x="4096417" y="1448730"/>
                </a:lnTo>
                <a:lnTo>
                  <a:pt x="3556892" y="1448730"/>
                </a:lnTo>
                <a:lnTo>
                  <a:pt x="3556892" y="1358814"/>
                </a:lnTo>
                <a:lnTo>
                  <a:pt x="3024026" y="1358814"/>
                </a:lnTo>
                <a:lnTo>
                  <a:pt x="3024026" y="1288872"/>
                </a:lnTo>
                <a:lnTo>
                  <a:pt x="2810875" y="1288872"/>
                </a:lnTo>
                <a:lnTo>
                  <a:pt x="2810875" y="1215605"/>
                </a:lnTo>
                <a:lnTo>
                  <a:pt x="2770908" y="1215605"/>
                </a:lnTo>
                <a:lnTo>
                  <a:pt x="2770908" y="1152321"/>
                </a:lnTo>
                <a:lnTo>
                  <a:pt x="2514467" y="1152321"/>
                </a:lnTo>
                <a:lnTo>
                  <a:pt x="2514467" y="1102372"/>
                </a:lnTo>
                <a:lnTo>
                  <a:pt x="2437867" y="1102372"/>
                </a:lnTo>
                <a:lnTo>
                  <a:pt x="2437867" y="1075721"/>
                </a:lnTo>
                <a:lnTo>
                  <a:pt x="2394576" y="1075721"/>
                </a:lnTo>
                <a:lnTo>
                  <a:pt x="2394576" y="1029096"/>
                </a:lnTo>
                <a:lnTo>
                  <a:pt x="1991592" y="1029096"/>
                </a:lnTo>
                <a:lnTo>
                  <a:pt x="1991592" y="962488"/>
                </a:lnTo>
                <a:lnTo>
                  <a:pt x="1948291" y="962488"/>
                </a:lnTo>
                <a:lnTo>
                  <a:pt x="1948291" y="885892"/>
                </a:lnTo>
                <a:lnTo>
                  <a:pt x="1641901" y="885892"/>
                </a:lnTo>
                <a:lnTo>
                  <a:pt x="1641901" y="852588"/>
                </a:lnTo>
                <a:lnTo>
                  <a:pt x="1585284" y="852588"/>
                </a:lnTo>
                <a:lnTo>
                  <a:pt x="1585284" y="819283"/>
                </a:lnTo>
                <a:lnTo>
                  <a:pt x="1275550" y="819283"/>
                </a:lnTo>
                <a:lnTo>
                  <a:pt x="1275550" y="752675"/>
                </a:lnTo>
                <a:lnTo>
                  <a:pt x="1182300" y="752675"/>
                </a:lnTo>
                <a:lnTo>
                  <a:pt x="1182300" y="722701"/>
                </a:lnTo>
                <a:lnTo>
                  <a:pt x="1119016" y="722701"/>
                </a:lnTo>
                <a:lnTo>
                  <a:pt x="1119016" y="699388"/>
                </a:lnTo>
                <a:lnTo>
                  <a:pt x="1075725" y="699388"/>
                </a:lnTo>
                <a:lnTo>
                  <a:pt x="1075725" y="636110"/>
                </a:lnTo>
                <a:lnTo>
                  <a:pt x="1049084" y="636110"/>
                </a:lnTo>
                <a:lnTo>
                  <a:pt x="1049084" y="612797"/>
                </a:lnTo>
                <a:lnTo>
                  <a:pt x="1032434" y="612797"/>
                </a:lnTo>
                <a:lnTo>
                  <a:pt x="1032434" y="586153"/>
                </a:lnTo>
                <a:lnTo>
                  <a:pt x="935847" y="586153"/>
                </a:lnTo>
                <a:lnTo>
                  <a:pt x="935847" y="556180"/>
                </a:lnTo>
                <a:lnTo>
                  <a:pt x="905874" y="556180"/>
                </a:lnTo>
                <a:lnTo>
                  <a:pt x="905874" y="529537"/>
                </a:lnTo>
                <a:lnTo>
                  <a:pt x="879231" y="529537"/>
                </a:lnTo>
                <a:lnTo>
                  <a:pt x="879231" y="512884"/>
                </a:lnTo>
                <a:lnTo>
                  <a:pt x="839266" y="512884"/>
                </a:lnTo>
                <a:lnTo>
                  <a:pt x="839266" y="456268"/>
                </a:lnTo>
                <a:lnTo>
                  <a:pt x="819283" y="456268"/>
                </a:lnTo>
                <a:lnTo>
                  <a:pt x="819283" y="422963"/>
                </a:lnTo>
                <a:lnTo>
                  <a:pt x="742683" y="422963"/>
                </a:lnTo>
                <a:lnTo>
                  <a:pt x="742683" y="409642"/>
                </a:lnTo>
                <a:lnTo>
                  <a:pt x="672745" y="409642"/>
                </a:lnTo>
                <a:lnTo>
                  <a:pt x="672745" y="349694"/>
                </a:lnTo>
                <a:lnTo>
                  <a:pt x="629449" y="349694"/>
                </a:lnTo>
                <a:lnTo>
                  <a:pt x="629449" y="309729"/>
                </a:lnTo>
                <a:lnTo>
                  <a:pt x="589484" y="309729"/>
                </a:lnTo>
                <a:lnTo>
                  <a:pt x="589484" y="259773"/>
                </a:lnTo>
                <a:lnTo>
                  <a:pt x="539527" y="259773"/>
                </a:lnTo>
                <a:lnTo>
                  <a:pt x="539527" y="206486"/>
                </a:lnTo>
                <a:lnTo>
                  <a:pt x="472919" y="206486"/>
                </a:lnTo>
                <a:lnTo>
                  <a:pt x="472919" y="169851"/>
                </a:lnTo>
                <a:lnTo>
                  <a:pt x="449607" y="169851"/>
                </a:lnTo>
                <a:lnTo>
                  <a:pt x="449607" y="143208"/>
                </a:lnTo>
                <a:lnTo>
                  <a:pt x="366346" y="143208"/>
                </a:lnTo>
                <a:lnTo>
                  <a:pt x="366346" y="93252"/>
                </a:lnTo>
                <a:lnTo>
                  <a:pt x="333042" y="93252"/>
                </a:lnTo>
                <a:lnTo>
                  <a:pt x="333042" y="16652"/>
                </a:lnTo>
                <a:lnTo>
                  <a:pt x="176512" y="16652"/>
                </a:lnTo>
                <a:lnTo>
                  <a:pt x="176512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E73E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7" hangingPunct="0"/>
            <a:endParaRPr lang="en-GB">
              <a:solidFill>
                <a:srgbClr val="363636"/>
              </a:solidFill>
              <a:latin typeface="Arial" panose="020B0604020202020204"/>
              <a:sym typeface="Helvetica"/>
            </a:endParaRPr>
          </a:p>
        </p:txBody>
      </p:sp>
      <p:sp>
        <p:nvSpPr>
          <p:cNvPr id="184" name="Freeform: Shape 684">
            <a:extLst>
              <a:ext uri="{FF2B5EF4-FFF2-40B4-BE49-F238E27FC236}">
                <a16:creationId xmlns:a16="http://schemas.microsoft.com/office/drawing/2014/main" id="{9B746890-DCEA-91FB-1A0A-C9194D90521E}"/>
              </a:ext>
            </a:extLst>
          </p:cNvPr>
          <p:cNvSpPr/>
          <p:nvPr/>
        </p:nvSpPr>
        <p:spPr>
          <a:xfrm>
            <a:off x="11788109" y="3737485"/>
            <a:ext cx="7651" cy="90244"/>
          </a:xfrm>
          <a:custGeom>
            <a:avLst/>
            <a:gdLst>
              <a:gd name="connsiteX0" fmla="*/ 0 w 9525"/>
              <a:gd name="connsiteY0" fmla="*/ 0 h 108003"/>
              <a:gd name="connsiteX1" fmla="*/ 0 w 9525"/>
              <a:gd name="connsiteY1" fmla="*/ 108004 h 10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08003">
                <a:moveTo>
                  <a:pt x="0" y="0"/>
                </a:moveTo>
                <a:lnTo>
                  <a:pt x="0" y="108004"/>
                </a:lnTo>
              </a:path>
            </a:pathLst>
          </a:custGeom>
          <a:ln w="19050">
            <a:solidFill>
              <a:srgbClr val="E73E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914377" hangingPunct="0"/>
            <a:endParaRPr lang="en-GB">
              <a:solidFill>
                <a:srgbClr val="363636"/>
              </a:solidFill>
              <a:latin typeface="Arial" panose="020B0604020202020204"/>
              <a:sym typeface="Helvetica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982EB06-5863-82FA-63DD-DBB2CEC82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07694"/>
            <a:ext cx="11582400" cy="939801"/>
          </a:xfrm>
        </p:spPr>
        <p:txBody>
          <a:bodyPr anchor="ctr"/>
          <a:lstStyle/>
          <a:p>
            <a:r>
              <a:rPr lang="en-GB" sz="3200" dirty="0" err="1">
                <a:solidFill>
                  <a:srgbClr val="18179F"/>
                </a:solidFill>
              </a:rPr>
              <a:t>Tarlatamab</a:t>
            </a:r>
            <a:r>
              <a:rPr lang="en-GB" sz="3200" dirty="0">
                <a:solidFill>
                  <a:srgbClr val="18179F"/>
                </a:solidFill>
              </a:rPr>
              <a:t>- PFS and OS in relapsed SCLC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BA9622F-2339-81E3-6B88-D3D629DEE700}"/>
              </a:ext>
            </a:extLst>
          </p:cNvPr>
          <p:cNvSpPr txBox="1">
            <a:spLocks/>
          </p:cNvSpPr>
          <p:nvPr/>
        </p:nvSpPr>
        <p:spPr>
          <a:xfrm>
            <a:off x="6379634" y="6521313"/>
            <a:ext cx="5507567" cy="200025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>
            <a:lvl1pPr marL="0" indent="0" algn="r" defTabSz="121917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Font typeface="Wingdings" panose="05000000000000000000" pitchFamily="2" charset="2"/>
              <a:buNone/>
              <a:defRPr sz="12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80472" indent="-243411" algn="l" defTabSz="121917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–"/>
              <a:defRPr sz="1867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715415" indent="-234945" algn="l" defTabSz="121917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984226" indent="-268811" algn="l" defTabSz="121917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–"/>
              <a:tabLst/>
              <a:defRPr sz="1467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297485" indent="-289977" algn="l" defTabSz="121917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»"/>
              <a:defRPr sz="1467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Paz-Ares et al. J Clin Oncol 2023</a:t>
            </a:r>
          </a:p>
        </p:txBody>
      </p:sp>
    </p:spTree>
    <p:extLst>
      <p:ext uri="{BB962C8B-B14F-4D97-AF65-F5344CB8AC3E}">
        <p14:creationId xmlns:p14="http://schemas.microsoft.com/office/powerpoint/2010/main" val="42694333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D13585C-F962-B476-EE52-233A2B65AD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47" b="1537"/>
          <a:stretch/>
        </p:blipFill>
        <p:spPr>
          <a:xfrm>
            <a:off x="1" y="1139690"/>
            <a:ext cx="4449452" cy="494047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667B464-1902-3520-8A69-895ABA86E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555" y="1007165"/>
            <a:ext cx="7541444" cy="515613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446C05-04F6-CAB7-6F41-510BC3443B0F}"/>
              </a:ext>
            </a:extLst>
          </p:cNvPr>
          <p:cNvSpPr txBox="1">
            <a:spLocks/>
          </p:cNvSpPr>
          <p:nvPr/>
        </p:nvSpPr>
        <p:spPr>
          <a:xfrm>
            <a:off x="5153321" y="6468358"/>
            <a:ext cx="6344239" cy="252980"/>
          </a:xfrm>
          <a:prstGeom prst="rect">
            <a:avLst/>
          </a:prstGeom>
        </p:spPr>
        <p:txBody>
          <a:bodyPr/>
          <a:lstStyle>
            <a:lvl1pPr marL="188119" indent="-188119" algn="l" rtl="0" fontAlgn="base">
              <a:spcBef>
                <a:spcPts val="450"/>
              </a:spcBef>
              <a:spcAft>
                <a:spcPct val="0"/>
              </a:spcAft>
              <a:buClr>
                <a:schemeClr val="bg1"/>
              </a:buClr>
              <a:buSzPct val="110000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1481" indent="-232172" algn="l" rtl="0" fontAlgn="base">
              <a:spcBef>
                <a:spcPts val="450"/>
              </a:spcBef>
              <a:spcAft>
                <a:spcPct val="0"/>
              </a:spcAft>
              <a:buClr>
                <a:schemeClr val="bg1"/>
              </a:buClr>
              <a:buChar char="–"/>
              <a:defRPr sz="1350">
                <a:solidFill>
                  <a:schemeClr val="tx1"/>
                </a:solidFill>
                <a:latin typeface="+mn-lt"/>
                <a:cs typeface="+mn-cs"/>
              </a:defRPr>
            </a:lvl2pPr>
            <a:lvl3pPr marL="609600" indent="-186929" algn="l" rtl="0" fontAlgn="base">
              <a:spcBef>
                <a:spcPts val="450"/>
              </a:spcBef>
              <a:spcAft>
                <a:spcPct val="0"/>
              </a:spcAft>
              <a:buClr>
                <a:schemeClr val="bg1"/>
              </a:buClr>
              <a:buChar char="•"/>
              <a:defRPr sz="1350">
                <a:solidFill>
                  <a:schemeClr val="tx1"/>
                </a:solidFill>
                <a:latin typeface="+mn-lt"/>
                <a:cs typeface="+mn-cs"/>
              </a:defRPr>
            </a:lvl3pPr>
            <a:lvl4pPr marL="826294" indent="-215504" algn="l" rtl="0" fontAlgn="base">
              <a:spcBef>
                <a:spcPts val="450"/>
              </a:spcBef>
              <a:spcAft>
                <a:spcPct val="0"/>
              </a:spcAft>
              <a:buClr>
                <a:schemeClr val="bg1"/>
              </a:buClr>
              <a:buChar char="–"/>
              <a:defRPr sz="1350">
                <a:solidFill>
                  <a:schemeClr val="tx1"/>
                </a:solidFill>
                <a:latin typeface="+mn-lt"/>
                <a:cs typeface="+mn-cs"/>
              </a:defRPr>
            </a:lvl4pPr>
            <a:lvl5pPr marL="1042988" indent="-215504" algn="l" rtl="0" fontAlgn="base">
              <a:spcBef>
                <a:spcPts val="450"/>
              </a:spcBef>
              <a:spcAft>
                <a:spcPct val="0"/>
              </a:spcAft>
              <a:buClr>
                <a:schemeClr val="bg1"/>
              </a:buClr>
              <a:buChar char="»"/>
              <a:defRPr sz="1350">
                <a:solidFill>
                  <a:schemeClr val="tx1"/>
                </a:solidFill>
                <a:latin typeface="+mn-lt"/>
                <a:cs typeface="+mn-cs"/>
              </a:defRPr>
            </a:lvl5pPr>
            <a:lvl6pPr marL="1385888" indent="-2155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cs typeface="+mn-cs"/>
              </a:defRPr>
            </a:lvl6pPr>
            <a:lvl7pPr marL="1728788" indent="-2155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cs typeface="+mn-cs"/>
              </a:defRPr>
            </a:lvl7pPr>
            <a:lvl8pPr marL="2071688" indent="-2155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cs typeface="+mn-cs"/>
              </a:defRPr>
            </a:lvl8pPr>
            <a:lvl9pPr marL="2414588" indent="-2155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 defTabSz="1219170">
              <a:spcBef>
                <a:spcPts val="600"/>
              </a:spcBef>
              <a:buClr>
                <a:srgbClr val="002850"/>
              </a:buClr>
              <a:buNone/>
            </a:pPr>
            <a:r>
              <a:rPr lang="en-GB" sz="1600" kern="0" dirty="0">
                <a:solidFill>
                  <a:srgbClr val="363636"/>
                </a:solidFill>
                <a:latin typeface="Arial" panose="020B0604020202020204"/>
                <a:sym typeface="Arial"/>
              </a:rPr>
              <a:t>T Doi et al. ESMO 2022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35AA4E7-767B-45F5-977E-378FCB43788F}"/>
              </a:ext>
            </a:extLst>
          </p:cNvPr>
          <p:cNvSpPr txBox="1">
            <a:spLocks/>
          </p:cNvSpPr>
          <p:nvPr/>
        </p:nvSpPr>
        <p:spPr>
          <a:xfrm>
            <a:off x="304800" y="107694"/>
            <a:ext cx="11582400" cy="93980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18179F"/>
                </a:solidFill>
              </a:rPr>
              <a:t>DS 7300- An ADC  targeting B7H3</a:t>
            </a:r>
          </a:p>
        </p:txBody>
      </p:sp>
    </p:spTree>
    <p:extLst>
      <p:ext uri="{BB962C8B-B14F-4D97-AF65-F5344CB8AC3E}">
        <p14:creationId xmlns:p14="http://schemas.microsoft.com/office/powerpoint/2010/main" val="3900034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3680" y="338972"/>
            <a:ext cx="11722584" cy="529825"/>
          </a:xfrm>
        </p:spPr>
        <p:txBody>
          <a:bodyPr vert="horz" wrap="square" lIns="0" tIns="12700" rIns="0" bIns="0" rtlCol="0" anchor="ctr">
            <a:spAutoFit/>
          </a:bodyPr>
          <a:lstStyle/>
          <a:p>
            <a:r>
              <a:rPr lang="en-GB" sz="3733" dirty="0">
                <a:solidFill>
                  <a:srgbClr val="111590"/>
                </a:solidFill>
              </a:rPr>
              <a:t>CheckMate 816: Study design</a:t>
            </a:r>
          </a:p>
        </p:txBody>
      </p:sp>
      <p:sp>
        <p:nvSpPr>
          <p:cNvPr id="5" name="object 5"/>
          <p:cNvSpPr/>
          <p:nvPr/>
        </p:nvSpPr>
        <p:spPr>
          <a:xfrm>
            <a:off x="3899875" y="2339293"/>
            <a:ext cx="972965" cy="1133216"/>
          </a:xfrm>
          <a:custGeom>
            <a:avLst/>
            <a:gdLst/>
            <a:ahLst/>
            <a:cxnLst/>
            <a:rect l="l" t="t" r="r" b="b"/>
            <a:pathLst>
              <a:path w="929004" h="1163320">
                <a:moveTo>
                  <a:pt x="842010" y="1075944"/>
                </a:moveTo>
                <a:lnTo>
                  <a:pt x="842010" y="1162812"/>
                </a:lnTo>
                <a:lnTo>
                  <a:pt x="899921" y="1133856"/>
                </a:lnTo>
                <a:lnTo>
                  <a:pt x="856488" y="1133856"/>
                </a:lnTo>
                <a:lnTo>
                  <a:pt x="856488" y="1104900"/>
                </a:lnTo>
                <a:lnTo>
                  <a:pt x="899922" y="1104900"/>
                </a:lnTo>
                <a:lnTo>
                  <a:pt x="842010" y="1075944"/>
                </a:lnTo>
                <a:close/>
              </a:path>
              <a:path w="929004" h="1163320">
                <a:moveTo>
                  <a:pt x="457200" y="562356"/>
                </a:moveTo>
                <a:lnTo>
                  <a:pt x="457200" y="1127379"/>
                </a:lnTo>
                <a:lnTo>
                  <a:pt x="463676" y="1133856"/>
                </a:lnTo>
                <a:lnTo>
                  <a:pt x="842010" y="1133856"/>
                </a:lnTo>
                <a:lnTo>
                  <a:pt x="842010" y="1119377"/>
                </a:lnTo>
                <a:lnTo>
                  <a:pt x="486155" y="1119377"/>
                </a:lnTo>
                <a:lnTo>
                  <a:pt x="471677" y="1104900"/>
                </a:lnTo>
                <a:lnTo>
                  <a:pt x="486155" y="1104900"/>
                </a:lnTo>
                <a:lnTo>
                  <a:pt x="486155" y="576834"/>
                </a:lnTo>
                <a:lnTo>
                  <a:pt x="471677" y="576834"/>
                </a:lnTo>
                <a:lnTo>
                  <a:pt x="457200" y="562356"/>
                </a:lnTo>
                <a:close/>
              </a:path>
              <a:path w="929004" h="1163320">
                <a:moveTo>
                  <a:pt x="899922" y="1104900"/>
                </a:moveTo>
                <a:lnTo>
                  <a:pt x="856488" y="1104900"/>
                </a:lnTo>
                <a:lnTo>
                  <a:pt x="856488" y="1133856"/>
                </a:lnTo>
                <a:lnTo>
                  <a:pt x="899921" y="1133856"/>
                </a:lnTo>
                <a:lnTo>
                  <a:pt x="928877" y="1119377"/>
                </a:lnTo>
                <a:lnTo>
                  <a:pt x="899922" y="1104900"/>
                </a:lnTo>
                <a:close/>
              </a:path>
              <a:path w="929004" h="1163320">
                <a:moveTo>
                  <a:pt x="486155" y="1104900"/>
                </a:moveTo>
                <a:lnTo>
                  <a:pt x="471677" y="1104900"/>
                </a:lnTo>
                <a:lnTo>
                  <a:pt x="486155" y="1119377"/>
                </a:lnTo>
                <a:lnTo>
                  <a:pt x="486155" y="1104900"/>
                </a:lnTo>
                <a:close/>
              </a:path>
              <a:path w="929004" h="1163320">
                <a:moveTo>
                  <a:pt x="842010" y="1104900"/>
                </a:moveTo>
                <a:lnTo>
                  <a:pt x="486155" y="1104900"/>
                </a:lnTo>
                <a:lnTo>
                  <a:pt x="486155" y="1119377"/>
                </a:lnTo>
                <a:lnTo>
                  <a:pt x="842010" y="1119377"/>
                </a:lnTo>
                <a:lnTo>
                  <a:pt x="842010" y="1104900"/>
                </a:lnTo>
                <a:close/>
              </a:path>
              <a:path w="929004" h="1163320">
                <a:moveTo>
                  <a:pt x="14477" y="547877"/>
                </a:moveTo>
                <a:lnTo>
                  <a:pt x="3619" y="552402"/>
                </a:lnTo>
                <a:lnTo>
                  <a:pt x="0" y="562356"/>
                </a:lnTo>
                <a:lnTo>
                  <a:pt x="3619" y="572309"/>
                </a:lnTo>
                <a:lnTo>
                  <a:pt x="14477" y="576834"/>
                </a:lnTo>
                <a:lnTo>
                  <a:pt x="14477" y="547877"/>
                </a:lnTo>
                <a:close/>
              </a:path>
              <a:path w="929004" h="1163320">
                <a:moveTo>
                  <a:pt x="457200" y="547877"/>
                </a:moveTo>
                <a:lnTo>
                  <a:pt x="14477" y="547877"/>
                </a:lnTo>
                <a:lnTo>
                  <a:pt x="14477" y="576834"/>
                </a:lnTo>
                <a:lnTo>
                  <a:pt x="457200" y="576834"/>
                </a:lnTo>
                <a:lnTo>
                  <a:pt x="457200" y="547877"/>
                </a:lnTo>
                <a:close/>
              </a:path>
              <a:path w="929004" h="1163320">
                <a:moveTo>
                  <a:pt x="479678" y="547877"/>
                </a:moveTo>
                <a:lnTo>
                  <a:pt x="471677" y="547877"/>
                </a:lnTo>
                <a:lnTo>
                  <a:pt x="457200" y="562356"/>
                </a:lnTo>
                <a:lnTo>
                  <a:pt x="471677" y="576834"/>
                </a:lnTo>
                <a:lnTo>
                  <a:pt x="479678" y="576834"/>
                </a:lnTo>
                <a:lnTo>
                  <a:pt x="486155" y="570357"/>
                </a:lnTo>
                <a:lnTo>
                  <a:pt x="486155" y="554355"/>
                </a:lnTo>
                <a:lnTo>
                  <a:pt x="479678" y="547877"/>
                </a:lnTo>
                <a:close/>
              </a:path>
              <a:path w="929004" h="1163320">
                <a:moveTo>
                  <a:pt x="486155" y="570357"/>
                </a:moveTo>
                <a:lnTo>
                  <a:pt x="479678" y="576834"/>
                </a:lnTo>
                <a:lnTo>
                  <a:pt x="486155" y="576834"/>
                </a:lnTo>
                <a:lnTo>
                  <a:pt x="486155" y="570357"/>
                </a:lnTo>
                <a:close/>
              </a:path>
              <a:path w="929004" h="1163320">
                <a:moveTo>
                  <a:pt x="842010" y="28956"/>
                </a:moveTo>
                <a:lnTo>
                  <a:pt x="605536" y="28956"/>
                </a:lnTo>
                <a:lnTo>
                  <a:pt x="590423" y="29083"/>
                </a:lnTo>
                <a:lnTo>
                  <a:pt x="463676" y="29083"/>
                </a:lnTo>
                <a:lnTo>
                  <a:pt x="457200" y="35560"/>
                </a:lnTo>
                <a:lnTo>
                  <a:pt x="457200" y="562356"/>
                </a:lnTo>
                <a:lnTo>
                  <a:pt x="471677" y="547877"/>
                </a:lnTo>
                <a:lnTo>
                  <a:pt x="486155" y="547877"/>
                </a:lnTo>
                <a:lnTo>
                  <a:pt x="486155" y="58038"/>
                </a:lnTo>
                <a:lnTo>
                  <a:pt x="471677" y="58038"/>
                </a:lnTo>
                <a:lnTo>
                  <a:pt x="486155" y="43561"/>
                </a:lnTo>
                <a:lnTo>
                  <a:pt x="842010" y="43561"/>
                </a:lnTo>
                <a:lnTo>
                  <a:pt x="842010" y="28956"/>
                </a:lnTo>
                <a:close/>
              </a:path>
              <a:path w="929004" h="1163320">
                <a:moveTo>
                  <a:pt x="486155" y="547877"/>
                </a:moveTo>
                <a:lnTo>
                  <a:pt x="479678" y="547877"/>
                </a:lnTo>
                <a:lnTo>
                  <a:pt x="486155" y="554355"/>
                </a:lnTo>
                <a:lnTo>
                  <a:pt x="486155" y="547877"/>
                </a:lnTo>
                <a:close/>
              </a:path>
              <a:path w="929004" h="1163320">
                <a:moveTo>
                  <a:pt x="842010" y="0"/>
                </a:moveTo>
                <a:lnTo>
                  <a:pt x="842010" y="86868"/>
                </a:lnTo>
                <a:lnTo>
                  <a:pt x="899922" y="57912"/>
                </a:lnTo>
                <a:lnTo>
                  <a:pt x="856488" y="57912"/>
                </a:lnTo>
                <a:lnTo>
                  <a:pt x="856488" y="28956"/>
                </a:lnTo>
                <a:lnTo>
                  <a:pt x="899922" y="28956"/>
                </a:lnTo>
                <a:lnTo>
                  <a:pt x="842010" y="0"/>
                </a:lnTo>
                <a:close/>
              </a:path>
              <a:path w="929004" h="1163320">
                <a:moveTo>
                  <a:pt x="486155" y="43561"/>
                </a:moveTo>
                <a:lnTo>
                  <a:pt x="471677" y="58038"/>
                </a:lnTo>
                <a:lnTo>
                  <a:pt x="486155" y="58038"/>
                </a:lnTo>
                <a:lnTo>
                  <a:pt x="486155" y="43561"/>
                </a:lnTo>
                <a:close/>
              </a:path>
              <a:path w="929004" h="1163320">
                <a:moveTo>
                  <a:pt x="842010" y="43561"/>
                </a:moveTo>
                <a:lnTo>
                  <a:pt x="486155" y="43561"/>
                </a:lnTo>
                <a:lnTo>
                  <a:pt x="486155" y="58038"/>
                </a:lnTo>
                <a:lnTo>
                  <a:pt x="590423" y="58038"/>
                </a:lnTo>
                <a:lnTo>
                  <a:pt x="842010" y="57912"/>
                </a:lnTo>
                <a:lnTo>
                  <a:pt x="842010" y="43561"/>
                </a:lnTo>
                <a:close/>
              </a:path>
              <a:path w="929004" h="1163320">
                <a:moveTo>
                  <a:pt x="899922" y="28956"/>
                </a:moveTo>
                <a:lnTo>
                  <a:pt x="856488" y="28956"/>
                </a:lnTo>
                <a:lnTo>
                  <a:pt x="856488" y="57912"/>
                </a:lnTo>
                <a:lnTo>
                  <a:pt x="899922" y="57912"/>
                </a:lnTo>
                <a:lnTo>
                  <a:pt x="928877" y="43434"/>
                </a:lnTo>
                <a:lnTo>
                  <a:pt x="899922" y="28956"/>
                </a:lnTo>
                <a:close/>
              </a:path>
            </a:pathLst>
          </a:custGeom>
          <a:solidFill>
            <a:srgbClr val="585353"/>
          </a:solidFill>
        </p:spPr>
        <p:txBody>
          <a:bodyPr wrap="square" lIns="0" tIns="0" rIns="0" bIns="0" rtlCol="0"/>
          <a:lstStyle/>
          <a:p>
            <a:pPr defTabSz="914377">
              <a:defRPr/>
            </a:pPr>
            <a:endParaRPr sz="1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34711" y="3103215"/>
            <a:ext cx="2926211" cy="665381"/>
          </a:xfrm>
          <a:prstGeom prst="rect">
            <a:avLst/>
          </a:prstGeom>
          <a:solidFill>
            <a:srgbClr val="A69F9F"/>
          </a:solidFill>
        </p:spPr>
        <p:txBody>
          <a:bodyPr vert="horz" wrap="square" lIns="0" tIns="5715" rIns="0" bIns="0" rtlCol="0" anchor="ctr">
            <a:noAutofit/>
          </a:bodyPr>
          <a:lstStyle/>
          <a:p>
            <a:pPr marL="469254" defTabSz="914377">
              <a:defRPr/>
            </a:pPr>
            <a:r>
              <a:rPr sz="1467" b="1" spc="-5">
                <a:solidFill>
                  <a:srgbClr val="FFFFFF"/>
                </a:solidFill>
                <a:latin typeface="Arial"/>
                <a:cs typeface="Trebuchet MS"/>
              </a:rPr>
              <a:t>Chemo</a:t>
            </a:r>
            <a:r>
              <a:rPr sz="1467" spc="277" baseline="26455">
                <a:solidFill>
                  <a:srgbClr val="FFFFFF"/>
                </a:solidFill>
                <a:latin typeface="Arial"/>
                <a:cs typeface="Trebuchet MS"/>
              </a:rPr>
              <a:t> </a:t>
            </a:r>
            <a:r>
              <a:rPr sz="1067" b="1" dirty="0">
                <a:solidFill>
                  <a:srgbClr val="FFFFFF"/>
                </a:solidFill>
                <a:latin typeface="Arial"/>
                <a:cs typeface="Trebuchet MS"/>
              </a:rPr>
              <a:t>Q3W</a:t>
            </a:r>
            <a:r>
              <a:rPr sz="1067" b="1" spc="40" dirty="0">
                <a:solidFill>
                  <a:srgbClr val="FFFFFF"/>
                </a:solidFill>
                <a:latin typeface="Arial"/>
                <a:cs typeface="Trebuchet MS"/>
              </a:rPr>
              <a:t> </a:t>
            </a:r>
            <a:r>
              <a:rPr sz="1067" b="1" spc="-5" dirty="0">
                <a:solidFill>
                  <a:srgbClr val="FFFFFF"/>
                </a:solidFill>
                <a:latin typeface="Arial"/>
                <a:cs typeface="Trebuchet MS"/>
              </a:rPr>
              <a:t>(3</a:t>
            </a:r>
            <a:r>
              <a:rPr sz="1067" b="1" spc="-20" dirty="0">
                <a:solidFill>
                  <a:srgbClr val="FFFFFF"/>
                </a:solidFill>
                <a:latin typeface="Arial"/>
                <a:cs typeface="Trebuchet MS"/>
              </a:rPr>
              <a:t> </a:t>
            </a:r>
            <a:r>
              <a:rPr sz="1067" b="1" spc="-5" dirty="0">
                <a:solidFill>
                  <a:srgbClr val="FFFFFF"/>
                </a:solidFill>
                <a:latin typeface="Arial"/>
                <a:cs typeface="Trebuchet MS"/>
              </a:rPr>
              <a:t>cycles)</a:t>
            </a:r>
            <a:endParaRPr lang="en-GB" sz="1067" b="1" spc="-5" dirty="0">
              <a:solidFill>
                <a:srgbClr val="FFFFFF"/>
              </a:solidFill>
              <a:latin typeface="Arial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34711" y="1977061"/>
            <a:ext cx="2926211" cy="794884"/>
          </a:xfrm>
          <a:prstGeom prst="rect">
            <a:avLst/>
          </a:prstGeom>
          <a:solidFill>
            <a:srgbClr val="128867"/>
          </a:solidFill>
        </p:spPr>
        <p:txBody>
          <a:bodyPr vert="horz" wrap="square" lIns="0" tIns="35560" rIns="0" bIns="0" rtlCol="0">
            <a:noAutofit/>
          </a:bodyPr>
          <a:lstStyle/>
          <a:p>
            <a:pPr algn="ctr" defTabSz="914377">
              <a:spcBef>
                <a:spcPts val="280"/>
              </a:spcBef>
              <a:defRPr/>
            </a:pPr>
            <a:r>
              <a:rPr sz="1467" b="1" spc="-5" dirty="0">
                <a:solidFill>
                  <a:srgbClr val="FFFFFF"/>
                </a:solidFill>
                <a:latin typeface="Arial"/>
                <a:cs typeface="Trebuchet MS"/>
              </a:rPr>
              <a:t>NIVO</a:t>
            </a:r>
            <a:r>
              <a:rPr sz="1467" b="1" spc="-65" dirty="0">
                <a:solidFill>
                  <a:srgbClr val="FFFFFF"/>
                </a:solidFill>
                <a:latin typeface="Arial"/>
                <a:cs typeface="Trebuchet MS"/>
              </a:rPr>
              <a:t> </a:t>
            </a:r>
            <a:r>
              <a:rPr sz="1067" b="1" dirty="0">
                <a:solidFill>
                  <a:srgbClr val="FFFFFF"/>
                </a:solidFill>
                <a:latin typeface="Arial"/>
                <a:cs typeface="Trebuchet MS"/>
              </a:rPr>
              <a:t>360</a:t>
            </a:r>
            <a:r>
              <a:rPr sz="1067" b="1" spc="-35" dirty="0">
                <a:solidFill>
                  <a:srgbClr val="FFFFFF"/>
                </a:solidFill>
                <a:latin typeface="Arial"/>
                <a:cs typeface="Trebuchet MS"/>
              </a:rPr>
              <a:t> </a:t>
            </a:r>
            <a:r>
              <a:rPr sz="1067" b="1" spc="-5" dirty="0">
                <a:solidFill>
                  <a:srgbClr val="FFFFFF"/>
                </a:solidFill>
                <a:latin typeface="Arial"/>
                <a:cs typeface="Trebuchet MS"/>
              </a:rPr>
              <a:t>mg</a:t>
            </a:r>
            <a:r>
              <a:rPr sz="1067" b="1" spc="-15" dirty="0">
                <a:solidFill>
                  <a:srgbClr val="FFFFFF"/>
                </a:solidFill>
                <a:latin typeface="Arial"/>
                <a:cs typeface="Trebuchet MS"/>
              </a:rPr>
              <a:t> </a:t>
            </a:r>
            <a:r>
              <a:rPr sz="1067" b="1" dirty="0">
                <a:solidFill>
                  <a:srgbClr val="FFFFFF"/>
                </a:solidFill>
                <a:latin typeface="Arial"/>
                <a:cs typeface="Trebuchet MS"/>
              </a:rPr>
              <a:t>Q3W</a:t>
            </a:r>
            <a:endParaRPr sz="1067" dirty="0">
              <a:solidFill>
                <a:prstClr val="black"/>
              </a:solidFill>
              <a:latin typeface="Arial"/>
              <a:cs typeface="Trebuchet MS"/>
            </a:endParaRPr>
          </a:p>
          <a:p>
            <a:pPr algn="ctr" defTabSz="914377">
              <a:spcBef>
                <a:spcPts val="11"/>
              </a:spcBef>
              <a:defRPr/>
            </a:pPr>
            <a:r>
              <a:rPr sz="1333" b="1" dirty="0">
                <a:solidFill>
                  <a:srgbClr val="FFFFFF"/>
                </a:solidFill>
                <a:latin typeface="Arial"/>
                <a:cs typeface="Trebuchet MS"/>
              </a:rPr>
              <a:t>+</a:t>
            </a:r>
            <a:endParaRPr sz="1333" dirty="0">
              <a:solidFill>
                <a:prstClr val="black"/>
              </a:solidFill>
              <a:latin typeface="Arial"/>
              <a:cs typeface="Trebuchet MS"/>
            </a:endParaRPr>
          </a:p>
          <a:p>
            <a:pPr algn="ctr" defTabSz="914377">
              <a:spcBef>
                <a:spcPts val="289"/>
              </a:spcBef>
              <a:defRPr/>
            </a:pPr>
            <a:r>
              <a:rPr sz="1467" b="1" spc="-5" dirty="0">
                <a:solidFill>
                  <a:srgbClr val="FFFFFF"/>
                </a:solidFill>
                <a:latin typeface="Arial"/>
                <a:cs typeface="Trebuchet MS"/>
              </a:rPr>
              <a:t>chemo</a:t>
            </a:r>
            <a:r>
              <a:rPr sz="1333" spc="263" baseline="24691" dirty="0">
                <a:solidFill>
                  <a:srgbClr val="FFFFFF"/>
                </a:solidFill>
                <a:latin typeface="Arial"/>
                <a:cs typeface="Trebuchet MS"/>
              </a:rPr>
              <a:t> </a:t>
            </a:r>
            <a:r>
              <a:rPr sz="1067" b="1" dirty="0">
                <a:solidFill>
                  <a:srgbClr val="FFFFFF"/>
                </a:solidFill>
                <a:latin typeface="Arial"/>
                <a:cs typeface="Trebuchet MS"/>
              </a:rPr>
              <a:t>Q3W</a:t>
            </a:r>
            <a:r>
              <a:rPr sz="1067" b="1" spc="45" dirty="0">
                <a:solidFill>
                  <a:srgbClr val="FFFFFF"/>
                </a:solidFill>
                <a:latin typeface="Arial"/>
                <a:cs typeface="Trebuchet MS"/>
              </a:rPr>
              <a:t> </a:t>
            </a:r>
            <a:r>
              <a:rPr sz="1067" b="1" spc="-5" dirty="0">
                <a:solidFill>
                  <a:srgbClr val="FFFFFF"/>
                </a:solidFill>
                <a:latin typeface="Arial"/>
                <a:cs typeface="Trebuchet MS"/>
              </a:rPr>
              <a:t>(3</a:t>
            </a:r>
            <a:r>
              <a:rPr sz="1067" b="1" spc="-20" dirty="0">
                <a:solidFill>
                  <a:srgbClr val="FFFFFF"/>
                </a:solidFill>
                <a:latin typeface="Arial"/>
                <a:cs typeface="Trebuchet MS"/>
              </a:rPr>
              <a:t> </a:t>
            </a:r>
            <a:r>
              <a:rPr sz="1067" b="1" spc="-5" dirty="0">
                <a:solidFill>
                  <a:srgbClr val="FFFFFF"/>
                </a:solidFill>
                <a:latin typeface="Arial"/>
                <a:cs typeface="Trebuchet MS"/>
              </a:rPr>
              <a:t>cycles)</a:t>
            </a:r>
            <a:endParaRPr sz="1067" dirty="0">
              <a:solidFill>
                <a:prstClr val="black"/>
              </a:solidFill>
              <a:latin typeface="Arial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918994" y="1884277"/>
            <a:ext cx="3138361" cy="2048695"/>
          </a:xfrm>
          <a:custGeom>
            <a:avLst/>
            <a:gdLst/>
            <a:ahLst/>
            <a:cxnLst/>
            <a:rect l="l" t="t" r="r" b="b"/>
            <a:pathLst>
              <a:path w="2996565" h="2103120">
                <a:moveTo>
                  <a:pt x="0" y="2103120"/>
                </a:moveTo>
                <a:lnTo>
                  <a:pt x="2996183" y="2103120"/>
                </a:lnTo>
                <a:lnTo>
                  <a:pt x="2996183" y="0"/>
                </a:lnTo>
                <a:lnTo>
                  <a:pt x="0" y="0"/>
                </a:lnTo>
                <a:lnTo>
                  <a:pt x="0" y="2103120"/>
                </a:lnTo>
                <a:close/>
              </a:path>
            </a:pathLst>
          </a:custGeom>
          <a:ln w="28956">
            <a:solidFill>
              <a:srgbClr val="BD2BBA"/>
            </a:solidFill>
          </a:ln>
        </p:spPr>
        <p:txBody>
          <a:bodyPr wrap="square" lIns="0" tIns="0" rIns="0" bIns="0" rtlCol="0"/>
          <a:lstStyle/>
          <a:p>
            <a:pPr defTabSz="914377">
              <a:defRPr/>
            </a:pPr>
            <a:endParaRPr sz="1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076639" y="2914367"/>
            <a:ext cx="858733" cy="115093"/>
          </a:xfrm>
          <a:custGeom>
            <a:avLst/>
            <a:gdLst/>
            <a:ahLst/>
            <a:cxnLst/>
            <a:rect l="l" t="t" r="r" b="b"/>
            <a:pathLst>
              <a:path w="731520" h="105410">
                <a:moveTo>
                  <a:pt x="626363" y="0"/>
                </a:moveTo>
                <a:lnTo>
                  <a:pt x="626363" y="105156"/>
                </a:lnTo>
                <a:lnTo>
                  <a:pt x="696468" y="70103"/>
                </a:lnTo>
                <a:lnTo>
                  <a:pt x="643889" y="70103"/>
                </a:lnTo>
                <a:lnTo>
                  <a:pt x="643889" y="35051"/>
                </a:lnTo>
                <a:lnTo>
                  <a:pt x="696468" y="35051"/>
                </a:lnTo>
                <a:lnTo>
                  <a:pt x="626363" y="0"/>
                </a:lnTo>
                <a:close/>
              </a:path>
              <a:path w="731520" h="105410">
                <a:moveTo>
                  <a:pt x="626363" y="35051"/>
                </a:moveTo>
                <a:lnTo>
                  <a:pt x="0" y="35051"/>
                </a:lnTo>
                <a:lnTo>
                  <a:pt x="0" y="70103"/>
                </a:lnTo>
                <a:lnTo>
                  <a:pt x="626363" y="70103"/>
                </a:lnTo>
                <a:lnTo>
                  <a:pt x="626363" y="35051"/>
                </a:lnTo>
                <a:close/>
              </a:path>
              <a:path w="731520" h="105410">
                <a:moveTo>
                  <a:pt x="696468" y="35051"/>
                </a:moveTo>
                <a:lnTo>
                  <a:pt x="643889" y="35051"/>
                </a:lnTo>
                <a:lnTo>
                  <a:pt x="643889" y="70103"/>
                </a:lnTo>
                <a:lnTo>
                  <a:pt x="696468" y="70103"/>
                </a:lnTo>
                <a:lnTo>
                  <a:pt x="731520" y="52577"/>
                </a:lnTo>
                <a:lnTo>
                  <a:pt x="696468" y="35051"/>
                </a:lnTo>
                <a:close/>
              </a:path>
            </a:pathLst>
          </a:custGeom>
          <a:solidFill>
            <a:srgbClr val="565252"/>
          </a:solidFill>
        </p:spPr>
        <p:txBody>
          <a:bodyPr wrap="square" lIns="0" tIns="0" rIns="0" bIns="0" rtlCol="0"/>
          <a:lstStyle/>
          <a:p>
            <a:pPr defTabSz="914377">
              <a:defRPr/>
            </a:pPr>
            <a:endParaRPr sz="1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84244" y="2224593"/>
            <a:ext cx="611531" cy="321820"/>
          </a:xfrm>
          <a:prstGeom prst="rect">
            <a:avLst/>
          </a:prstGeom>
        </p:spPr>
        <p:txBody>
          <a:bodyPr vert="horz" wrap="square" lIns="0" tIns="115571" rIns="0" bIns="0" rtlCol="0">
            <a:spAutoFit/>
          </a:bodyPr>
          <a:lstStyle/>
          <a:p>
            <a:pPr marL="12700" algn="ctr" defTabSz="914377">
              <a:spcBef>
                <a:spcPts val="911"/>
              </a:spcBef>
              <a:defRPr/>
            </a:pPr>
            <a:r>
              <a:rPr sz="1333" b="1" dirty="0">
                <a:solidFill>
                  <a:srgbClr val="585353"/>
                </a:solidFill>
                <a:latin typeface="Arial"/>
                <a:cs typeface="Trebuchet MS"/>
              </a:rPr>
              <a:t>N</a:t>
            </a:r>
            <a:r>
              <a:rPr lang="en-GB" sz="1333" b="1" dirty="0">
                <a:solidFill>
                  <a:srgbClr val="585353"/>
                </a:solidFill>
                <a:latin typeface="Arial"/>
                <a:cs typeface="Trebuchet MS"/>
              </a:rPr>
              <a:t>=</a:t>
            </a:r>
            <a:r>
              <a:rPr sz="1333" b="1" dirty="0">
                <a:solidFill>
                  <a:srgbClr val="585353"/>
                </a:solidFill>
                <a:latin typeface="Arial"/>
                <a:cs typeface="Trebuchet MS"/>
              </a:rPr>
              <a:t>358</a:t>
            </a:r>
            <a:endParaRPr sz="1333" dirty="0">
              <a:solidFill>
                <a:prstClr val="black"/>
              </a:solidFill>
              <a:latin typeface="Arial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9186" y="1884277"/>
            <a:ext cx="3250089" cy="2545685"/>
          </a:xfrm>
          <a:prstGeom prst="rect">
            <a:avLst/>
          </a:prstGeom>
          <a:ln w="28955">
            <a:solidFill>
              <a:srgbClr val="585353"/>
            </a:solidFill>
          </a:ln>
        </p:spPr>
        <p:txBody>
          <a:bodyPr vert="horz" wrap="square" lIns="96000" tIns="48000" rIns="96000" bIns="48000" rtlCol="0">
            <a:spAutoFit/>
          </a:bodyPr>
          <a:lstStyle/>
          <a:p>
            <a:pPr marL="191995" indent="-191995" defTabSz="914377">
              <a:defRPr/>
            </a:pPr>
            <a:r>
              <a:rPr sz="1333" b="1" spc="-5" dirty="0">
                <a:solidFill>
                  <a:srgbClr val="585353"/>
                </a:solidFill>
                <a:latin typeface="Arial"/>
                <a:cs typeface="Trebuchet MS"/>
              </a:rPr>
              <a:t>Key</a:t>
            </a:r>
            <a:r>
              <a:rPr sz="1333" b="1" spc="-15" dirty="0">
                <a:solidFill>
                  <a:srgbClr val="585353"/>
                </a:solidFill>
                <a:latin typeface="Arial"/>
                <a:cs typeface="Trebuchet MS"/>
              </a:rPr>
              <a:t> </a:t>
            </a:r>
            <a:r>
              <a:rPr sz="1333" b="1" spc="-5" dirty="0">
                <a:solidFill>
                  <a:srgbClr val="585353"/>
                </a:solidFill>
                <a:latin typeface="Arial"/>
                <a:cs typeface="Trebuchet MS"/>
              </a:rPr>
              <a:t>Eligibility</a:t>
            </a:r>
            <a:r>
              <a:rPr sz="1333" b="1" spc="-35" dirty="0">
                <a:solidFill>
                  <a:srgbClr val="585353"/>
                </a:solidFill>
                <a:latin typeface="Arial"/>
                <a:cs typeface="Trebuchet MS"/>
              </a:rPr>
              <a:t> </a:t>
            </a:r>
            <a:r>
              <a:rPr sz="1333" b="1" spc="-5" dirty="0">
                <a:solidFill>
                  <a:srgbClr val="585353"/>
                </a:solidFill>
                <a:latin typeface="Arial"/>
                <a:cs typeface="Trebuchet MS"/>
              </a:rPr>
              <a:t>Criteria</a:t>
            </a:r>
            <a:endParaRPr sz="1333" dirty="0">
              <a:solidFill>
                <a:prstClr val="black"/>
              </a:solidFill>
              <a:latin typeface="Arial"/>
              <a:cs typeface="Trebuchet MS"/>
            </a:endParaRPr>
          </a:p>
          <a:p>
            <a:pPr marL="191995" marR="370196" indent="-191995" defTabSz="914377">
              <a:spcBef>
                <a:spcPts val="600"/>
              </a:spcBef>
              <a:buFont typeface="Arial"/>
              <a:buChar char="•"/>
              <a:tabLst>
                <a:tab pos="377181" algn="l"/>
                <a:tab pos="377816" algn="l"/>
              </a:tabLst>
              <a:defRPr/>
            </a:pPr>
            <a:r>
              <a:rPr sz="1333" dirty="0">
                <a:solidFill>
                  <a:srgbClr val="585353"/>
                </a:solidFill>
                <a:latin typeface="Arial"/>
                <a:cs typeface="Trebuchet MS"/>
              </a:rPr>
              <a:t>Newly </a:t>
            </a:r>
            <a:r>
              <a:rPr sz="1333" spc="-5" dirty="0">
                <a:solidFill>
                  <a:srgbClr val="585353"/>
                </a:solidFill>
                <a:latin typeface="Arial"/>
                <a:cs typeface="Trebuchet MS"/>
              </a:rPr>
              <a:t>diagnosed, </a:t>
            </a:r>
            <a:r>
              <a:rPr sz="1333" spc="-5" dirty="0" err="1">
                <a:solidFill>
                  <a:srgbClr val="585353"/>
                </a:solidFill>
                <a:latin typeface="Arial"/>
                <a:cs typeface="Trebuchet MS"/>
              </a:rPr>
              <a:t>resectable</a:t>
            </a:r>
            <a:r>
              <a:rPr sz="1333" spc="-5" dirty="0">
                <a:solidFill>
                  <a:srgbClr val="585353"/>
                </a:solidFill>
                <a:latin typeface="Arial"/>
                <a:cs typeface="Trebuchet MS"/>
              </a:rPr>
              <a:t>, </a:t>
            </a:r>
            <a:r>
              <a:rPr sz="1333" spc="-415" dirty="0">
                <a:solidFill>
                  <a:srgbClr val="585353"/>
                </a:solidFill>
                <a:latin typeface="Arial"/>
                <a:cs typeface="Trebuchet MS"/>
              </a:rPr>
              <a:t> </a:t>
            </a:r>
            <a:r>
              <a:rPr sz="1333" spc="-5" dirty="0">
                <a:solidFill>
                  <a:srgbClr val="585353"/>
                </a:solidFill>
                <a:latin typeface="Arial"/>
                <a:cs typeface="Trebuchet MS"/>
              </a:rPr>
              <a:t>stage </a:t>
            </a:r>
            <a:r>
              <a:rPr sz="1333" dirty="0">
                <a:solidFill>
                  <a:srgbClr val="585353"/>
                </a:solidFill>
                <a:latin typeface="Arial"/>
                <a:cs typeface="Trebuchet MS"/>
              </a:rPr>
              <a:t>IB (≥4 cm)–IIIA </a:t>
            </a:r>
            <a:r>
              <a:rPr sz="1333" spc="-5" dirty="0">
                <a:solidFill>
                  <a:srgbClr val="585353"/>
                </a:solidFill>
                <a:latin typeface="Arial"/>
                <a:cs typeface="Trebuchet MS"/>
              </a:rPr>
              <a:t>NSCLC </a:t>
            </a:r>
            <a:r>
              <a:rPr sz="1333" dirty="0">
                <a:solidFill>
                  <a:srgbClr val="585353"/>
                </a:solidFill>
                <a:latin typeface="Arial"/>
                <a:cs typeface="Trebuchet MS"/>
              </a:rPr>
              <a:t> </a:t>
            </a:r>
            <a:r>
              <a:rPr sz="1333" spc="-5" dirty="0">
                <a:solidFill>
                  <a:srgbClr val="585353"/>
                </a:solidFill>
                <a:latin typeface="Arial"/>
                <a:cs typeface="Trebuchet MS"/>
              </a:rPr>
              <a:t>(per</a:t>
            </a:r>
            <a:r>
              <a:rPr sz="1333" spc="-11" dirty="0">
                <a:solidFill>
                  <a:srgbClr val="585353"/>
                </a:solidFill>
                <a:latin typeface="Arial"/>
                <a:cs typeface="Trebuchet MS"/>
              </a:rPr>
              <a:t> </a:t>
            </a:r>
            <a:r>
              <a:rPr sz="1333" dirty="0">
                <a:solidFill>
                  <a:srgbClr val="585353"/>
                </a:solidFill>
                <a:latin typeface="Arial"/>
                <a:cs typeface="Trebuchet MS"/>
              </a:rPr>
              <a:t>TNM</a:t>
            </a:r>
            <a:r>
              <a:rPr sz="1333" spc="-31" dirty="0">
                <a:solidFill>
                  <a:srgbClr val="585353"/>
                </a:solidFill>
                <a:latin typeface="Arial"/>
                <a:cs typeface="Trebuchet MS"/>
              </a:rPr>
              <a:t> </a:t>
            </a:r>
            <a:r>
              <a:rPr sz="1333" spc="5" dirty="0">
                <a:solidFill>
                  <a:srgbClr val="585353"/>
                </a:solidFill>
                <a:latin typeface="Arial"/>
                <a:cs typeface="Trebuchet MS"/>
              </a:rPr>
              <a:t>7</a:t>
            </a:r>
            <a:r>
              <a:rPr sz="1333" spc="7" dirty="0">
                <a:solidFill>
                  <a:srgbClr val="585353"/>
                </a:solidFill>
                <a:latin typeface="Arial"/>
                <a:cs typeface="Trebuchet MS"/>
              </a:rPr>
              <a:t>th</a:t>
            </a:r>
            <a:r>
              <a:rPr sz="1333" spc="240" baseline="24691" dirty="0">
                <a:solidFill>
                  <a:srgbClr val="585353"/>
                </a:solidFill>
                <a:latin typeface="Arial"/>
                <a:cs typeface="Trebuchet MS"/>
              </a:rPr>
              <a:t> </a:t>
            </a:r>
            <a:r>
              <a:rPr sz="1333" spc="-5" dirty="0">
                <a:solidFill>
                  <a:srgbClr val="585353"/>
                </a:solidFill>
                <a:latin typeface="Arial"/>
                <a:cs typeface="Trebuchet MS"/>
              </a:rPr>
              <a:t>edition)</a:t>
            </a:r>
            <a:endParaRPr sz="1333" dirty="0">
              <a:solidFill>
                <a:prstClr val="black"/>
              </a:solidFill>
              <a:latin typeface="Arial"/>
              <a:cs typeface="Trebuchet MS"/>
            </a:endParaRPr>
          </a:p>
          <a:p>
            <a:pPr marL="191995" indent="-191995" defTabSz="914377">
              <a:spcBef>
                <a:spcPts val="305"/>
              </a:spcBef>
              <a:buFont typeface="Arial"/>
              <a:buChar char="•"/>
              <a:tabLst>
                <a:tab pos="377181" algn="l"/>
                <a:tab pos="377816" algn="l"/>
              </a:tabLst>
              <a:defRPr/>
            </a:pPr>
            <a:r>
              <a:rPr sz="1333" dirty="0">
                <a:solidFill>
                  <a:srgbClr val="585353"/>
                </a:solidFill>
                <a:latin typeface="Arial"/>
                <a:cs typeface="Trebuchet MS"/>
              </a:rPr>
              <a:t>ECOG</a:t>
            </a:r>
            <a:r>
              <a:rPr sz="1333" spc="-31" dirty="0">
                <a:solidFill>
                  <a:srgbClr val="585353"/>
                </a:solidFill>
                <a:latin typeface="Arial"/>
                <a:cs typeface="Trebuchet MS"/>
              </a:rPr>
              <a:t> </a:t>
            </a:r>
            <a:r>
              <a:rPr sz="1333" spc="-5" dirty="0">
                <a:solidFill>
                  <a:srgbClr val="585353"/>
                </a:solidFill>
                <a:latin typeface="Arial"/>
                <a:cs typeface="Trebuchet MS"/>
              </a:rPr>
              <a:t>performance</a:t>
            </a:r>
            <a:r>
              <a:rPr sz="1333" spc="-20" dirty="0">
                <a:solidFill>
                  <a:srgbClr val="585353"/>
                </a:solidFill>
                <a:latin typeface="Arial"/>
                <a:cs typeface="Trebuchet MS"/>
              </a:rPr>
              <a:t> </a:t>
            </a:r>
            <a:r>
              <a:rPr sz="1333" spc="-5" dirty="0">
                <a:solidFill>
                  <a:srgbClr val="585353"/>
                </a:solidFill>
                <a:latin typeface="Arial"/>
                <a:cs typeface="Trebuchet MS"/>
              </a:rPr>
              <a:t>status</a:t>
            </a:r>
            <a:r>
              <a:rPr sz="1333" spc="-20" dirty="0">
                <a:solidFill>
                  <a:srgbClr val="585353"/>
                </a:solidFill>
                <a:latin typeface="Arial"/>
                <a:cs typeface="Trebuchet MS"/>
              </a:rPr>
              <a:t> </a:t>
            </a:r>
            <a:r>
              <a:rPr sz="1333" dirty="0">
                <a:solidFill>
                  <a:srgbClr val="585353"/>
                </a:solidFill>
                <a:latin typeface="Arial"/>
                <a:cs typeface="Trebuchet MS"/>
              </a:rPr>
              <a:t>0–1</a:t>
            </a:r>
            <a:endParaRPr sz="1333" dirty="0">
              <a:solidFill>
                <a:prstClr val="black"/>
              </a:solidFill>
              <a:latin typeface="Arial"/>
              <a:cs typeface="Trebuchet MS"/>
            </a:endParaRPr>
          </a:p>
          <a:p>
            <a:pPr marL="191995" indent="-191995" defTabSz="914377">
              <a:spcBef>
                <a:spcPts val="300"/>
              </a:spcBef>
              <a:spcAft>
                <a:spcPts val="1600"/>
              </a:spcAft>
              <a:buFont typeface="Arial"/>
              <a:buChar char="•"/>
              <a:tabLst>
                <a:tab pos="377181" algn="l"/>
                <a:tab pos="377816" algn="l"/>
              </a:tabLst>
              <a:defRPr/>
            </a:pPr>
            <a:r>
              <a:rPr sz="1333" dirty="0">
                <a:solidFill>
                  <a:srgbClr val="585353"/>
                </a:solidFill>
                <a:latin typeface="Arial"/>
                <a:cs typeface="Trebuchet MS"/>
              </a:rPr>
              <a:t>No</a:t>
            </a:r>
            <a:r>
              <a:rPr sz="1333" spc="-25" dirty="0">
                <a:solidFill>
                  <a:srgbClr val="585353"/>
                </a:solidFill>
                <a:latin typeface="Arial"/>
                <a:cs typeface="Trebuchet MS"/>
              </a:rPr>
              <a:t> </a:t>
            </a:r>
            <a:r>
              <a:rPr sz="1333" spc="-5" dirty="0">
                <a:solidFill>
                  <a:srgbClr val="585353"/>
                </a:solidFill>
                <a:latin typeface="Arial"/>
                <a:cs typeface="Trebuchet MS"/>
              </a:rPr>
              <a:t>known</a:t>
            </a:r>
            <a:r>
              <a:rPr sz="1333" spc="-31" dirty="0">
                <a:solidFill>
                  <a:srgbClr val="585353"/>
                </a:solidFill>
                <a:latin typeface="Arial"/>
                <a:cs typeface="Trebuchet MS"/>
              </a:rPr>
              <a:t> </a:t>
            </a:r>
            <a:r>
              <a:rPr sz="1333" spc="-5" dirty="0" err="1">
                <a:solidFill>
                  <a:srgbClr val="585353"/>
                </a:solidFill>
                <a:latin typeface="Arial"/>
                <a:cs typeface="Trebuchet MS"/>
              </a:rPr>
              <a:t>sensiti</a:t>
            </a:r>
            <a:r>
              <a:rPr lang="en-GB" sz="1333" spc="-5" dirty="0">
                <a:solidFill>
                  <a:srgbClr val="585353"/>
                </a:solidFill>
                <a:latin typeface="Arial"/>
                <a:cs typeface="Trebuchet MS"/>
              </a:rPr>
              <a:t>s</a:t>
            </a:r>
            <a:r>
              <a:rPr sz="1333" spc="-5" dirty="0" err="1">
                <a:solidFill>
                  <a:srgbClr val="585353"/>
                </a:solidFill>
                <a:latin typeface="Arial"/>
                <a:cs typeface="Trebuchet MS"/>
              </a:rPr>
              <a:t>ing</a:t>
            </a:r>
            <a:r>
              <a:rPr sz="1333" spc="-31" dirty="0">
                <a:solidFill>
                  <a:srgbClr val="585353"/>
                </a:solidFill>
                <a:latin typeface="Arial"/>
                <a:cs typeface="Trebuchet MS"/>
              </a:rPr>
              <a:t> </a:t>
            </a:r>
            <a:r>
              <a:rPr sz="1333" i="1" dirty="0">
                <a:solidFill>
                  <a:srgbClr val="585353"/>
                </a:solidFill>
                <a:latin typeface="Arial"/>
                <a:cs typeface="Trebuchet MS"/>
              </a:rPr>
              <a:t>EGFR</a:t>
            </a:r>
            <a:br>
              <a:rPr lang="en-GB" sz="1333" i="1" dirty="0">
                <a:solidFill>
                  <a:prstClr val="black"/>
                </a:solidFill>
                <a:latin typeface="Arial"/>
                <a:cs typeface="Trebuchet MS"/>
              </a:rPr>
            </a:br>
            <a:r>
              <a:rPr sz="1333" spc="-5" dirty="0">
                <a:solidFill>
                  <a:srgbClr val="585353"/>
                </a:solidFill>
                <a:latin typeface="Arial"/>
                <a:cs typeface="Trebuchet MS"/>
              </a:rPr>
              <a:t>mutations</a:t>
            </a:r>
            <a:r>
              <a:rPr sz="1333" spc="-25" dirty="0">
                <a:solidFill>
                  <a:srgbClr val="585353"/>
                </a:solidFill>
                <a:latin typeface="Arial"/>
                <a:cs typeface="Trebuchet MS"/>
              </a:rPr>
              <a:t> </a:t>
            </a:r>
            <a:r>
              <a:rPr sz="1333" dirty="0">
                <a:solidFill>
                  <a:srgbClr val="585353"/>
                </a:solidFill>
                <a:latin typeface="Arial"/>
                <a:cs typeface="Trebuchet MS"/>
              </a:rPr>
              <a:t>or</a:t>
            </a:r>
            <a:r>
              <a:rPr sz="1333" spc="-5" dirty="0">
                <a:solidFill>
                  <a:srgbClr val="585353"/>
                </a:solidFill>
                <a:latin typeface="Arial"/>
                <a:cs typeface="Trebuchet MS"/>
              </a:rPr>
              <a:t> </a:t>
            </a:r>
            <a:r>
              <a:rPr sz="1333" i="1" spc="-5" dirty="0">
                <a:solidFill>
                  <a:srgbClr val="585353"/>
                </a:solidFill>
                <a:latin typeface="Arial"/>
                <a:cs typeface="Trebuchet MS"/>
              </a:rPr>
              <a:t>ALK</a:t>
            </a:r>
            <a:r>
              <a:rPr sz="1333" i="1" spc="-20" dirty="0">
                <a:solidFill>
                  <a:srgbClr val="585353"/>
                </a:solidFill>
                <a:latin typeface="Arial"/>
                <a:cs typeface="Trebuchet MS"/>
              </a:rPr>
              <a:t> </a:t>
            </a:r>
            <a:r>
              <a:rPr sz="1333" spc="-5" dirty="0">
                <a:solidFill>
                  <a:srgbClr val="585353"/>
                </a:solidFill>
                <a:latin typeface="Arial"/>
                <a:cs typeface="Trebuchet MS"/>
              </a:rPr>
              <a:t>alterations</a:t>
            </a:r>
            <a:endParaRPr sz="1867" dirty="0">
              <a:solidFill>
                <a:prstClr val="black"/>
              </a:solidFill>
              <a:latin typeface="Arial"/>
              <a:cs typeface="Trebuchet MS"/>
            </a:endParaRPr>
          </a:p>
          <a:p>
            <a:pPr marL="191995" indent="-191995" algn="ctr" defTabSz="914377">
              <a:spcBef>
                <a:spcPts val="5"/>
              </a:spcBef>
              <a:defRPr/>
            </a:pPr>
            <a:r>
              <a:rPr sz="1333" b="1" spc="-5" dirty="0">
                <a:solidFill>
                  <a:srgbClr val="585353"/>
                </a:solidFill>
                <a:latin typeface="Arial"/>
                <a:cs typeface="Trebuchet MS"/>
              </a:rPr>
              <a:t>Stratified</a:t>
            </a:r>
            <a:r>
              <a:rPr sz="1333" b="1" spc="-51" dirty="0">
                <a:solidFill>
                  <a:srgbClr val="585353"/>
                </a:solidFill>
                <a:latin typeface="Arial"/>
                <a:cs typeface="Trebuchet MS"/>
              </a:rPr>
              <a:t> </a:t>
            </a:r>
            <a:r>
              <a:rPr sz="1333" b="1" dirty="0">
                <a:solidFill>
                  <a:srgbClr val="585353"/>
                </a:solidFill>
                <a:latin typeface="Arial"/>
                <a:cs typeface="Trebuchet MS"/>
              </a:rPr>
              <a:t>by</a:t>
            </a:r>
            <a:endParaRPr sz="1333" dirty="0">
              <a:solidFill>
                <a:prstClr val="black"/>
              </a:solidFill>
              <a:latin typeface="Arial"/>
              <a:cs typeface="Trebuchet MS"/>
            </a:endParaRPr>
          </a:p>
          <a:p>
            <a:pPr marL="191995" indent="-191995" algn="ctr" defTabSz="914377">
              <a:spcBef>
                <a:spcPts val="300"/>
              </a:spcBef>
              <a:defRPr/>
            </a:pPr>
            <a:r>
              <a:rPr lang="en-GB" sz="1333" b="1" spc="-5" dirty="0">
                <a:solidFill>
                  <a:srgbClr val="585353"/>
                </a:solidFill>
                <a:latin typeface="Arial"/>
                <a:cs typeface="Trebuchet MS"/>
              </a:rPr>
              <a:t>s</a:t>
            </a:r>
            <a:r>
              <a:rPr sz="1333" b="1" spc="-5" dirty="0" err="1">
                <a:solidFill>
                  <a:srgbClr val="585353"/>
                </a:solidFill>
                <a:latin typeface="Arial"/>
                <a:cs typeface="Trebuchet MS"/>
              </a:rPr>
              <a:t>tage</a:t>
            </a:r>
            <a:r>
              <a:rPr sz="1333" b="1" spc="-31" dirty="0">
                <a:solidFill>
                  <a:srgbClr val="585353"/>
                </a:solidFill>
                <a:latin typeface="Arial"/>
                <a:cs typeface="Trebuchet MS"/>
              </a:rPr>
              <a:t> </a:t>
            </a:r>
            <a:r>
              <a:rPr sz="1333" b="1" dirty="0">
                <a:solidFill>
                  <a:srgbClr val="585353"/>
                </a:solidFill>
                <a:latin typeface="Arial"/>
                <a:cs typeface="Trebuchet MS"/>
              </a:rPr>
              <a:t>(IB–II</a:t>
            </a:r>
            <a:r>
              <a:rPr sz="1333" b="1" spc="-31" dirty="0">
                <a:solidFill>
                  <a:srgbClr val="585353"/>
                </a:solidFill>
                <a:latin typeface="Arial"/>
                <a:cs typeface="Trebuchet MS"/>
              </a:rPr>
              <a:t> </a:t>
            </a:r>
            <a:r>
              <a:rPr sz="1333" b="1" dirty="0">
                <a:solidFill>
                  <a:srgbClr val="585353"/>
                </a:solidFill>
                <a:latin typeface="Arial"/>
                <a:cs typeface="Trebuchet MS"/>
              </a:rPr>
              <a:t>vs</a:t>
            </a:r>
            <a:r>
              <a:rPr sz="1333" b="1" spc="-31" dirty="0">
                <a:solidFill>
                  <a:srgbClr val="585353"/>
                </a:solidFill>
                <a:latin typeface="Arial"/>
                <a:cs typeface="Trebuchet MS"/>
              </a:rPr>
              <a:t> </a:t>
            </a:r>
            <a:r>
              <a:rPr sz="1333" b="1" spc="-5" dirty="0">
                <a:solidFill>
                  <a:srgbClr val="585353"/>
                </a:solidFill>
                <a:latin typeface="Arial"/>
                <a:cs typeface="Trebuchet MS"/>
              </a:rPr>
              <a:t>IIIA),</a:t>
            </a:r>
            <a:endParaRPr sz="1333" dirty="0">
              <a:solidFill>
                <a:prstClr val="black"/>
              </a:solidFill>
              <a:latin typeface="Arial"/>
              <a:cs typeface="Trebuchet MS"/>
            </a:endParaRPr>
          </a:p>
          <a:p>
            <a:pPr marL="191995" indent="-191995" algn="ctr" defTabSz="914377">
              <a:defRPr/>
            </a:pPr>
            <a:r>
              <a:rPr lang="en-GB" sz="1333" b="1" spc="5" dirty="0">
                <a:solidFill>
                  <a:srgbClr val="585353"/>
                </a:solidFill>
                <a:latin typeface="Arial"/>
                <a:cs typeface="Trebuchet MS"/>
              </a:rPr>
              <a:t>PD-L1</a:t>
            </a:r>
            <a:r>
              <a:rPr lang="en-GB" sz="1333" b="1" spc="7" baseline="24691" dirty="0">
                <a:solidFill>
                  <a:srgbClr val="585353"/>
                </a:solidFill>
                <a:latin typeface="Arial"/>
                <a:cs typeface="Trebuchet MS"/>
              </a:rPr>
              <a:t> </a:t>
            </a:r>
            <a:r>
              <a:rPr sz="1333" b="1" spc="-5" dirty="0">
                <a:solidFill>
                  <a:srgbClr val="585353"/>
                </a:solidFill>
                <a:latin typeface="Arial"/>
                <a:cs typeface="Trebuchet MS"/>
              </a:rPr>
              <a:t>(≥</a:t>
            </a:r>
            <a:r>
              <a:rPr sz="1333" b="1" dirty="0">
                <a:solidFill>
                  <a:srgbClr val="585353"/>
                </a:solidFill>
                <a:latin typeface="Arial"/>
                <a:cs typeface="Trebuchet MS"/>
              </a:rPr>
              <a:t>1%</a:t>
            </a:r>
            <a:r>
              <a:rPr sz="1333" b="1" spc="5" dirty="0">
                <a:solidFill>
                  <a:srgbClr val="585353"/>
                </a:solidFill>
                <a:latin typeface="Arial"/>
                <a:cs typeface="Trebuchet MS"/>
              </a:rPr>
              <a:t> </a:t>
            </a:r>
            <a:r>
              <a:rPr sz="1333" b="1" spc="-5" dirty="0">
                <a:solidFill>
                  <a:srgbClr val="585353"/>
                </a:solidFill>
                <a:latin typeface="Arial"/>
                <a:cs typeface="Trebuchet MS"/>
              </a:rPr>
              <a:t>vs</a:t>
            </a:r>
            <a:r>
              <a:rPr sz="1333" b="1" spc="-11" dirty="0">
                <a:solidFill>
                  <a:srgbClr val="585353"/>
                </a:solidFill>
                <a:latin typeface="Arial"/>
                <a:cs typeface="Trebuchet MS"/>
              </a:rPr>
              <a:t> </a:t>
            </a:r>
            <a:r>
              <a:rPr sz="1333" b="1" dirty="0">
                <a:solidFill>
                  <a:srgbClr val="585353"/>
                </a:solidFill>
                <a:latin typeface="Arial"/>
                <a:cs typeface="Trebuchet MS"/>
              </a:rPr>
              <a:t>&lt;</a:t>
            </a:r>
            <a:r>
              <a:rPr sz="1333" b="1" spc="5" dirty="0">
                <a:solidFill>
                  <a:srgbClr val="585353"/>
                </a:solidFill>
                <a:latin typeface="Arial"/>
                <a:cs typeface="Trebuchet MS"/>
              </a:rPr>
              <a:t>1%)</a:t>
            </a:r>
            <a:r>
              <a:rPr sz="1333" b="1" spc="-15" dirty="0">
                <a:solidFill>
                  <a:srgbClr val="585353"/>
                </a:solidFill>
                <a:latin typeface="Arial"/>
                <a:cs typeface="Trebuchet MS"/>
              </a:rPr>
              <a:t> </a:t>
            </a:r>
            <a:r>
              <a:rPr sz="1333" b="1" spc="-5" dirty="0">
                <a:solidFill>
                  <a:srgbClr val="585353"/>
                </a:solidFill>
                <a:latin typeface="Arial"/>
                <a:cs typeface="Trebuchet MS"/>
              </a:rPr>
              <a:t>and</a:t>
            </a:r>
            <a:r>
              <a:rPr sz="1333" b="1" dirty="0">
                <a:solidFill>
                  <a:srgbClr val="585353"/>
                </a:solidFill>
                <a:latin typeface="Arial"/>
                <a:cs typeface="Trebuchet MS"/>
              </a:rPr>
              <a:t> </a:t>
            </a:r>
            <a:r>
              <a:rPr sz="1333" b="1" spc="-5" dirty="0">
                <a:solidFill>
                  <a:srgbClr val="585353"/>
                </a:solidFill>
                <a:latin typeface="Arial"/>
                <a:cs typeface="Trebuchet MS"/>
              </a:rPr>
              <a:t>sex</a:t>
            </a:r>
            <a:endParaRPr sz="1333" dirty="0">
              <a:solidFill>
                <a:prstClr val="black"/>
              </a:solidFill>
              <a:latin typeface="Arial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35509" y="4090831"/>
            <a:ext cx="2926211" cy="607852"/>
          </a:xfrm>
          <a:prstGeom prst="rect">
            <a:avLst/>
          </a:prstGeom>
          <a:solidFill>
            <a:srgbClr val="B94421"/>
          </a:solidFill>
          <a:ln w="19811">
            <a:noFill/>
          </a:ln>
        </p:spPr>
        <p:txBody>
          <a:bodyPr vert="horz" wrap="square" lIns="0" tIns="86360" rIns="0" bIns="0" rtlCol="0">
            <a:noAutofit/>
          </a:bodyPr>
          <a:lstStyle/>
          <a:p>
            <a:pPr marL="333366" defTabSz="914377">
              <a:spcBef>
                <a:spcPts val="680"/>
              </a:spcBef>
              <a:defRPr/>
            </a:pPr>
            <a:r>
              <a:rPr sz="1333" b="1" dirty="0">
                <a:solidFill>
                  <a:srgbClr val="FFFFFF"/>
                </a:solidFill>
                <a:latin typeface="Arial"/>
                <a:cs typeface="Trebuchet MS"/>
              </a:rPr>
              <a:t>NIVO</a:t>
            </a:r>
            <a:r>
              <a:rPr sz="1333" b="1" spc="-20" dirty="0">
                <a:solidFill>
                  <a:srgbClr val="FFFFFF"/>
                </a:solidFill>
                <a:latin typeface="Arial"/>
                <a:cs typeface="Trebuchet MS"/>
              </a:rPr>
              <a:t> </a:t>
            </a:r>
            <a:r>
              <a:rPr sz="1067" b="1" dirty="0">
                <a:solidFill>
                  <a:srgbClr val="FFFFFF"/>
                </a:solidFill>
                <a:latin typeface="Arial"/>
                <a:cs typeface="Trebuchet MS"/>
              </a:rPr>
              <a:t>3</a:t>
            </a:r>
            <a:r>
              <a:rPr sz="1067" b="1" spc="-5" dirty="0">
                <a:solidFill>
                  <a:srgbClr val="FFFFFF"/>
                </a:solidFill>
                <a:latin typeface="Arial"/>
                <a:cs typeface="Trebuchet MS"/>
              </a:rPr>
              <a:t> mg/kg</a:t>
            </a:r>
            <a:r>
              <a:rPr sz="1067" b="1" spc="-15" dirty="0">
                <a:solidFill>
                  <a:srgbClr val="FFFFFF"/>
                </a:solidFill>
                <a:latin typeface="Arial"/>
                <a:cs typeface="Trebuchet MS"/>
              </a:rPr>
              <a:t> </a:t>
            </a:r>
            <a:r>
              <a:rPr sz="1067" b="1" dirty="0">
                <a:solidFill>
                  <a:srgbClr val="FFFFFF"/>
                </a:solidFill>
                <a:latin typeface="Arial"/>
                <a:cs typeface="Trebuchet MS"/>
              </a:rPr>
              <a:t>Q2W</a:t>
            </a:r>
            <a:r>
              <a:rPr sz="1067" b="1" spc="-15" dirty="0">
                <a:solidFill>
                  <a:srgbClr val="FFFFFF"/>
                </a:solidFill>
                <a:latin typeface="Arial"/>
                <a:cs typeface="Trebuchet MS"/>
              </a:rPr>
              <a:t> </a:t>
            </a:r>
            <a:r>
              <a:rPr sz="1067" b="1" spc="-5" dirty="0">
                <a:solidFill>
                  <a:srgbClr val="FFFFFF"/>
                </a:solidFill>
                <a:latin typeface="Arial"/>
                <a:cs typeface="Trebuchet MS"/>
              </a:rPr>
              <a:t>(3</a:t>
            </a:r>
            <a:r>
              <a:rPr sz="1067" b="1" spc="-20" dirty="0">
                <a:solidFill>
                  <a:srgbClr val="FFFFFF"/>
                </a:solidFill>
                <a:latin typeface="Arial"/>
                <a:cs typeface="Trebuchet MS"/>
              </a:rPr>
              <a:t> </a:t>
            </a:r>
            <a:r>
              <a:rPr sz="1067" b="1" spc="-5" dirty="0">
                <a:solidFill>
                  <a:srgbClr val="FFFFFF"/>
                </a:solidFill>
                <a:latin typeface="Arial"/>
                <a:cs typeface="Trebuchet MS"/>
              </a:rPr>
              <a:t>cycles)</a:t>
            </a:r>
            <a:endParaRPr sz="1067" dirty="0">
              <a:solidFill>
                <a:prstClr val="black"/>
              </a:solidFill>
              <a:latin typeface="Arial"/>
              <a:cs typeface="Trebuchet MS"/>
            </a:endParaRPr>
          </a:p>
          <a:p>
            <a:pPr marL="382261" defTabSz="914377">
              <a:spcBef>
                <a:spcPts val="420"/>
              </a:spcBef>
              <a:defRPr/>
            </a:pPr>
            <a:r>
              <a:rPr sz="1333" b="1" dirty="0">
                <a:solidFill>
                  <a:srgbClr val="FFFFFF"/>
                </a:solidFill>
                <a:latin typeface="Arial"/>
                <a:cs typeface="Trebuchet MS"/>
              </a:rPr>
              <a:t>+</a:t>
            </a:r>
            <a:r>
              <a:rPr sz="1333" b="1" spc="-5" dirty="0">
                <a:solidFill>
                  <a:srgbClr val="FFFFFF"/>
                </a:solidFill>
                <a:latin typeface="Arial"/>
                <a:cs typeface="Trebuchet MS"/>
              </a:rPr>
              <a:t> </a:t>
            </a:r>
            <a:r>
              <a:rPr sz="1333" b="1" dirty="0">
                <a:solidFill>
                  <a:srgbClr val="FFFFFF"/>
                </a:solidFill>
                <a:latin typeface="Arial"/>
                <a:cs typeface="Trebuchet MS"/>
              </a:rPr>
              <a:t>IPI</a:t>
            </a:r>
            <a:r>
              <a:rPr sz="1333" b="1" spc="-15" dirty="0">
                <a:solidFill>
                  <a:srgbClr val="FFFFFF"/>
                </a:solidFill>
                <a:latin typeface="Arial"/>
                <a:cs typeface="Trebuchet MS"/>
              </a:rPr>
              <a:t> </a:t>
            </a:r>
            <a:r>
              <a:rPr sz="1067" b="1" dirty="0">
                <a:solidFill>
                  <a:srgbClr val="FFFFFF"/>
                </a:solidFill>
                <a:latin typeface="Arial"/>
                <a:cs typeface="Trebuchet MS"/>
              </a:rPr>
              <a:t>1</a:t>
            </a:r>
            <a:r>
              <a:rPr sz="1067" b="1" spc="-15" dirty="0">
                <a:solidFill>
                  <a:srgbClr val="FFFFFF"/>
                </a:solidFill>
                <a:latin typeface="Arial"/>
                <a:cs typeface="Trebuchet MS"/>
              </a:rPr>
              <a:t> </a:t>
            </a:r>
            <a:r>
              <a:rPr sz="1067" b="1" spc="-5" dirty="0">
                <a:solidFill>
                  <a:srgbClr val="FFFFFF"/>
                </a:solidFill>
                <a:latin typeface="Arial"/>
                <a:cs typeface="Trebuchet MS"/>
              </a:rPr>
              <a:t>mg/kg</a:t>
            </a:r>
            <a:r>
              <a:rPr sz="1067" b="1" dirty="0">
                <a:solidFill>
                  <a:srgbClr val="FFFFFF"/>
                </a:solidFill>
                <a:latin typeface="Arial"/>
                <a:cs typeface="Trebuchet MS"/>
              </a:rPr>
              <a:t> </a:t>
            </a:r>
            <a:r>
              <a:rPr sz="1067" b="1" spc="-5" dirty="0">
                <a:solidFill>
                  <a:srgbClr val="FFFFFF"/>
                </a:solidFill>
                <a:latin typeface="Arial"/>
                <a:cs typeface="Trebuchet MS"/>
              </a:rPr>
              <a:t>(cycle</a:t>
            </a:r>
            <a:r>
              <a:rPr sz="1067" b="1" spc="-15" dirty="0">
                <a:solidFill>
                  <a:srgbClr val="FFFFFF"/>
                </a:solidFill>
                <a:latin typeface="Arial"/>
                <a:cs typeface="Trebuchet MS"/>
              </a:rPr>
              <a:t> </a:t>
            </a:r>
            <a:r>
              <a:rPr sz="1067" b="1" dirty="0">
                <a:solidFill>
                  <a:srgbClr val="FFFFFF"/>
                </a:solidFill>
                <a:latin typeface="Arial"/>
                <a:cs typeface="Trebuchet MS"/>
              </a:rPr>
              <a:t>1</a:t>
            </a:r>
            <a:r>
              <a:rPr sz="1067" b="1" spc="-5" dirty="0">
                <a:solidFill>
                  <a:srgbClr val="FFFFFF"/>
                </a:solidFill>
                <a:latin typeface="Arial"/>
                <a:cs typeface="Trebuchet MS"/>
              </a:rPr>
              <a:t> only)</a:t>
            </a:r>
            <a:endParaRPr sz="1067" baseline="24305" dirty="0">
              <a:solidFill>
                <a:prstClr val="black"/>
              </a:solidFill>
              <a:latin typeface="Arial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070031" y="4950106"/>
            <a:ext cx="1626708" cy="2185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defTabSz="914377">
              <a:spcBef>
                <a:spcPts val="105"/>
              </a:spcBef>
              <a:defRPr/>
            </a:pPr>
            <a:r>
              <a:rPr sz="1333" b="1" dirty="0">
                <a:solidFill>
                  <a:srgbClr val="2489B9"/>
                </a:solidFill>
                <a:latin typeface="Arial"/>
                <a:cs typeface="Trebuchet MS"/>
              </a:rPr>
              <a:t>Primary</a:t>
            </a:r>
            <a:r>
              <a:rPr sz="1333" b="1" spc="-55" dirty="0">
                <a:solidFill>
                  <a:srgbClr val="2489B9"/>
                </a:solidFill>
                <a:latin typeface="Arial"/>
                <a:cs typeface="Trebuchet MS"/>
              </a:rPr>
              <a:t> </a:t>
            </a:r>
            <a:r>
              <a:rPr sz="1333" b="1" spc="-5" dirty="0">
                <a:solidFill>
                  <a:srgbClr val="2489B9"/>
                </a:solidFill>
                <a:latin typeface="Arial"/>
                <a:cs typeface="Trebuchet MS"/>
              </a:rPr>
              <a:t>end</a:t>
            </a:r>
            <a:r>
              <a:rPr lang="en-GB" sz="1333" b="1" spc="-5" dirty="0">
                <a:solidFill>
                  <a:srgbClr val="2489B9"/>
                </a:solidFill>
                <a:latin typeface="Arial"/>
                <a:cs typeface="Trebuchet MS"/>
              </a:rPr>
              <a:t> </a:t>
            </a:r>
            <a:r>
              <a:rPr sz="1333" b="1" spc="-5" dirty="0">
                <a:solidFill>
                  <a:srgbClr val="2489B9"/>
                </a:solidFill>
                <a:latin typeface="Arial"/>
                <a:cs typeface="Trebuchet MS"/>
              </a:rPr>
              <a:t>points</a:t>
            </a:r>
            <a:endParaRPr sz="1333" dirty="0">
              <a:solidFill>
                <a:srgbClr val="2489B9"/>
              </a:solidFill>
              <a:latin typeface="Arial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70031" y="5159033"/>
            <a:ext cx="1307485" cy="500009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91995" indent="-143996" defTabSz="914377">
              <a:spcBef>
                <a:spcPts val="400"/>
              </a:spcBef>
              <a:buClr>
                <a:srgbClr val="2489B9"/>
              </a:buClr>
              <a:buFont typeface="Arial"/>
              <a:buChar char="•"/>
              <a:tabLst>
                <a:tab pos="299078" algn="l"/>
                <a:tab pos="299713" algn="l"/>
              </a:tabLst>
              <a:defRPr/>
            </a:pPr>
            <a:r>
              <a:rPr sz="1333" spc="-5" dirty="0">
                <a:solidFill>
                  <a:srgbClr val="000000"/>
                </a:solidFill>
                <a:latin typeface="Arial"/>
                <a:cs typeface="Trebuchet MS"/>
              </a:rPr>
              <a:t>pC</a:t>
            </a:r>
            <a:r>
              <a:rPr sz="1333" dirty="0">
                <a:solidFill>
                  <a:srgbClr val="000000"/>
                </a:solidFill>
                <a:latin typeface="Arial"/>
                <a:cs typeface="Trebuchet MS"/>
              </a:rPr>
              <a:t>R</a:t>
            </a:r>
            <a:r>
              <a:rPr sz="1333" spc="-165" dirty="0">
                <a:solidFill>
                  <a:srgbClr val="000000"/>
                </a:solidFill>
                <a:latin typeface="Arial"/>
                <a:cs typeface="Trebuchet MS"/>
              </a:rPr>
              <a:t> </a:t>
            </a:r>
            <a:r>
              <a:rPr sz="1333" spc="-5" dirty="0">
                <a:solidFill>
                  <a:srgbClr val="000000"/>
                </a:solidFill>
                <a:latin typeface="Arial"/>
                <a:cs typeface="Trebuchet MS"/>
              </a:rPr>
              <a:t>b</a:t>
            </a:r>
            <a:r>
              <a:rPr sz="1333" dirty="0">
                <a:solidFill>
                  <a:srgbClr val="000000"/>
                </a:solidFill>
                <a:latin typeface="Arial"/>
                <a:cs typeface="Trebuchet MS"/>
              </a:rPr>
              <a:t>y</a:t>
            </a:r>
            <a:r>
              <a:rPr sz="1333" spc="-15" dirty="0">
                <a:solidFill>
                  <a:srgbClr val="000000"/>
                </a:solidFill>
                <a:latin typeface="Arial"/>
                <a:cs typeface="Trebuchet MS"/>
              </a:rPr>
              <a:t> </a:t>
            </a:r>
            <a:r>
              <a:rPr sz="1333" dirty="0">
                <a:solidFill>
                  <a:srgbClr val="000000"/>
                </a:solidFill>
                <a:latin typeface="Arial"/>
                <a:cs typeface="Trebuchet MS"/>
              </a:rPr>
              <a:t>BIPR</a:t>
            </a:r>
          </a:p>
          <a:p>
            <a:pPr marL="191995" indent="-143996" defTabSz="914377">
              <a:spcBef>
                <a:spcPts val="300"/>
              </a:spcBef>
              <a:buClr>
                <a:srgbClr val="2489B9"/>
              </a:buClr>
              <a:buFont typeface="Arial"/>
              <a:buChar char="•"/>
              <a:tabLst>
                <a:tab pos="299078" algn="l"/>
                <a:tab pos="299713" algn="l"/>
              </a:tabLst>
              <a:defRPr/>
            </a:pPr>
            <a:r>
              <a:rPr sz="1333" dirty="0">
                <a:solidFill>
                  <a:srgbClr val="000000"/>
                </a:solidFill>
                <a:latin typeface="Arial"/>
                <a:cs typeface="Trebuchet MS"/>
              </a:rPr>
              <a:t>EFS</a:t>
            </a:r>
            <a:r>
              <a:rPr sz="1333" spc="-40" dirty="0">
                <a:solidFill>
                  <a:srgbClr val="000000"/>
                </a:solidFill>
                <a:latin typeface="Arial"/>
                <a:cs typeface="Trebuchet MS"/>
              </a:rPr>
              <a:t> </a:t>
            </a:r>
            <a:r>
              <a:rPr sz="1333" spc="-5" dirty="0">
                <a:solidFill>
                  <a:srgbClr val="000000"/>
                </a:solidFill>
                <a:latin typeface="Arial"/>
                <a:cs typeface="Trebuchet MS"/>
              </a:rPr>
              <a:t>by</a:t>
            </a:r>
            <a:r>
              <a:rPr sz="1333" spc="-55" dirty="0">
                <a:solidFill>
                  <a:srgbClr val="000000"/>
                </a:solidFill>
                <a:latin typeface="Arial"/>
                <a:cs typeface="Trebuchet MS"/>
              </a:rPr>
              <a:t> </a:t>
            </a:r>
            <a:r>
              <a:rPr sz="1333" dirty="0">
                <a:solidFill>
                  <a:srgbClr val="000000"/>
                </a:solidFill>
                <a:latin typeface="Arial"/>
                <a:cs typeface="Trebuchet MS"/>
              </a:rPr>
              <a:t>BICR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4195774" y="4950106"/>
            <a:ext cx="1840188" cy="2185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defTabSz="914377">
              <a:spcBef>
                <a:spcPts val="105"/>
              </a:spcBef>
              <a:defRPr/>
            </a:pPr>
            <a:r>
              <a:rPr sz="1333" b="1" spc="-5" dirty="0">
                <a:solidFill>
                  <a:srgbClr val="2489B9"/>
                </a:solidFill>
                <a:latin typeface="Arial"/>
                <a:cs typeface="Trebuchet MS"/>
              </a:rPr>
              <a:t>Secondary</a:t>
            </a:r>
            <a:r>
              <a:rPr sz="1333" b="1" spc="-55" dirty="0">
                <a:solidFill>
                  <a:srgbClr val="2489B9"/>
                </a:solidFill>
                <a:latin typeface="Arial"/>
                <a:cs typeface="Trebuchet MS"/>
              </a:rPr>
              <a:t> </a:t>
            </a:r>
            <a:r>
              <a:rPr sz="1333" b="1" spc="-5" dirty="0">
                <a:solidFill>
                  <a:srgbClr val="2489B9"/>
                </a:solidFill>
                <a:latin typeface="Arial"/>
                <a:cs typeface="Trebuchet MS"/>
              </a:rPr>
              <a:t>end</a:t>
            </a:r>
            <a:r>
              <a:rPr lang="en-GB" sz="1333" b="1" spc="-5" dirty="0">
                <a:solidFill>
                  <a:srgbClr val="2489B9"/>
                </a:solidFill>
                <a:latin typeface="Arial"/>
                <a:cs typeface="Trebuchet MS"/>
              </a:rPr>
              <a:t> </a:t>
            </a:r>
            <a:r>
              <a:rPr sz="1333" b="1" spc="-5" dirty="0">
                <a:solidFill>
                  <a:srgbClr val="2489B9"/>
                </a:solidFill>
                <a:latin typeface="Arial"/>
                <a:cs typeface="Trebuchet MS"/>
              </a:rPr>
              <a:t>points</a:t>
            </a:r>
            <a:endParaRPr sz="1333" dirty="0">
              <a:solidFill>
                <a:srgbClr val="2489B9"/>
              </a:solidFill>
              <a:latin typeface="Arial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195773" y="5159033"/>
            <a:ext cx="3070659" cy="743602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91995" indent="-143996" defTabSz="914377">
              <a:spcBef>
                <a:spcPts val="400"/>
              </a:spcBef>
              <a:buClr>
                <a:srgbClr val="2489B9"/>
              </a:buClr>
              <a:buFont typeface="Arial"/>
              <a:buChar char="•"/>
              <a:tabLst>
                <a:tab pos="299078" algn="l"/>
                <a:tab pos="299713" algn="l"/>
              </a:tabLst>
              <a:defRPr/>
            </a:pPr>
            <a:r>
              <a:rPr sz="1333" spc="-5" dirty="0">
                <a:solidFill>
                  <a:srgbClr val="000000"/>
                </a:solidFill>
                <a:latin typeface="Arial"/>
                <a:cs typeface="Trebuchet MS"/>
              </a:rPr>
              <a:t>MP</a:t>
            </a:r>
            <a:r>
              <a:rPr sz="1333" dirty="0">
                <a:solidFill>
                  <a:srgbClr val="000000"/>
                </a:solidFill>
                <a:latin typeface="Arial"/>
                <a:cs typeface="Trebuchet MS"/>
              </a:rPr>
              <a:t>R</a:t>
            </a:r>
            <a:r>
              <a:rPr sz="1333" spc="-169" dirty="0">
                <a:solidFill>
                  <a:srgbClr val="000000"/>
                </a:solidFill>
                <a:latin typeface="Arial"/>
                <a:cs typeface="Trebuchet MS"/>
              </a:rPr>
              <a:t> </a:t>
            </a:r>
            <a:r>
              <a:rPr sz="1333" spc="-5" dirty="0">
                <a:solidFill>
                  <a:srgbClr val="000000"/>
                </a:solidFill>
                <a:latin typeface="Arial"/>
                <a:cs typeface="Trebuchet MS"/>
              </a:rPr>
              <a:t>b</a:t>
            </a:r>
            <a:r>
              <a:rPr sz="1333" dirty="0">
                <a:solidFill>
                  <a:srgbClr val="000000"/>
                </a:solidFill>
                <a:latin typeface="Arial"/>
                <a:cs typeface="Trebuchet MS"/>
              </a:rPr>
              <a:t>y BIPR</a:t>
            </a:r>
          </a:p>
          <a:p>
            <a:pPr marL="191995" indent="-143996" defTabSz="914377">
              <a:spcBef>
                <a:spcPts val="300"/>
              </a:spcBef>
              <a:buClr>
                <a:srgbClr val="2489B9"/>
              </a:buClr>
              <a:buFont typeface="Arial"/>
              <a:buChar char="•"/>
              <a:tabLst>
                <a:tab pos="299078" algn="l"/>
                <a:tab pos="299713" algn="l"/>
              </a:tabLst>
              <a:defRPr/>
            </a:pPr>
            <a:r>
              <a:rPr sz="1333" dirty="0">
                <a:solidFill>
                  <a:srgbClr val="000000"/>
                </a:solidFill>
                <a:latin typeface="Arial"/>
                <a:cs typeface="Trebuchet MS"/>
              </a:rPr>
              <a:t>OS</a:t>
            </a:r>
          </a:p>
          <a:p>
            <a:pPr marL="191995" indent="-143996" defTabSz="914377">
              <a:spcBef>
                <a:spcPts val="300"/>
              </a:spcBef>
              <a:buClr>
                <a:srgbClr val="2489B9"/>
              </a:buClr>
              <a:buFont typeface="Arial"/>
              <a:buChar char="•"/>
              <a:tabLst>
                <a:tab pos="299078" algn="l"/>
                <a:tab pos="299713" algn="l"/>
              </a:tabLst>
              <a:defRPr/>
            </a:pPr>
            <a:r>
              <a:rPr sz="1333" dirty="0">
                <a:solidFill>
                  <a:srgbClr val="000000"/>
                </a:solidFill>
                <a:latin typeface="Arial"/>
                <a:cs typeface="Trebuchet MS"/>
              </a:rPr>
              <a:t>Time</a:t>
            </a:r>
            <a:r>
              <a:rPr sz="1333" spc="-15" dirty="0">
                <a:solidFill>
                  <a:srgbClr val="000000"/>
                </a:solidFill>
                <a:latin typeface="Arial"/>
                <a:cs typeface="Trebuchet MS"/>
              </a:rPr>
              <a:t> </a:t>
            </a:r>
            <a:r>
              <a:rPr sz="1333" spc="-5" dirty="0">
                <a:solidFill>
                  <a:srgbClr val="000000"/>
                </a:solidFill>
                <a:latin typeface="Arial"/>
                <a:cs typeface="Trebuchet MS"/>
              </a:rPr>
              <a:t>to</a:t>
            </a:r>
            <a:r>
              <a:rPr sz="1333" spc="-15" dirty="0">
                <a:solidFill>
                  <a:srgbClr val="000000"/>
                </a:solidFill>
                <a:latin typeface="Arial"/>
                <a:cs typeface="Trebuchet MS"/>
              </a:rPr>
              <a:t> </a:t>
            </a:r>
            <a:r>
              <a:rPr sz="1333" spc="-5" dirty="0">
                <a:solidFill>
                  <a:srgbClr val="000000"/>
                </a:solidFill>
                <a:latin typeface="Arial"/>
                <a:cs typeface="Trebuchet MS"/>
              </a:rPr>
              <a:t>death</a:t>
            </a:r>
            <a:r>
              <a:rPr sz="1333" spc="-31" dirty="0">
                <a:solidFill>
                  <a:srgbClr val="000000"/>
                </a:solidFill>
                <a:latin typeface="Arial"/>
                <a:cs typeface="Trebuchet MS"/>
              </a:rPr>
              <a:t> </a:t>
            </a:r>
            <a:r>
              <a:rPr sz="1333" dirty="0">
                <a:solidFill>
                  <a:srgbClr val="000000"/>
                </a:solidFill>
                <a:latin typeface="Arial"/>
                <a:cs typeface="Trebuchet MS"/>
              </a:rPr>
              <a:t>or</a:t>
            </a:r>
            <a:r>
              <a:rPr sz="1333" spc="-5" dirty="0">
                <a:solidFill>
                  <a:srgbClr val="000000"/>
                </a:solidFill>
                <a:latin typeface="Arial"/>
                <a:cs typeface="Trebuchet MS"/>
              </a:rPr>
              <a:t> distant</a:t>
            </a:r>
            <a:r>
              <a:rPr sz="1333" spc="-20" dirty="0">
                <a:solidFill>
                  <a:srgbClr val="000000"/>
                </a:solidFill>
                <a:latin typeface="Arial"/>
                <a:cs typeface="Trebuchet MS"/>
              </a:rPr>
              <a:t> </a:t>
            </a:r>
            <a:r>
              <a:rPr sz="1333" spc="-5" dirty="0">
                <a:solidFill>
                  <a:srgbClr val="000000"/>
                </a:solidFill>
                <a:latin typeface="Arial"/>
                <a:cs typeface="Trebuchet MS"/>
              </a:rPr>
              <a:t>metastases</a:t>
            </a:r>
            <a:endParaRPr sz="1333" dirty="0">
              <a:solidFill>
                <a:srgbClr val="000000"/>
              </a:solidFill>
              <a:latin typeface="Arial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495726" y="4950106"/>
            <a:ext cx="1957236" cy="2185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defTabSz="914377">
              <a:spcBef>
                <a:spcPts val="105"/>
              </a:spcBef>
              <a:defRPr/>
            </a:pPr>
            <a:r>
              <a:rPr sz="1333" b="1" dirty="0">
                <a:solidFill>
                  <a:srgbClr val="2489B9"/>
                </a:solidFill>
                <a:latin typeface="Arial"/>
                <a:cs typeface="Trebuchet MS"/>
              </a:rPr>
              <a:t>Exploratory</a:t>
            </a:r>
            <a:r>
              <a:rPr sz="1333" b="1" spc="-65" dirty="0">
                <a:solidFill>
                  <a:srgbClr val="2489B9"/>
                </a:solidFill>
                <a:latin typeface="Arial"/>
                <a:cs typeface="Trebuchet MS"/>
              </a:rPr>
              <a:t> </a:t>
            </a:r>
            <a:r>
              <a:rPr sz="1333" b="1" spc="-5" dirty="0">
                <a:solidFill>
                  <a:srgbClr val="2489B9"/>
                </a:solidFill>
                <a:latin typeface="Arial"/>
                <a:cs typeface="Trebuchet MS"/>
              </a:rPr>
              <a:t>end</a:t>
            </a:r>
            <a:r>
              <a:rPr lang="en-GB" sz="1333" b="1" spc="-5" dirty="0">
                <a:solidFill>
                  <a:srgbClr val="2489B9"/>
                </a:solidFill>
                <a:latin typeface="Arial"/>
                <a:cs typeface="Trebuchet MS"/>
              </a:rPr>
              <a:t> </a:t>
            </a:r>
            <a:r>
              <a:rPr sz="1333" b="1" spc="-5" dirty="0">
                <a:solidFill>
                  <a:srgbClr val="2489B9"/>
                </a:solidFill>
                <a:latin typeface="Arial"/>
                <a:cs typeface="Trebuchet MS"/>
              </a:rPr>
              <a:t>points</a:t>
            </a:r>
            <a:endParaRPr sz="1333" dirty="0">
              <a:solidFill>
                <a:srgbClr val="2489B9"/>
              </a:solidFill>
              <a:latin typeface="Arial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495725" y="5159033"/>
            <a:ext cx="3812355" cy="500009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91995" indent="-143996" defTabSz="914377">
              <a:spcBef>
                <a:spcPts val="400"/>
              </a:spcBef>
              <a:buClr>
                <a:srgbClr val="2489B9"/>
              </a:buClr>
              <a:buFont typeface="Arial"/>
              <a:buChar char="•"/>
              <a:tabLst>
                <a:tab pos="324477" algn="l"/>
                <a:tab pos="325112" algn="l"/>
              </a:tabLst>
              <a:defRPr/>
            </a:pPr>
            <a:r>
              <a:rPr sz="1333" dirty="0">
                <a:solidFill>
                  <a:srgbClr val="000000"/>
                </a:solidFill>
                <a:latin typeface="Arial"/>
                <a:cs typeface="Trebuchet MS"/>
              </a:rPr>
              <a:t>ORR</a:t>
            </a:r>
            <a:r>
              <a:rPr sz="1333" spc="-31" dirty="0">
                <a:solidFill>
                  <a:srgbClr val="000000"/>
                </a:solidFill>
                <a:latin typeface="Arial"/>
                <a:cs typeface="Trebuchet MS"/>
              </a:rPr>
              <a:t> </a:t>
            </a:r>
            <a:r>
              <a:rPr sz="1333" spc="-5" dirty="0">
                <a:solidFill>
                  <a:srgbClr val="000000"/>
                </a:solidFill>
                <a:latin typeface="Arial"/>
                <a:cs typeface="Trebuchet MS"/>
              </a:rPr>
              <a:t>by</a:t>
            </a:r>
            <a:r>
              <a:rPr sz="1333" spc="-31" dirty="0">
                <a:solidFill>
                  <a:srgbClr val="000000"/>
                </a:solidFill>
                <a:latin typeface="Arial"/>
                <a:cs typeface="Trebuchet MS"/>
              </a:rPr>
              <a:t> </a:t>
            </a:r>
            <a:r>
              <a:rPr sz="1333" dirty="0">
                <a:solidFill>
                  <a:srgbClr val="000000"/>
                </a:solidFill>
                <a:latin typeface="Arial"/>
                <a:cs typeface="Trebuchet MS"/>
              </a:rPr>
              <a:t>BICR</a:t>
            </a:r>
          </a:p>
          <a:p>
            <a:pPr marL="191995" marR="43179" indent="-143996" defTabSz="914377">
              <a:spcBef>
                <a:spcPts val="300"/>
              </a:spcBef>
              <a:buClr>
                <a:srgbClr val="2489B9"/>
              </a:buClr>
              <a:buFont typeface="Arial"/>
              <a:buChar char="•"/>
              <a:tabLst>
                <a:tab pos="324477" algn="l"/>
                <a:tab pos="325112" algn="l"/>
              </a:tabLst>
              <a:defRPr/>
            </a:pPr>
            <a:r>
              <a:rPr sz="1333" spc="-5" dirty="0">
                <a:solidFill>
                  <a:srgbClr val="000000"/>
                </a:solidFill>
                <a:latin typeface="Arial"/>
                <a:cs typeface="Trebuchet MS"/>
              </a:rPr>
              <a:t>Predictive biomarkers (PD-L1, </a:t>
            </a:r>
            <a:r>
              <a:rPr sz="1333" dirty="0">
                <a:solidFill>
                  <a:srgbClr val="000000"/>
                </a:solidFill>
                <a:latin typeface="Arial"/>
                <a:cs typeface="Trebuchet MS"/>
              </a:rPr>
              <a:t>TMB, </a:t>
            </a:r>
            <a:r>
              <a:rPr sz="1333" spc="-409" dirty="0">
                <a:solidFill>
                  <a:srgbClr val="000000"/>
                </a:solidFill>
                <a:latin typeface="Arial"/>
                <a:cs typeface="Trebuchet MS"/>
              </a:rPr>
              <a:t> </a:t>
            </a:r>
            <a:r>
              <a:rPr sz="1333" dirty="0">
                <a:solidFill>
                  <a:srgbClr val="000000"/>
                </a:solidFill>
                <a:latin typeface="Arial"/>
                <a:cs typeface="Trebuchet MS"/>
              </a:rPr>
              <a:t>ctDNA)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5001594" y="1527365"/>
            <a:ext cx="312040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377">
              <a:spcBef>
                <a:spcPts val="100"/>
              </a:spcBef>
              <a:defRPr/>
            </a:pPr>
            <a:r>
              <a:rPr sz="1600" b="1" dirty="0">
                <a:solidFill>
                  <a:srgbClr val="BD2BBA"/>
                </a:solidFill>
                <a:latin typeface="Arial"/>
                <a:cs typeface="Trebuchet MS"/>
              </a:rPr>
              <a:t>Primary</a:t>
            </a:r>
            <a:r>
              <a:rPr sz="1600" b="1" spc="-15" dirty="0">
                <a:solidFill>
                  <a:srgbClr val="BD2BBA"/>
                </a:solidFill>
                <a:latin typeface="Arial"/>
                <a:cs typeface="Trebuchet MS"/>
              </a:rPr>
              <a:t> </a:t>
            </a:r>
            <a:r>
              <a:rPr sz="1600" b="1" dirty="0">
                <a:solidFill>
                  <a:srgbClr val="BD2BBA"/>
                </a:solidFill>
                <a:latin typeface="Arial"/>
                <a:cs typeface="Trebuchet MS"/>
              </a:rPr>
              <a:t>analysis</a:t>
            </a:r>
            <a:r>
              <a:rPr sz="1600" b="1" spc="-45" dirty="0">
                <a:solidFill>
                  <a:srgbClr val="BD2BBA"/>
                </a:solidFill>
                <a:latin typeface="Arial"/>
                <a:cs typeface="Trebuchet MS"/>
              </a:rPr>
              <a:t> </a:t>
            </a:r>
            <a:r>
              <a:rPr sz="1600" b="1" spc="-5" dirty="0">
                <a:solidFill>
                  <a:srgbClr val="BD2BBA"/>
                </a:solidFill>
                <a:latin typeface="Arial"/>
                <a:cs typeface="Trebuchet MS"/>
              </a:rPr>
              <a:t>population</a:t>
            </a:r>
            <a:endParaRPr sz="1600" dirty="0">
              <a:solidFill>
                <a:prstClr val="black"/>
              </a:solidFill>
              <a:latin typeface="Arial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946591" y="2224592"/>
            <a:ext cx="1283543" cy="1313821"/>
          </a:xfrm>
          <a:prstGeom prst="rect">
            <a:avLst/>
          </a:prstGeom>
          <a:ln w="28955">
            <a:solidFill>
              <a:srgbClr val="585353"/>
            </a:solidFill>
          </a:ln>
        </p:spPr>
        <p:txBody>
          <a:bodyPr vert="horz" wrap="square" lIns="0" tIns="635" rIns="0" bIns="0" rtlCol="0" anchor="ctr">
            <a:noAutofit/>
          </a:bodyPr>
          <a:lstStyle/>
          <a:p>
            <a:pPr marL="173986" marR="165096" indent="-2540" algn="ctr" defTabSz="914377">
              <a:defRPr/>
            </a:pPr>
            <a:r>
              <a:rPr sz="1333" spc="-5" dirty="0">
                <a:solidFill>
                  <a:srgbClr val="585353"/>
                </a:solidFill>
                <a:latin typeface="Arial"/>
                <a:cs typeface="Trebuchet MS"/>
              </a:rPr>
              <a:t>Surgery </a:t>
            </a:r>
            <a:r>
              <a:rPr sz="1333" dirty="0">
                <a:solidFill>
                  <a:srgbClr val="585353"/>
                </a:solidFill>
                <a:latin typeface="Arial"/>
                <a:cs typeface="Trebuchet MS"/>
              </a:rPr>
              <a:t> </a:t>
            </a:r>
            <a:r>
              <a:rPr sz="1333" spc="-5" dirty="0">
                <a:solidFill>
                  <a:srgbClr val="585353"/>
                </a:solidFill>
                <a:latin typeface="Arial"/>
                <a:cs typeface="Trebuchet MS"/>
              </a:rPr>
              <a:t>(within </a:t>
            </a:r>
            <a:r>
              <a:rPr sz="1333" dirty="0">
                <a:solidFill>
                  <a:srgbClr val="585353"/>
                </a:solidFill>
                <a:latin typeface="Arial"/>
                <a:cs typeface="Trebuchet MS"/>
              </a:rPr>
              <a:t>6</a:t>
            </a:r>
            <a:r>
              <a:rPr lang="en-GB" sz="1333" dirty="0">
                <a:solidFill>
                  <a:srgbClr val="585353"/>
                </a:solidFill>
                <a:latin typeface="Arial"/>
                <a:cs typeface="Trebuchet MS"/>
              </a:rPr>
              <a:t> </a:t>
            </a:r>
            <a:r>
              <a:rPr sz="1333" spc="-5" dirty="0">
                <a:solidFill>
                  <a:srgbClr val="585353"/>
                </a:solidFill>
                <a:latin typeface="Arial"/>
                <a:cs typeface="Trebuchet MS"/>
              </a:rPr>
              <a:t>weeks</a:t>
            </a:r>
            <a:r>
              <a:rPr lang="en-GB" sz="1333" spc="-5" dirty="0">
                <a:solidFill>
                  <a:srgbClr val="585353"/>
                </a:solidFill>
                <a:latin typeface="Arial"/>
                <a:cs typeface="Trebuchet MS"/>
              </a:rPr>
              <a:t> </a:t>
            </a:r>
            <a:r>
              <a:rPr sz="1333" spc="-5" dirty="0">
                <a:solidFill>
                  <a:srgbClr val="585353"/>
                </a:solidFill>
                <a:latin typeface="Arial"/>
                <a:cs typeface="Trebuchet MS"/>
              </a:rPr>
              <a:t>post</a:t>
            </a:r>
            <a:r>
              <a:rPr lang="en-GB" sz="1333" spc="-5" dirty="0">
                <a:solidFill>
                  <a:srgbClr val="585353"/>
                </a:solidFill>
                <a:latin typeface="Arial"/>
                <a:cs typeface="Trebuchet MS"/>
              </a:rPr>
              <a:t>-</a:t>
            </a:r>
            <a:r>
              <a:rPr sz="1333" spc="-5" dirty="0">
                <a:solidFill>
                  <a:srgbClr val="585353"/>
                </a:solidFill>
                <a:latin typeface="Arial"/>
                <a:cs typeface="Trebuchet MS"/>
              </a:rPr>
              <a:t>t</a:t>
            </a:r>
            <a:r>
              <a:rPr sz="1333" spc="-15" dirty="0">
                <a:solidFill>
                  <a:srgbClr val="585353"/>
                </a:solidFill>
                <a:latin typeface="Arial"/>
                <a:cs typeface="Trebuchet MS"/>
              </a:rPr>
              <a:t>r</a:t>
            </a:r>
            <a:r>
              <a:rPr sz="1333" spc="-5" dirty="0">
                <a:solidFill>
                  <a:srgbClr val="585353"/>
                </a:solidFill>
                <a:latin typeface="Arial"/>
                <a:cs typeface="Trebuchet MS"/>
              </a:rPr>
              <a:t>ea</a:t>
            </a:r>
            <a:r>
              <a:rPr sz="1333" spc="-11" dirty="0">
                <a:solidFill>
                  <a:srgbClr val="585353"/>
                </a:solidFill>
                <a:latin typeface="Arial"/>
                <a:cs typeface="Trebuchet MS"/>
              </a:rPr>
              <a:t>t</a:t>
            </a:r>
            <a:r>
              <a:rPr sz="1333" spc="-5" dirty="0">
                <a:solidFill>
                  <a:srgbClr val="585353"/>
                </a:solidFill>
                <a:latin typeface="Arial"/>
                <a:cs typeface="Trebuchet MS"/>
              </a:rPr>
              <a:t>ment)</a:t>
            </a:r>
            <a:endParaRPr lang="en-GB" sz="1333" spc="-5" dirty="0">
              <a:solidFill>
                <a:srgbClr val="585353"/>
              </a:solidFill>
              <a:latin typeface="Arial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724665" y="2224592"/>
            <a:ext cx="1244969" cy="1313821"/>
          </a:xfrm>
          <a:prstGeom prst="rect">
            <a:avLst/>
          </a:prstGeom>
          <a:ln w="28955">
            <a:solidFill>
              <a:srgbClr val="585353"/>
            </a:solidFill>
          </a:ln>
        </p:spPr>
        <p:txBody>
          <a:bodyPr vert="horz" wrap="square" lIns="0" tIns="0" rIns="0" bIns="0" rtlCol="0" anchor="ctr">
            <a:noAutofit/>
          </a:bodyPr>
          <a:lstStyle/>
          <a:p>
            <a:pPr marL="95248" marR="89532" algn="ctr" defTabSz="914377">
              <a:defRPr/>
            </a:pPr>
            <a:r>
              <a:rPr sz="1333" spc="-5" dirty="0">
                <a:solidFill>
                  <a:srgbClr val="585353"/>
                </a:solidFill>
                <a:latin typeface="Arial"/>
                <a:cs typeface="Trebuchet MS"/>
              </a:rPr>
              <a:t>Optional </a:t>
            </a:r>
            <a:r>
              <a:rPr sz="1333" dirty="0">
                <a:solidFill>
                  <a:srgbClr val="585353"/>
                </a:solidFill>
                <a:latin typeface="Arial"/>
                <a:cs typeface="Trebuchet MS"/>
              </a:rPr>
              <a:t> </a:t>
            </a:r>
            <a:r>
              <a:rPr sz="1333" spc="-5" dirty="0">
                <a:solidFill>
                  <a:srgbClr val="585353"/>
                </a:solidFill>
                <a:latin typeface="Arial"/>
                <a:cs typeface="Trebuchet MS"/>
              </a:rPr>
              <a:t>adjuvant </a:t>
            </a:r>
            <a:r>
              <a:rPr sz="1333" dirty="0">
                <a:solidFill>
                  <a:srgbClr val="585353"/>
                </a:solidFill>
                <a:latin typeface="Arial"/>
                <a:cs typeface="Trebuchet MS"/>
              </a:rPr>
              <a:t> </a:t>
            </a:r>
            <a:r>
              <a:rPr sz="1333" spc="-5" dirty="0">
                <a:solidFill>
                  <a:srgbClr val="585353"/>
                </a:solidFill>
                <a:latin typeface="Arial"/>
                <a:cs typeface="Trebuchet MS"/>
              </a:rPr>
              <a:t>chemo</a:t>
            </a:r>
            <a:r>
              <a:rPr sz="1333" spc="-60" dirty="0">
                <a:solidFill>
                  <a:srgbClr val="585353"/>
                </a:solidFill>
                <a:latin typeface="Arial"/>
                <a:cs typeface="Trebuchet MS"/>
              </a:rPr>
              <a:t> </a:t>
            </a:r>
            <a:r>
              <a:rPr sz="1333" dirty="0">
                <a:solidFill>
                  <a:srgbClr val="585353"/>
                </a:solidFill>
                <a:latin typeface="Arial"/>
                <a:cs typeface="Arial"/>
              </a:rPr>
              <a:t>±</a:t>
            </a:r>
            <a:r>
              <a:rPr sz="1333" spc="-5" dirty="0">
                <a:solidFill>
                  <a:srgbClr val="585353"/>
                </a:solidFill>
                <a:latin typeface="Arial"/>
                <a:cs typeface="Arial"/>
              </a:rPr>
              <a:t> </a:t>
            </a:r>
            <a:r>
              <a:rPr sz="1333" spc="5" dirty="0">
                <a:solidFill>
                  <a:srgbClr val="585353"/>
                </a:solidFill>
                <a:latin typeface="Arial"/>
                <a:cs typeface="Trebuchet MS"/>
              </a:rPr>
              <a:t>RT</a:t>
            </a:r>
            <a:endParaRPr lang="en-GB" sz="1333" spc="5" dirty="0">
              <a:solidFill>
                <a:srgbClr val="585353"/>
              </a:solidFill>
              <a:latin typeface="Arial"/>
              <a:cs typeface="Trebuchet M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0235586" y="2830162"/>
            <a:ext cx="459417" cy="101167"/>
          </a:xfrm>
          <a:custGeom>
            <a:avLst/>
            <a:gdLst/>
            <a:ahLst/>
            <a:cxnLst/>
            <a:rect l="l" t="t" r="r" b="b"/>
            <a:pathLst>
              <a:path w="396240" h="105410">
                <a:moveTo>
                  <a:pt x="290829" y="0"/>
                </a:moveTo>
                <a:lnTo>
                  <a:pt x="290829" y="105156"/>
                </a:lnTo>
                <a:lnTo>
                  <a:pt x="360933" y="70103"/>
                </a:lnTo>
                <a:lnTo>
                  <a:pt x="308355" y="70103"/>
                </a:lnTo>
                <a:lnTo>
                  <a:pt x="308355" y="35051"/>
                </a:lnTo>
                <a:lnTo>
                  <a:pt x="360933" y="35051"/>
                </a:lnTo>
                <a:lnTo>
                  <a:pt x="290829" y="0"/>
                </a:lnTo>
                <a:close/>
              </a:path>
              <a:path w="396240" h="105410">
                <a:moveTo>
                  <a:pt x="290829" y="35051"/>
                </a:moveTo>
                <a:lnTo>
                  <a:pt x="0" y="35051"/>
                </a:lnTo>
                <a:lnTo>
                  <a:pt x="0" y="70103"/>
                </a:lnTo>
                <a:lnTo>
                  <a:pt x="290829" y="70103"/>
                </a:lnTo>
                <a:lnTo>
                  <a:pt x="290829" y="35051"/>
                </a:lnTo>
                <a:close/>
              </a:path>
              <a:path w="396240" h="105410">
                <a:moveTo>
                  <a:pt x="360933" y="35051"/>
                </a:moveTo>
                <a:lnTo>
                  <a:pt x="308355" y="35051"/>
                </a:lnTo>
                <a:lnTo>
                  <a:pt x="308355" y="70103"/>
                </a:lnTo>
                <a:lnTo>
                  <a:pt x="360933" y="70103"/>
                </a:lnTo>
                <a:lnTo>
                  <a:pt x="395985" y="52577"/>
                </a:lnTo>
                <a:lnTo>
                  <a:pt x="360933" y="35051"/>
                </a:lnTo>
                <a:close/>
              </a:path>
            </a:pathLst>
          </a:custGeom>
          <a:solidFill>
            <a:srgbClr val="565252"/>
          </a:solidFill>
        </p:spPr>
        <p:txBody>
          <a:bodyPr wrap="square" lIns="0" tIns="0" rIns="0" bIns="0" rtlCol="0"/>
          <a:lstStyle/>
          <a:p>
            <a:pPr defTabSz="914377">
              <a:defRPr/>
            </a:pPr>
            <a:endParaRPr sz="1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114815" y="2506486"/>
            <a:ext cx="764805" cy="356251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52068" marR="5080" indent="-40004" algn="ctr" defTabSz="914377">
              <a:lnSpc>
                <a:spcPts val="1300"/>
              </a:lnSpc>
              <a:spcBef>
                <a:spcPts val="260"/>
              </a:spcBef>
              <a:defRPr/>
            </a:pPr>
            <a:r>
              <a:rPr sz="1067" dirty="0">
                <a:solidFill>
                  <a:srgbClr val="585353"/>
                </a:solidFill>
                <a:latin typeface="Arial"/>
                <a:cs typeface="Trebuchet MS"/>
              </a:rPr>
              <a:t>R</a:t>
            </a:r>
            <a:r>
              <a:rPr sz="1067" spc="5" dirty="0">
                <a:solidFill>
                  <a:srgbClr val="585353"/>
                </a:solidFill>
                <a:latin typeface="Arial"/>
                <a:cs typeface="Trebuchet MS"/>
              </a:rPr>
              <a:t>a</a:t>
            </a:r>
            <a:r>
              <a:rPr sz="1067" dirty="0">
                <a:solidFill>
                  <a:srgbClr val="585353"/>
                </a:solidFill>
                <a:latin typeface="Arial"/>
                <a:cs typeface="Trebuchet MS"/>
              </a:rPr>
              <a:t>di</a:t>
            </a:r>
            <a:r>
              <a:rPr sz="1067" spc="5" dirty="0">
                <a:solidFill>
                  <a:srgbClr val="585353"/>
                </a:solidFill>
                <a:latin typeface="Arial"/>
                <a:cs typeface="Trebuchet MS"/>
              </a:rPr>
              <a:t>o</a:t>
            </a:r>
            <a:r>
              <a:rPr sz="1067" spc="-11" dirty="0">
                <a:solidFill>
                  <a:srgbClr val="585353"/>
                </a:solidFill>
                <a:latin typeface="Arial"/>
                <a:cs typeface="Trebuchet MS"/>
              </a:rPr>
              <a:t>l</a:t>
            </a:r>
            <a:r>
              <a:rPr sz="1067" spc="5" dirty="0">
                <a:solidFill>
                  <a:srgbClr val="585353"/>
                </a:solidFill>
                <a:latin typeface="Arial"/>
                <a:cs typeface="Trebuchet MS"/>
              </a:rPr>
              <a:t>o</a:t>
            </a:r>
            <a:r>
              <a:rPr sz="1067" dirty="0">
                <a:solidFill>
                  <a:srgbClr val="585353"/>
                </a:solidFill>
                <a:latin typeface="Arial"/>
                <a:cs typeface="Trebuchet MS"/>
              </a:rPr>
              <a:t>gic  </a:t>
            </a:r>
            <a:r>
              <a:rPr sz="1067" spc="-5" dirty="0">
                <a:solidFill>
                  <a:srgbClr val="585353"/>
                </a:solidFill>
                <a:latin typeface="Arial"/>
                <a:cs typeface="Trebuchet MS"/>
              </a:rPr>
              <a:t>restaging</a:t>
            </a:r>
            <a:endParaRPr sz="1067" dirty="0">
              <a:solidFill>
                <a:prstClr val="black"/>
              </a:solidFill>
              <a:latin typeface="Arial"/>
              <a:cs typeface="Trebuchet M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4C5359E-06BC-4516-93DC-9501BFB8AD8A}"/>
              </a:ext>
            </a:extLst>
          </p:cNvPr>
          <p:cNvSpPr/>
          <p:nvPr/>
        </p:nvSpPr>
        <p:spPr>
          <a:xfrm>
            <a:off x="3621713" y="2615760"/>
            <a:ext cx="509553" cy="511193"/>
          </a:xfrm>
          <a:prstGeom prst="ellipse">
            <a:avLst/>
          </a:prstGeom>
          <a:solidFill>
            <a:schemeClr val="bg1"/>
          </a:solidFill>
          <a:ln w="38100">
            <a:solidFill>
              <a:srgbClr val="2489B9"/>
            </a:solidFill>
          </a:ln>
        </p:spPr>
        <p:txBody>
          <a:bodyPr wrap="none" rtlCol="0" anchor="ctr">
            <a:noAutofit/>
          </a:bodyPr>
          <a:lstStyle/>
          <a:p>
            <a:pPr algn="ctr" defTabSz="914377"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b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1:1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2990C9D-B17A-B428-BE76-28BC9AF1BCAA}"/>
              </a:ext>
            </a:extLst>
          </p:cNvPr>
          <p:cNvSpPr txBox="1"/>
          <p:nvPr/>
        </p:nvSpPr>
        <p:spPr>
          <a:xfrm>
            <a:off x="6035962" y="6465440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dirty="0"/>
              <a:t>Forde PM, et al. NEJM 2022</a:t>
            </a:r>
          </a:p>
        </p:txBody>
      </p:sp>
    </p:spTree>
    <p:extLst>
      <p:ext uri="{BB962C8B-B14F-4D97-AF65-F5344CB8AC3E}">
        <p14:creationId xmlns:p14="http://schemas.microsoft.com/office/powerpoint/2010/main" val="13220851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4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74644" y="1215778"/>
            <a:ext cx="10057816" cy="5204467"/>
          </a:xfrm>
        </p:spPr>
        <p:txBody>
          <a:bodyPr/>
          <a:lstStyle/>
          <a:p>
            <a:pPr lvl="1" eaLnBrk="1" hangingPunct="1">
              <a:buFont typeface="Wingdings" pitchFamily="2" charset="2"/>
              <a:buChar char="Ø"/>
            </a:pPr>
            <a:r>
              <a:rPr lang="en-GB" sz="2400" dirty="0">
                <a:solidFill>
                  <a:srgbClr val="0034A1"/>
                </a:solidFill>
                <a:latin typeface="Arial" charset="0"/>
                <a:ea typeface="MS PGothic" charset="0"/>
              </a:rPr>
              <a:t> PE plus PD-L1/PD-1 blockade represents the standard of care in front-line SCLC-EE</a:t>
            </a:r>
          </a:p>
          <a:p>
            <a:pPr lvl="2"/>
            <a:r>
              <a:rPr lang="en-GB" sz="2400" dirty="0">
                <a:solidFill>
                  <a:srgbClr val="0034A1"/>
                </a:solidFill>
                <a:latin typeface="Arial" charset="0"/>
                <a:ea typeface="MS PGothic" charset="0"/>
              </a:rPr>
              <a:t> Substantial impact in the long term: Tripled survival at 3 years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34A1"/>
              </a:solidFill>
              <a:latin typeface="Arial" charset="0"/>
              <a:ea typeface="MS PGothic" charset="0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GB" sz="2400" dirty="0">
                <a:solidFill>
                  <a:srgbClr val="0034A1"/>
                </a:solidFill>
                <a:latin typeface="Arial" charset="0"/>
                <a:ea typeface="MS PGothic" charset="0"/>
              </a:rPr>
              <a:t>  Encouraging preliminary data with a number of approaches in the relapse setting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4A1"/>
                </a:solidFill>
                <a:latin typeface="Arial" charset="0"/>
                <a:ea typeface="MS PGothic" charset="0"/>
              </a:rPr>
              <a:t> Lurbinectedin in combination with IO (atezolizumab, pembrolizumab) but not with doxorubicin (ATLANTIS trial)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4A1"/>
                </a:solidFill>
                <a:latin typeface="Arial" charset="0"/>
                <a:ea typeface="MS PGothic" charset="0"/>
              </a:rPr>
              <a:t> </a:t>
            </a:r>
            <a:r>
              <a:rPr lang="en-GB" sz="2400" dirty="0" err="1">
                <a:solidFill>
                  <a:srgbClr val="0034A1"/>
                </a:solidFill>
                <a:latin typeface="Arial" charset="0"/>
                <a:ea typeface="MS PGothic" charset="0"/>
              </a:rPr>
              <a:t>Tarlatamab</a:t>
            </a:r>
            <a:r>
              <a:rPr lang="en-GB" sz="2400" dirty="0">
                <a:solidFill>
                  <a:srgbClr val="0034A1"/>
                </a:solidFill>
                <a:latin typeface="Arial" charset="0"/>
                <a:ea typeface="MS PGothic" charset="0"/>
              </a:rPr>
              <a:t> and DS 7300.</a:t>
            </a:r>
          </a:p>
        </p:txBody>
      </p:sp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1524000" y="1"/>
            <a:ext cx="9144000" cy="9747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marL="0" marR="0" lvl="0" indent="0" algn="ctr" defTabSz="4492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es-ES" sz="32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SimSun" charset="0"/>
            </a:endParaRPr>
          </a:p>
        </p:txBody>
      </p:sp>
      <p:sp>
        <p:nvSpPr>
          <p:cNvPr id="622596" name="Rectangle 4"/>
          <p:cNvSpPr>
            <a:spLocks noGrp="1" noChangeArrowheads="1"/>
          </p:cNvSpPr>
          <p:nvPr>
            <p:ph type="title"/>
          </p:nvPr>
        </p:nvSpPr>
        <p:spPr>
          <a:xfrm>
            <a:off x="553156" y="307058"/>
            <a:ext cx="10882488" cy="553998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Take home – SCLC</a:t>
            </a:r>
          </a:p>
        </p:txBody>
      </p:sp>
    </p:spTree>
    <p:extLst>
      <p:ext uri="{BB962C8B-B14F-4D97-AF65-F5344CB8AC3E}">
        <p14:creationId xmlns:p14="http://schemas.microsoft.com/office/powerpoint/2010/main" val="147379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488F12-E039-4E94-A448-8800BDD9AA44}"/>
              </a:ext>
            </a:extLst>
          </p:cNvPr>
          <p:cNvSpPr txBox="1"/>
          <p:nvPr/>
        </p:nvSpPr>
        <p:spPr>
          <a:xfrm>
            <a:off x="193963" y="6139975"/>
            <a:ext cx="4973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L Paz-Ares, Hospital Universitario 12 de </a:t>
            </a:r>
            <a:r>
              <a:rPr lang="en-US" sz="16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Octubre</a:t>
            </a:r>
            <a:r>
              <a:rPr lang="en-US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Spain </a:t>
            </a:r>
            <a:r>
              <a:rPr lang="en-US" sz="1600" dirty="0">
                <a:solidFill>
                  <a:srgbClr val="18179F"/>
                </a:solidFill>
              </a:rPr>
              <a:t>Institution, Country, Twitter Handle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42AF6451-1638-9F42-9EC2-91B8D5070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502730"/>
            <a:ext cx="9144000" cy="3151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>
            <a:lvl1pPr marL="341313" indent="-336550" eaLnBrk="0" hangingPunct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1pPr>
            <a:lvl2pPr eaLnBrk="0" hangingPunct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 hangingPunct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 hangingPunct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 hangingPunct="0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 eaLnBrk="1" hangingPunct="1">
              <a:spcAft>
                <a:spcPts val="1625"/>
              </a:spcAft>
              <a:defRPr/>
            </a:pPr>
            <a:r>
              <a:rPr lang="es-E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Gracias</a:t>
            </a:r>
          </a:p>
          <a:p>
            <a:pPr algn="ctr" eaLnBrk="1" hangingPunct="1">
              <a:spcAft>
                <a:spcPts val="1625"/>
              </a:spcAft>
              <a:defRPr/>
            </a:pPr>
            <a:r>
              <a:rPr lang="es-ES" sz="6000" b="1" dirty="0" err="1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lpazaresr@seom.org</a:t>
            </a:r>
            <a:endParaRPr lang="es-ES" sz="6000" b="1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spcAft>
                <a:spcPts val="1625"/>
              </a:spcAft>
              <a:defRPr/>
            </a:pPr>
            <a:endParaRPr lang="es-ES" sz="6000" b="1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63609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-88900" y="2857500"/>
            <a:ext cx="12192000" cy="1143000"/>
          </a:xfrm>
        </p:spPr>
        <p:txBody>
          <a:bodyPr wrap="square" anchor="ctr">
            <a:noAutofit/>
          </a:bodyPr>
          <a:lstStyle/>
          <a:p>
            <a:pPr>
              <a:spcBef>
                <a:spcPts val="1800"/>
              </a:spcBef>
            </a:pPr>
            <a:r>
              <a:rPr lang="en-US" sz="3200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Appendix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1AE719E2-CC57-9D4F-A735-FFC2EFEB6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4645518"/>
            <a:ext cx="7315200" cy="51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1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7365ECFC-443D-6247-ACA2-100CD22FA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7749" y="5778682"/>
            <a:ext cx="4536503" cy="94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endParaRPr kumimoji="0" lang="en-US" altLang="x-none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968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C0BBB-EF73-16C8-53C1-A9CF3E253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400"/>
            <a:ext cx="12192000" cy="825772"/>
          </a:xfrm>
        </p:spPr>
        <p:txBody>
          <a:bodyPr/>
          <a:lstStyle/>
          <a:p>
            <a:r>
              <a:rPr lang="en-US" spc="-7" dirty="0">
                <a:solidFill>
                  <a:schemeClr val="accent2"/>
                </a:solidFill>
              </a:rPr>
              <a:t>COAST:</a:t>
            </a:r>
            <a:r>
              <a:rPr lang="en-US" spc="7" dirty="0">
                <a:solidFill>
                  <a:schemeClr val="accent2"/>
                </a:solidFill>
              </a:rPr>
              <a:t> </a:t>
            </a:r>
            <a:r>
              <a:rPr lang="en-US" spc="-7" dirty="0">
                <a:solidFill>
                  <a:schemeClr val="accent2"/>
                </a:solidFill>
              </a:rPr>
              <a:t>Phase</a:t>
            </a:r>
            <a:r>
              <a:rPr lang="en-US" spc="13" dirty="0">
                <a:solidFill>
                  <a:schemeClr val="accent2"/>
                </a:solidFill>
              </a:rPr>
              <a:t> </a:t>
            </a:r>
            <a:r>
              <a:rPr lang="en-US" spc="-7" dirty="0">
                <a:solidFill>
                  <a:schemeClr val="accent2"/>
                </a:solidFill>
              </a:rPr>
              <a:t>2,</a:t>
            </a:r>
            <a:r>
              <a:rPr lang="en-US" spc="13" dirty="0">
                <a:solidFill>
                  <a:schemeClr val="accent2"/>
                </a:solidFill>
              </a:rPr>
              <a:t> </a:t>
            </a:r>
            <a:r>
              <a:rPr lang="en-US" spc="13" dirty="0" err="1">
                <a:solidFill>
                  <a:schemeClr val="accent2"/>
                </a:solidFill>
              </a:rPr>
              <a:t>R</a:t>
            </a:r>
            <a:r>
              <a:rPr lang="en-US" dirty="0" err="1">
                <a:solidFill>
                  <a:schemeClr val="accent2"/>
                </a:solidFill>
              </a:rPr>
              <a:t>andomised</a:t>
            </a:r>
            <a:r>
              <a:rPr lang="en-US" spc="-7" dirty="0">
                <a:solidFill>
                  <a:schemeClr val="accent2"/>
                </a:solidFill>
              </a:rPr>
              <a:t> Open-Label </a:t>
            </a:r>
            <a:r>
              <a:rPr lang="en-US" spc="-7">
                <a:solidFill>
                  <a:schemeClr val="accent2"/>
                </a:solidFill>
              </a:rPr>
              <a:t>Study 12-Month </a:t>
            </a:r>
            <a:r>
              <a:rPr lang="en-US" spc="-7" dirty="0">
                <a:solidFill>
                  <a:schemeClr val="accent2"/>
                </a:solidFill>
              </a:rPr>
              <a:t>Follow-Up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BBAA750F-2BD5-45A7-C602-8E69CA69C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34" y="793886"/>
            <a:ext cx="8541966" cy="527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63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63826122-4A2A-C2FB-D842-072C514084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95"/>
          <a:stretch/>
        </p:blipFill>
        <p:spPr>
          <a:xfrm>
            <a:off x="542802" y="1284020"/>
            <a:ext cx="2784169" cy="2434576"/>
          </a:xfrm>
          <a:prstGeom prst="rect">
            <a:avLst/>
          </a:prstGeom>
          <a:ln>
            <a:noFill/>
          </a:ln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1E2E8982-EDA5-8B95-0BD3-0C056C4712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88"/>
          <a:stretch/>
        </p:blipFill>
        <p:spPr>
          <a:xfrm>
            <a:off x="715152" y="3688121"/>
            <a:ext cx="2687235" cy="2434576"/>
          </a:xfrm>
          <a:prstGeom prst="rect">
            <a:avLst/>
          </a:prstGeom>
        </p:spPr>
      </p:pic>
      <p:grpSp>
        <p:nvGrpSpPr>
          <p:cNvPr id="8" name="Group 2">
            <a:extLst>
              <a:ext uri="{FF2B5EF4-FFF2-40B4-BE49-F238E27FC236}">
                <a16:creationId xmlns:a16="http://schemas.microsoft.com/office/drawing/2014/main" id="{4E0BA4D6-6D0B-2878-7F97-A0C4DAE5CC14}"/>
              </a:ext>
            </a:extLst>
          </p:cNvPr>
          <p:cNvGrpSpPr/>
          <p:nvPr/>
        </p:nvGrpSpPr>
        <p:grpSpPr>
          <a:xfrm>
            <a:off x="3393890" y="2250915"/>
            <a:ext cx="4424213" cy="3959880"/>
            <a:chOff x="3833089" y="1881940"/>
            <a:chExt cx="8180767" cy="3824634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81D3FBFC-F20F-6D6F-3BD4-79ABBDAF4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33089" y="2010457"/>
              <a:ext cx="8180767" cy="3696117"/>
            </a:xfrm>
            <a:prstGeom prst="rect">
              <a:avLst/>
            </a:prstGeom>
          </p:spPr>
        </p:pic>
        <p:sp>
          <p:nvSpPr>
            <p:cNvPr id="10" name="Rectangle 1">
              <a:extLst>
                <a:ext uri="{FF2B5EF4-FFF2-40B4-BE49-F238E27FC236}">
                  <a16:creationId xmlns:a16="http://schemas.microsoft.com/office/drawing/2014/main" id="{6D7D377B-0363-A057-8637-2A51042067E6}"/>
                </a:ext>
              </a:extLst>
            </p:cNvPr>
            <p:cNvSpPr/>
            <p:nvPr/>
          </p:nvSpPr>
          <p:spPr>
            <a:xfrm>
              <a:off x="8465574" y="1881940"/>
              <a:ext cx="3067665" cy="11463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 defTabSz="914377">
                <a:spcAft>
                  <a:spcPts val="600"/>
                </a:spcAft>
                <a:defRPr/>
              </a:pPr>
              <a:endParaRPr lang="en-US" sz="1351" dirty="0">
                <a:solidFill>
                  <a:srgbClr val="FFFFFF"/>
                </a:solidFill>
                <a:latin typeface="Arial"/>
              </a:endParaRPr>
            </a:p>
          </p:txBody>
        </p:sp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1E72FFA-6B8F-53D2-E39F-5A63186FAD43}"/>
              </a:ext>
            </a:extLst>
          </p:cNvPr>
          <p:cNvGraphicFramePr>
            <a:graphicFrameLocks noGrp="1"/>
          </p:cNvGraphicFramePr>
          <p:nvPr/>
        </p:nvGraphicFramePr>
        <p:xfrm>
          <a:off x="5192677" y="1452552"/>
          <a:ext cx="2565805" cy="17678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039791">
                  <a:extLst>
                    <a:ext uri="{9D8B030D-6E8A-4147-A177-3AD203B41FA5}">
                      <a16:colId xmlns:a16="http://schemas.microsoft.com/office/drawing/2014/main" val="2393661439"/>
                    </a:ext>
                  </a:extLst>
                </a:gridCol>
                <a:gridCol w="763007">
                  <a:extLst>
                    <a:ext uri="{9D8B030D-6E8A-4147-A177-3AD203B41FA5}">
                      <a16:colId xmlns:a16="http://schemas.microsoft.com/office/drawing/2014/main" val="4286179005"/>
                    </a:ext>
                  </a:extLst>
                </a:gridCol>
                <a:gridCol w="763007">
                  <a:extLst>
                    <a:ext uri="{9D8B030D-6E8A-4147-A177-3AD203B41FA5}">
                      <a16:colId xmlns:a16="http://schemas.microsoft.com/office/drawing/2014/main" val="425408265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sz="1100" noProof="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/>
                        <a:t>Nivolumab + CT</a:t>
                      </a:r>
                      <a:br>
                        <a:rPr lang="en-US" sz="1100" noProof="0" dirty="0"/>
                      </a:br>
                      <a:r>
                        <a:rPr lang="en-US" sz="1100" noProof="0" dirty="0"/>
                        <a:t>(n=179)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/>
                        <a:t>CT</a:t>
                      </a:r>
                      <a:br>
                        <a:rPr lang="en-US" sz="1100" noProof="0" dirty="0"/>
                      </a:br>
                      <a:r>
                        <a:rPr lang="en-US" sz="1100" noProof="0" dirty="0"/>
                        <a:t>(n=179)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030158"/>
                  </a:ext>
                </a:extLst>
              </a:tr>
              <a:tr h="416560">
                <a:tc>
                  <a:txBody>
                    <a:bodyPr/>
                    <a:lstStyle/>
                    <a:p>
                      <a:r>
                        <a:rPr lang="en-US" sz="1100" b="1" noProof="0" dirty="0"/>
                        <a:t>Median EFS, months </a:t>
                      </a:r>
                      <a:endParaRPr lang="en-US" sz="1100" b="0" noProof="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D2D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noProof="0" dirty="0"/>
                        <a:t>31.6 </a:t>
                      </a:r>
                      <a:endParaRPr lang="en-US" sz="1100" noProof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D2D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noProof="0" dirty="0"/>
                        <a:t>20.8 </a:t>
                      </a:r>
                      <a:endParaRPr lang="en-US" sz="1100" noProof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D2D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5317154"/>
                  </a:ext>
                </a:extLst>
              </a:tr>
              <a:tr h="416560">
                <a:tc>
                  <a:txBody>
                    <a:bodyPr/>
                    <a:lstStyle/>
                    <a:p>
                      <a:r>
                        <a:rPr lang="en-US" sz="1100" b="1" noProof="0" dirty="0"/>
                        <a:t>HR </a:t>
                      </a:r>
                      <a:r>
                        <a:rPr lang="en-US" sz="1100" b="0" noProof="0" dirty="0"/>
                        <a:t>(97.38% CI)</a:t>
                      </a:r>
                      <a:r>
                        <a:rPr lang="en-US" sz="1100" b="0" baseline="30000" noProof="0" dirty="0"/>
                        <a:t>¶</a:t>
                      </a:r>
                      <a:endParaRPr lang="en-US" sz="1100" b="0" noProof="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b="1" noProof="0" dirty="0"/>
                        <a:t>0.63</a:t>
                      </a:r>
                      <a:r>
                        <a:rPr lang="en-US" sz="1100" b="0" noProof="0" dirty="0"/>
                        <a:t> (0.43, 0.91)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40103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100" b="1" noProof="0" dirty="0"/>
                        <a:t>P-value</a:t>
                      </a:r>
                      <a:r>
                        <a:rPr lang="en-US" sz="1100" b="1" baseline="30000" noProof="0" dirty="0"/>
                        <a:t>║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D2DF">
                        <a:alpha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b="1" noProof="0" dirty="0"/>
                        <a:t>0.0052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D2DF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8870288"/>
                  </a:ext>
                </a:extLst>
              </a:tr>
            </a:tbl>
          </a:graphicData>
        </a:graphic>
      </p:graphicFrame>
      <p:sp>
        <p:nvSpPr>
          <p:cNvPr id="12" name="Rectangle 4">
            <a:extLst>
              <a:ext uri="{FF2B5EF4-FFF2-40B4-BE49-F238E27FC236}">
                <a16:creationId xmlns:a16="http://schemas.microsoft.com/office/drawing/2014/main" id="{FDD4CFC6-7CC2-F018-E7E4-628920970B8C}"/>
              </a:ext>
            </a:extLst>
          </p:cNvPr>
          <p:cNvSpPr/>
          <p:nvPr/>
        </p:nvSpPr>
        <p:spPr>
          <a:xfrm>
            <a:off x="1144210" y="1334737"/>
            <a:ext cx="2064775" cy="333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4377">
              <a:defRPr/>
            </a:pPr>
            <a:r>
              <a:rPr lang="en-US" sz="1100" b="1" dirty="0">
                <a:solidFill>
                  <a:srgbClr val="455560"/>
                </a:solidFill>
                <a:latin typeface="Arial"/>
              </a:rPr>
              <a:t>OR 13.94 </a:t>
            </a:r>
            <a:r>
              <a:rPr lang="en-US" sz="1100" dirty="0">
                <a:solidFill>
                  <a:srgbClr val="455560"/>
                </a:solidFill>
                <a:latin typeface="Arial"/>
              </a:rPr>
              <a:t>(99% CI 3.49, 55.75)*</a:t>
            </a:r>
          </a:p>
          <a:p>
            <a:pPr algn="ctr" defTabSz="914377">
              <a:defRPr/>
            </a:pPr>
            <a:r>
              <a:rPr lang="en-US" sz="1100" b="1" dirty="0">
                <a:solidFill>
                  <a:srgbClr val="455560"/>
                </a:solidFill>
                <a:latin typeface="Arial"/>
              </a:rPr>
              <a:t>P&lt;0.0001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6BBCE6-7407-556A-8B8C-079B489FCB2F}"/>
              </a:ext>
            </a:extLst>
          </p:cNvPr>
          <p:cNvSpPr/>
          <p:nvPr/>
        </p:nvSpPr>
        <p:spPr>
          <a:xfrm>
            <a:off x="1144210" y="3683968"/>
            <a:ext cx="2064775" cy="333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4377">
              <a:defRPr/>
            </a:pPr>
            <a:r>
              <a:rPr lang="en-US" sz="1100" b="1" dirty="0">
                <a:solidFill>
                  <a:srgbClr val="455560"/>
                </a:solidFill>
                <a:latin typeface="Arial"/>
              </a:rPr>
              <a:t>OR 5.70 </a:t>
            </a:r>
            <a:r>
              <a:rPr lang="en-US" sz="1100" dirty="0">
                <a:solidFill>
                  <a:srgbClr val="455560"/>
                </a:solidFill>
                <a:latin typeface="Arial"/>
              </a:rPr>
              <a:t>(99% CI 3.16, 10.26)</a:t>
            </a:r>
            <a:r>
              <a:rPr lang="en-US" sz="1100" baseline="30000" dirty="0">
                <a:solidFill>
                  <a:srgbClr val="455560"/>
                </a:solidFill>
                <a:latin typeface="Arial"/>
              </a:rPr>
              <a:t>†</a:t>
            </a: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F0D3F737-0BE4-C3CE-58EF-7DF68A7B77DE}"/>
              </a:ext>
            </a:extLst>
          </p:cNvPr>
          <p:cNvSpPr/>
          <p:nvPr/>
        </p:nvSpPr>
        <p:spPr>
          <a:xfrm>
            <a:off x="1695948" y="1794142"/>
            <a:ext cx="961296" cy="222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4377">
              <a:defRPr/>
            </a:pPr>
            <a:r>
              <a:rPr lang="en-US" sz="1051" dirty="0">
                <a:solidFill>
                  <a:srgbClr val="455560"/>
                </a:solidFill>
                <a:latin typeface="Arial"/>
              </a:rPr>
              <a:t>Difference</a:t>
            </a:r>
          </a:p>
          <a:p>
            <a:pPr algn="ctr" defTabSz="914377">
              <a:defRPr/>
            </a:pPr>
            <a:r>
              <a:rPr lang="en-US" sz="1051" dirty="0">
                <a:solidFill>
                  <a:srgbClr val="455560"/>
                </a:solidFill>
                <a:latin typeface="Arial"/>
              </a:rPr>
              <a:t>21.8%</a:t>
            </a:r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4E469A68-EA7C-9BCF-0897-592CD1B1D31A}"/>
              </a:ext>
            </a:extLst>
          </p:cNvPr>
          <p:cNvSpPr/>
          <p:nvPr/>
        </p:nvSpPr>
        <p:spPr>
          <a:xfrm>
            <a:off x="1695948" y="4076801"/>
            <a:ext cx="961296" cy="222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4377">
              <a:defRPr/>
            </a:pPr>
            <a:r>
              <a:rPr lang="en-US" sz="1051" dirty="0">
                <a:solidFill>
                  <a:srgbClr val="455560"/>
                </a:solidFill>
                <a:latin typeface="Arial"/>
              </a:rPr>
              <a:t>Difference</a:t>
            </a:r>
          </a:p>
          <a:p>
            <a:pPr algn="ctr" defTabSz="914377">
              <a:defRPr/>
            </a:pPr>
            <a:r>
              <a:rPr lang="en-US" sz="1051" dirty="0">
                <a:solidFill>
                  <a:srgbClr val="455560"/>
                </a:solidFill>
                <a:latin typeface="Arial"/>
              </a:rPr>
              <a:t>28.0%</a:t>
            </a:r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6FC6E433-634F-8D40-5B67-D21F081090FE}"/>
              </a:ext>
            </a:extLst>
          </p:cNvPr>
          <p:cNvSpPr/>
          <p:nvPr/>
        </p:nvSpPr>
        <p:spPr>
          <a:xfrm>
            <a:off x="1378821" y="1931937"/>
            <a:ext cx="556064" cy="222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4377">
              <a:defRPr/>
            </a:pPr>
            <a:r>
              <a:rPr lang="en-US" sz="1051" dirty="0">
                <a:solidFill>
                  <a:srgbClr val="455560"/>
                </a:solidFill>
                <a:latin typeface="Arial"/>
              </a:rPr>
              <a:t>24.0%</a:t>
            </a:r>
          </a:p>
        </p:txBody>
      </p:sp>
      <p:sp>
        <p:nvSpPr>
          <p:cNvPr id="17" name="Rectangle 18">
            <a:extLst>
              <a:ext uri="{FF2B5EF4-FFF2-40B4-BE49-F238E27FC236}">
                <a16:creationId xmlns:a16="http://schemas.microsoft.com/office/drawing/2014/main" id="{F967CDF9-DCBE-CEED-143F-E7A00C0CE899}"/>
              </a:ext>
            </a:extLst>
          </p:cNvPr>
          <p:cNvSpPr/>
          <p:nvPr/>
        </p:nvSpPr>
        <p:spPr>
          <a:xfrm>
            <a:off x="2176596" y="3039774"/>
            <a:ext cx="961296" cy="222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4377">
              <a:defRPr/>
            </a:pPr>
            <a:r>
              <a:rPr lang="en-US" sz="1051" dirty="0">
                <a:solidFill>
                  <a:srgbClr val="455560"/>
                </a:solidFill>
                <a:latin typeface="Arial"/>
              </a:rPr>
              <a:t>2.2%</a:t>
            </a: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01E269A9-B42C-093D-EDFA-64351C3B4D86}"/>
              </a:ext>
            </a:extLst>
          </p:cNvPr>
          <p:cNvSpPr/>
          <p:nvPr/>
        </p:nvSpPr>
        <p:spPr>
          <a:xfrm>
            <a:off x="1343327" y="4248222"/>
            <a:ext cx="556064" cy="222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4377">
              <a:defRPr/>
            </a:pPr>
            <a:r>
              <a:rPr lang="en-US" sz="1051" dirty="0">
                <a:solidFill>
                  <a:srgbClr val="455560"/>
                </a:solidFill>
                <a:latin typeface="Arial"/>
              </a:rPr>
              <a:t>36.9%</a:t>
            </a:r>
          </a:p>
        </p:txBody>
      </p:sp>
      <p:sp>
        <p:nvSpPr>
          <p:cNvPr id="20" name="Rectangle 20">
            <a:extLst>
              <a:ext uri="{FF2B5EF4-FFF2-40B4-BE49-F238E27FC236}">
                <a16:creationId xmlns:a16="http://schemas.microsoft.com/office/drawing/2014/main" id="{B85C774F-A1AA-5972-27BB-4B092482109B}"/>
              </a:ext>
            </a:extLst>
          </p:cNvPr>
          <p:cNvSpPr/>
          <p:nvPr/>
        </p:nvSpPr>
        <p:spPr>
          <a:xfrm>
            <a:off x="2505991" y="5298073"/>
            <a:ext cx="556064" cy="222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4377">
              <a:defRPr/>
            </a:pPr>
            <a:r>
              <a:rPr lang="en-US" sz="1051" dirty="0">
                <a:solidFill>
                  <a:srgbClr val="455560"/>
                </a:solidFill>
                <a:latin typeface="Arial"/>
              </a:rPr>
              <a:t>8.9%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F49F9DA5-E762-3C66-B4D7-06FD03FB1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9" y="190209"/>
            <a:ext cx="11376025" cy="462547"/>
          </a:xfrm>
        </p:spPr>
        <p:txBody>
          <a:bodyPr>
            <a:noAutofit/>
          </a:bodyPr>
          <a:lstStyle/>
          <a:p>
            <a:r>
              <a:rPr lang="en-US" sz="3733" dirty="0" err="1">
                <a:solidFill>
                  <a:srgbClr val="111590"/>
                </a:solidFill>
              </a:rPr>
              <a:t>CheckMate</a:t>
            </a:r>
            <a:r>
              <a:rPr lang="en-US" sz="3733" dirty="0">
                <a:solidFill>
                  <a:srgbClr val="111590"/>
                </a:solidFill>
              </a:rPr>
              <a:t> 816: efficacy results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15B8FB65-327C-72CD-7387-F80CB13D73B0}"/>
              </a:ext>
            </a:extLst>
          </p:cNvPr>
          <p:cNvSpPr/>
          <p:nvPr/>
        </p:nvSpPr>
        <p:spPr>
          <a:xfrm>
            <a:off x="407989" y="834307"/>
            <a:ext cx="3053799" cy="3263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351" b="1" dirty="0">
                <a:solidFill>
                  <a:srgbClr val="FFFFFF"/>
                </a:solidFill>
                <a:latin typeface="Arial"/>
              </a:rPr>
              <a:t>Pathological outcomes</a:t>
            </a:r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D736DB40-5BED-4CE4-0FB3-F08D34B9AA78}"/>
              </a:ext>
            </a:extLst>
          </p:cNvPr>
          <p:cNvSpPr/>
          <p:nvPr/>
        </p:nvSpPr>
        <p:spPr>
          <a:xfrm>
            <a:off x="3833093" y="834308"/>
            <a:ext cx="4001399" cy="3263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351" b="1" dirty="0">
                <a:solidFill>
                  <a:srgbClr val="FFFFFF"/>
                </a:solidFill>
                <a:latin typeface="Arial"/>
              </a:rPr>
              <a:t>EFS outcomes</a:t>
            </a:r>
            <a:r>
              <a:rPr lang="en-US" b="1" baseline="30000" dirty="0">
                <a:solidFill>
                  <a:srgbClr val="FFFFFF"/>
                </a:solidFill>
                <a:latin typeface="Arial"/>
              </a:rPr>
              <a:t>‡§</a:t>
            </a:r>
            <a:r>
              <a:rPr lang="en-US" sz="1351" b="1" dirty="0">
                <a:solidFill>
                  <a:srgbClr val="FFFFFF"/>
                </a:solidFill>
                <a:latin typeface="Arial"/>
              </a:rPr>
              <a:t> 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3C034557-A6AA-763A-80EE-C901B5FFF2E4}"/>
              </a:ext>
            </a:extLst>
          </p:cNvPr>
          <p:cNvGrpSpPr/>
          <p:nvPr/>
        </p:nvGrpSpPr>
        <p:grpSpPr>
          <a:xfrm>
            <a:off x="7936090" y="1224663"/>
            <a:ext cx="4001399" cy="4848764"/>
            <a:chOff x="1269344" y="1563329"/>
            <a:chExt cx="9653312" cy="4233846"/>
          </a:xfrm>
        </p:grpSpPr>
        <p:pic>
          <p:nvPicPr>
            <p:cNvPr id="3" name="Picture 5">
              <a:extLst>
                <a:ext uri="{FF2B5EF4-FFF2-40B4-BE49-F238E27FC236}">
                  <a16:creationId xmlns:a16="http://schemas.microsoft.com/office/drawing/2014/main" id="{646B7325-9BB0-E593-266F-0B5FA765FD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1168"/>
            <a:stretch/>
          </p:blipFill>
          <p:spPr>
            <a:xfrm>
              <a:off x="1269344" y="1730476"/>
              <a:ext cx="9653312" cy="4066699"/>
            </a:xfrm>
            <a:prstGeom prst="rect">
              <a:avLst/>
            </a:prstGeom>
          </p:spPr>
        </p:pic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D30ABBF6-2C9E-59D0-CB52-A2850ECEA49B}"/>
                </a:ext>
              </a:extLst>
            </p:cNvPr>
            <p:cNvSpPr/>
            <p:nvPr/>
          </p:nvSpPr>
          <p:spPr>
            <a:xfrm>
              <a:off x="6921910" y="1563329"/>
              <a:ext cx="4000746" cy="7275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 defTabSz="914377">
                <a:spcAft>
                  <a:spcPts val="600"/>
                </a:spcAft>
                <a:defRPr/>
              </a:pPr>
              <a:endParaRPr lang="en-US" sz="1351" dirty="0">
                <a:solidFill>
                  <a:srgbClr val="FFFFFF"/>
                </a:solidFill>
                <a:latin typeface="Arial"/>
              </a:endParaRPr>
            </a:p>
          </p:txBody>
        </p:sp>
      </p:grpSp>
      <p:graphicFrame>
        <p:nvGraphicFramePr>
          <p:cNvPr id="5" name="Table 10">
            <a:extLst>
              <a:ext uri="{FF2B5EF4-FFF2-40B4-BE49-F238E27FC236}">
                <a16:creationId xmlns:a16="http://schemas.microsoft.com/office/drawing/2014/main" id="{B41B8C64-DA29-16C6-0AF9-8356C375C5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37153"/>
              </p:ext>
            </p:extLst>
          </p:nvPr>
        </p:nvGraphicFramePr>
        <p:xfrm>
          <a:off x="8500530" y="2900199"/>
          <a:ext cx="3436960" cy="18288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415366">
                  <a:extLst>
                    <a:ext uri="{9D8B030D-6E8A-4147-A177-3AD203B41FA5}">
                      <a16:colId xmlns:a16="http://schemas.microsoft.com/office/drawing/2014/main" val="2393661439"/>
                    </a:ext>
                  </a:extLst>
                </a:gridCol>
                <a:gridCol w="1128156">
                  <a:extLst>
                    <a:ext uri="{9D8B030D-6E8A-4147-A177-3AD203B41FA5}">
                      <a16:colId xmlns:a16="http://schemas.microsoft.com/office/drawing/2014/main" val="4286179005"/>
                    </a:ext>
                  </a:extLst>
                </a:gridCol>
                <a:gridCol w="893438">
                  <a:extLst>
                    <a:ext uri="{9D8B030D-6E8A-4147-A177-3AD203B41FA5}">
                      <a16:colId xmlns:a16="http://schemas.microsoft.com/office/drawing/2014/main" val="425408265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sz="1200" noProof="0" dirty="0"/>
                    </a:p>
                  </a:txBody>
                  <a:tcP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Nivolumab + CT</a:t>
                      </a:r>
                      <a:br>
                        <a:rPr lang="en-US" sz="1200" noProof="0" dirty="0"/>
                      </a:br>
                      <a:r>
                        <a:rPr lang="en-US" sz="1200" noProof="0" dirty="0"/>
                        <a:t>(n=179)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CT</a:t>
                      </a:r>
                      <a:br>
                        <a:rPr lang="en-US" sz="1200" noProof="0" dirty="0"/>
                      </a:br>
                      <a:r>
                        <a:rPr lang="en-US" sz="1200" noProof="0" dirty="0"/>
                        <a:t>(n=179)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903015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200" b="1" noProof="0" dirty="0"/>
                        <a:t>Median OS, months</a:t>
                      </a:r>
                      <a:endParaRPr lang="en-US" sz="1200" b="0" noProof="0" dirty="0"/>
                    </a:p>
                  </a:txBody>
                  <a:tcP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noProof="0" dirty="0"/>
                        <a:t>NR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noProof="0" dirty="0"/>
                        <a:t>NR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531715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200" b="1" noProof="0" dirty="0"/>
                        <a:t>HR </a:t>
                      </a:r>
                      <a:r>
                        <a:rPr lang="en-US" sz="1200" b="0" noProof="0" dirty="0"/>
                        <a:t>(99.67% CI)*</a:t>
                      </a:r>
                      <a:endParaRPr lang="en-US" sz="1200" b="0" baseline="30000" noProof="0" dirty="0"/>
                    </a:p>
                  </a:txBody>
                  <a:tcPr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noProof="0" dirty="0"/>
                        <a:t>0.57</a:t>
                      </a:r>
                      <a:r>
                        <a:rPr lang="en-US" sz="1200" b="0" noProof="0" dirty="0"/>
                        <a:t> (0.30, 1.07)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40103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1" noProof="0" dirty="0"/>
                        <a:t>P-value</a:t>
                      </a:r>
                      <a:r>
                        <a:rPr lang="en-US" sz="1200" b="1" baseline="30000" noProof="0" dirty="0"/>
                        <a:t>†</a:t>
                      </a:r>
                    </a:p>
                  </a:txBody>
                  <a:tcP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noProof="0" dirty="0"/>
                        <a:t>0.0079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8870288"/>
                  </a:ext>
                </a:extLst>
              </a:tr>
            </a:tbl>
          </a:graphicData>
        </a:graphic>
      </p:graphicFrame>
      <p:sp>
        <p:nvSpPr>
          <p:cNvPr id="24" name="Rectangle 9">
            <a:extLst>
              <a:ext uri="{FF2B5EF4-FFF2-40B4-BE49-F238E27FC236}">
                <a16:creationId xmlns:a16="http://schemas.microsoft.com/office/drawing/2014/main" id="{F8CB86A7-8EC6-2221-03BE-CDA1CC573384}"/>
              </a:ext>
            </a:extLst>
          </p:cNvPr>
          <p:cNvSpPr/>
          <p:nvPr/>
        </p:nvSpPr>
        <p:spPr>
          <a:xfrm>
            <a:off x="8105424" y="845595"/>
            <a:ext cx="3781777" cy="3263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351" b="1" dirty="0">
                <a:solidFill>
                  <a:srgbClr val="FFFFFF"/>
                </a:solidFill>
                <a:latin typeface="Arial"/>
              </a:rPr>
              <a:t>OS outcomes</a:t>
            </a:r>
            <a:r>
              <a:rPr lang="en-US" b="1" baseline="30000" dirty="0">
                <a:solidFill>
                  <a:srgbClr val="FFFFFF"/>
                </a:solidFill>
                <a:latin typeface="Arial"/>
              </a:rPr>
              <a:t>‡§</a:t>
            </a:r>
            <a:r>
              <a:rPr lang="en-US" sz="1351" b="1" dirty="0">
                <a:solidFill>
                  <a:srgbClr val="FFFFFF"/>
                </a:solidFill>
                <a:latin typeface="Arial"/>
              </a:rPr>
              <a:t> 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A4F411AB-58F3-3146-42AE-75496F567CE8}"/>
              </a:ext>
            </a:extLst>
          </p:cNvPr>
          <p:cNvSpPr txBox="1"/>
          <p:nvPr/>
        </p:nvSpPr>
        <p:spPr>
          <a:xfrm>
            <a:off x="6026150" y="6439279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dirty="0"/>
              <a:t>Forde PM, et al. NEJM 2022</a:t>
            </a:r>
          </a:p>
        </p:txBody>
      </p:sp>
    </p:spTree>
    <p:extLst>
      <p:ext uri="{BB962C8B-B14F-4D97-AF65-F5344CB8AC3E}">
        <p14:creationId xmlns:p14="http://schemas.microsoft.com/office/powerpoint/2010/main" val="1216127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6">
            <a:extLst>
              <a:ext uri="{FF2B5EF4-FFF2-40B4-BE49-F238E27FC236}">
                <a16:creationId xmlns:a16="http://schemas.microsoft.com/office/drawing/2014/main" id="{03548159-0345-9808-7F5F-EF260BC26DE8}"/>
              </a:ext>
            </a:extLst>
          </p:cNvPr>
          <p:cNvSpPr txBox="1"/>
          <p:nvPr/>
        </p:nvSpPr>
        <p:spPr>
          <a:xfrm>
            <a:off x="9478883" y="6447042"/>
            <a:ext cx="24357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/>
              <a:t>Provencio et al. ASCO 2022</a:t>
            </a:r>
          </a:p>
        </p:txBody>
      </p:sp>
      <p:sp>
        <p:nvSpPr>
          <p:cNvPr id="11" name="Retângulo 5">
            <a:extLst>
              <a:ext uri="{FF2B5EF4-FFF2-40B4-BE49-F238E27FC236}">
                <a16:creationId xmlns:a16="http://schemas.microsoft.com/office/drawing/2014/main" id="{3023660F-7872-3837-C175-5681CED32C0E}"/>
              </a:ext>
            </a:extLst>
          </p:cNvPr>
          <p:cNvSpPr/>
          <p:nvPr/>
        </p:nvSpPr>
        <p:spPr>
          <a:xfrm>
            <a:off x="2116899" y="242059"/>
            <a:ext cx="527206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</a:t>
            </a:r>
            <a:r>
              <a:rPr lang="pt-PT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pt-PT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pCR</a:t>
            </a:r>
            <a:r>
              <a:rPr lang="pt-PT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CM 816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CA18E56-4F0E-5445-9F2C-5B5C1CD4F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0" b="7718"/>
          <a:stretch/>
        </p:blipFill>
        <p:spPr bwMode="auto">
          <a:xfrm>
            <a:off x="574486" y="1196013"/>
            <a:ext cx="11043027" cy="4720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3427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6">
            <a:extLst>
              <a:ext uri="{FF2B5EF4-FFF2-40B4-BE49-F238E27FC236}">
                <a16:creationId xmlns:a16="http://schemas.microsoft.com/office/drawing/2014/main" id="{03548159-0345-9808-7F5F-EF260BC26DE8}"/>
              </a:ext>
            </a:extLst>
          </p:cNvPr>
          <p:cNvSpPr txBox="1"/>
          <p:nvPr/>
        </p:nvSpPr>
        <p:spPr>
          <a:xfrm>
            <a:off x="9478883" y="6447042"/>
            <a:ext cx="24357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/>
              <a:t>Provencio et al. ASCO 2022</a:t>
            </a:r>
          </a:p>
        </p:txBody>
      </p:sp>
      <p:sp>
        <p:nvSpPr>
          <p:cNvPr id="11" name="Retângulo 5">
            <a:extLst>
              <a:ext uri="{FF2B5EF4-FFF2-40B4-BE49-F238E27FC236}">
                <a16:creationId xmlns:a16="http://schemas.microsoft.com/office/drawing/2014/main" id="{3023660F-7872-3837-C175-5681CED32C0E}"/>
              </a:ext>
            </a:extLst>
          </p:cNvPr>
          <p:cNvSpPr/>
          <p:nvPr/>
        </p:nvSpPr>
        <p:spPr>
          <a:xfrm>
            <a:off x="2116899" y="242059"/>
            <a:ext cx="527206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</a:t>
            </a:r>
            <a:r>
              <a:rPr lang="pt-PT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pt-PT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pCR</a:t>
            </a:r>
            <a:r>
              <a:rPr lang="pt-PT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CM 816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E9C338E4-D86D-B7D4-5A7E-28D3140F13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2" r="49374"/>
          <a:stretch/>
        </p:blipFill>
        <p:spPr bwMode="auto">
          <a:xfrm>
            <a:off x="511222" y="1253036"/>
            <a:ext cx="5176516" cy="4351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A2485619-B259-7B69-928B-2407F9B3B1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1" t="28859" b="4936"/>
          <a:stretch/>
        </p:blipFill>
        <p:spPr bwMode="auto">
          <a:xfrm>
            <a:off x="6096000" y="1336849"/>
            <a:ext cx="5642497" cy="4184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8BA3CD-B850-032A-AFC2-03F1329CF434}"/>
              </a:ext>
            </a:extLst>
          </p:cNvPr>
          <p:cNvSpPr txBox="1"/>
          <p:nvPr/>
        </p:nvSpPr>
        <p:spPr>
          <a:xfrm>
            <a:off x="690707" y="6338522"/>
            <a:ext cx="21073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dirty="0">
                <a:effectLst/>
              </a:rPr>
              <a:t>RVT = residual viable tumor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33064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" y="31422"/>
            <a:ext cx="11722584" cy="95013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8179F"/>
                </a:solidFill>
              </a:rPr>
              <a:t>IMpower010: Study design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4AC2D1-E494-4ACB-9EEE-D589D4D93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2832" y="6552752"/>
            <a:ext cx="11723431" cy="211807"/>
          </a:xfrm>
        </p:spPr>
        <p:txBody>
          <a:bodyPr/>
          <a:lstStyle/>
          <a:p>
            <a:pPr algn="r"/>
            <a:r>
              <a:rPr lang="it-IT" sz="1200" spc="-9" dirty="0">
                <a:latin typeface="Arial"/>
                <a:cs typeface="Arial"/>
              </a:rPr>
              <a:t>Wakelee HA, et al. J Clin Oncol.</a:t>
            </a:r>
            <a:r>
              <a:rPr lang="it-IT" sz="1200" spc="-35" dirty="0">
                <a:latin typeface="Arial"/>
                <a:cs typeface="Arial"/>
              </a:rPr>
              <a:t> </a:t>
            </a:r>
            <a:r>
              <a:rPr lang="it-IT" sz="1200" spc="-9" dirty="0">
                <a:latin typeface="Arial"/>
                <a:cs typeface="Arial"/>
              </a:rPr>
              <a:t>2021:39(15 suppl):8500.</a:t>
            </a:r>
            <a:endParaRPr lang="it-IT" sz="1200" dirty="0">
              <a:latin typeface="Arial"/>
              <a:cs typeface="Arial"/>
            </a:endParaRPr>
          </a:p>
          <a:p>
            <a:pPr algn="r"/>
            <a:endParaRPr lang="en-GB" sz="1200" dirty="0"/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0B892211-C426-2CA7-C95A-95466D7E8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07" y="1135505"/>
            <a:ext cx="10631385" cy="45869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943ECA-24EC-E948-D8CC-B01048198921}"/>
              </a:ext>
            </a:extLst>
          </p:cNvPr>
          <p:cNvSpPr txBox="1"/>
          <p:nvPr/>
        </p:nvSpPr>
        <p:spPr>
          <a:xfrm>
            <a:off x="780307" y="5546361"/>
            <a:ext cx="46161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" y="31422"/>
            <a:ext cx="11722584" cy="95013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8179F"/>
                </a:solidFill>
              </a:rPr>
              <a:t>IMpower010: Disease-Free Survival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4AC2D1-E494-4ACB-9EEE-D589D4D93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2832" y="6552752"/>
            <a:ext cx="11723431" cy="211807"/>
          </a:xfrm>
        </p:spPr>
        <p:txBody>
          <a:bodyPr/>
          <a:lstStyle/>
          <a:p>
            <a:pPr algn="r"/>
            <a:r>
              <a:rPr lang="it-IT" sz="1200" spc="-9" dirty="0">
                <a:latin typeface="Arial"/>
                <a:cs typeface="Arial"/>
              </a:rPr>
              <a:t>Wakelee HA, et al. J Clin Oncol.</a:t>
            </a:r>
            <a:r>
              <a:rPr lang="it-IT" sz="1200" spc="-35" dirty="0">
                <a:latin typeface="Arial"/>
                <a:cs typeface="Arial"/>
              </a:rPr>
              <a:t> </a:t>
            </a:r>
            <a:r>
              <a:rPr lang="it-IT" sz="1200" spc="-9" dirty="0">
                <a:latin typeface="Arial"/>
                <a:cs typeface="Arial"/>
              </a:rPr>
              <a:t>2021:39(15 suppl):8500.</a:t>
            </a:r>
            <a:endParaRPr lang="it-IT" sz="1200" dirty="0">
              <a:latin typeface="Arial"/>
              <a:cs typeface="Arial"/>
            </a:endParaRPr>
          </a:p>
          <a:p>
            <a:pPr algn="r"/>
            <a:endParaRPr lang="en-GB" sz="1200" dirty="0"/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581E249-41AE-DCDA-2E57-F5F86189D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488" y="808304"/>
            <a:ext cx="7764912" cy="3176555"/>
          </a:xfrm>
          <a:prstGeom prst="rect">
            <a:avLst/>
          </a:prstGeom>
        </p:spPr>
      </p:pic>
      <p:pic>
        <p:nvPicPr>
          <p:cNvPr id="11" name="Picture 10" descr="Chart&#10;&#10;Description automatically generated with low confidence">
            <a:extLst>
              <a:ext uri="{FF2B5EF4-FFF2-40B4-BE49-F238E27FC236}">
                <a16:creationId xmlns:a16="http://schemas.microsoft.com/office/drawing/2014/main" id="{38D048BB-B2FD-DC09-A0C0-EEE15E321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344" y="3944089"/>
            <a:ext cx="3505200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3463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heme/theme1.xml><?xml version="1.0" encoding="utf-8"?>
<a:theme xmlns:a="http://schemas.openxmlformats.org/drawingml/2006/main" name="3_Custom Design">
  <a:themeElements>
    <a:clrScheme name="IASLC 4-20">
      <a:dk1>
        <a:srgbClr val="000000"/>
      </a:dk1>
      <a:lt1>
        <a:srgbClr val="FFFFFF"/>
      </a:lt1>
      <a:dk2>
        <a:srgbClr val="FEFFFE"/>
      </a:dk2>
      <a:lt2>
        <a:srgbClr val="96C93C"/>
      </a:lt2>
      <a:accent1>
        <a:srgbClr val="002F87"/>
      </a:accent1>
      <a:accent2>
        <a:srgbClr val="C5203E"/>
      </a:accent2>
      <a:accent3>
        <a:srgbClr val="5C6670"/>
      </a:accent3>
      <a:accent4>
        <a:srgbClr val="F18B20"/>
      </a:accent4>
      <a:accent5>
        <a:srgbClr val="96C93C"/>
      </a:accent5>
      <a:accent6>
        <a:srgbClr val="00A6E2"/>
      </a:accent6>
      <a:hlink>
        <a:srgbClr val="C5203D"/>
      </a:hlink>
      <a:folHlink>
        <a:srgbClr val="8C233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48821FD-75A5-ED45-B1BA-C7EA69B4831B}" vid="{DCCD073B-BBFC-3146-97E5-15171479D7AD}"/>
    </a:ext>
  </a:extLst>
</a:theme>
</file>

<file path=ppt/theme/theme10.xml><?xml version="1.0" encoding="utf-8"?>
<a:theme xmlns:a="http://schemas.openxmlformats.org/drawingml/2006/main" name="Office Theme">
  <a:themeElements>
    <a:clrScheme name="Custom 37">
      <a:dk1>
        <a:srgbClr val="000000"/>
      </a:dk1>
      <a:lt1>
        <a:srgbClr val="FFFFFF"/>
      </a:lt1>
      <a:dk2>
        <a:srgbClr val="800B4F"/>
      </a:dk2>
      <a:lt2>
        <a:srgbClr val="E7E6E6"/>
      </a:lt2>
      <a:accent1>
        <a:srgbClr val="CE0F6F"/>
      </a:accent1>
      <a:accent2>
        <a:srgbClr val="6CD2DE"/>
      </a:accent2>
      <a:accent3>
        <a:srgbClr val="EEA927"/>
      </a:accent3>
      <a:accent4>
        <a:srgbClr val="033964"/>
      </a:accent4>
      <a:accent5>
        <a:srgbClr val="3A1252"/>
      </a:accent5>
      <a:accent6>
        <a:srgbClr val="800B4F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a:style>
    </a:spDef>
  </a:objectDefaults>
  <a:extraClrSchemeLst/>
</a:theme>
</file>

<file path=ppt/theme/theme1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Slide Template">
  <a:themeElements>
    <a:clrScheme name="AZ MA Color Set">
      <a:dk1>
        <a:srgbClr val="000000"/>
      </a:dk1>
      <a:lt1>
        <a:srgbClr val="FFFFFF"/>
      </a:lt1>
      <a:dk2>
        <a:srgbClr val="3F4444"/>
      </a:dk2>
      <a:lt2>
        <a:srgbClr val="9DB0AC"/>
      </a:lt2>
      <a:accent1>
        <a:srgbClr val="7F134C"/>
      </a:accent1>
      <a:accent2>
        <a:srgbClr val="0D3759"/>
      </a:accent2>
      <a:accent3>
        <a:srgbClr val="65D2DF"/>
      </a:accent3>
      <a:accent4>
        <a:srgbClr val="3C1053"/>
      </a:accent4>
      <a:accent5>
        <a:srgbClr val="B5D820"/>
      </a:accent5>
      <a:accent6>
        <a:srgbClr val="F0AB00"/>
      </a:accent6>
      <a:hlink>
        <a:srgbClr val="7F134C"/>
      </a:hlink>
      <a:folHlink>
        <a:srgbClr val="9DB0A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Office Theme">
  <a:themeElements>
    <a:clrScheme name="Esmo">
      <a:dk1>
        <a:sysClr val="windowText" lastClr="000000"/>
      </a:dk1>
      <a:lt1>
        <a:sysClr val="window" lastClr="FFFFFF"/>
      </a:lt1>
      <a:dk2>
        <a:srgbClr val="AE4940"/>
      </a:dk2>
      <a:lt2>
        <a:srgbClr val="F4F0DC"/>
      </a:lt2>
      <a:accent1>
        <a:srgbClr val="C01B44"/>
      </a:accent1>
      <a:accent2>
        <a:srgbClr val="AE4940"/>
      </a:accent2>
      <a:accent3>
        <a:srgbClr val="EC5B1D"/>
      </a:accent3>
      <a:accent4>
        <a:srgbClr val="F28D2A"/>
      </a:accent4>
      <a:accent5>
        <a:srgbClr val="7F323A"/>
      </a:accent5>
      <a:accent6>
        <a:srgbClr val="156B72"/>
      </a:accent6>
      <a:hlink>
        <a:srgbClr val="AE4940"/>
      </a:hlink>
      <a:folHlink>
        <a:srgbClr val="AE494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defRPr sz="2400" dirty="0" smtClean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1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Custom Design">
  <a:themeElements>
    <a:clrScheme name="Custom 21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1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6_Custom Design">
  <a:themeElements>
    <a:clrScheme name="Custom 21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1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7_Custom Design">
  <a:themeElements>
    <a:clrScheme name="Custom 21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1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Custom 49">
      <a:dk1>
        <a:srgbClr val="000000"/>
      </a:dk1>
      <a:lt1>
        <a:srgbClr val="FFFFFF"/>
      </a:lt1>
      <a:dk2>
        <a:srgbClr val="C41F3E"/>
      </a:dk2>
      <a:lt2>
        <a:srgbClr val="EF8B22"/>
      </a:lt2>
      <a:accent1>
        <a:srgbClr val="95C93D"/>
      </a:accent1>
      <a:accent2>
        <a:srgbClr val="7C8DB2"/>
      </a:accent2>
      <a:accent3>
        <a:srgbClr val="1F3D7B"/>
      </a:accent3>
      <a:accent4>
        <a:srgbClr val="A5A5A5"/>
      </a:accent4>
      <a:accent5>
        <a:srgbClr val="5047C5"/>
      </a:accent5>
      <a:accent6>
        <a:srgbClr val="92A000"/>
      </a:accent6>
      <a:hlink>
        <a:srgbClr val="C41F3E"/>
      </a:hlink>
      <a:folHlink>
        <a:srgbClr val="C41F3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Default Design">
  <a:themeElements>
    <a:clrScheme name="ETOP IBCSG">
      <a:dk1>
        <a:srgbClr val="969696"/>
      </a:dk1>
      <a:lt1>
        <a:srgbClr val="363636"/>
      </a:lt1>
      <a:dk2>
        <a:srgbClr val="002850"/>
      </a:dk2>
      <a:lt2>
        <a:srgbClr val="FFFFFF"/>
      </a:lt2>
      <a:accent1>
        <a:srgbClr val="00A2E1"/>
      </a:accent1>
      <a:accent2>
        <a:srgbClr val="E73E16"/>
      </a:accent2>
      <a:accent3>
        <a:srgbClr val="FFC000"/>
      </a:accent3>
      <a:accent4>
        <a:srgbClr val="C0C0C0"/>
      </a:accent4>
      <a:accent5>
        <a:srgbClr val="AACAFF"/>
      </a:accent5>
      <a:accent6>
        <a:srgbClr val="E75C00"/>
      </a:accent6>
      <a:hlink>
        <a:srgbClr val="00CC66"/>
      </a:hlink>
      <a:folHlink>
        <a:srgbClr val="FF66C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003399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AAADCA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000099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AAAACA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003366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AAADB8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808080"/>
        </a:dk1>
        <a:lt1>
          <a:srgbClr val="FFFFFF"/>
        </a:lt1>
        <a:dk2>
          <a:srgbClr val="003366"/>
        </a:dk2>
        <a:lt2>
          <a:srgbClr val="FFFF66"/>
        </a:lt2>
        <a:accent1>
          <a:srgbClr val="BBE0E3"/>
        </a:accent1>
        <a:accent2>
          <a:srgbClr val="333399"/>
        </a:accent2>
        <a:accent3>
          <a:srgbClr val="AAADB8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Medscape CME Template">
  <a:themeElements>
    <a:clrScheme name="Medscape Color Palette">
      <a:dk1>
        <a:srgbClr val="141414"/>
      </a:dk1>
      <a:lt1>
        <a:srgbClr val="FFFFFF"/>
      </a:lt1>
      <a:dk2>
        <a:srgbClr val="141414"/>
      </a:dk2>
      <a:lt2>
        <a:srgbClr val="EBEBEB"/>
      </a:lt2>
      <a:accent1>
        <a:srgbClr val="662225"/>
      </a:accent1>
      <a:accent2>
        <a:srgbClr val="345B0E"/>
      </a:accent2>
      <a:accent3>
        <a:srgbClr val="003854"/>
      </a:accent3>
      <a:accent4>
        <a:srgbClr val="006FA7"/>
      </a:accent4>
      <a:accent5>
        <a:srgbClr val="8E1400"/>
      </a:accent5>
      <a:accent6>
        <a:srgbClr val="3894A2"/>
      </a:accent6>
      <a:hlink>
        <a:srgbClr val="003854"/>
      </a:hlink>
      <a:folHlink>
        <a:srgbClr val="0A6FA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Template_Medscape_Widescreen (16_9).pptx" id="{6336CDC7-008C-4E32-AEBE-3962CC6AD86A}" vid="{2771FE66-BC91-4660-AB7E-759EEC17C75F}"/>
    </a:ext>
  </a:extLst>
</a:theme>
</file>

<file path=ppt/theme/theme6.xml><?xml version="1.0" encoding="utf-8"?>
<a:theme xmlns:a="http://schemas.openxmlformats.org/drawingml/2006/main" name="2_Custom Design">
  <a:themeElements>
    <a:clrScheme name="Custom 49">
      <a:dk1>
        <a:srgbClr val="000000"/>
      </a:dk1>
      <a:lt1>
        <a:srgbClr val="FFFFFF"/>
      </a:lt1>
      <a:dk2>
        <a:srgbClr val="C41F3E"/>
      </a:dk2>
      <a:lt2>
        <a:srgbClr val="EF8B22"/>
      </a:lt2>
      <a:accent1>
        <a:srgbClr val="95C93D"/>
      </a:accent1>
      <a:accent2>
        <a:srgbClr val="7C8DB2"/>
      </a:accent2>
      <a:accent3>
        <a:srgbClr val="1F3D7B"/>
      </a:accent3>
      <a:accent4>
        <a:srgbClr val="A5A5A5"/>
      </a:accent4>
      <a:accent5>
        <a:srgbClr val="5047C5"/>
      </a:accent5>
      <a:accent6>
        <a:srgbClr val="92A000"/>
      </a:accent6>
      <a:hlink>
        <a:srgbClr val="C41F3E"/>
      </a:hlink>
      <a:folHlink>
        <a:srgbClr val="C41F3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Slide Template">
  <a:themeElements>
    <a:clrScheme name="AZ MA Color Set">
      <a:dk1>
        <a:srgbClr val="000000"/>
      </a:dk1>
      <a:lt1>
        <a:srgbClr val="FFFFFF"/>
      </a:lt1>
      <a:dk2>
        <a:srgbClr val="3F4444"/>
      </a:dk2>
      <a:lt2>
        <a:srgbClr val="9DB0AC"/>
      </a:lt2>
      <a:accent1>
        <a:srgbClr val="7F134C"/>
      </a:accent1>
      <a:accent2>
        <a:srgbClr val="0D3759"/>
      </a:accent2>
      <a:accent3>
        <a:srgbClr val="65D2DF"/>
      </a:accent3>
      <a:accent4>
        <a:srgbClr val="3C1053"/>
      </a:accent4>
      <a:accent5>
        <a:srgbClr val="B5D820"/>
      </a:accent5>
      <a:accent6>
        <a:srgbClr val="F0AB00"/>
      </a:accent6>
      <a:hlink>
        <a:srgbClr val="7F134C"/>
      </a:hlink>
      <a:folHlink>
        <a:srgbClr val="9DB0A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Custom Design">
  <a:themeElements>
    <a:clrScheme name="Custom 49">
      <a:dk1>
        <a:srgbClr val="000000"/>
      </a:dk1>
      <a:lt1>
        <a:srgbClr val="FFFFFF"/>
      </a:lt1>
      <a:dk2>
        <a:srgbClr val="C41F3E"/>
      </a:dk2>
      <a:lt2>
        <a:srgbClr val="EF8B22"/>
      </a:lt2>
      <a:accent1>
        <a:srgbClr val="95C93D"/>
      </a:accent1>
      <a:accent2>
        <a:srgbClr val="7C8DB2"/>
      </a:accent2>
      <a:accent3>
        <a:srgbClr val="1F3D7B"/>
      </a:accent3>
      <a:accent4>
        <a:srgbClr val="A5A5A5"/>
      </a:accent4>
      <a:accent5>
        <a:srgbClr val="5047C5"/>
      </a:accent5>
      <a:accent6>
        <a:srgbClr val="92A000"/>
      </a:accent6>
      <a:hlink>
        <a:srgbClr val="C41F3E"/>
      </a:hlink>
      <a:folHlink>
        <a:srgbClr val="C41F3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Tema do Office">
  <a:themeElements>
    <a:clrScheme name="SpeedDat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30150"/>
      </a:accent1>
      <a:accent2>
        <a:srgbClr val="BE398A"/>
      </a:accent2>
      <a:accent3>
        <a:srgbClr val="000000"/>
      </a:accent3>
      <a:accent4>
        <a:srgbClr val="F9B000"/>
      </a:accent4>
      <a:accent5>
        <a:srgbClr val="325DFF"/>
      </a:accent5>
      <a:accent6>
        <a:srgbClr val="00A4D6"/>
      </a:accent6>
      <a:hlink>
        <a:srgbClr val="FFFFFF"/>
      </a:hlink>
      <a:folHlink>
        <a:srgbClr val="BE398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19" ma:contentTypeDescription="Create a new document." ma:contentTypeScope="" ma:versionID="83bf1051954f228ef3dccc82cfc58357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b1f103e14bcb636125a88c7b57b71e20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lcf76f155ced4ddcb4097134ff3c332f xmlns="96f1686b-f877-4eb8-89ab-3a67a5dc2612">
      <Terms xmlns="http://schemas.microsoft.com/office/infopath/2007/PartnerControls"/>
    </lcf76f155ced4ddcb4097134ff3c332f>
    <TaxKeywordTaxHTField xmlns="b4104d5b-b872-4636-a728-507be7308f43">
      <Terms xmlns="http://schemas.microsoft.com/office/infopath/2007/PartnerControls"/>
    </TaxKeywordTaxHTField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FE5602E-E567-4F5F-A4F8-75EE49168B9A}"/>
</file>

<file path=customXml/itemProps2.xml><?xml version="1.0" encoding="utf-8"?>
<ds:datastoreItem xmlns:ds="http://schemas.openxmlformats.org/officeDocument/2006/customXml" ds:itemID="{DA9D5074-7E04-4745-8B34-5A49D07B6CB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93006C0-D5F8-47B4-8150-E3D5A11C425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IASLC_EXE Template</Template>
  <TotalTime>8996</TotalTime>
  <Words>2959</Words>
  <Application>Microsoft Macintosh PowerPoint</Application>
  <PresentationFormat>Widescreen</PresentationFormat>
  <Paragraphs>622</Paragraphs>
  <Slides>43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43</vt:i4>
      </vt:variant>
    </vt:vector>
  </HeadingPairs>
  <TitlesOfParts>
    <vt:vector size="76" baseType="lpstr">
      <vt:lpstr>Arial</vt:lpstr>
      <vt:lpstr>Arial Narrow</vt:lpstr>
      <vt:lpstr>BMS Humanity</vt:lpstr>
      <vt:lpstr>Calibri</vt:lpstr>
      <vt:lpstr>Calibri Light</vt:lpstr>
      <vt:lpstr>Courier New</vt:lpstr>
      <vt:lpstr>Helvetica</vt:lpstr>
      <vt:lpstr>Helvetica 45 Light</vt:lpstr>
      <vt:lpstr>Lexia</vt:lpstr>
      <vt:lpstr>Lexia Light</vt:lpstr>
      <vt:lpstr>Symbol</vt:lpstr>
      <vt:lpstr>System Font Regular</vt:lpstr>
      <vt:lpstr>Times New Roman</vt:lpstr>
      <vt:lpstr>Wingdings</vt:lpstr>
      <vt:lpstr>3_Custom Design</vt:lpstr>
      <vt:lpstr>Diseño personalizado</vt:lpstr>
      <vt:lpstr>1_Custom Design</vt:lpstr>
      <vt:lpstr>4_Default Design</vt:lpstr>
      <vt:lpstr>Medscape CME Template</vt:lpstr>
      <vt:lpstr>2_Custom Design</vt:lpstr>
      <vt:lpstr>1_Slide Template</vt:lpstr>
      <vt:lpstr>4_Custom Design</vt:lpstr>
      <vt:lpstr>Tema do Office</vt:lpstr>
      <vt:lpstr>Office Theme</vt:lpstr>
      <vt:lpstr>1_Tema de Office</vt:lpstr>
      <vt:lpstr>2_Slide Template</vt:lpstr>
      <vt:lpstr>2_Office Theme</vt:lpstr>
      <vt:lpstr>7_Office Theme</vt:lpstr>
      <vt:lpstr>Custom Design</vt:lpstr>
      <vt:lpstr>6_Custom Design</vt:lpstr>
      <vt:lpstr>7_Custom Design</vt:lpstr>
      <vt:lpstr>3_Tema de Office</vt:lpstr>
      <vt:lpstr>5_Default Design</vt:lpstr>
      <vt:lpstr>PowerPoint Presentation</vt:lpstr>
      <vt:lpstr>Agenda</vt:lpstr>
      <vt:lpstr>Agenda</vt:lpstr>
      <vt:lpstr>CheckMate 816: Study design</vt:lpstr>
      <vt:lpstr>CheckMate 816: efficacy results</vt:lpstr>
      <vt:lpstr>PowerPoint Presentation</vt:lpstr>
      <vt:lpstr>PowerPoint Presentation</vt:lpstr>
      <vt:lpstr>IMpower010: Study design</vt:lpstr>
      <vt:lpstr>IMpower010: Disease-Free Survival</vt:lpstr>
      <vt:lpstr>PowerPoint Presentation</vt:lpstr>
      <vt:lpstr>KEYNOTE-091/PEARLS: Study design Randomised, triple-blind, Phase 3 trial</vt:lpstr>
      <vt:lpstr>PEARLS Trial: DFS in ITT and PD-L1 ≥50% Populations</vt:lpstr>
      <vt:lpstr>Ongoing Phase 3 perioperative IO trials</vt:lpstr>
      <vt:lpstr>Ongoing Phase 3 perioperative IO trials</vt:lpstr>
      <vt:lpstr>PowerPoint Presentation</vt:lpstr>
      <vt:lpstr>PowerPoint Presentation</vt:lpstr>
      <vt:lpstr>Take home – Early stages</vt:lpstr>
      <vt:lpstr>Agenda</vt:lpstr>
      <vt:lpstr>PACIFIC: Study Design Phase III, Randomized, Double-blind, Placebo-controlled, Multicenter, International Study</vt:lpstr>
      <vt:lpstr>PACIFIC Trial: 5 Years Outcome </vt:lpstr>
      <vt:lpstr>PACIFIC Trial: Outcome by stage </vt:lpstr>
      <vt:lpstr>PowerPoint Presentation</vt:lpstr>
      <vt:lpstr>PowerPoint Presentation</vt:lpstr>
      <vt:lpstr>COAST: Phase 2, randomised open-label study</vt:lpstr>
      <vt:lpstr>PFS by investigator assessment (interim analysis; ITT population)</vt:lpstr>
      <vt:lpstr>COAST trial: Safety (TEAEs &gt; 10% patients)</vt:lpstr>
      <vt:lpstr>Take home – Unresectable Stage III</vt:lpstr>
      <vt:lpstr>Agenda</vt:lpstr>
      <vt:lpstr>Summary: Chemo-Immunotherapy in SCLC</vt:lpstr>
      <vt:lpstr>PowerPoint Presentation</vt:lpstr>
      <vt:lpstr>IMpower133 Trial: Maintenance Atezolizumab</vt:lpstr>
      <vt:lpstr>ATLANTIS trial: Study design</vt:lpstr>
      <vt:lpstr>ATLANTIS Trial  |  Lurbinectedin + Doxorubicin  Overall Survival and Progression-free Survival</vt:lpstr>
      <vt:lpstr>PowerPoint Presentation</vt:lpstr>
      <vt:lpstr>PowerPoint Presentation</vt:lpstr>
      <vt:lpstr>PowerPoint Presentation</vt:lpstr>
      <vt:lpstr>Tarlatamab FIH- Response and Safety</vt:lpstr>
      <vt:lpstr>Tarlatamab- PFS and OS in relapsed SCLC</vt:lpstr>
      <vt:lpstr>PowerPoint Presentation</vt:lpstr>
      <vt:lpstr>Take home – SCLC</vt:lpstr>
      <vt:lpstr>PowerPoint Presentation</vt:lpstr>
      <vt:lpstr>Appendix</vt:lpstr>
      <vt:lpstr>COAST: Phase 2, Randomised Open-Label Study 12-Month Follow-Up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kathryn jones</dc:creator>
  <cp:lastModifiedBy>Silvana Izquierdo</cp:lastModifiedBy>
  <cp:revision>148</cp:revision>
  <dcterms:created xsi:type="dcterms:W3CDTF">2021-02-03T15:21:25Z</dcterms:created>
  <dcterms:modified xsi:type="dcterms:W3CDTF">2023-04-12T14:16:59Z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</Properties>
</file>