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7399" r:id="rId3"/>
    <p:sldMasterId id="2147488573" r:id="rId4"/>
    <p:sldMasterId id="2147488595" r:id="rId5"/>
    <p:sldMasterId id="2147488935" r:id="rId6"/>
    <p:sldMasterId id="2147489323" r:id="rId7"/>
    <p:sldMasterId id="2147489336" r:id="rId8"/>
    <p:sldMasterId id="2147489349" r:id="rId9"/>
  </p:sldMasterIdLst>
  <p:notesMasterIdLst>
    <p:notesMasterId r:id="rId58"/>
  </p:notesMasterIdLst>
  <p:handoutMasterIdLst>
    <p:handoutMasterId r:id="rId59"/>
  </p:handoutMasterIdLst>
  <p:sldIdLst>
    <p:sldId id="2004" r:id="rId10"/>
    <p:sldId id="2147472559" r:id="rId11"/>
    <p:sldId id="1069" r:id="rId12"/>
    <p:sldId id="2147472569" r:id="rId13"/>
    <p:sldId id="2147472575" r:id="rId14"/>
    <p:sldId id="2147472570" r:id="rId15"/>
    <p:sldId id="2147472576" r:id="rId16"/>
    <p:sldId id="2147472565" r:id="rId17"/>
    <p:sldId id="2147472577" r:id="rId18"/>
    <p:sldId id="2147472578" r:id="rId19"/>
    <p:sldId id="2147472579" r:id="rId20"/>
    <p:sldId id="2344" r:id="rId21"/>
    <p:sldId id="2347" r:id="rId22"/>
    <p:sldId id="351" r:id="rId23"/>
    <p:sldId id="2147472552" r:id="rId24"/>
    <p:sldId id="353" r:id="rId25"/>
    <p:sldId id="2147472558" r:id="rId26"/>
    <p:sldId id="2397" r:id="rId27"/>
    <p:sldId id="2398" r:id="rId28"/>
    <p:sldId id="2378" r:id="rId29"/>
    <p:sldId id="2147472580" r:id="rId30"/>
    <p:sldId id="2147472581" r:id="rId31"/>
    <p:sldId id="2147472582" r:id="rId32"/>
    <p:sldId id="2147472583" r:id="rId33"/>
    <p:sldId id="2282" r:id="rId34"/>
    <p:sldId id="2316" r:id="rId35"/>
    <p:sldId id="2239" r:id="rId36"/>
    <p:sldId id="2245" r:id="rId37"/>
    <p:sldId id="2330" r:id="rId38"/>
    <p:sldId id="2326" r:id="rId39"/>
    <p:sldId id="2147472561" r:id="rId40"/>
    <p:sldId id="2289" r:id="rId41"/>
    <p:sldId id="2287" r:id="rId42"/>
    <p:sldId id="2291" r:id="rId43"/>
    <p:sldId id="2300" r:id="rId44"/>
    <p:sldId id="2147472571" r:id="rId45"/>
    <p:sldId id="2254" r:id="rId46"/>
    <p:sldId id="2255" r:id="rId47"/>
    <p:sldId id="2147472572" r:id="rId48"/>
    <p:sldId id="266" r:id="rId49"/>
    <p:sldId id="262" r:id="rId50"/>
    <p:sldId id="270" r:id="rId51"/>
    <p:sldId id="2147472574" r:id="rId52"/>
    <p:sldId id="1993219337" r:id="rId53"/>
    <p:sldId id="2399" r:id="rId54"/>
    <p:sldId id="2147472562" r:id="rId55"/>
    <p:sldId id="2147472563" r:id="rId56"/>
    <p:sldId id="2147472564" r:id="rId57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zatilgan, Ayse PH/U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C0A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90" autoAdjust="0"/>
    <p:restoredTop sz="81278" autoAdjust="0"/>
  </p:normalViewPr>
  <p:slideViewPr>
    <p:cSldViewPr>
      <p:cViewPr varScale="1">
        <p:scale>
          <a:sx n="80" d="100"/>
          <a:sy n="80" d="100"/>
        </p:scale>
        <p:origin x="200" y="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76"/>
    </p:cViewPr>
  </p:sorterViewPr>
  <p:notesViewPr>
    <p:cSldViewPr>
      <p:cViewPr varScale="1">
        <p:scale>
          <a:sx n="45" d="100"/>
          <a:sy n="45" d="100"/>
        </p:scale>
        <p:origin x="2823" y="3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66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handoutMaster" Target="handoutMasters/handout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commentAuthors" Target="commentAuthors.xml"/><Relationship Id="rId65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9E6CB05-D2DC-2448-B969-A5E394CBF7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4051772-24CE-6348-B795-EDA8C31DA6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46DF81C0-4B05-1046-9B21-8A5AB8268F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04B24751-D8A6-4745-8FA2-57E24BFF7E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8AA7B1E4-376C-6646-944A-B8168707EA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93D46C0F-84A1-0142-B9ED-EC826B2E3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741B21-E33A-E149-9F0F-0ABDF4C15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09C84B6-E0B0-5B4B-BD5E-8E73D0E3A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C318A414-F0A2-3144-BC78-5CE9CA30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CD650C2-0992-774B-864C-8DD7C1FB0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B80281-59B7-AD43-8DB4-4D520F11CDF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A55DED1A-3E26-3C4E-820E-1ECA555BB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5D31659-2385-E840-A39A-3FB5650A1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Times New Roman" panose="02020603050405020304" pitchFamily="18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D67A6C6B-F80F-1B42-979C-5F5E2453E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20A8BCC-B023-7B45-80DA-72E394F4660A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45FA4A1-D4A1-1048-BFA0-8F764E4B96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350" y="412750"/>
            <a:ext cx="5207000" cy="2928938"/>
          </a:xfrm>
          <a:ln/>
        </p:spPr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B179E728-4AD1-F148-9C9A-0C368A263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en-US" kern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21F2E3F5-7658-6142-B4D8-EE7E40208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E4E57936-884C-DA41-880C-6DD9D086D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2B764358-36EC-5043-8E8D-7B1307633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080362-31D4-C44B-BA14-B5FDBB43A73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3187DFEE-EFB3-3F4D-AF47-8712F85D9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67D8D683-2E37-054D-B04E-D5874F833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239C856C-E8EF-C94F-888E-8147933CF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fld id="{F6D02E71-54FF-044F-91BE-F399905B5944}" type="slidenum">
              <a:rPr lang="en-US" altLang="en-US" sz="1200" smtClean="0">
                <a:solidFill>
                  <a:srgbClr val="000000"/>
                </a:solidFill>
              </a:rPr>
              <a:pPr/>
              <a:t>44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4C2ED-2FD4-2640-B7D2-C0C54557E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40CD22-A08B-2445-A8D5-DF95E4862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7B37CB-4847-1644-B379-9FAC0D1FD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D64AC-563E-964E-B52E-8E96CC609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035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15B82A-B4CE-AF4D-A913-C93EFA58D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698CA5-7F0E-B744-8EF5-1284E9493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BC7E6A-1DAD-5F45-81A8-E51A4FD8A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F3212-D9FE-5248-9004-0E52710D8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69086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8478"/>
      </p:ext>
    </p:extLst>
  </p:cSld>
  <p:clrMapOvr>
    <a:masterClrMapping/>
  </p:clrMapOvr>
  <p:hf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060A28-1FBD-4244-A659-B3441F1A6A79}"/>
              </a:ext>
            </a:extLst>
          </p:cNvPr>
          <p:cNvSpPr/>
          <p:nvPr userDrawn="1"/>
        </p:nvSpPr>
        <p:spPr>
          <a:xfrm>
            <a:off x="0" y="1776413"/>
            <a:ext cx="12192000" cy="456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41273" y="5954780"/>
            <a:ext cx="11593513" cy="357188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ts val="675"/>
              </a:lnSpc>
              <a:spcBef>
                <a:spcPts val="0"/>
              </a:spcBef>
              <a:buNone/>
              <a:defRPr sz="600">
                <a:solidFill>
                  <a:srgbClr val="1C315E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564" y="365126"/>
            <a:ext cx="10972800" cy="60493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34247" y="1104902"/>
            <a:ext cx="10972799" cy="52511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79B6331-C251-3746-8D25-79C1F59D75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BE26-0334-EF48-AD24-10F13599F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493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B0C9CFF-A599-5146-B0C0-4696D050F0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3" y="484188"/>
            <a:ext cx="29061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489132"/>
            <a:ext cx="10972800" cy="2223261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3797537"/>
            <a:ext cx="10972800" cy="948671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40080" y="5142189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341042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65126"/>
            <a:ext cx="10972800" cy="63672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7F125D-7C21-7D4F-A064-8FD1DACF5C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923E74-F7AE-1A44-85D7-6BA7753B5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251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67512" y="2257671"/>
            <a:ext cx="10972800" cy="197099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CFD9-F7AA-1646-9E64-29C2F3C39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4DFD-5583-D945-8B0D-B2EF23C1F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397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44FC779-3AFA-3041-89D0-061ADAB60A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B89F-DB7F-7742-A7DE-751A0DA1C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172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EC412-8E14-A141-8215-4EC60FD4E797}" type="datetimeFigureOut">
              <a:rPr lang="LID4096" smtClean="0"/>
              <a:pPr>
                <a:defRPr/>
              </a:pPr>
              <a:t>2/28/23</a:t>
            </a:fld>
            <a:endParaRPr lang="LID4096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06CC1-7670-5945-AEA6-79D5A4E07261}" type="slidenum">
              <a:rPr lang="LID4096" smtClean="0"/>
              <a:pPr>
                <a:defRPr/>
              </a:pPr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173468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3B3B0-AC1A-C24B-931D-42B808F79BA7}" type="datetimeFigureOut">
              <a:rPr lang="LID4096" smtClean="0"/>
              <a:pPr>
                <a:defRPr/>
              </a:pPr>
              <a:t>2/28/23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15B55-2DF3-514D-BDD0-92DA72BEB501}" type="slidenum">
              <a:rPr lang="LID4096" smtClean="0"/>
              <a:pPr>
                <a:defRPr/>
              </a:pPr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41563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F215D-A083-7747-9142-FB8FA2DF542B}" type="datetimeFigureOut">
              <a:rPr lang="LID4096" smtClean="0"/>
              <a:pPr>
                <a:defRPr/>
              </a:pPr>
              <a:t>2/28/23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FEA74-3503-7B4A-BA86-F754F84FBFB3}" type="slidenum">
              <a:rPr lang="LID4096" smtClean="0"/>
              <a:pPr>
                <a:defRPr/>
              </a:pPr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82845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207B7C-0203-614F-B2FC-C3EC5D644D01}" type="datetimeFigureOut">
              <a:rPr lang="LID4096" smtClean="0"/>
              <a:pPr>
                <a:defRPr/>
              </a:pPr>
              <a:t>2/28/23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19D6E-DDC8-454A-8DEB-2E6D484907CA}" type="slidenum">
              <a:rPr lang="LID4096" smtClean="0"/>
              <a:pPr>
                <a:defRPr/>
              </a:pPr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724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C7F989-6AAD-CE48-98D9-EF2F2B36CC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1BF1F6-24BE-1B40-AA27-4E98D17DC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18325B-BA97-3F45-B199-85F9258C6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1BF8D-993B-E441-8F5B-2FB0B4D68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50980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AFAE6E-E1A0-AE40-96AB-2E573A134714}" type="datetimeFigureOut">
              <a:rPr lang="LID4096" smtClean="0"/>
              <a:pPr>
                <a:defRPr/>
              </a:pPr>
              <a:t>2/28/23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49DEA-6DC3-3447-A7D1-FA3C03A7167D}" type="slidenum">
              <a:rPr lang="LID4096" smtClean="0"/>
              <a:pPr>
                <a:defRPr/>
              </a:pPr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53553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A2911-84BF-934B-9973-CDA789696FE1}" type="datetimeFigureOut">
              <a:rPr lang="LID4096" smtClean="0"/>
              <a:pPr>
                <a:defRPr/>
              </a:pPr>
              <a:t>2/28/23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A6061-5BA9-8F4C-B877-08D3ECCC83A1}" type="slidenum">
              <a:rPr lang="LID4096" smtClean="0"/>
              <a:pPr>
                <a:defRPr/>
              </a:pPr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451025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DD9E0-CDC8-DC48-8BFD-7A1A713D37C8}" type="datetimeFigureOut">
              <a:rPr lang="LID4096" smtClean="0"/>
              <a:pPr>
                <a:defRPr/>
              </a:pPr>
              <a:t>2/28/23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55EA1-E550-464D-B5DD-178720054348}" type="slidenum">
              <a:rPr lang="LID4096" smtClean="0"/>
              <a:pPr>
                <a:defRPr/>
              </a:pPr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9599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7ADC4-A920-0A48-B8B8-4DECF8E5E1F6}" type="datetimeFigureOut">
              <a:rPr lang="LID4096" smtClean="0"/>
              <a:pPr>
                <a:defRPr/>
              </a:pPr>
              <a:t>2/28/23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2F37A-7ABE-434C-BF89-D457BFA99429}" type="slidenum">
              <a:rPr lang="LID4096" smtClean="0"/>
              <a:pPr>
                <a:defRPr/>
              </a:pPr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23041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7FC17-DAE5-1A40-9B4C-D8FB798CA003}" type="datetimeFigureOut">
              <a:rPr lang="LID4096" smtClean="0"/>
              <a:pPr>
                <a:defRPr/>
              </a:pPr>
              <a:t>2/28/23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8CC7-02A8-D240-B126-D8015C4C0F0D}" type="slidenum">
              <a:rPr lang="LID4096" smtClean="0"/>
              <a:pPr>
                <a:defRPr/>
              </a:pPr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73888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FEC8E-EA42-0D4A-A25A-AB531D04E115}" type="datetimeFigureOut">
              <a:rPr lang="LID4096" smtClean="0"/>
              <a:pPr>
                <a:defRPr/>
              </a:pPr>
              <a:t>2/28/23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71E9-9F7D-0749-9AAB-A8D67FBED7ED}" type="slidenum">
              <a:rPr lang="LID4096" smtClean="0"/>
              <a:pPr>
                <a:defRPr/>
              </a:pPr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350315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378C9-E266-404A-8EF8-3178CAEAD8F8}" type="datetimeFigureOut">
              <a:rPr lang="LID4096" smtClean="0"/>
              <a:pPr>
                <a:defRPr/>
              </a:pPr>
              <a:t>2/28/23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1F8CA-AB9A-184F-A0EF-1566B1E056F0}" type="slidenum">
              <a:rPr lang="LID4096" smtClean="0"/>
              <a:pPr>
                <a:defRPr/>
              </a:pPr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026100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iagram&#10;&#10;Description automatically generated">
            <a:extLst>
              <a:ext uri="{FF2B5EF4-FFF2-40B4-BE49-F238E27FC236}">
                <a16:creationId xmlns:a16="http://schemas.microsoft.com/office/drawing/2014/main" id="{E2E6E734-2427-4947-98F7-09BE412B1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9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4D3DFD-1803-6D4D-A177-4CAA10D42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917F19-D67D-9E4F-91E1-84FFC1F22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8357A7-EFD0-6248-9BE5-AB404C662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6F3DA-9EB9-CF49-B16E-EBFAEB592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7700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336FD8-FD5A-2349-82F7-ED1EDB90A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465650-3335-9543-ABBC-689E2DF7B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D5E11C-B132-B04D-8501-D4B8075F5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56957-072A-CA4A-A759-36205153E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7843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77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65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975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490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57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23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5CB8F4-4A15-7D4E-B62C-D9C9CFC762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BE6C00-3527-A947-B2CF-D34DCC46A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659E2E-6A35-4349-9231-559A4060E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0D35-7255-0741-89FE-06F0DCBD5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9557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709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46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549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871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27000"/>
            <a:ext cx="2590800" cy="6273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7000"/>
            <a:ext cx="7569200" cy="6273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269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71439"/>
            <a:ext cx="11417300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667" y="1917700"/>
            <a:ext cx="5562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917700"/>
            <a:ext cx="55647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71D0B0-1530-8C42-8452-BBF6715121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580ACB-8ADF-E940-9322-7D94090CCF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5268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59ABAB-011C-A342-8A40-EEB6DC83A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905F56-8FE0-8149-89BA-C1AE1ED61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6D4072-9C85-3B46-8284-C2A3ED62D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A656-A3FF-2B4F-9637-E60469E2A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2394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291914-CB81-0F49-B126-154317777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3BCE05-A5CF-8B47-8071-A6C42A651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E5C2AE-3885-3248-8DFF-4DFCAA843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CBDAF-1002-084A-821B-6504167B3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4985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4546A8-8050-0242-8D41-415B40E0B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ED6A99-CB9D-AF4E-A2D8-3FA450D52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D52604-5995-3646-8179-615A175FD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99EF-FAC9-524B-AFD1-74B3D431A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3763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56680-B3BD-FF43-9EE0-7EECE25EF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7DC93-EB0A-7B4F-B84C-80982E24D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1897B-2C5E-4147-AACC-4D07AF04B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22836-2504-3541-BD20-05C539741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6951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8BA072-AF4A-1C4B-844A-E52518651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48A041-BB76-A84E-9FFE-8A2914111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E37F35-B6A1-524E-BB28-A4948DE34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A799-99F3-F140-BBCF-F7CA1A6AB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99937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43B8FC-20DE-544B-87D9-A9C23887C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2FDAF9-6057-E045-A9DB-9A6656D39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973165-A193-3C4C-ACEA-82A5D5D91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AA73-28A4-A849-8F06-76B3E45A7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528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915C30-6743-794F-8137-66BD00C6A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D76151-BBCF-454F-8116-507422DDC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473095-506B-D440-9381-65D20BB66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05B4-E74F-8C47-9CB0-3AAEFB5D0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02394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40DC4F-EBE1-424A-AA30-3188BC0BE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AC5D24-7CC4-FB45-B255-3E734E3F0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3F70A1-B7AF-B747-AE52-42C069B01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68B7F-B668-F445-954A-F2B783378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34362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2135B-A850-5341-A474-373D360BC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65F54-6CC1-D345-BEAF-3663C9BCB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9F27D-CB09-4F4B-85C6-F25CD07AC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1E605-6AEC-AE44-AE63-8DC91FCBD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7316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22E6E-600E-BE4A-B1C1-0E3616674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66654-FE5D-B14D-9D58-ADFC699C5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1EDA4-AFC0-2749-99FA-784A0B28A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F84D-03B5-AE4A-8C66-DA5914ED7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9047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0A6E6B-42A6-9844-AB83-B24E8C8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26F17B-809B-DB44-9257-553B5D32B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E13A53-2B7A-8D4C-9CC8-3B4DF9D37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3922-0379-6D4D-BBD0-6C3B59CC4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27611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AE4235-FFA7-F84C-8869-FD4B738A6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E28E37-5801-9745-BDE3-4549081E8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62FBE5-0C0E-6746-84CA-33D155B04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5FF00-2AB1-354A-859F-9F033B7F4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24329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EF4494-1697-9F42-BC99-9C053E700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0E35C8-BC86-7F43-999A-56268F35F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FD16E-5350-C549-A7F8-E008BFA53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2AB9-D15B-9749-B16A-9142A16E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16074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0EB659-FDA2-BB4D-A025-18C55F2A0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D41A17-7311-9843-BC05-7E6A2D8F5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DB9C4F-5600-B942-B64A-BBC93C09E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C4803-127F-724B-B784-D5E9F5D9F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3744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0022C97-199E-CD4D-83C7-9F6805C7B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3" y="3662363"/>
            <a:ext cx="60790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AA7F36C-279A-3743-B3EC-609D74B5D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4" y="3657600"/>
            <a:ext cx="608753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EFAE55-1DAB-1F4B-A98E-7165202C1F4F}"/>
              </a:ext>
            </a:extLst>
          </p:cNvPr>
          <p:cNvSpPr/>
          <p:nvPr/>
        </p:nvSpPr>
        <p:spPr>
          <a:xfrm>
            <a:off x="0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CA7CF8-AD17-D242-9DEC-3D71346AB60E}"/>
              </a:ext>
            </a:extLst>
          </p:cNvPr>
          <p:cNvCxnSpPr/>
          <p:nvPr/>
        </p:nvCxnSpPr>
        <p:spPr bwMode="auto">
          <a:xfrm>
            <a:off x="-14817" y="1620838"/>
            <a:ext cx="1221528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01969E-22AC-6B4F-A526-0E7E29D95CD1}"/>
              </a:ext>
            </a:extLst>
          </p:cNvPr>
          <p:cNvCxnSpPr/>
          <p:nvPr/>
        </p:nvCxnSpPr>
        <p:spPr bwMode="auto">
          <a:xfrm>
            <a:off x="-14817" y="3662363"/>
            <a:ext cx="1221528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1CBE328-9970-5849-9820-612C1365AAB1}"/>
              </a:ext>
            </a:extLst>
          </p:cNvPr>
          <p:cNvSpPr/>
          <p:nvPr userDrawn="1"/>
        </p:nvSpPr>
        <p:spPr>
          <a:xfrm>
            <a:off x="0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9FB68E-604B-7F42-A083-B08B4710AF9A}"/>
              </a:ext>
            </a:extLst>
          </p:cNvPr>
          <p:cNvCxnSpPr/>
          <p:nvPr userDrawn="1"/>
        </p:nvCxnSpPr>
        <p:spPr bwMode="auto">
          <a:xfrm>
            <a:off x="-14817" y="1620838"/>
            <a:ext cx="1221528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B0A184-A5B7-FB4D-BD17-1B10256642BD}"/>
              </a:ext>
            </a:extLst>
          </p:cNvPr>
          <p:cNvCxnSpPr/>
          <p:nvPr userDrawn="1"/>
        </p:nvCxnSpPr>
        <p:spPr bwMode="auto">
          <a:xfrm>
            <a:off x="-14817" y="3662363"/>
            <a:ext cx="1221528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14">
            <a:extLst>
              <a:ext uri="{FF2B5EF4-FFF2-40B4-BE49-F238E27FC236}">
                <a16:creationId xmlns:a16="http://schemas.microsoft.com/office/drawing/2014/main" id="{CFE6F4BE-3FF5-524C-895B-B84E7D56E7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328613"/>
            <a:ext cx="17399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2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2925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5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19D51-F70C-A245-91B2-6F492DB31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87F072-6F7C-444D-B154-D3A819645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312D3D-A60C-5242-9156-D2E96A674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50D1-9CCA-2040-93B7-7D3A62AF4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31915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7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06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7DE2A9-94B8-2049-BC2E-CE03D1A8AFAB}"/>
              </a:ext>
            </a:extLst>
          </p:cNvPr>
          <p:cNvSpPr/>
          <p:nvPr userDrawn="1"/>
        </p:nvSpPr>
        <p:spPr>
          <a:xfrm>
            <a:off x="0" y="6589714"/>
            <a:ext cx="12192000" cy="26828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E4AB407-C265-DC4A-9D16-9369C723B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7" y="5345114"/>
            <a:ext cx="382693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3DEF90-6192-7E45-85EB-41D6211D7A40}"/>
              </a:ext>
            </a:extLst>
          </p:cNvPr>
          <p:cNvCxnSpPr/>
          <p:nvPr userDrawn="1"/>
        </p:nvCxnSpPr>
        <p:spPr>
          <a:xfrm>
            <a:off x="0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3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26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29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7946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33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6574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86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38129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48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600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ADC31EB-95DF-4C4C-B34A-6122BBA3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33" y="3355975"/>
            <a:ext cx="3829051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1A5B92-EE0B-CB49-8A37-2FAD20A26E1D}"/>
              </a:ext>
            </a:extLst>
          </p:cNvPr>
          <p:cNvCxnSpPr/>
          <p:nvPr userDrawn="1"/>
        </p:nvCxnSpPr>
        <p:spPr bwMode="auto">
          <a:xfrm>
            <a:off x="-23283" y="4605338"/>
            <a:ext cx="12215284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5" descr="CCO_ONC_RGB.jpg">
            <a:extLst>
              <a:ext uri="{FF2B5EF4-FFF2-40B4-BE49-F238E27FC236}">
                <a16:creationId xmlns:a16="http://schemas.microsoft.com/office/drawing/2014/main" id="{489B9128-324B-2F48-BBFA-A6F54500C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1284" y="5876925"/>
            <a:ext cx="3672416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6"/>
            <a:ext cx="11283951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>
                <a:solidFill>
                  <a:srgbClr val="8B3D9A"/>
                </a:solidFill>
              </a:defRPr>
            </a:lvl1pPr>
            <a:lvl2pPr>
              <a:buFontTx/>
              <a:buNone/>
              <a:defRPr sz="1800"/>
            </a:lvl2pPr>
            <a:lvl3pPr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7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2925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9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935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18A276-A772-F448-B53F-8FD8FAC5A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814928-86ED-4A49-85AF-D04E6ADC8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7AAE7D-A423-F64E-BA22-5974DD924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225F-A16D-5A46-8F1E-ED2C6F5E7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65952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9F4E05-D8B5-D74F-92D4-E0AA65053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AE195-CD75-EC45-8EE4-0142C4195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772D32-569C-B14D-AEAF-3AF8980E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D978-BF1C-D843-BF62-D936C5CCE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36110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7EB376-ED27-CB48-85FF-69E9F5A5E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77BE1F-4D4E-B14D-8D95-00B6B8CA7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34E9A6-6DC6-1D43-8A81-3915EA419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2AF0-FE4F-6343-BD13-143AD30BD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1040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B3C123-CE2D-574B-8067-82FCF4AB2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A758CA-3BC6-7349-9D27-C3DC8D691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5CDEB2-ED23-DE47-A232-2189EFA54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A1AE8-05E4-4C44-AC22-B03F92989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15242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F0BA3-2C0C-4747-BCEB-27A0F63FF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BC1FE-916C-024F-A47C-A183962AF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AB61C-D9AF-9F40-8362-DF1844C73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E6CB-793A-3F44-9BD6-D388AA38C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20750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3C8D31-AEF0-904D-96C5-DFC50EBBF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E0FB1C-79EC-044C-9E5E-0440A37F7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F2786F-4A55-9744-A47B-146AAA36F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798BE-3434-5C4A-9C9E-924D0AC66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97251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0CC369-29AC-4F4E-AF20-0398F36C3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4544DC-5450-A140-9FC3-2225D3061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B3F721-14EA-734E-B7EB-37D542D41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A145D-DC78-8A49-ADD2-EE99B01D7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90001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4E6B6D-4575-894E-BA94-F2F526624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E31247-F5BC-B944-9C46-BD1ADB084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033251-363A-AF45-B48C-D25F14F0B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4ACC-C815-B448-8CA6-7400AC4FA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0341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F77AE9-2F1C-0649-9BB5-299671745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D8A04-F8FC-1C47-99EC-D18D2AB31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551ED-6C37-6543-828F-D24BCDB7B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3459-DC71-7347-A19F-BC44C00F9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59068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B9A49-B5FD-3840-B309-6F185BAAD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4FE5C-C4DA-7C4D-9A13-1B194E97F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C578AD-51EB-0D42-AEB6-C17B8A5E7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F7F4-3A92-8449-91D4-A7F79CF86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8119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0E478B-E9AE-6346-A9EE-9CD87CD19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FC4B0-DA08-744C-8894-6DA3F07E7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487FA2-2BA9-E348-AF92-55F76DB2E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4EB0F-8B76-7B45-972C-4AAA0E58E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12758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495B85-9A00-BD49-8031-EA0CF3CDA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6F87AA-E42B-2841-A062-4352DEF14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B35419-D009-0C44-8011-88C787FF7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13E6-8549-FD40-923B-730F74CD7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163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4FC439-293B-754F-9AB2-6DB863F1C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863D6-3FFE-B14A-A4F1-58FD11947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2F212A-B43F-CC49-B894-B36DFD71D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1BF5-16BC-0D4B-9578-B4736A6B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88659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36FAC8-6F28-3E4A-833E-44A7ED592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12B24D-E904-5A45-AA5E-225C488D8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BD9039-DF48-C846-8760-968B44F29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B517-79EA-0D44-B53C-BB6A1123F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9205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7D26E9-5FED-8B4B-9847-C4CF9D3A7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6E30E4-6562-C14B-AE8C-8546D89D3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09DB11-0A16-3044-9063-CD1739079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9945-4175-6C4C-86DC-900BD468B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52702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8BE56D-25EA-B342-AE49-73559621B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33A653-4195-0A4B-875A-12A9F1D6B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044E4-90E3-3547-BB01-4FDCA82BC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A264-6D33-A547-B43A-D42182619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8658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1405A7-7A0E-FA48-8118-C4B06778E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F40262-DD18-9345-81AD-2B15A6DE0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1F0CE9-75D8-8545-96B5-C195AC3B9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BDACD-9623-A04C-A727-650AC6B17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63432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0550BD-0866-2E47-B335-2EA227A5F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367E5A-FC40-FF49-97C1-48CA9A808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548177-043A-FD43-8A15-3F5B01274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384C3-5250-0E47-B6EF-59136D675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66411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4D6699-E02A-CB4C-9CA1-41948CE5C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1B1AD7-4C0A-EA4C-9A75-9EF2E79654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A4603-5CEA-EC44-AD69-E18FE31C2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E7F6-BB55-EA4F-B567-1A6703A58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7516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0A9764-C279-E948-AAA5-645B6E863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36B8E7-FEF0-AC4F-96D0-A2712CD6C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7DFDDA-DB2A-A145-88E7-C963E5B38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7CF5F-1784-964D-8CC6-D21D75813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42193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37FE9D-5CF9-1141-BEFB-FB8B9F0ED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ADE3E1-058B-3543-9228-E8615189C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C6A0D2-073E-0346-87C5-939420274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9BF3-D0D9-B243-B058-A69628F0D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3766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6951ED-66FC-E74D-B617-27F749AD1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B63297-D8B3-2341-8308-03A871CE59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794410-986F-984B-BAB2-772347931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D739-683A-9B47-997C-130AC7A9B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7960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9418D-AC69-D24F-9D30-76B298843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8AE96-4F9A-364A-B3BE-571791928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41ADE-E87A-244B-BE3E-98A9B6D5F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AEE85-750E-DB40-BCF8-514AE0CCE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27437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1B311-982B-A946-8AC2-73D1C3F94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C73F3-7AA9-EC4D-8830-BDA39919B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F346A0-58EE-2B4E-A807-D51CED765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6B27C-F08B-EE45-A52F-2AB8FA07F9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0974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1A1BBD-DED3-4949-B175-C9FC98F14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DFF5EC-9D04-8F40-9B72-379C1261C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D40806-55EE-AA46-8775-894D7F14A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C283-766B-5F4A-8550-A67D58CC2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47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3E117C-2444-454E-913D-3C9F06BE0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ACC9B2-4962-114F-BD3C-EC48F6B1D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07AB51-7036-BE4C-881A-E363C3E48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019FA-5F67-D344-8178-9B7C82BB4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1376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7AA19F-0544-B044-BB22-49701AE8C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223657-7D4D-1048-9417-CF637A70E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E9A809-E184-F143-B1A6-49C271928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EE7A-8524-0C45-B42C-0FDD4A4C9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28522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64FDEB-4254-2749-AFD9-31EF105FB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F8BFB8-7253-3447-BCED-CA53E2E9A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598355-16C1-E34F-8BA7-14AD9D626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B3CE5-C361-FE41-9E4C-306CB731B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72576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C8171B-CDB8-824A-B784-7370741EA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202ACB-04B3-5A47-9665-4E8224A5A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D35A85-5E5D-5645-A48C-3319EE829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BC1F-1C92-A147-8426-324926D19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69752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7A4459-8452-AD45-9F77-E6C1C5121327}"/>
              </a:ext>
            </a:extLst>
          </p:cNvPr>
          <p:cNvCxnSpPr/>
          <p:nvPr userDrawn="1"/>
        </p:nvCxnSpPr>
        <p:spPr>
          <a:xfrm>
            <a:off x="452967" y="1295400"/>
            <a:ext cx="11364384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74" y="384048"/>
            <a:ext cx="11362945" cy="8686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73" y="1609344"/>
            <a:ext cx="11362944" cy="4498848"/>
          </a:xfrm>
        </p:spPr>
        <p:txBody>
          <a:bodyPr>
            <a:noAutofit/>
          </a:bodyPr>
          <a:lstStyle>
            <a:lvl3pPr marL="596616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3773" y="6163056"/>
            <a:ext cx="11362944" cy="694944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05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9958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 with Elemen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06858120-F05A-0142-BAB1-FA37C390EF45}"/>
              </a:ext>
            </a:extLst>
          </p:cNvPr>
          <p:cNvSpPr/>
          <p:nvPr userDrawn="1"/>
        </p:nvSpPr>
        <p:spPr bwMode="gray">
          <a:xfrm>
            <a:off x="0" y="6332538"/>
            <a:ext cx="1246717" cy="525462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82AA78AF-323B-504B-9989-A2BF8F110100}"/>
              </a:ext>
            </a:extLst>
          </p:cNvPr>
          <p:cNvSpPr/>
          <p:nvPr userDrawn="1"/>
        </p:nvSpPr>
        <p:spPr bwMode="gray">
          <a:xfrm>
            <a:off x="0" y="4811714"/>
            <a:ext cx="503767" cy="144303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23889" y="332656"/>
            <a:ext cx="10944225" cy="398144"/>
          </a:xfrm>
          <a:prstGeom prst="rect">
            <a:avLst/>
          </a:prstGeom>
        </p:spPr>
        <p:txBody>
          <a:bodyPr tIns="18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5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5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623889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040D736-01EC-2D42-81D5-6BCD8E5EEF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DNA-PKi (M3814) - Experts Oncology Panel | Boston - 10 September 2016 - DRAFT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D8F1F9-B814-3648-A586-BC059C6344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DD1C4E-FFC5-9E4D-886D-319F17152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397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50142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4899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03165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5186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130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8F7A2-A469-164B-968B-9A5437CB8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00512-8F81-A749-A56A-387AF00D2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F262E-B421-B344-91D6-9F6BE6CE0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4B1A-B406-E04E-BDC1-204654CCF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87751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2304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4871"/>
      </p:ext>
    </p:extLst>
  </p:cSld>
  <p:clrMapOvr>
    <a:masterClrMapping/>
  </p:clrMapOvr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09322"/>
      </p:ext>
    </p:extLst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8202"/>
      </p:ext>
    </p:extLst>
  </p:cSld>
  <p:clrMapOvr>
    <a:masterClrMapping/>
  </p:clrMapOvr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61824"/>
      </p:ext>
    </p:extLst>
  </p:cSld>
  <p:clrMapOvr>
    <a:masterClrMapping/>
  </p:clrMapOvr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96761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65126"/>
            <a:ext cx="10972800" cy="63672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B3CA52-47E6-F24D-B9C9-06A83B5803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0AF090-A2B5-9F4F-95BF-A5D748B5E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854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BDAD0-8C44-EB46-A362-7B6C57BCAC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3" y="484188"/>
            <a:ext cx="29061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489132"/>
            <a:ext cx="10972800" cy="2223261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3797537"/>
            <a:ext cx="10972800" cy="948671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40080" y="5142189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40559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67512" y="2257671"/>
            <a:ext cx="10972800" cy="197099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62A5D-A095-3741-B415-4AB439D3D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261BE-43D1-F140-B0E0-1F449F94B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63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BCA237D-3B78-0F4D-B108-9AC2F94C5A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65EC-0E58-2B4F-9684-181EAB5F3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4A4F9F-73EE-6C4B-9E4C-1108615DA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EB194-3861-0644-997D-5C07FA8AF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CCFF1-C33A-D14A-93E9-ABDA58C40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CD974-190A-2245-B76F-19C199472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44383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83271"/>
      </p:ext>
    </p:extLst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7328"/>
      </p:ext>
    </p:extLst>
  </p:cSld>
  <p:clrMapOvr>
    <a:masterClrMapping/>
  </p:clrMapOvr>
  <p:hf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8745"/>
      </p:ext>
    </p:extLst>
  </p:cSld>
  <p:clrMapOvr>
    <a:masterClrMapping/>
  </p:clrMapOvr>
  <p:hf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4754"/>
      </p:ext>
    </p:extLst>
  </p:cSld>
  <p:clrMapOvr>
    <a:masterClrMapping/>
  </p:clrMapOvr>
  <p:hf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58645"/>
      </p:ext>
    </p:extLst>
  </p:cSld>
  <p:clrMapOvr>
    <a:masterClrMapping/>
  </p:clrMapOvr>
  <p:hf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0464"/>
      </p:ext>
    </p:extLst>
  </p:cSld>
  <p:clrMapOvr>
    <a:masterClrMapping/>
  </p:clrMapOvr>
  <p:hf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68304"/>
      </p:ext>
    </p:extLst>
  </p:cSld>
  <p:clrMapOvr>
    <a:masterClrMapping/>
  </p:clrMapOvr>
  <p:hf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49920"/>
      </p:ext>
    </p:extLst>
  </p:cSld>
  <p:clrMapOvr>
    <a:masterClrMapping/>
  </p:clrMapOvr>
  <p:hf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38134"/>
      </p:ext>
    </p:extLst>
  </p:cSld>
  <p:clrMapOvr>
    <a:masterClrMapping/>
  </p:clrMapOvr>
  <p:hf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366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CCE047-53D3-1F44-85DF-63144D77A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9629B7-FD81-3548-8F52-0635937CB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EAFDE4-E31E-CF46-A137-10146D385D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24D9BE-6DBA-AC47-BE58-788DF52725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ED2D30-71F1-D849-9F8C-7F018F5C85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19B8C4-1BD2-1C4D-A1CB-B51215FA0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229" r:id="rId1"/>
    <p:sldLayoutId id="2147489230" r:id="rId2"/>
    <p:sldLayoutId id="2147489231" r:id="rId3"/>
    <p:sldLayoutId id="2147489232" r:id="rId4"/>
    <p:sldLayoutId id="2147489233" r:id="rId5"/>
    <p:sldLayoutId id="2147489234" r:id="rId6"/>
    <p:sldLayoutId id="2147489235" r:id="rId7"/>
    <p:sldLayoutId id="2147489236" r:id="rId8"/>
    <p:sldLayoutId id="2147489237" r:id="rId9"/>
    <p:sldLayoutId id="2147489238" r:id="rId10"/>
    <p:sldLayoutId id="2147489239" r:id="rId11"/>
    <p:sldLayoutId id="2147489240" r:id="rId12"/>
    <p:sldLayoutId id="214748924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C1CB4E4-E4A7-1F46-8A3B-0217CB020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906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8E891A-25AD-D842-B92E-935529E7B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42" r:id="rId1"/>
    <p:sldLayoutId id="2147489243" r:id="rId2"/>
    <p:sldLayoutId id="2147489244" r:id="rId3"/>
    <p:sldLayoutId id="2147489245" r:id="rId4"/>
    <p:sldLayoutId id="2147489246" r:id="rId5"/>
    <p:sldLayoutId id="2147489247" r:id="rId6"/>
    <p:sldLayoutId id="2147489248" r:id="rId7"/>
    <p:sldLayoutId id="2147489249" r:id="rId8"/>
    <p:sldLayoutId id="2147489250" r:id="rId9"/>
    <p:sldLayoutId id="2147489251" r:id="rId10"/>
    <p:sldLayoutId id="2147489252" r:id="rId11"/>
    <p:sldLayoutId id="21474892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9BB75F9-E50F-A840-B6C4-5217CEE7D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EB0E5E9-CC4F-934E-AE7C-95B37EF43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DF2DB5-F4D3-C649-91F9-D1D7140277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7BAA11-A05D-2847-B5B7-9DBBBC2341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EDE6AF-A5D9-BB4B-836B-791680EE05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8B6D8A-1483-D042-9A28-CCD9E9D9F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253" r:id="rId1"/>
    <p:sldLayoutId id="2147489254" r:id="rId2"/>
    <p:sldLayoutId id="2147489255" r:id="rId3"/>
    <p:sldLayoutId id="2147489256" r:id="rId4"/>
    <p:sldLayoutId id="2147489257" r:id="rId5"/>
    <p:sldLayoutId id="2147489258" r:id="rId6"/>
    <p:sldLayoutId id="2147489259" r:id="rId7"/>
    <p:sldLayoutId id="2147489260" r:id="rId8"/>
    <p:sldLayoutId id="2147489261" r:id="rId9"/>
    <p:sldLayoutId id="2147489262" r:id="rId10"/>
    <p:sldLayoutId id="2147489263" r:id="rId11"/>
    <p:sldLayoutId id="2147489264" r:id="rId12"/>
    <p:sldLayoutId id="214748926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6">
            <a:extLst>
              <a:ext uri="{FF2B5EF4-FFF2-40B4-BE49-F238E27FC236}">
                <a16:creationId xmlns:a16="http://schemas.microsoft.com/office/drawing/2014/main" id="{9D786AEB-5D93-6D40-8300-10A9C5720D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38125"/>
            <a:ext cx="1087331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7">
            <a:extLst>
              <a:ext uri="{FF2B5EF4-FFF2-40B4-BE49-F238E27FC236}">
                <a16:creationId xmlns:a16="http://schemas.microsoft.com/office/drawing/2014/main" id="{C99AE280-D946-B045-9051-EC261DE312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1133" y="1517650"/>
            <a:ext cx="10881784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845B00-2704-8447-AC86-96268B060F03}"/>
              </a:ext>
            </a:extLst>
          </p:cNvPr>
          <p:cNvSpPr/>
          <p:nvPr/>
        </p:nvSpPr>
        <p:spPr>
          <a:xfrm>
            <a:off x="0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89119C-C31E-7C42-A6A2-4CD8D9A2BFA9}"/>
              </a:ext>
            </a:extLst>
          </p:cNvPr>
          <p:cNvCxnSpPr/>
          <p:nvPr/>
        </p:nvCxnSpPr>
        <p:spPr>
          <a:xfrm>
            <a:off x="0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0B7C674-0965-024A-B7FE-87B67061A575}"/>
              </a:ext>
            </a:extLst>
          </p:cNvPr>
          <p:cNvSpPr/>
          <p:nvPr userDrawn="1"/>
        </p:nvSpPr>
        <p:spPr>
          <a:xfrm>
            <a:off x="0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298" r:id="rId1"/>
    <p:sldLayoutId id="2147489266" r:id="rId2"/>
    <p:sldLayoutId id="2147489299" r:id="rId3"/>
    <p:sldLayoutId id="2147489267" r:id="rId4"/>
    <p:sldLayoutId id="2147489268" r:id="rId5"/>
    <p:sldLayoutId id="2147489269" r:id="rId6"/>
    <p:sldLayoutId id="2147489270" r:id="rId7"/>
    <p:sldLayoutId id="214748930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Calibri" panose="020F050202020403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Wingdings" pitchFamily="2" charset="2"/>
        <a:buChar char="§"/>
        <a:defRPr sz="21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900">
          <a:solidFill>
            <a:schemeClr val="bg1"/>
          </a:solidFill>
          <a:latin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>
          <a:solidFill>
            <a:schemeClr val="bg1"/>
          </a:solidFill>
          <a:latin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600">
          <a:solidFill>
            <a:schemeClr val="bg1"/>
          </a:solidFill>
          <a:latin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500">
          <a:solidFill>
            <a:schemeClr val="bg1"/>
          </a:solidFill>
          <a:latin typeface="Calibri" panose="020F0502020204030204" pitchFamily="34" charset="0"/>
        </a:defRPr>
      </a:lvl5pPr>
      <a:lvl6pPr marL="18859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5443DB9-50F2-1546-8ED4-5DA466DE8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47D5731-43C8-4E4A-87CD-1A418AD1B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E65214-9FEF-AD40-A011-FEC0F07F37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79E272-FCBD-E24F-A7DE-ABD1A16E6E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884EE0-0D35-1041-BA81-D1313FDF1B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A7594A-B452-A847-8EDC-4D4C58131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271" r:id="rId1"/>
    <p:sldLayoutId id="2147489272" r:id="rId2"/>
    <p:sldLayoutId id="2147489273" r:id="rId3"/>
    <p:sldLayoutId id="2147489274" r:id="rId4"/>
    <p:sldLayoutId id="2147489275" r:id="rId5"/>
    <p:sldLayoutId id="2147489276" r:id="rId6"/>
    <p:sldLayoutId id="2147489277" r:id="rId7"/>
    <p:sldLayoutId id="2147489278" r:id="rId8"/>
    <p:sldLayoutId id="2147489279" r:id="rId9"/>
    <p:sldLayoutId id="2147489280" r:id="rId10"/>
    <p:sldLayoutId id="2147489281" r:id="rId11"/>
    <p:sldLayoutId id="2147489282" r:id="rId12"/>
    <p:sldLayoutId id="214748928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649C785-B846-3C49-ACDB-90FD5C8C7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4EC3D77-A099-F449-A8F5-910B7AFDA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8FDB68-2023-B74E-A899-1A35EF2166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EC2D92-C2DF-5B40-8E5A-47614447D0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1057BA-3C56-E543-BDBD-12FD40E595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93941C-E2D4-0F4C-A01B-5EB4717C3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284" r:id="rId1"/>
    <p:sldLayoutId id="2147489285" r:id="rId2"/>
    <p:sldLayoutId id="2147489286" r:id="rId3"/>
    <p:sldLayoutId id="2147489287" r:id="rId4"/>
    <p:sldLayoutId id="2147489288" r:id="rId5"/>
    <p:sldLayoutId id="2147489289" r:id="rId6"/>
    <p:sldLayoutId id="2147489290" r:id="rId7"/>
    <p:sldLayoutId id="2147489291" r:id="rId8"/>
    <p:sldLayoutId id="2147489292" r:id="rId9"/>
    <p:sldLayoutId id="2147489293" r:id="rId10"/>
    <p:sldLayoutId id="2147489294" r:id="rId11"/>
    <p:sldLayoutId id="2147489295" r:id="rId12"/>
    <p:sldLayoutId id="2147489296" r:id="rId13"/>
    <p:sldLayoutId id="2147489310" r:id="rId14"/>
    <p:sldLayoutId id="2147489311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19B8C4-1BD2-1C4D-A1CB-B51215FA02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BA44BC-DB87-1746-867B-61738855B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9233" y="365125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158C47-DF11-DD4E-9707-96204430F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3" y="1825626"/>
            <a:ext cx="10972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D6B183-62E5-3D4A-B496-FB48A60E4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2867" y="217489"/>
            <a:ext cx="87418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0F8822F-9EB6-414A-A66D-A1BA7CD3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39993E47-C2B5-4C49-BC4C-DDE85E7A2B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38875"/>
            <a:ext cx="12198351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17AFF0-B1E0-5843-A1A0-A51306E5E5E9}"/>
              </a:ext>
            </a:extLst>
          </p:cNvPr>
          <p:cNvSpPr txBox="1"/>
          <p:nvPr userDrawn="1"/>
        </p:nvSpPr>
        <p:spPr>
          <a:xfrm>
            <a:off x="3276600" y="6446838"/>
            <a:ext cx="696384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450" b="1" dirty="0">
                <a:solidFill>
                  <a:srgbClr val="002557"/>
                </a:solidFill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158934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24" r:id="rId1"/>
    <p:sldLayoutId id="2147489325" r:id="rId2"/>
    <p:sldLayoutId id="2147489326" r:id="rId3"/>
    <p:sldLayoutId id="2147489327" r:id="rId4"/>
    <p:sldLayoutId id="2147489328" r:id="rId5"/>
    <p:sldLayoutId id="2147489329" r:id="rId6"/>
    <p:sldLayoutId id="2147489330" r:id="rId7"/>
    <p:sldLayoutId id="2147489331" r:id="rId8"/>
    <p:sldLayoutId id="2147489332" r:id="rId9"/>
    <p:sldLayoutId id="2147489333" r:id="rId10"/>
    <p:sldLayoutId id="2147489334" r:id="rId11"/>
    <p:sldLayoutId id="2147489335" r:id="rId12"/>
    <p:sldLayoutId id="2147489301" r:id="rId13"/>
    <p:sldLayoutId id="2147489303" r:id="rId14"/>
    <p:sldLayoutId id="214748930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19B8C4-1BD2-1C4D-A1CB-B51215FA02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7F3DC3E-89E1-174B-BCCE-06064BE6C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9233" y="365125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14BDC2-DE1F-8D4A-BBD9-AECCF55E5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3" y="1825626"/>
            <a:ext cx="10972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B0073C-DBCC-304B-BDCB-CC0CE1969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2867" y="217489"/>
            <a:ext cx="87418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ECA5DEF-57A0-174B-A910-11EFC4C5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A05448C4-7B4B-E14D-B732-044E0448B7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38875"/>
            <a:ext cx="12198351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3245E5-87DA-CA4B-B1F6-A145357CFC79}"/>
              </a:ext>
            </a:extLst>
          </p:cNvPr>
          <p:cNvSpPr txBox="1"/>
          <p:nvPr userDrawn="1"/>
        </p:nvSpPr>
        <p:spPr>
          <a:xfrm>
            <a:off x="3276600" y="6446838"/>
            <a:ext cx="696384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450" b="1" dirty="0">
                <a:solidFill>
                  <a:srgbClr val="002557"/>
                </a:solidFill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192713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37" r:id="rId1"/>
    <p:sldLayoutId id="2147489338" r:id="rId2"/>
    <p:sldLayoutId id="2147489339" r:id="rId3"/>
    <p:sldLayoutId id="2147489340" r:id="rId4"/>
    <p:sldLayoutId id="2147489341" r:id="rId5"/>
    <p:sldLayoutId id="2147489342" r:id="rId6"/>
    <p:sldLayoutId id="2147489343" r:id="rId7"/>
    <p:sldLayoutId id="2147489344" r:id="rId8"/>
    <p:sldLayoutId id="2147489345" r:id="rId9"/>
    <p:sldLayoutId id="2147489346" r:id="rId10"/>
    <p:sldLayoutId id="2147489347" r:id="rId11"/>
    <p:sldLayoutId id="2147489348" r:id="rId12"/>
    <p:sldLayoutId id="2147489305" r:id="rId13"/>
    <p:sldLayoutId id="2147489306" r:id="rId14"/>
    <p:sldLayoutId id="2147489307" r:id="rId15"/>
    <p:sldLayoutId id="214748930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19B8C4-1BD2-1C4D-A1CB-B51215FA02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79ABA-A68B-3543-B737-959D905E9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2192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35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50" r:id="rId1"/>
    <p:sldLayoutId id="2147489351" r:id="rId2"/>
    <p:sldLayoutId id="2147489352" r:id="rId3"/>
    <p:sldLayoutId id="2147489353" r:id="rId4"/>
    <p:sldLayoutId id="2147489354" r:id="rId5"/>
    <p:sldLayoutId id="2147489355" r:id="rId6"/>
    <p:sldLayoutId id="2147489356" r:id="rId7"/>
    <p:sldLayoutId id="2147489357" r:id="rId8"/>
    <p:sldLayoutId id="2147489358" r:id="rId9"/>
    <p:sldLayoutId id="2147489359" r:id="rId10"/>
    <p:sldLayoutId id="2147489360" r:id="rId11"/>
    <p:sldLayoutId id="21474893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#_msoanchor_1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1.xml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DA91D957-B649-1F47-AB52-CA6F8FCA68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9144000" cy="1752600"/>
          </a:xfrm>
        </p:spPr>
        <p:txBody>
          <a:bodyPr/>
          <a:lstStyle/>
          <a:p>
            <a:r>
              <a:rPr lang="en-US" altLang="en-US" sz="4000" b="1">
                <a:solidFill>
                  <a:srgbClr val="FFFF00"/>
                </a:solidFill>
              </a:rPr>
              <a:t>Selected Highlights in Advanced Prostate Cancer: 2022-2023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D0038CC3-4A59-1C4C-A395-C7973BEE6A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6813" y="3524250"/>
            <a:ext cx="7359650" cy="2876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>
                <a:cs typeface="Times New Roman" panose="02020603050405020304" pitchFamily="18" charset="0"/>
              </a:rPr>
              <a:t>Oliver Sartor, MD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Laborde Professor of Cancer Research</a:t>
            </a:r>
            <a:br>
              <a:rPr lang="en-US" altLang="en-US" sz="2400" b="1">
                <a:cs typeface="Times New Roman" panose="02020603050405020304" pitchFamily="18" charset="0"/>
              </a:rPr>
            </a:br>
            <a:r>
              <a:rPr lang="en-US" altLang="en-US" sz="2400" b="1">
                <a:cs typeface="Times New Roman" panose="02020603050405020304" pitchFamily="18" charset="0"/>
              </a:rPr>
              <a:t>Medical Director Tulane Cancer Center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Departments of Medicine and Urology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Assistant Dean for Oncology</a:t>
            </a:r>
            <a:br>
              <a:rPr lang="en-US" altLang="en-US" sz="2400" b="1">
                <a:cs typeface="Times New Roman" panose="02020603050405020304" pitchFamily="18" charset="0"/>
              </a:rPr>
            </a:br>
            <a:r>
              <a:rPr lang="en-US" altLang="en-US" sz="2400" b="1">
                <a:cs typeface="Times New Roman" panose="02020603050405020304" pitchFamily="18" charset="0"/>
              </a:rPr>
              <a:t>Tulane Medical School</a:t>
            </a:r>
            <a:br>
              <a:rPr lang="en-US" altLang="en-US" sz="2400" b="1">
                <a:cs typeface="Times New Roman" panose="02020603050405020304" pitchFamily="18" charset="0"/>
              </a:rPr>
            </a:br>
            <a:r>
              <a:rPr lang="en-US" altLang="en-US" sz="2400" b="1">
                <a:cs typeface="Times New Roman" panose="02020603050405020304" pitchFamily="18" charset="0"/>
              </a:rPr>
              <a:t>New Orleans, Louisiana</a:t>
            </a:r>
          </a:p>
        </p:txBody>
      </p:sp>
      <p:sp>
        <p:nvSpPr>
          <p:cNvPr id="37892" name="Rectangle 6">
            <a:extLst>
              <a:ext uri="{FF2B5EF4-FFF2-40B4-BE49-F238E27FC236}">
                <a16:creationId xmlns:a16="http://schemas.microsoft.com/office/drawing/2014/main" id="{B2AF354E-0965-EF4E-A2A7-D8E75FC94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432DB2-6A90-B44D-A30C-F01462F87EB7}" type="slidenum">
              <a:rPr lang="en-US" altLang="en-US" sz="10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86621EDC-6DDA-A840-83D1-A110ECC9F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34401" y="457200"/>
            <a:ext cx="1992313" cy="4495800"/>
          </a:xfrm>
        </p:spPr>
        <p:txBody>
          <a:bodyPr/>
          <a:lstStyle/>
          <a:p>
            <a:r>
              <a:rPr lang="en-US" altLang="en-US" sz="3600" b="1">
                <a:solidFill>
                  <a:srgbClr val="FFFF00"/>
                </a:solidFill>
              </a:rPr>
              <a:t>Triton 3: </a:t>
            </a:r>
            <a:r>
              <a:rPr lang="en-US" altLang="en-US" sz="2000" b="1">
                <a:solidFill>
                  <a:srgbClr val="FFFF00"/>
                </a:solidFill>
              </a:rPr>
              <a:t>NEJM Fizazi et al. 2023</a:t>
            </a:r>
            <a:endParaRPr lang="en-US" altLang="en-US" sz="2000"/>
          </a:p>
        </p:txBody>
      </p:sp>
      <p:pic>
        <p:nvPicPr>
          <p:cNvPr id="48131" name="Content Placeholder 4">
            <a:extLst>
              <a:ext uri="{FF2B5EF4-FFF2-40B4-BE49-F238E27FC236}">
                <a16:creationId xmlns:a16="http://schemas.microsoft.com/office/drawing/2014/main" id="{0C26A77F-1ADA-054F-93F7-FE865EA22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7325"/>
            <a:ext cx="6237288" cy="6400800"/>
          </a:xfr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Content Placeholder 6">
            <a:extLst>
              <a:ext uri="{FF2B5EF4-FFF2-40B4-BE49-F238E27FC236}">
                <a16:creationId xmlns:a16="http://schemas.microsoft.com/office/drawing/2014/main" id="{5C977FDE-8343-7649-86BF-C02D7FCBFF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b="3774"/>
          <a:stretch/>
        </p:blipFill>
        <p:spPr>
          <a:xfrm>
            <a:off x="2368420" y="2514600"/>
            <a:ext cx="7455159" cy="3886200"/>
          </a:xfrm>
        </p:spPr>
      </p:pic>
      <p:pic>
        <p:nvPicPr>
          <p:cNvPr id="49156" name="Picture 4">
            <a:extLst>
              <a:ext uri="{FF2B5EF4-FFF2-40B4-BE49-F238E27FC236}">
                <a16:creationId xmlns:a16="http://schemas.microsoft.com/office/drawing/2014/main" id="{C3AF830F-54A7-3C49-BA2E-68B95A82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04800"/>
            <a:ext cx="9575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A4582B22-D36A-434B-8EAB-DE05154D5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8763000" cy="1157288"/>
          </a:xfrm>
        </p:spPr>
        <p:txBody>
          <a:bodyPr/>
          <a:lstStyle/>
          <a:p>
            <a:r>
              <a:rPr lang="en-CA" altLang="en-US" sz="3600" b="1"/>
              <a:t>Combination PARP + AR Pathway Inhibition 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0928A3BC-F099-344B-8CAC-A93B4D9F7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1981201"/>
            <a:ext cx="4548188" cy="3394075"/>
          </a:xfrm>
        </p:spPr>
        <p:txBody>
          <a:bodyPr/>
          <a:lstStyle/>
          <a:p>
            <a:pPr marL="255588" indent="-255588"/>
            <a:r>
              <a:rPr lang="en-CA" altLang="en-US" sz="2400" dirty="0"/>
              <a:t>AR signaling enhances DNA damage repair </a:t>
            </a:r>
          </a:p>
          <a:p>
            <a:pPr marL="255588" indent="-255588"/>
            <a:r>
              <a:rPr lang="en-US" altLang="en-US" sz="2400" dirty="0">
                <a:solidFill>
                  <a:srgbClr val="FFFFFF"/>
                </a:solidFill>
              </a:rPr>
              <a:t>ADT upregulated PARP-mediated repair and pre-clinical studies indicate potential synergy between ADT and PARP inhibition</a:t>
            </a:r>
            <a:endParaRPr lang="en-CA" altLang="en-US" sz="2400" dirty="0">
              <a:solidFill>
                <a:srgbClr val="FFFFFF"/>
              </a:solidFill>
            </a:endParaRPr>
          </a:p>
          <a:p>
            <a:pPr marL="255588" indent="-255588"/>
            <a:endParaRPr lang="en-CA" altLang="en-US" sz="2400" dirty="0"/>
          </a:p>
        </p:txBody>
      </p:sp>
      <p:sp>
        <p:nvSpPr>
          <p:cNvPr id="50180" name="TextBox 3">
            <a:extLst>
              <a:ext uri="{FF2B5EF4-FFF2-40B4-BE49-F238E27FC236}">
                <a16:creationId xmlns:a16="http://schemas.microsoft.com/office/drawing/2014/main" id="{32D85675-87DF-1D42-B026-BE931E4F7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46789"/>
            <a:ext cx="883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2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FFFF"/>
                </a:solidFill>
              </a:rPr>
              <a:t>JF Goodwin, et al. Cancer </a:t>
            </a:r>
            <a:r>
              <a:rPr lang="en-CA" altLang="en-US" sz="1200" dirty="0" err="1">
                <a:solidFill>
                  <a:srgbClr val="FFFFFF"/>
                </a:solidFill>
              </a:rPr>
              <a:t>Discov</a:t>
            </a:r>
            <a:r>
              <a:rPr lang="en-CA" altLang="en-US" sz="1200" dirty="0">
                <a:solidFill>
                  <a:srgbClr val="FFFFFF"/>
                </a:solidFill>
              </a:rPr>
              <a:t> 3:1254, 2013; WR </a:t>
            </a:r>
            <a:r>
              <a:rPr lang="en-CA" altLang="en-US" sz="1200" dirty="0" err="1">
                <a:solidFill>
                  <a:srgbClr val="FFFFFF"/>
                </a:solidFill>
              </a:rPr>
              <a:t>Polkinghorn</a:t>
            </a:r>
            <a:r>
              <a:rPr lang="en-CA" altLang="en-US" sz="1200" dirty="0">
                <a:solidFill>
                  <a:srgbClr val="FFFFFF"/>
                </a:solidFill>
              </a:rPr>
              <a:t>, et al. Cancer </a:t>
            </a:r>
            <a:r>
              <a:rPr lang="en-CA" altLang="en-US" sz="1200" dirty="0" err="1">
                <a:solidFill>
                  <a:srgbClr val="FFFFFF"/>
                </a:solidFill>
              </a:rPr>
              <a:t>Discov</a:t>
            </a:r>
            <a:r>
              <a:rPr lang="en-CA" altLang="en-US" sz="1200" dirty="0">
                <a:solidFill>
                  <a:srgbClr val="FFFFFF"/>
                </a:solidFill>
              </a:rPr>
              <a:t> 3:1245, 2013; M Asim, e al. Nat </a:t>
            </a:r>
            <a:r>
              <a:rPr lang="en-CA" altLang="en-US" sz="1200" dirty="0" err="1">
                <a:solidFill>
                  <a:srgbClr val="FFFFFF"/>
                </a:solidFill>
              </a:rPr>
              <a:t>Commun</a:t>
            </a:r>
            <a:r>
              <a:rPr lang="en-CA" altLang="en-US" sz="1200" dirty="0">
                <a:solidFill>
                  <a:srgbClr val="FFFFFF"/>
                </a:solidFill>
              </a:rPr>
              <a:t> 8: 374, 2017; MJ </a:t>
            </a:r>
            <a:r>
              <a:rPr lang="en-CA" altLang="en-US" sz="1200" dirty="0" err="1">
                <a:solidFill>
                  <a:srgbClr val="FFFFFF"/>
                </a:solidFill>
              </a:rPr>
              <a:t>Schiewer</a:t>
            </a:r>
            <a:r>
              <a:rPr lang="en-CA" altLang="en-US" sz="1200" dirty="0">
                <a:solidFill>
                  <a:srgbClr val="FFFFFF"/>
                </a:solidFill>
              </a:rPr>
              <a:t> , et al. Cancer </a:t>
            </a:r>
            <a:r>
              <a:rPr lang="en-CA" altLang="en-US" sz="1200" dirty="0" err="1">
                <a:solidFill>
                  <a:srgbClr val="FFFFFF"/>
                </a:solidFill>
              </a:rPr>
              <a:t>Discov</a:t>
            </a:r>
            <a:r>
              <a:rPr lang="en-CA" altLang="en-US" sz="1200" dirty="0">
                <a:solidFill>
                  <a:srgbClr val="FFFFFF"/>
                </a:solidFill>
              </a:rPr>
              <a:t> 2:1134, 2012</a:t>
            </a: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194AA5BA-D413-A340-AC53-573E844D7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07" y="1292665"/>
            <a:ext cx="397657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6606D78-A35E-E242-8251-6AFB5714008E}"/>
              </a:ext>
            </a:extLst>
          </p:cNvPr>
          <p:cNvGrpSpPr/>
          <p:nvPr/>
        </p:nvGrpSpPr>
        <p:grpSpPr>
          <a:xfrm>
            <a:off x="7131049" y="3554414"/>
            <a:ext cx="3874753" cy="2492375"/>
            <a:chOff x="7131050" y="3554414"/>
            <a:chExt cx="3003550" cy="1931987"/>
          </a:xfrm>
        </p:grpSpPr>
        <p:pic>
          <p:nvPicPr>
            <p:cNvPr id="50182" name="Picture 2">
              <a:extLst>
                <a:ext uri="{FF2B5EF4-FFF2-40B4-BE49-F238E27FC236}">
                  <a16:creationId xmlns:a16="http://schemas.microsoft.com/office/drawing/2014/main" id="{FAF9ADE1-F418-7A48-B750-B36C927D7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050" y="3554414"/>
              <a:ext cx="3003550" cy="193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3" name="TextBox 6">
              <a:extLst>
                <a:ext uri="{FF2B5EF4-FFF2-40B4-BE49-F238E27FC236}">
                  <a16:creationId xmlns:a16="http://schemas.microsoft.com/office/drawing/2014/main" id="{F8B9D01F-8226-B04A-90F9-1B8EBC74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6800" y="5164138"/>
              <a:ext cx="508000" cy="215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800" b="1">
                  <a:solidFill>
                    <a:srgbClr val="FFFFFF"/>
                  </a:solidFill>
                </a:rPr>
                <a:t>PARP1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5464F87-B92D-D14E-A4BB-AA7985D5DA23}"/>
                </a:ext>
              </a:extLst>
            </p:cNvPr>
            <p:cNvCxnSpPr>
              <a:cxnSpLocks/>
              <a:stCxn id="50183" idx="1"/>
            </p:cNvCxnSpPr>
            <p:nvPr/>
          </p:nvCxnSpPr>
          <p:spPr>
            <a:xfrm flipH="1" flipV="1">
              <a:off x="8534400" y="5111750"/>
              <a:ext cx="152400" cy="1603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3">
            <a:extLst>
              <a:ext uri="{FF2B5EF4-FFF2-40B4-BE49-F238E27FC236}">
                <a16:creationId xmlns:a16="http://schemas.microsoft.com/office/drawing/2014/main" id="{DA2BC772-6C98-4244-90FA-5008EDB806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97498"/>
            <a:ext cx="10363200" cy="5300913"/>
          </a:xfrm>
        </p:spPr>
      </p:pic>
      <p:sp>
        <p:nvSpPr>
          <p:cNvPr id="52227" name="TextBox 4">
            <a:extLst>
              <a:ext uri="{FF2B5EF4-FFF2-40B4-BE49-F238E27FC236}">
                <a16:creationId xmlns:a16="http://schemas.microsoft.com/office/drawing/2014/main" id="{1B3748C6-34B4-5D49-9116-5663BFB93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856" y="5852616"/>
            <a:ext cx="7380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HRR mutations were determined </a:t>
            </a:r>
            <a:r>
              <a:rPr lang="en-US" altLang="en-US" sz="2400" b="1" u="sng" dirty="0">
                <a:solidFill>
                  <a:srgbClr val="FFFFFF"/>
                </a:solidFill>
              </a:rPr>
              <a:t>after randomization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Clarke et al. 2023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E94D235-D34C-654E-8AA3-C56FA27C337C}"/>
              </a:ext>
            </a:extLst>
          </p:cNvPr>
          <p:cNvSpPr/>
          <p:nvPr/>
        </p:nvSpPr>
        <p:spPr>
          <a:xfrm>
            <a:off x="1524000" y="1920876"/>
            <a:ext cx="9144000" cy="307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44A71-B9B1-FB47-B9F1-1AB052E8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49" y="295389"/>
            <a:ext cx="8229600" cy="4778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PROpel: primary rPFS results (DCO1)</a:t>
            </a:r>
            <a:r>
              <a:rPr lang="en-US" sz="3200" baseline="30000" dirty="0"/>
              <a:t>1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60B11-D05A-6742-A41C-7B0C2B4E1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4214" y="6272214"/>
            <a:ext cx="4389437" cy="2809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Professor Noel Clarke</a:t>
            </a:r>
          </a:p>
        </p:txBody>
      </p:sp>
      <p:sp>
        <p:nvSpPr>
          <p:cNvPr id="53253" name="TextBox 5">
            <a:extLst>
              <a:ext uri="{FF2B5EF4-FFF2-40B4-BE49-F238E27FC236}">
                <a16:creationId xmlns:a16="http://schemas.microsoft.com/office/drawing/2014/main" id="{AF873F8A-8428-F045-8B0C-C8A1CAAB2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09" y="900114"/>
            <a:ext cx="89614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ts val="375"/>
              </a:spcBef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ts val="375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</a:rPr>
              <a:t>Abiraterone + </a:t>
            </a:r>
            <a:r>
              <a:rPr lang="en-US" altLang="en-US" sz="1500" dirty="0" err="1">
                <a:solidFill>
                  <a:schemeClr val="tx1"/>
                </a:solidFill>
              </a:rPr>
              <a:t>olaparib</a:t>
            </a:r>
            <a:r>
              <a:rPr lang="en-US" altLang="en-US" sz="1500" dirty="0">
                <a:solidFill>
                  <a:schemeClr val="tx1"/>
                </a:solidFill>
              </a:rPr>
              <a:t> significantly prolonged </a:t>
            </a:r>
            <a:r>
              <a:rPr lang="en-US" altLang="en-US" sz="1500" dirty="0" err="1">
                <a:solidFill>
                  <a:schemeClr val="tx1"/>
                </a:solidFill>
              </a:rPr>
              <a:t>rPFS</a:t>
            </a:r>
            <a:r>
              <a:rPr lang="en-US" altLang="en-US" sz="1500" dirty="0">
                <a:solidFill>
                  <a:schemeClr val="tx1"/>
                </a:solidFill>
              </a:rPr>
              <a:t> versus abiraterone + placebo in the ITT population</a:t>
            </a:r>
            <a:endParaRPr lang="en-GB" altLang="en-US" sz="1500" dirty="0">
              <a:solidFill>
                <a:schemeClr val="tx1"/>
              </a:solidFill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C53E50B1-5BDE-B643-9881-261F5C27B2BA}"/>
              </a:ext>
            </a:extLst>
          </p:cNvPr>
          <p:cNvSpPr txBox="1"/>
          <p:nvPr/>
        </p:nvSpPr>
        <p:spPr>
          <a:xfrm>
            <a:off x="2360614" y="2078038"/>
            <a:ext cx="27971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/>
              </a:rPr>
              <a:t>rPFS by investigator assessment (INV)</a:t>
            </a:r>
            <a:endParaRPr lang="en-GB" sz="1050" b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B870371B-212B-CC48-831A-CC0E00F6D6C1}"/>
              </a:ext>
            </a:extLst>
          </p:cNvPr>
          <p:cNvSpPr txBox="1"/>
          <p:nvPr/>
        </p:nvSpPr>
        <p:spPr>
          <a:xfrm>
            <a:off x="6732589" y="2081213"/>
            <a:ext cx="35702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/>
              </a:rPr>
              <a:t>rPFS by blinded independent central review (BICR)</a:t>
            </a:r>
            <a:endParaRPr lang="en-GB" sz="1050" b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3256" name="TextBox 56">
            <a:extLst>
              <a:ext uri="{FF2B5EF4-FFF2-40B4-BE49-F238E27FC236}">
                <a16:creationId xmlns:a16="http://schemas.microsoft.com/office/drawing/2014/main" id="{8774581D-2CD8-504B-8990-26D550D35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9" y="4521201"/>
            <a:ext cx="32400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85800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ts val="375"/>
              </a:spcBef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ts val="375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600" b="1">
                <a:solidFill>
                  <a:srgbClr val="000000"/>
                </a:solidFill>
              </a:rPr>
              <a:t>Time from randomization (months)</a:t>
            </a:r>
          </a:p>
        </p:txBody>
      </p:sp>
      <p:sp>
        <p:nvSpPr>
          <p:cNvPr id="53257" name="TextBox 57">
            <a:extLst>
              <a:ext uri="{FF2B5EF4-FFF2-40B4-BE49-F238E27FC236}">
                <a16:creationId xmlns:a16="http://schemas.microsoft.com/office/drawing/2014/main" id="{96B4C258-FAE7-5B47-A46D-F6601D20B52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63639" y="3462339"/>
            <a:ext cx="1571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85800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ts val="375"/>
              </a:spcBef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ts val="375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600" b="1">
                <a:solidFill>
                  <a:srgbClr val="000000"/>
                </a:solidFill>
              </a:rPr>
              <a:t>Probability of rPFS</a:t>
            </a:r>
          </a:p>
        </p:txBody>
      </p:sp>
      <p:grpSp>
        <p:nvGrpSpPr>
          <p:cNvPr id="53258" name="Group 261">
            <a:extLst>
              <a:ext uri="{FF2B5EF4-FFF2-40B4-BE49-F238E27FC236}">
                <a16:creationId xmlns:a16="http://schemas.microsoft.com/office/drawing/2014/main" id="{ED33BB31-63D4-F746-897F-7848A0635D58}"/>
              </a:ext>
            </a:extLst>
          </p:cNvPr>
          <p:cNvGrpSpPr>
            <a:grpSpLocks/>
          </p:cNvGrpSpPr>
          <p:nvPr/>
        </p:nvGrpSpPr>
        <p:grpSpPr bwMode="auto">
          <a:xfrm>
            <a:off x="2103439" y="2614614"/>
            <a:ext cx="141287" cy="1811337"/>
            <a:chOff x="851003" y="2893372"/>
            <a:chExt cx="163728" cy="196089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872D41A-1EC3-5548-B84F-BA11F3172EE0}"/>
                </a:ext>
              </a:extLst>
            </p:cNvPr>
            <p:cNvSpPr txBox="1"/>
            <p:nvPr/>
          </p:nvSpPr>
          <p:spPr>
            <a:xfrm>
              <a:off x="851003" y="2893372"/>
              <a:ext cx="163728" cy="12717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1.0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A38C2F-DD97-5F45-B194-27BDC9D722E2}"/>
                </a:ext>
              </a:extLst>
            </p:cNvPr>
            <p:cNvSpPr txBox="1"/>
            <p:nvPr/>
          </p:nvSpPr>
          <p:spPr>
            <a:xfrm>
              <a:off x="851003" y="3077259"/>
              <a:ext cx="163728" cy="12717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0.9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BCD731-009F-A147-AEFF-FB56C031B84E}"/>
                </a:ext>
              </a:extLst>
            </p:cNvPr>
            <p:cNvSpPr txBox="1"/>
            <p:nvPr/>
          </p:nvSpPr>
          <p:spPr>
            <a:xfrm>
              <a:off x="851003" y="3259428"/>
              <a:ext cx="163728" cy="12889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D3BCB62-71DE-AD44-80B2-C8B22B9E95C8}"/>
                </a:ext>
              </a:extLst>
            </p:cNvPr>
            <p:cNvSpPr txBox="1"/>
            <p:nvPr/>
          </p:nvSpPr>
          <p:spPr>
            <a:xfrm>
              <a:off x="851003" y="3443316"/>
              <a:ext cx="163728" cy="12717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0.7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49B88B6-0EC8-D24C-AD93-75DB052F104A}"/>
                </a:ext>
              </a:extLst>
            </p:cNvPr>
            <p:cNvSpPr txBox="1"/>
            <p:nvPr/>
          </p:nvSpPr>
          <p:spPr>
            <a:xfrm>
              <a:off x="851003" y="3627202"/>
              <a:ext cx="163728" cy="12717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69F7811-5FF4-5146-BC0A-C48374907BBD}"/>
                </a:ext>
              </a:extLst>
            </p:cNvPr>
            <p:cNvSpPr txBox="1"/>
            <p:nvPr/>
          </p:nvSpPr>
          <p:spPr>
            <a:xfrm>
              <a:off x="851003" y="3809371"/>
              <a:ext cx="163728" cy="12889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0.5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E133C88A-C6C4-A546-9D2E-44F9B05B6D75}"/>
                </a:ext>
              </a:extLst>
            </p:cNvPr>
            <p:cNvSpPr txBox="1"/>
            <p:nvPr/>
          </p:nvSpPr>
          <p:spPr>
            <a:xfrm>
              <a:off x="851003" y="3993259"/>
              <a:ext cx="163728" cy="12717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73585AB-DFB9-1045-B2FA-0AE469D657E0}"/>
                </a:ext>
              </a:extLst>
            </p:cNvPr>
            <p:cNvSpPr txBox="1"/>
            <p:nvPr/>
          </p:nvSpPr>
          <p:spPr>
            <a:xfrm>
              <a:off x="851003" y="4177146"/>
              <a:ext cx="163728" cy="12717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0.3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6E88447-15A5-FC40-A752-0D9DC599F80E}"/>
                </a:ext>
              </a:extLst>
            </p:cNvPr>
            <p:cNvSpPr txBox="1"/>
            <p:nvPr/>
          </p:nvSpPr>
          <p:spPr>
            <a:xfrm>
              <a:off x="851003" y="4359315"/>
              <a:ext cx="163728" cy="12889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18FBF79D-61B0-6F42-90E6-8CBBBC527B38}"/>
                </a:ext>
              </a:extLst>
            </p:cNvPr>
            <p:cNvSpPr txBox="1"/>
            <p:nvPr/>
          </p:nvSpPr>
          <p:spPr>
            <a:xfrm>
              <a:off x="851003" y="4543203"/>
              <a:ext cx="163728" cy="12717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0.1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D1110059-BF2E-A44B-BBA6-C0CF6EFD1861}"/>
                </a:ext>
              </a:extLst>
            </p:cNvPr>
            <p:cNvSpPr txBox="1"/>
            <p:nvPr/>
          </p:nvSpPr>
          <p:spPr>
            <a:xfrm>
              <a:off x="851003" y="4727090"/>
              <a:ext cx="163728" cy="12717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53259" name="Group 305">
            <a:extLst>
              <a:ext uri="{FF2B5EF4-FFF2-40B4-BE49-F238E27FC236}">
                <a16:creationId xmlns:a16="http://schemas.microsoft.com/office/drawing/2014/main" id="{3CA9EBE1-D40C-0A4E-B387-298CC9BA8BE1}"/>
              </a:ext>
            </a:extLst>
          </p:cNvPr>
          <p:cNvGrpSpPr>
            <a:grpSpLocks/>
          </p:cNvGrpSpPr>
          <p:nvPr/>
        </p:nvGrpSpPr>
        <p:grpSpPr bwMode="auto">
          <a:xfrm>
            <a:off x="2238376" y="4389438"/>
            <a:ext cx="3192463" cy="131762"/>
            <a:chOff x="912448" y="-840622"/>
            <a:chExt cx="3417714" cy="127414"/>
          </a:xfrm>
        </p:grpSpPr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501E1277-C824-E246-9B93-4651F4057F83}"/>
                </a:ext>
              </a:extLst>
            </p:cNvPr>
            <p:cNvSpPr txBox="1"/>
            <p:nvPr/>
          </p:nvSpPr>
          <p:spPr>
            <a:xfrm>
              <a:off x="912448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46B2E53-574E-7F43-96AA-5F69C64D6D34}"/>
                </a:ext>
              </a:extLst>
            </p:cNvPr>
            <p:cNvSpPr txBox="1"/>
            <p:nvPr/>
          </p:nvSpPr>
          <p:spPr>
            <a:xfrm>
              <a:off x="1135084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36A2A9EA-79B1-9141-9E75-E3A013AE4EC4}"/>
                </a:ext>
              </a:extLst>
            </p:cNvPr>
            <p:cNvSpPr txBox="1"/>
            <p:nvPr/>
          </p:nvSpPr>
          <p:spPr>
            <a:xfrm>
              <a:off x="1356020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AF1F3169-D2F5-C147-B21F-3A376938D242}"/>
                </a:ext>
              </a:extLst>
            </p:cNvPr>
            <p:cNvSpPr txBox="1"/>
            <p:nvPr/>
          </p:nvSpPr>
          <p:spPr>
            <a:xfrm>
              <a:off x="1578656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430825C8-46E7-764F-B082-2ECC1BE7E0F6}"/>
                </a:ext>
              </a:extLst>
            </p:cNvPr>
            <p:cNvSpPr txBox="1"/>
            <p:nvPr/>
          </p:nvSpPr>
          <p:spPr>
            <a:xfrm>
              <a:off x="1794494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C27DB198-DBD9-5C42-9017-1D9FDADAFCB4}"/>
                </a:ext>
              </a:extLst>
            </p:cNvPr>
            <p:cNvSpPr txBox="1"/>
            <p:nvPr/>
          </p:nvSpPr>
          <p:spPr>
            <a:xfrm>
              <a:off x="2010331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1D5B373B-9B68-D24C-B1F2-4639D38AEE04}"/>
                </a:ext>
              </a:extLst>
            </p:cNvPr>
            <p:cNvSpPr txBox="1"/>
            <p:nvPr/>
          </p:nvSpPr>
          <p:spPr>
            <a:xfrm>
              <a:off x="2231267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A18EA02B-E0E7-A14F-B1F9-0C0909A27DD6}"/>
                </a:ext>
              </a:extLst>
            </p:cNvPr>
            <p:cNvSpPr txBox="1"/>
            <p:nvPr/>
          </p:nvSpPr>
          <p:spPr>
            <a:xfrm>
              <a:off x="2448805" y="-840622"/>
              <a:ext cx="117267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8C518A07-DA54-6447-B833-C1396EF77B9C}"/>
                </a:ext>
              </a:extLst>
            </p:cNvPr>
            <p:cNvSpPr txBox="1"/>
            <p:nvPr/>
          </p:nvSpPr>
          <p:spPr>
            <a:xfrm>
              <a:off x="2669741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0A058362-BDB8-804E-8A31-BCD8311F79B8}"/>
                </a:ext>
              </a:extLst>
            </p:cNvPr>
            <p:cNvSpPr txBox="1"/>
            <p:nvPr/>
          </p:nvSpPr>
          <p:spPr>
            <a:xfrm>
              <a:off x="2892377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103525D0-A2A1-C24A-B626-12005D65CE45}"/>
                </a:ext>
              </a:extLst>
            </p:cNvPr>
            <p:cNvSpPr txBox="1"/>
            <p:nvPr/>
          </p:nvSpPr>
          <p:spPr>
            <a:xfrm>
              <a:off x="3108214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B214BAA6-1CA3-4A42-86EF-4A54EF2D3086}"/>
                </a:ext>
              </a:extLst>
            </p:cNvPr>
            <p:cNvSpPr txBox="1"/>
            <p:nvPr/>
          </p:nvSpPr>
          <p:spPr>
            <a:xfrm>
              <a:off x="3329150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851B366E-C0FD-1B49-9F0A-35A1A5C76A8C}"/>
                </a:ext>
              </a:extLst>
            </p:cNvPr>
            <p:cNvSpPr txBox="1"/>
            <p:nvPr/>
          </p:nvSpPr>
          <p:spPr>
            <a:xfrm>
              <a:off x="3551787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F1DD1A60-2BC9-274A-BA96-CBA0985A8CFC}"/>
                </a:ext>
              </a:extLst>
            </p:cNvPr>
            <p:cNvSpPr txBox="1"/>
            <p:nvPr/>
          </p:nvSpPr>
          <p:spPr>
            <a:xfrm>
              <a:off x="3767624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F4826E27-3CFD-A141-A6FD-2840B4C934C7}"/>
                </a:ext>
              </a:extLst>
            </p:cNvPr>
            <p:cNvSpPr txBox="1"/>
            <p:nvPr/>
          </p:nvSpPr>
          <p:spPr>
            <a:xfrm>
              <a:off x="3983462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0DB86D98-5DC6-A543-8A28-CABC0B92A93F}"/>
                </a:ext>
              </a:extLst>
            </p:cNvPr>
            <p:cNvSpPr txBox="1"/>
            <p:nvPr/>
          </p:nvSpPr>
          <p:spPr>
            <a:xfrm>
              <a:off x="4211196" y="-840622"/>
              <a:ext cx="118966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53260" name="Group 870">
            <a:extLst>
              <a:ext uri="{FF2B5EF4-FFF2-40B4-BE49-F238E27FC236}">
                <a16:creationId xmlns:a16="http://schemas.microsoft.com/office/drawing/2014/main" id="{2027B365-0EB4-CB46-B48C-AFF6535872CC}"/>
              </a:ext>
            </a:extLst>
          </p:cNvPr>
          <p:cNvGrpSpPr>
            <a:grpSpLocks/>
          </p:cNvGrpSpPr>
          <p:nvPr/>
        </p:nvGrpSpPr>
        <p:grpSpPr bwMode="auto">
          <a:xfrm>
            <a:off x="1616076" y="4670425"/>
            <a:ext cx="3910013" cy="204788"/>
            <a:chOff x="342730" y="5131065"/>
            <a:chExt cx="4524008" cy="236883"/>
          </a:xfrm>
        </p:grpSpPr>
        <p:grpSp>
          <p:nvGrpSpPr>
            <p:cNvPr id="53391" name="Group 53">
              <a:extLst>
                <a:ext uri="{FF2B5EF4-FFF2-40B4-BE49-F238E27FC236}">
                  <a16:creationId xmlns:a16="http://schemas.microsoft.com/office/drawing/2014/main" id="{5EC254C3-5AF5-904D-BF80-BF2C72DA90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730" y="5131065"/>
              <a:ext cx="1445287" cy="236883"/>
              <a:chOff x="1429242" y="-718436"/>
              <a:chExt cx="1369962" cy="23688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A1B41B-C195-1341-848F-6F7BF9273D32}"/>
                  </a:ext>
                </a:extLst>
              </p:cNvPr>
              <p:cNvSpPr txBox="1"/>
              <p:nvPr/>
            </p:nvSpPr>
            <p:spPr>
              <a:xfrm>
                <a:off x="1429242" y="-718436"/>
                <a:ext cx="1370213" cy="66107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375" b="1" dirty="0">
                    <a:solidFill>
                      <a:prstClr val="black"/>
                    </a:solidFill>
                    <a:latin typeface="Arial" panose="020B0604020202020204"/>
                  </a:rPr>
                  <a:t>Number of patients at risk: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F89105-EE7D-104B-A31F-17497D55E78B}"/>
                  </a:ext>
                </a:extLst>
              </p:cNvPr>
              <p:cNvSpPr txBox="1"/>
              <p:nvPr/>
            </p:nvSpPr>
            <p:spPr>
              <a:xfrm>
                <a:off x="1429242" y="-615603"/>
                <a:ext cx="978475" cy="13405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375" b="1" dirty="0">
                    <a:solidFill>
                      <a:srgbClr val="ED7D31"/>
                    </a:solidFill>
                    <a:latin typeface="Arial" panose="020B0604020202020204"/>
                  </a:rPr>
                  <a:t>Abiraterone + olaparib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375" b="1" dirty="0">
                    <a:solidFill>
                      <a:srgbClr val="4472C4"/>
                    </a:solidFill>
                    <a:latin typeface="Arial" panose="020B0604020202020204"/>
                  </a:rPr>
                  <a:t>Abiraterone + placebo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807702-7F38-0143-BBA5-D185A855E96E}"/>
                </a:ext>
              </a:extLst>
            </p:cNvPr>
            <p:cNvSpPr txBox="1"/>
            <p:nvPr/>
          </p:nvSpPr>
          <p:spPr>
            <a:xfrm>
              <a:off x="4515911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4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508774-D69E-AA41-B0D5-6DB3DE4FA72B}"/>
                </a:ext>
              </a:extLst>
            </p:cNvPr>
            <p:cNvSpPr txBox="1"/>
            <p:nvPr/>
          </p:nvSpPr>
          <p:spPr>
            <a:xfrm>
              <a:off x="4633465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4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D30C3A-A4ED-7246-80A6-3728E0420C07}"/>
                </a:ext>
              </a:extLst>
            </p:cNvPr>
            <p:cNvSpPr txBox="1"/>
            <p:nvPr/>
          </p:nvSpPr>
          <p:spPr>
            <a:xfrm>
              <a:off x="4752857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0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536389-6C04-4843-ABB2-FC5CDA5CF923}"/>
                </a:ext>
              </a:extLst>
            </p:cNvPr>
            <p:cNvSpPr txBox="1"/>
            <p:nvPr/>
          </p:nvSpPr>
          <p:spPr>
            <a:xfrm>
              <a:off x="4396520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5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98CE6F-08B3-D840-941B-A635CB3EC98A}"/>
                </a:ext>
              </a:extLst>
            </p:cNvPr>
            <p:cNvSpPr txBox="1"/>
            <p:nvPr/>
          </p:nvSpPr>
          <p:spPr>
            <a:xfrm>
              <a:off x="4275292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26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99C8EA-5450-6941-BA32-2A294BCB0FF9}"/>
                </a:ext>
              </a:extLst>
            </p:cNvPr>
            <p:cNvSpPr txBox="1"/>
            <p:nvPr/>
          </p:nvSpPr>
          <p:spPr>
            <a:xfrm>
              <a:off x="4157738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26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40FF2C-F55D-8542-8C59-87AC8CF86AE3}"/>
                </a:ext>
              </a:extLst>
            </p:cNvPr>
            <p:cNvSpPr txBox="1"/>
            <p:nvPr/>
          </p:nvSpPr>
          <p:spPr>
            <a:xfrm>
              <a:off x="4038346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28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C70492-2D4D-7B46-BF71-71410CD6AF42}"/>
                </a:ext>
              </a:extLst>
            </p:cNvPr>
            <p:cNvSpPr txBox="1"/>
            <p:nvPr/>
          </p:nvSpPr>
          <p:spPr>
            <a:xfrm>
              <a:off x="3920792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57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43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06593F-BE78-6E47-93A1-6A7C58369CC6}"/>
                </a:ext>
              </a:extLst>
            </p:cNvPr>
            <p:cNvSpPr txBox="1"/>
            <p:nvPr/>
          </p:nvSpPr>
          <p:spPr>
            <a:xfrm>
              <a:off x="3801401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59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45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129935-9DB6-E041-A1C5-4718831259BA}"/>
                </a:ext>
              </a:extLst>
            </p:cNvPr>
            <p:cNvSpPr txBox="1"/>
            <p:nvPr/>
          </p:nvSpPr>
          <p:spPr>
            <a:xfrm>
              <a:off x="3683847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87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73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14819D-08D2-7F4A-93EE-AC38A5EE9EBE}"/>
                </a:ext>
              </a:extLst>
            </p:cNvPr>
            <p:cNvSpPr txBox="1"/>
            <p:nvPr/>
          </p:nvSpPr>
          <p:spPr>
            <a:xfrm>
              <a:off x="3562619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100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84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9F1AFE-C76C-5C46-BDF2-3ECC1A462714}"/>
                </a:ext>
              </a:extLst>
            </p:cNvPr>
            <p:cNvSpPr txBox="1"/>
            <p:nvPr/>
          </p:nvSpPr>
          <p:spPr>
            <a:xfrm>
              <a:off x="3443227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104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87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1369C3-0DF0-0143-9481-1B9E78D58939}"/>
                </a:ext>
              </a:extLst>
            </p:cNvPr>
            <p:cNvSpPr txBox="1"/>
            <p:nvPr/>
          </p:nvSpPr>
          <p:spPr>
            <a:xfrm>
              <a:off x="3323837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163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137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E791BC-A448-574D-AE77-603E613634D3}"/>
                </a:ext>
              </a:extLst>
            </p:cNvPr>
            <p:cNvSpPr txBox="1"/>
            <p:nvPr/>
          </p:nvSpPr>
          <p:spPr>
            <a:xfrm>
              <a:off x="3204445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167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141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816560-D6FB-B944-BD43-46B54D44CBCE}"/>
                </a:ext>
              </a:extLst>
            </p:cNvPr>
            <p:cNvSpPr txBox="1"/>
            <p:nvPr/>
          </p:nvSpPr>
          <p:spPr>
            <a:xfrm>
              <a:off x="3085054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170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143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E27D61-F420-E242-AFB5-98B20E2E3B35}"/>
                </a:ext>
              </a:extLst>
            </p:cNvPr>
            <p:cNvSpPr txBox="1"/>
            <p:nvPr/>
          </p:nvSpPr>
          <p:spPr>
            <a:xfrm>
              <a:off x="2848108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221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190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081C08-C0B6-CC40-9E8D-299BC65644FB}"/>
                </a:ext>
              </a:extLst>
            </p:cNvPr>
            <p:cNvSpPr txBox="1"/>
            <p:nvPr/>
          </p:nvSpPr>
          <p:spPr>
            <a:xfrm>
              <a:off x="2728717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227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198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C2B4BD-2BB4-9E45-ADC1-CF705BE28864}"/>
                </a:ext>
              </a:extLst>
            </p:cNvPr>
            <p:cNvSpPr txBox="1"/>
            <p:nvPr/>
          </p:nvSpPr>
          <p:spPr>
            <a:xfrm>
              <a:off x="2609326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244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228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DD93A2-E988-2C4C-8D07-E34E77EC2717}"/>
                </a:ext>
              </a:extLst>
            </p:cNvPr>
            <p:cNvSpPr txBox="1"/>
            <p:nvPr/>
          </p:nvSpPr>
          <p:spPr>
            <a:xfrm>
              <a:off x="2489935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251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232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FDAB2DB-2C56-7E43-8EFE-EBA3CB742186}"/>
                </a:ext>
              </a:extLst>
            </p:cNvPr>
            <p:cNvSpPr txBox="1"/>
            <p:nvPr/>
          </p:nvSpPr>
          <p:spPr>
            <a:xfrm>
              <a:off x="2370543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265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249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8E2AE97-F403-DF49-994C-EFA072BA04CA}"/>
                </a:ext>
              </a:extLst>
            </p:cNvPr>
            <p:cNvSpPr txBox="1"/>
            <p:nvPr/>
          </p:nvSpPr>
          <p:spPr>
            <a:xfrm>
              <a:off x="2252989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274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264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B985474-B1E0-F244-9344-AB9345ADAE54}"/>
                </a:ext>
              </a:extLst>
            </p:cNvPr>
            <p:cNvSpPr txBox="1"/>
            <p:nvPr/>
          </p:nvSpPr>
          <p:spPr>
            <a:xfrm>
              <a:off x="2133598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277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266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A482A7-4E26-6B44-BC83-E5F927C2EF5B}"/>
                </a:ext>
              </a:extLst>
            </p:cNvPr>
            <p:cNvSpPr txBox="1"/>
            <p:nvPr/>
          </p:nvSpPr>
          <p:spPr>
            <a:xfrm>
              <a:off x="2014207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301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297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EC1B9EF-7F11-8943-9EA1-728CE5231007}"/>
                </a:ext>
              </a:extLst>
            </p:cNvPr>
            <p:cNvSpPr txBox="1"/>
            <p:nvPr/>
          </p:nvSpPr>
          <p:spPr>
            <a:xfrm>
              <a:off x="1894816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309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303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329578-989F-314C-92B7-7CEB6A07600B}"/>
                </a:ext>
              </a:extLst>
            </p:cNvPr>
            <p:cNvSpPr txBox="1"/>
            <p:nvPr/>
          </p:nvSpPr>
          <p:spPr>
            <a:xfrm>
              <a:off x="1775424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313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306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BF805A-3C81-C44A-A873-90193F969847}"/>
                </a:ext>
              </a:extLst>
            </p:cNvPr>
            <p:cNvSpPr txBox="1"/>
            <p:nvPr/>
          </p:nvSpPr>
          <p:spPr>
            <a:xfrm>
              <a:off x="1657870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337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334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C995BE-3A9E-4C47-8488-8E1684061D92}"/>
                </a:ext>
              </a:extLst>
            </p:cNvPr>
            <p:cNvSpPr txBox="1"/>
            <p:nvPr/>
          </p:nvSpPr>
          <p:spPr>
            <a:xfrm>
              <a:off x="1538479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5" dirty="0">
                  <a:solidFill>
                    <a:prstClr val="black"/>
                  </a:solidFill>
                  <a:latin typeface="Arial" panose="020B0604020202020204"/>
                </a:rPr>
                <a:t>3</a:t>
              </a: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40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338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65FE432-473A-FD4D-9130-07DF03B6E087}"/>
                </a:ext>
              </a:extLst>
            </p:cNvPr>
            <p:cNvSpPr txBox="1"/>
            <p:nvPr/>
          </p:nvSpPr>
          <p:spPr>
            <a:xfrm>
              <a:off x="1419087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5" dirty="0">
                  <a:solidFill>
                    <a:prstClr val="black"/>
                  </a:solidFill>
                  <a:latin typeface="Arial" panose="020B0604020202020204"/>
                </a:rPr>
                <a:t>354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5" dirty="0">
                  <a:solidFill>
                    <a:prstClr val="black"/>
                  </a:solidFill>
                  <a:latin typeface="Arial" panose="020B0604020202020204"/>
                </a:rPr>
                <a:t>356</a:t>
              </a:r>
              <a:endParaRPr lang="en-GB" sz="37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3C5F210-4A6B-1B46-9DD9-9AA97338B927}"/>
                </a:ext>
              </a:extLst>
            </p:cNvPr>
            <p:cNvSpPr txBox="1"/>
            <p:nvPr/>
          </p:nvSpPr>
          <p:spPr>
            <a:xfrm>
              <a:off x="1299697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5" dirty="0">
                  <a:solidFill>
                    <a:prstClr val="black"/>
                  </a:solidFill>
                  <a:latin typeface="Arial" panose="020B0604020202020204"/>
                </a:rPr>
                <a:t>367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5" dirty="0">
                  <a:solidFill>
                    <a:prstClr val="black"/>
                  </a:solidFill>
                  <a:latin typeface="Arial" panose="020B0604020202020204"/>
                </a:rPr>
                <a:t>359</a:t>
              </a:r>
              <a:endParaRPr lang="en-GB" sz="37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55A813A-5CD1-4C43-9575-EDC53FFADA63}"/>
                </a:ext>
              </a:extLst>
            </p:cNvPr>
            <p:cNvSpPr txBox="1"/>
            <p:nvPr/>
          </p:nvSpPr>
          <p:spPr>
            <a:xfrm>
              <a:off x="1180305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5" dirty="0">
                  <a:solidFill>
                    <a:prstClr val="black"/>
                  </a:solidFill>
                  <a:latin typeface="Arial" panose="020B0604020202020204"/>
                </a:rPr>
                <a:t>395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5" dirty="0">
                  <a:solidFill>
                    <a:prstClr val="black"/>
                  </a:solidFill>
                  <a:latin typeface="Arial" panose="020B0604020202020204"/>
                </a:rPr>
                <a:t>393</a:t>
              </a:r>
              <a:endParaRPr lang="en-GB" sz="37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6ADDE9-34B8-7F4A-AFA1-396BC35692C1}"/>
                </a:ext>
              </a:extLst>
            </p:cNvPr>
            <p:cNvSpPr txBox="1"/>
            <p:nvPr/>
          </p:nvSpPr>
          <p:spPr>
            <a:xfrm>
              <a:off x="1060914" y="5232062"/>
              <a:ext cx="113881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5" dirty="0">
                  <a:solidFill>
                    <a:prstClr val="black"/>
                  </a:solidFill>
                  <a:latin typeface="Arial" panose="020B0604020202020204"/>
                </a:rPr>
                <a:t>399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5" dirty="0">
                  <a:solidFill>
                    <a:prstClr val="black"/>
                  </a:solidFill>
                  <a:latin typeface="Arial" panose="020B0604020202020204"/>
                </a:rPr>
                <a:t>397</a:t>
              </a:r>
              <a:endParaRPr lang="en-GB" sz="37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70" name="TextBox 869">
              <a:extLst>
                <a:ext uri="{FF2B5EF4-FFF2-40B4-BE49-F238E27FC236}">
                  <a16:creationId xmlns:a16="http://schemas.microsoft.com/office/drawing/2014/main" id="{3779C16A-3934-FB42-BBE9-4A9EF08D75DC}"/>
                </a:ext>
              </a:extLst>
            </p:cNvPr>
            <p:cNvSpPr txBox="1"/>
            <p:nvPr/>
          </p:nvSpPr>
          <p:spPr>
            <a:xfrm>
              <a:off x="2965662" y="5232062"/>
              <a:ext cx="115718" cy="1340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219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dirty="0">
                  <a:solidFill>
                    <a:prstClr val="black"/>
                  </a:solidFill>
                  <a:latin typeface="Arial" panose="020B0604020202020204"/>
                </a:rPr>
                <a:t>186</a:t>
              </a:r>
            </a:p>
          </p:txBody>
        </p:sp>
      </p:grpSp>
      <p:pic>
        <p:nvPicPr>
          <p:cNvPr id="53261" name="Graphic 7">
            <a:extLst>
              <a:ext uri="{FF2B5EF4-FFF2-40B4-BE49-F238E27FC236}">
                <a16:creationId xmlns:a16="http://schemas.microsoft.com/office/drawing/2014/main" id="{62CA4946-2620-0D4F-B7AB-D6678F8E3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638425"/>
            <a:ext cx="3219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2" name="Group 785">
            <a:extLst>
              <a:ext uri="{FF2B5EF4-FFF2-40B4-BE49-F238E27FC236}">
                <a16:creationId xmlns:a16="http://schemas.microsoft.com/office/drawing/2014/main" id="{F1CA8355-FB2F-4142-9BDF-0CB103CC06DE}"/>
              </a:ext>
            </a:extLst>
          </p:cNvPr>
          <p:cNvGrpSpPr>
            <a:grpSpLocks/>
          </p:cNvGrpSpPr>
          <p:nvPr/>
        </p:nvGrpSpPr>
        <p:grpSpPr bwMode="auto">
          <a:xfrm>
            <a:off x="6200776" y="4676775"/>
            <a:ext cx="1247775" cy="204788"/>
            <a:chOff x="1429242" y="-718436"/>
            <a:chExt cx="1369962" cy="236980"/>
          </a:xfrm>
        </p:grpSpPr>
        <p:sp>
          <p:nvSpPr>
            <p:cNvPr id="818" name="TextBox 817">
              <a:extLst>
                <a:ext uri="{FF2B5EF4-FFF2-40B4-BE49-F238E27FC236}">
                  <a16:creationId xmlns:a16="http://schemas.microsoft.com/office/drawing/2014/main" id="{63F01B7D-482D-094D-98E9-25B4C6B2C0D0}"/>
                </a:ext>
              </a:extLst>
            </p:cNvPr>
            <p:cNvSpPr txBox="1"/>
            <p:nvPr/>
          </p:nvSpPr>
          <p:spPr>
            <a:xfrm>
              <a:off x="1429242" y="-718436"/>
              <a:ext cx="1369962" cy="6613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b="1" dirty="0">
                  <a:solidFill>
                    <a:prstClr val="black"/>
                  </a:solidFill>
                  <a:latin typeface="Arial" panose="020B0604020202020204"/>
                </a:rPr>
                <a:t>Number of patients at risk:</a:t>
              </a:r>
            </a:p>
          </p:txBody>
        </p:sp>
        <p:sp>
          <p:nvSpPr>
            <p:cNvPr id="819" name="TextBox 818">
              <a:extLst>
                <a:ext uri="{FF2B5EF4-FFF2-40B4-BE49-F238E27FC236}">
                  <a16:creationId xmlns:a16="http://schemas.microsoft.com/office/drawing/2014/main" id="{7D15FD26-F51D-1D4C-9DE7-416DE1695B5A}"/>
                </a:ext>
              </a:extLst>
            </p:cNvPr>
            <p:cNvSpPr txBox="1"/>
            <p:nvPr/>
          </p:nvSpPr>
          <p:spPr>
            <a:xfrm>
              <a:off x="1429242" y="-615561"/>
              <a:ext cx="977798" cy="13410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b="1" dirty="0">
                  <a:solidFill>
                    <a:srgbClr val="ED7D31"/>
                  </a:solidFill>
                  <a:latin typeface="Arial" panose="020B0604020202020204"/>
                </a:rPr>
                <a:t>Abiraterone + olaparib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5" b="1" dirty="0">
                  <a:solidFill>
                    <a:srgbClr val="4472C4"/>
                  </a:solidFill>
                  <a:latin typeface="Arial" panose="020B0604020202020204"/>
                </a:rPr>
                <a:t>Abiraterone + placebo</a:t>
              </a:r>
            </a:p>
          </p:txBody>
        </p:sp>
      </p:grpSp>
      <p:sp>
        <p:nvSpPr>
          <p:cNvPr id="787" name="TextBox 786">
            <a:extLst>
              <a:ext uri="{FF2B5EF4-FFF2-40B4-BE49-F238E27FC236}">
                <a16:creationId xmlns:a16="http://schemas.microsoft.com/office/drawing/2014/main" id="{DDF17015-8DBD-3C44-8C31-E546503D4183}"/>
              </a:ext>
            </a:extLst>
          </p:cNvPr>
          <p:cNvSpPr txBox="1"/>
          <p:nvPr/>
        </p:nvSpPr>
        <p:spPr>
          <a:xfrm>
            <a:off x="9804401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4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788" name="TextBox 787">
            <a:extLst>
              <a:ext uri="{FF2B5EF4-FFF2-40B4-BE49-F238E27FC236}">
                <a16:creationId xmlns:a16="http://schemas.microsoft.com/office/drawing/2014/main" id="{5B8B78EA-DAD4-D54F-A5B4-4E29C3CA67FA}"/>
              </a:ext>
            </a:extLst>
          </p:cNvPr>
          <p:cNvSpPr txBox="1"/>
          <p:nvPr/>
        </p:nvSpPr>
        <p:spPr>
          <a:xfrm>
            <a:off x="9904414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4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789" name="TextBox 788">
            <a:extLst>
              <a:ext uri="{FF2B5EF4-FFF2-40B4-BE49-F238E27FC236}">
                <a16:creationId xmlns:a16="http://schemas.microsoft.com/office/drawing/2014/main" id="{F20B0502-9E61-E445-8E18-277B34F63B08}"/>
              </a:ext>
            </a:extLst>
          </p:cNvPr>
          <p:cNvSpPr txBox="1"/>
          <p:nvPr/>
        </p:nvSpPr>
        <p:spPr>
          <a:xfrm>
            <a:off x="10009189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0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0</a:t>
            </a:r>
          </a:p>
        </p:txBody>
      </p:sp>
      <p:sp>
        <p:nvSpPr>
          <p:cNvPr id="790" name="TextBox 789">
            <a:extLst>
              <a:ext uri="{FF2B5EF4-FFF2-40B4-BE49-F238E27FC236}">
                <a16:creationId xmlns:a16="http://schemas.microsoft.com/office/drawing/2014/main" id="{46DA798F-D477-D74A-93F5-82FFE52B6561}"/>
              </a:ext>
            </a:extLst>
          </p:cNvPr>
          <p:cNvSpPr txBox="1"/>
          <p:nvPr/>
        </p:nvSpPr>
        <p:spPr>
          <a:xfrm>
            <a:off x="9694864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5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791" name="TextBox 790">
            <a:extLst>
              <a:ext uri="{FF2B5EF4-FFF2-40B4-BE49-F238E27FC236}">
                <a16:creationId xmlns:a16="http://schemas.microsoft.com/office/drawing/2014/main" id="{D67C983E-A30E-2D4F-93F1-04DE7C2C4EB5}"/>
              </a:ext>
            </a:extLst>
          </p:cNvPr>
          <p:cNvSpPr txBox="1"/>
          <p:nvPr/>
        </p:nvSpPr>
        <p:spPr>
          <a:xfrm>
            <a:off x="9598026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26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15</a:t>
            </a:r>
          </a:p>
        </p:txBody>
      </p:sp>
      <p:sp>
        <p:nvSpPr>
          <p:cNvPr id="792" name="TextBox 791">
            <a:extLst>
              <a:ext uri="{FF2B5EF4-FFF2-40B4-BE49-F238E27FC236}">
                <a16:creationId xmlns:a16="http://schemas.microsoft.com/office/drawing/2014/main" id="{5F490F5F-ACF0-844B-A107-12EAC9562675}"/>
              </a:ext>
            </a:extLst>
          </p:cNvPr>
          <p:cNvSpPr txBox="1"/>
          <p:nvPr/>
        </p:nvSpPr>
        <p:spPr>
          <a:xfrm>
            <a:off x="9493251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28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16</a:t>
            </a:r>
          </a:p>
        </p:txBody>
      </p:sp>
      <p:sp>
        <p:nvSpPr>
          <p:cNvPr id="793" name="TextBox 792">
            <a:extLst>
              <a:ext uri="{FF2B5EF4-FFF2-40B4-BE49-F238E27FC236}">
                <a16:creationId xmlns:a16="http://schemas.microsoft.com/office/drawing/2014/main" id="{85C0D6D7-CAC0-8E49-AD92-6382845DDC3A}"/>
              </a:ext>
            </a:extLst>
          </p:cNvPr>
          <p:cNvSpPr txBox="1"/>
          <p:nvPr/>
        </p:nvSpPr>
        <p:spPr>
          <a:xfrm>
            <a:off x="9391650" y="4765675"/>
            <a:ext cx="96838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30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21</a:t>
            </a:r>
          </a:p>
        </p:txBody>
      </p:sp>
      <p:sp>
        <p:nvSpPr>
          <p:cNvPr id="794" name="TextBox 793">
            <a:extLst>
              <a:ext uri="{FF2B5EF4-FFF2-40B4-BE49-F238E27FC236}">
                <a16:creationId xmlns:a16="http://schemas.microsoft.com/office/drawing/2014/main" id="{150DE3F7-383B-6E48-81B4-4BEF904CE94C}"/>
              </a:ext>
            </a:extLst>
          </p:cNvPr>
          <p:cNvSpPr txBox="1"/>
          <p:nvPr/>
        </p:nvSpPr>
        <p:spPr>
          <a:xfrm>
            <a:off x="9285289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53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38</a:t>
            </a:r>
          </a:p>
        </p:txBody>
      </p:sp>
      <p:sp>
        <p:nvSpPr>
          <p:cNvPr id="795" name="TextBox 794">
            <a:extLst>
              <a:ext uri="{FF2B5EF4-FFF2-40B4-BE49-F238E27FC236}">
                <a16:creationId xmlns:a16="http://schemas.microsoft.com/office/drawing/2014/main" id="{0687422F-30B4-DA4B-87AA-7D8775E89681}"/>
              </a:ext>
            </a:extLst>
          </p:cNvPr>
          <p:cNvSpPr txBox="1"/>
          <p:nvPr/>
        </p:nvSpPr>
        <p:spPr>
          <a:xfrm>
            <a:off x="9183689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55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39</a:t>
            </a:r>
          </a:p>
        </p:txBody>
      </p:sp>
      <p:sp>
        <p:nvSpPr>
          <p:cNvPr id="796" name="TextBox 795">
            <a:extLst>
              <a:ext uri="{FF2B5EF4-FFF2-40B4-BE49-F238E27FC236}">
                <a16:creationId xmlns:a16="http://schemas.microsoft.com/office/drawing/2014/main" id="{B01C2E84-B92B-EB45-BA33-0F6D79257DB6}"/>
              </a:ext>
            </a:extLst>
          </p:cNvPr>
          <p:cNvSpPr txBox="1"/>
          <p:nvPr/>
        </p:nvSpPr>
        <p:spPr>
          <a:xfrm>
            <a:off x="9080501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80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62</a:t>
            </a:r>
          </a:p>
        </p:txBody>
      </p:sp>
      <p:sp>
        <p:nvSpPr>
          <p:cNvPr id="797" name="TextBox 796">
            <a:extLst>
              <a:ext uri="{FF2B5EF4-FFF2-40B4-BE49-F238E27FC236}">
                <a16:creationId xmlns:a16="http://schemas.microsoft.com/office/drawing/2014/main" id="{A5BE3A5F-D91F-AC45-B004-3DAC09B7CE17}"/>
              </a:ext>
            </a:extLst>
          </p:cNvPr>
          <p:cNvSpPr txBox="1"/>
          <p:nvPr/>
        </p:nvSpPr>
        <p:spPr>
          <a:xfrm>
            <a:off x="8970964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89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70</a:t>
            </a:r>
          </a:p>
        </p:txBody>
      </p:sp>
      <p:sp>
        <p:nvSpPr>
          <p:cNvPr id="798" name="TextBox 797">
            <a:extLst>
              <a:ext uri="{FF2B5EF4-FFF2-40B4-BE49-F238E27FC236}">
                <a16:creationId xmlns:a16="http://schemas.microsoft.com/office/drawing/2014/main" id="{A29B97DB-AA68-004B-A97F-332E2C6AD7DB}"/>
              </a:ext>
            </a:extLst>
          </p:cNvPr>
          <p:cNvSpPr txBox="1"/>
          <p:nvPr/>
        </p:nvSpPr>
        <p:spPr>
          <a:xfrm>
            <a:off x="8869364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96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73</a:t>
            </a:r>
          </a:p>
        </p:txBody>
      </p:sp>
      <p:sp>
        <p:nvSpPr>
          <p:cNvPr id="799" name="TextBox 798">
            <a:extLst>
              <a:ext uri="{FF2B5EF4-FFF2-40B4-BE49-F238E27FC236}">
                <a16:creationId xmlns:a16="http://schemas.microsoft.com/office/drawing/2014/main" id="{DAD2CBD3-BF2F-CC4B-A253-3B645EB4C682}"/>
              </a:ext>
            </a:extLst>
          </p:cNvPr>
          <p:cNvSpPr txBox="1"/>
          <p:nvPr/>
        </p:nvSpPr>
        <p:spPr>
          <a:xfrm>
            <a:off x="8767764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159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124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130825DA-C3A9-474A-AA77-55EC5C0C8515}"/>
              </a:ext>
            </a:extLst>
          </p:cNvPr>
          <p:cNvSpPr txBox="1"/>
          <p:nvPr/>
        </p:nvSpPr>
        <p:spPr>
          <a:xfrm>
            <a:off x="8664576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161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126</a:t>
            </a:r>
          </a:p>
        </p:txBody>
      </p:sp>
      <p:sp>
        <p:nvSpPr>
          <p:cNvPr id="801" name="TextBox 800">
            <a:extLst>
              <a:ext uri="{FF2B5EF4-FFF2-40B4-BE49-F238E27FC236}">
                <a16:creationId xmlns:a16="http://schemas.microsoft.com/office/drawing/2014/main" id="{295265CB-DF63-1848-8887-18C80CE9AE95}"/>
              </a:ext>
            </a:extLst>
          </p:cNvPr>
          <p:cNvSpPr txBox="1"/>
          <p:nvPr/>
        </p:nvSpPr>
        <p:spPr>
          <a:xfrm>
            <a:off x="8562976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165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131</a:t>
            </a:r>
          </a:p>
        </p:txBody>
      </p:sp>
      <p:sp>
        <p:nvSpPr>
          <p:cNvPr id="802" name="TextBox 801">
            <a:extLst>
              <a:ext uri="{FF2B5EF4-FFF2-40B4-BE49-F238E27FC236}">
                <a16:creationId xmlns:a16="http://schemas.microsoft.com/office/drawing/2014/main" id="{114CDB6A-7136-0E42-AC21-F8BE7BC434C9}"/>
              </a:ext>
            </a:extLst>
          </p:cNvPr>
          <p:cNvSpPr txBox="1"/>
          <p:nvPr/>
        </p:nvSpPr>
        <p:spPr>
          <a:xfrm>
            <a:off x="8459789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215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168</a:t>
            </a:r>
          </a:p>
        </p:txBody>
      </p:sp>
      <p:sp>
        <p:nvSpPr>
          <p:cNvPr id="803" name="TextBox 802">
            <a:extLst>
              <a:ext uri="{FF2B5EF4-FFF2-40B4-BE49-F238E27FC236}">
                <a16:creationId xmlns:a16="http://schemas.microsoft.com/office/drawing/2014/main" id="{2456044C-4294-3C4E-92AD-748B0BED6DC3}"/>
              </a:ext>
            </a:extLst>
          </p:cNvPr>
          <p:cNvSpPr txBox="1"/>
          <p:nvPr/>
        </p:nvSpPr>
        <p:spPr>
          <a:xfrm>
            <a:off x="8358189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217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172</a:t>
            </a:r>
          </a:p>
        </p:txBody>
      </p:sp>
      <p:sp>
        <p:nvSpPr>
          <p:cNvPr id="804" name="TextBox 803">
            <a:extLst>
              <a:ext uri="{FF2B5EF4-FFF2-40B4-BE49-F238E27FC236}">
                <a16:creationId xmlns:a16="http://schemas.microsoft.com/office/drawing/2014/main" id="{C79ED9EB-0A79-3243-8113-CF47B42B1A12}"/>
              </a:ext>
            </a:extLst>
          </p:cNvPr>
          <p:cNvSpPr txBox="1"/>
          <p:nvPr/>
        </p:nvSpPr>
        <p:spPr>
          <a:xfrm>
            <a:off x="8255001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221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177</a:t>
            </a:r>
          </a:p>
        </p:txBody>
      </p:sp>
      <p:sp>
        <p:nvSpPr>
          <p:cNvPr id="805" name="TextBox 804">
            <a:extLst>
              <a:ext uri="{FF2B5EF4-FFF2-40B4-BE49-F238E27FC236}">
                <a16:creationId xmlns:a16="http://schemas.microsoft.com/office/drawing/2014/main" id="{0E3B191A-FDC8-7043-8443-F6704D274496}"/>
              </a:ext>
            </a:extLst>
          </p:cNvPr>
          <p:cNvSpPr txBox="1"/>
          <p:nvPr/>
        </p:nvSpPr>
        <p:spPr>
          <a:xfrm>
            <a:off x="8153401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240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204</a:t>
            </a:r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263B9AEE-357C-CA4E-B2FF-C69114D6C1D2}"/>
              </a:ext>
            </a:extLst>
          </p:cNvPr>
          <p:cNvSpPr txBox="1"/>
          <p:nvPr/>
        </p:nvSpPr>
        <p:spPr>
          <a:xfrm>
            <a:off x="8050214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249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209</a:t>
            </a:r>
          </a:p>
        </p:txBody>
      </p:sp>
      <p:sp>
        <p:nvSpPr>
          <p:cNvPr id="807" name="TextBox 806">
            <a:extLst>
              <a:ext uri="{FF2B5EF4-FFF2-40B4-BE49-F238E27FC236}">
                <a16:creationId xmlns:a16="http://schemas.microsoft.com/office/drawing/2014/main" id="{69851D7B-F60F-F94B-AEEF-BC3ADCC810DE}"/>
              </a:ext>
            </a:extLst>
          </p:cNvPr>
          <p:cNvSpPr txBox="1"/>
          <p:nvPr/>
        </p:nvSpPr>
        <p:spPr>
          <a:xfrm>
            <a:off x="7948614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267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226</a:t>
            </a:r>
          </a:p>
        </p:txBody>
      </p:sp>
      <p:sp>
        <p:nvSpPr>
          <p:cNvPr id="808" name="TextBox 807">
            <a:extLst>
              <a:ext uri="{FF2B5EF4-FFF2-40B4-BE49-F238E27FC236}">
                <a16:creationId xmlns:a16="http://schemas.microsoft.com/office/drawing/2014/main" id="{2D8C5DE2-7611-C348-94B2-82750E40C990}"/>
              </a:ext>
            </a:extLst>
          </p:cNvPr>
          <p:cNvSpPr txBox="1"/>
          <p:nvPr/>
        </p:nvSpPr>
        <p:spPr>
          <a:xfrm>
            <a:off x="7845426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275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245</a:t>
            </a:r>
          </a:p>
        </p:txBody>
      </p:sp>
      <p:sp>
        <p:nvSpPr>
          <p:cNvPr id="809" name="TextBox 808">
            <a:extLst>
              <a:ext uri="{FF2B5EF4-FFF2-40B4-BE49-F238E27FC236}">
                <a16:creationId xmlns:a16="http://schemas.microsoft.com/office/drawing/2014/main" id="{E1850C75-E588-6B47-BF21-6EAEC2619CB0}"/>
              </a:ext>
            </a:extLst>
          </p:cNvPr>
          <p:cNvSpPr txBox="1"/>
          <p:nvPr/>
        </p:nvSpPr>
        <p:spPr>
          <a:xfrm>
            <a:off x="7743826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283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251</a:t>
            </a:r>
          </a:p>
        </p:txBody>
      </p:sp>
      <p:sp>
        <p:nvSpPr>
          <p:cNvPr id="810" name="TextBox 809">
            <a:extLst>
              <a:ext uri="{FF2B5EF4-FFF2-40B4-BE49-F238E27FC236}">
                <a16:creationId xmlns:a16="http://schemas.microsoft.com/office/drawing/2014/main" id="{3D4CE65F-2DF2-CD45-AC0F-DE319DB388EC}"/>
              </a:ext>
            </a:extLst>
          </p:cNvPr>
          <p:cNvSpPr txBox="1"/>
          <p:nvPr/>
        </p:nvSpPr>
        <p:spPr>
          <a:xfrm>
            <a:off x="7640639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303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282</a:t>
            </a:r>
          </a:p>
        </p:txBody>
      </p:sp>
      <p:sp>
        <p:nvSpPr>
          <p:cNvPr id="811" name="TextBox 810">
            <a:extLst>
              <a:ext uri="{FF2B5EF4-FFF2-40B4-BE49-F238E27FC236}">
                <a16:creationId xmlns:a16="http://schemas.microsoft.com/office/drawing/2014/main" id="{7FC55B58-527F-8243-A3C2-2582083512C8}"/>
              </a:ext>
            </a:extLst>
          </p:cNvPr>
          <p:cNvSpPr txBox="1"/>
          <p:nvPr/>
        </p:nvSpPr>
        <p:spPr>
          <a:xfrm>
            <a:off x="7539039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309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289</a:t>
            </a:r>
          </a:p>
        </p:txBody>
      </p:sp>
      <p:sp>
        <p:nvSpPr>
          <p:cNvPr id="812" name="TextBox 811">
            <a:extLst>
              <a:ext uri="{FF2B5EF4-FFF2-40B4-BE49-F238E27FC236}">
                <a16:creationId xmlns:a16="http://schemas.microsoft.com/office/drawing/2014/main" id="{AC67790F-8172-8E44-B7A6-8336F1F07E20}"/>
              </a:ext>
            </a:extLst>
          </p:cNvPr>
          <p:cNvSpPr txBox="1"/>
          <p:nvPr/>
        </p:nvSpPr>
        <p:spPr>
          <a:xfrm>
            <a:off x="7435851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314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5" dirty="0">
                <a:solidFill>
                  <a:prstClr val="black"/>
                </a:solidFill>
                <a:latin typeface="Arial" panose="020B0604020202020204"/>
              </a:rPr>
              <a:t>294</a:t>
            </a:r>
          </a:p>
        </p:txBody>
      </p:sp>
      <p:sp>
        <p:nvSpPr>
          <p:cNvPr id="813" name="TextBox 812">
            <a:extLst>
              <a:ext uri="{FF2B5EF4-FFF2-40B4-BE49-F238E27FC236}">
                <a16:creationId xmlns:a16="http://schemas.microsoft.com/office/drawing/2014/main" id="{D206D440-9163-9946-96E0-0E80ECFA9073}"/>
              </a:ext>
            </a:extLst>
          </p:cNvPr>
          <p:cNvSpPr txBox="1"/>
          <p:nvPr/>
        </p:nvSpPr>
        <p:spPr>
          <a:xfrm>
            <a:off x="7334251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331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319</a:t>
            </a:r>
            <a:endParaRPr lang="en-GB" sz="3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14" name="TextBox 813">
            <a:extLst>
              <a:ext uri="{FF2B5EF4-FFF2-40B4-BE49-F238E27FC236}">
                <a16:creationId xmlns:a16="http://schemas.microsoft.com/office/drawing/2014/main" id="{2ABBA972-723E-7543-BE57-8D372B43B7FF}"/>
              </a:ext>
            </a:extLst>
          </p:cNvPr>
          <p:cNvSpPr txBox="1"/>
          <p:nvPr/>
        </p:nvSpPr>
        <p:spPr>
          <a:xfrm>
            <a:off x="7231064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332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322</a:t>
            </a:r>
            <a:endParaRPr lang="en-GB" sz="3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15" name="TextBox 814">
            <a:extLst>
              <a:ext uri="{FF2B5EF4-FFF2-40B4-BE49-F238E27FC236}">
                <a16:creationId xmlns:a16="http://schemas.microsoft.com/office/drawing/2014/main" id="{7D2A2D7A-DE99-8944-B705-A34E01F48EC2}"/>
              </a:ext>
            </a:extLst>
          </p:cNvPr>
          <p:cNvSpPr txBox="1"/>
          <p:nvPr/>
        </p:nvSpPr>
        <p:spPr>
          <a:xfrm>
            <a:off x="7129464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347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340</a:t>
            </a:r>
            <a:endParaRPr lang="en-GB" sz="3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16" name="TextBox 815">
            <a:extLst>
              <a:ext uri="{FF2B5EF4-FFF2-40B4-BE49-F238E27FC236}">
                <a16:creationId xmlns:a16="http://schemas.microsoft.com/office/drawing/2014/main" id="{72EC783C-96C0-5549-BBA8-EA2F1986A8EA}"/>
              </a:ext>
            </a:extLst>
          </p:cNvPr>
          <p:cNvSpPr txBox="1"/>
          <p:nvPr/>
        </p:nvSpPr>
        <p:spPr>
          <a:xfrm>
            <a:off x="6923089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389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388</a:t>
            </a:r>
            <a:endParaRPr lang="en-GB" sz="3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17" name="TextBox 816">
            <a:extLst>
              <a:ext uri="{FF2B5EF4-FFF2-40B4-BE49-F238E27FC236}">
                <a16:creationId xmlns:a16="http://schemas.microsoft.com/office/drawing/2014/main" id="{54919B54-90E6-F541-8349-30A13152E142}"/>
              </a:ext>
            </a:extLst>
          </p:cNvPr>
          <p:cNvSpPr txBox="1"/>
          <p:nvPr/>
        </p:nvSpPr>
        <p:spPr>
          <a:xfrm>
            <a:off x="6821489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399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397</a:t>
            </a:r>
            <a:endParaRPr lang="en-GB" sz="3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3294" name="TextBox 820">
            <a:extLst>
              <a:ext uri="{FF2B5EF4-FFF2-40B4-BE49-F238E27FC236}">
                <a16:creationId xmlns:a16="http://schemas.microsoft.com/office/drawing/2014/main" id="{AFF21A7D-939A-474D-9012-7C8B3977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4525964"/>
            <a:ext cx="32385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85800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ts val="375"/>
              </a:spcBef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ts val="375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600" b="1">
                <a:solidFill>
                  <a:srgbClr val="000000"/>
                </a:solidFill>
              </a:rPr>
              <a:t>Time from randomization (months)</a:t>
            </a:r>
          </a:p>
        </p:txBody>
      </p:sp>
      <p:sp>
        <p:nvSpPr>
          <p:cNvPr id="53295" name="TextBox 821">
            <a:extLst>
              <a:ext uri="{FF2B5EF4-FFF2-40B4-BE49-F238E27FC236}">
                <a16:creationId xmlns:a16="http://schemas.microsoft.com/office/drawing/2014/main" id="{9CA70C65-17F5-CE4C-B92F-7F550DCA695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747545" y="3467895"/>
            <a:ext cx="15700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85800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ts val="375"/>
              </a:spcBef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ts val="375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600" b="1">
                <a:solidFill>
                  <a:srgbClr val="000000"/>
                </a:solidFill>
              </a:rPr>
              <a:t>Probability of rPFS</a:t>
            </a:r>
          </a:p>
        </p:txBody>
      </p:sp>
      <p:grpSp>
        <p:nvGrpSpPr>
          <p:cNvPr id="53296" name="Group 823">
            <a:extLst>
              <a:ext uri="{FF2B5EF4-FFF2-40B4-BE49-F238E27FC236}">
                <a16:creationId xmlns:a16="http://schemas.microsoft.com/office/drawing/2014/main" id="{973D75B7-C13D-524A-BA59-7563F4B990CE}"/>
              </a:ext>
            </a:extLst>
          </p:cNvPr>
          <p:cNvGrpSpPr>
            <a:grpSpLocks/>
          </p:cNvGrpSpPr>
          <p:nvPr/>
        </p:nvGrpSpPr>
        <p:grpSpPr bwMode="auto">
          <a:xfrm>
            <a:off x="6680200" y="2620963"/>
            <a:ext cx="141288" cy="1809750"/>
            <a:chOff x="851003" y="2893372"/>
            <a:chExt cx="163728" cy="1960892"/>
          </a:xfrm>
        </p:grpSpPr>
        <p:sp>
          <p:nvSpPr>
            <p:cNvPr id="858" name="TextBox 857">
              <a:extLst>
                <a:ext uri="{FF2B5EF4-FFF2-40B4-BE49-F238E27FC236}">
                  <a16:creationId xmlns:a16="http://schemas.microsoft.com/office/drawing/2014/main" id="{5D7AABC4-0EA3-FA44-9F28-F06D9BD434D9}"/>
                </a:ext>
              </a:extLst>
            </p:cNvPr>
            <p:cNvSpPr txBox="1"/>
            <p:nvPr/>
          </p:nvSpPr>
          <p:spPr>
            <a:xfrm>
              <a:off x="851003" y="2893372"/>
              <a:ext cx="163728" cy="12728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1.0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59" name="TextBox 858">
              <a:extLst>
                <a:ext uri="{FF2B5EF4-FFF2-40B4-BE49-F238E27FC236}">
                  <a16:creationId xmlns:a16="http://schemas.microsoft.com/office/drawing/2014/main" id="{29D8BB8B-A475-9744-81D5-D06BB3A9D6EF}"/>
                </a:ext>
              </a:extLst>
            </p:cNvPr>
            <p:cNvSpPr txBox="1"/>
            <p:nvPr/>
          </p:nvSpPr>
          <p:spPr>
            <a:xfrm>
              <a:off x="851003" y="3077420"/>
              <a:ext cx="163728" cy="12728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0.9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60" name="TextBox 859">
              <a:extLst>
                <a:ext uri="{FF2B5EF4-FFF2-40B4-BE49-F238E27FC236}">
                  <a16:creationId xmlns:a16="http://schemas.microsoft.com/office/drawing/2014/main" id="{3407978E-A638-314A-830A-E237B1E3744D}"/>
                </a:ext>
              </a:extLst>
            </p:cNvPr>
            <p:cNvSpPr txBox="1"/>
            <p:nvPr/>
          </p:nvSpPr>
          <p:spPr>
            <a:xfrm>
              <a:off x="851003" y="3259749"/>
              <a:ext cx="163728" cy="12728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61" name="TextBox 860">
              <a:extLst>
                <a:ext uri="{FF2B5EF4-FFF2-40B4-BE49-F238E27FC236}">
                  <a16:creationId xmlns:a16="http://schemas.microsoft.com/office/drawing/2014/main" id="{3E17249E-6CF1-5043-A59E-4998CD7C07FC}"/>
                </a:ext>
              </a:extLst>
            </p:cNvPr>
            <p:cNvSpPr txBox="1"/>
            <p:nvPr/>
          </p:nvSpPr>
          <p:spPr>
            <a:xfrm>
              <a:off x="851003" y="3443798"/>
              <a:ext cx="163728" cy="12728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0.7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62" name="TextBox 861">
              <a:extLst>
                <a:ext uri="{FF2B5EF4-FFF2-40B4-BE49-F238E27FC236}">
                  <a16:creationId xmlns:a16="http://schemas.microsoft.com/office/drawing/2014/main" id="{EF931A81-F178-AF4B-8C3F-324A49DC012B}"/>
                </a:ext>
              </a:extLst>
            </p:cNvPr>
            <p:cNvSpPr txBox="1"/>
            <p:nvPr/>
          </p:nvSpPr>
          <p:spPr>
            <a:xfrm>
              <a:off x="851003" y="3626126"/>
              <a:ext cx="163728" cy="12728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63" name="TextBox 862">
              <a:extLst>
                <a:ext uri="{FF2B5EF4-FFF2-40B4-BE49-F238E27FC236}">
                  <a16:creationId xmlns:a16="http://schemas.microsoft.com/office/drawing/2014/main" id="{BF4395E2-BC2B-A74A-883D-4520C9B06FA8}"/>
                </a:ext>
              </a:extLst>
            </p:cNvPr>
            <p:cNvSpPr txBox="1"/>
            <p:nvPr/>
          </p:nvSpPr>
          <p:spPr>
            <a:xfrm>
              <a:off x="851003" y="3810174"/>
              <a:ext cx="163728" cy="12728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0.5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64" name="TextBox 863">
              <a:extLst>
                <a:ext uri="{FF2B5EF4-FFF2-40B4-BE49-F238E27FC236}">
                  <a16:creationId xmlns:a16="http://schemas.microsoft.com/office/drawing/2014/main" id="{6B9D1C2C-976A-C446-83AB-9B7010442C7A}"/>
                </a:ext>
              </a:extLst>
            </p:cNvPr>
            <p:cNvSpPr txBox="1"/>
            <p:nvPr/>
          </p:nvSpPr>
          <p:spPr>
            <a:xfrm>
              <a:off x="851003" y="3994224"/>
              <a:ext cx="163728" cy="12728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65" name="TextBox 864">
              <a:extLst>
                <a:ext uri="{FF2B5EF4-FFF2-40B4-BE49-F238E27FC236}">
                  <a16:creationId xmlns:a16="http://schemas.microsoft.com/office/drawing/2014/main" id="{2D3FBC2C-FCFA-E74C-A762-32EB53C6C0F0}"/>
                </a:ext>
              </a:extLst>
            </p:cNvPr>
            <p:cNvSpPr txBox="1"/>
            <p:nvPr/>
          </p:nvSpPr>
          <p:spPr>
            <a:xfrm>
              <a:off x="851003" y="4176552"/>
              <a:ext cx="163728" cy="12728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0.3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66" name="TextBox 865">
              <a:extLst>
                <a:ext uri="{FF2B5EF4-FFF2-40B4-BE49-F238E27FC236}">
                  <a16:creationId xmlns:a16="http://schemas.microsoft.com/office/drawing/2014/main" id="{E1D1B005-2E5D-1B46-84C5-493F515DD98E}"/>
                </a:ext>
              </a:extLst>
            </p:cNvPr>
            <p:cNvSpPr txBox="1"/>
            <p:nvPr/>
          </p:nvSpPr>
          <p:spPr>
            <a:xfrm>
              <a:off x="851003" y="4360600"/>
              <a:ext cx="163728" cy="12728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67" name="TextBox 866">
              <a:extLst>
                <a:ext uri="{FF2B5EF4-FFF2-40B4-BE49-F238E27FC236}">
                  <a16:creationId xmlns:a16="http://schemas.microsoft.com/office/drawing/2014/main" id="{A057255A-F538-2943-9A3B-7A1C5C27E330}"/>
                </a:ext>
              </a:extLst>
            </p:cNvPr>
            <p:cNvSpPr txBox="1"/>
            <p:nvPr/>
          </p:nvSpPr>
          <p:spPr>
            <a:xfrm>
              <a:off x="851003" y="4542929"/>
              <a:ext cx="163728" cy="12728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0.1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68" name="TextBox 867">
              <a:extLst>
                <a:ext uri="{FF2B5EF4-FFF2-40B4-BE49-F238E27FC236}">
                  <a16:creationId xmlns:a16="http://schemas.microsoft.com/office/drawing/2014/main" id="{9EEC6F11-A181-A746-A0F5-4C5B8EFCB2FC}"/>
                </a:ext>
              </a:extLst>
            </p:cNvPr>
            <p:cNvSpPr txBox="1"/>
            <p:nvPr/>
          </p:nvSpPr>
          <p:spPr>
            <a:xfrm>
              <a:off x="851003" y="4726978"/>
              <a:ext cx="163728" cy="12728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53297" name="Group 824">
            <a:extLst>
              <a:ext uri="{FF2B5EF4-FFF2-40B4-BE49-F238E27FC236}">
                <a16:creationId xmlns:a16="http://schemas.microsoft.com/office/drawing/2014/main" id="{B60B337B-0AC4-F242-9BE2-0D8B3440CCAA}"/>
              </a:ext>
            </a:extLst>
          </p:cNvPr>
          <p:cNvGrpSpPr>
            <a:grpSpLocks/>
          </p:cNvGrpSpPr>
          <p:nvPr/>
        </p:nvGrpSpPr>
        <p:grpSpPr bwMode="auto">
          <a:xfrm>
            <a:off x="6821489" y="4394201"/>
            <a:ext cx="3190875" cy="130175"/>
            <a:chOff x="912448" y="-840622"/>
            <a:chExt cx="3417714" cy="127414"/>
          </a:xfrm>
        </p:grpSpPr>
        <p:sp>
          <p:nvSpPr>
            <p:cNvPr id="826" name="TextBox 825">
              <a:extLst>
                <a:ext uri="{FF2B5EF4-FFF2-40B4-BE49-F238E27FC236}">
                  <a16:creationId xmlns:a16="http://schemas.microsoft.com/office/drawing/2014/main" id="{D5DDAD03-C734-054F-9C2C-1572C8577B50}"/>
                </a:ext>
              </a:extLst>
            </p:cNvPr>
            <p:cNvSpPr txBox="1"/>
            <p:nvPr/>
          </p:nvSpPr>
          <p:spPr>
            <a:xfrm>
              <a:off x="912448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28" name="TextBox 827">
              <a:extLst>
                <a:ext uri="{FF2B5EF4-FFF2-40B4-BE49-F238E27FC236}">
                  <a16:creationId xmlns:a16="http://schemas.microsoft.com/office/drawing/2014/main" id="{FA5B07ED-3D22-1247-9E6B-76E1BD2CB6F8}"/>
                </a:ext>
              </a:extLst>
            </p:cNvPr>
            <p:cNvSpPr txBox="1"/>
            <p:nvPr/>
          </p:nvSpPr>
          <p:spPr>
            <a:xfrm>
              <a:off x="1133494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30" name="TextBox 829">
              <a:extLst>
                <a:ext uri="{FF2B5EF4-FFF2-40B4-BE49-F238E27FC236}">
                  <a16:creationId xmlns:a16="http://schemas.microsoft.com/office/drawing/2014/main" id="{9FE527FF-C21B-EB4B-AF07-DA67DAE0C553}"/>
                </a:ext>
              </a:extLst>
            </p:cNvPr>
            <p:cNvSpPr txBox="1"/>
            <p:nvPr/>
          </p:nvSpPr>
          <p:spPr>
            <a:xfrm>
              <a:off x="1356240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32" name="TextBox 831">
              <a:extLst>
                <a:ext uri="{FF2B5EF4-FFF2-40B4-BE49-F238E27FC236}">
                  <a16:creationId xmlns:a16="http://schemas.microsoft.com/office/drawing/2014/main" id="{BD5C0F0E-2EF4-3D4F-8677-5905D2E0E577}"/>
                </a:ext>
              </a:extLst>
            </p:cNvPr>
            <p:cNvSpPr txBox="1"/>
            <p:nvPr/>
          </p:nvSpPr>
          <p:spPr>
            <a:xfrm>
              <a:off x="1577286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34" name="TextBox 833">
              <a:extLst>
                <a:ext uri="{FF2B5EF4-FFF2-40B4-BE49-F238E27FC236}">
                  <a16:creationId xmlns:a16="http://schemas.microsoft.com/office/drawing/2014/main" id="{F12B0D9D-7E6F-F54E-A942-94F26C3CCD4D}"/>
                </a:ext>
              </a:extLst>
            </p:cNvPr>
            <p:cNvSpPr txBox="1"/>
            <p:nvPr/>
          </p:nvSpPr>
          <p:spPr>
            <a:xfrm>
              <a:off x="1794932" y="-840622"/>
              <a:ext cx="1173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36" name="TextBox 835">
              <a:extLst>
                <a:ext uri="{FF2B5EF4-FFF2-40B4-BE49-F238E27FC236}">
                  <a16:creationId xmlns:a16="http://schemas.microsoft.com/office/drawing/2014/main" id="{3ACCA246-FC1D-224D-82A0-A8399DCEC000}"/>
                </a:ext>
              </a:extLst>
            </p:cNvPr>
            <p:cNvSpPr txBox="1"/>
            <p:nvPr/>
          </p:nvSpPr>
          <p:spPr>
            <a:xfrm>
              <a:off x="2010877" y="-840622"/>
              <a:ext cx="117324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38" name="TextBox 837">
              <a:extLst>
                <a:ext uri="{FF2B5EF4-FFF2-40B4-BE49-F238E27FC236}">
                  <a16:creationId xmlns:a16="http://schemas.microsoft.com/office/drawing/2014/main" id="{C147FC98-6823-C745-B1CE-BD0FC5954CAC}"/>
                </a:ext>
              </a:extLst>
            </p:cNvPr>
            <p:cNvSpPr txBox="1"/>
            <p:nvPr/>
          </p:nvSpPr>
          <p:spPr>
            <a:xfrm>
              <a:off x="2231924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40" name="TextBox 839">
              <a:extLst>
                <a:ext uri="{FF2B5EF4-FFF2-40B4-BE49-F238E27FC236}">
                  <a16:creationId xmlns:a16="http://schemas.microsoft.com/office/drawing/2014/main" id="{7652C7BA-8B3D-2C40-B53D-8C91A3F1B968}"/>
                </a:ext>
              </a:extLst>
            </p:cNvPr>
            <p:cNvSpPr txBox="1"/>
            <p:nvPr/>
          </p:nvSpPr>
          <p:spPr>
            <a:xfrm>
              <a:off x="2447868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42" name="TextBox 841">
              <a:extLst>
                <a:ext uri="{FF2B5EF4-FFF2-40B4-BE49-F238E27FC236}">
                  <a16:creationId xmlns:a16="http://schemas.microsoft.com/office/drawing/2014/main" id="{B2E09432-8EBF-2144-9698-C999BCD7098C}"/>
                </a:ext>
              </a:extLst>
            </p:cNvPr>
            <p:cNvSpPr txBox="1"/>
            <p:nvPr/>
          </p:nvSpPr>
          <p:spPr>
            <a:xfrm>
              <a:off x="2670615" y="-840622"/>
              <a:ext cx="117324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44" name="TextBox 843">
              <a:extLst>
                <a:ext uri="{FF2B5EF4-FFF2-40B4-BE49-F238E27FC236}">
                  <a16:creationId xmlns:a16="http://schemas.microsoft.com/office/drawing/2014/main" id="{D559A9A7-250F-BF47-BD8B-DAC21F537D3D}"/>
                </a:ext>
              </a:extLst>
            </p:cNvPr>
            <p:cNvSpPr txBox="1"/>
            <p:nvPr/>
          </p:nvSpPr>
          <p:spPr>
            <a:xfrm>
              <a:off x="2891661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46" name="TextBox 845">
              <a:extLst>
                <a:ext uri="{FF2B5EF4-FFF2-40B4-BE49-F238E27FC236}">
                  <a16:creationId xmlns:a16="http://schemas.microsoft.com/office/drawing/2014/main" id="{EF288F92-7E1B-4D4F-A436-3C0209690BD4}"/>
                </a:ext>
              </a:extLst>
            </p:cNvPr>
            <p:cNvSpPr txBox="1"/>
            <p:nvPr/>
          </p:nvSpPr>
          <p:spPr>
            <a:xfrm>
              <a:off x="3107606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48" name="TextBox 847">
              <a:extLst>
                <a:ext uri="{FF2B5EF4-FFF2-40B4-BE49-F238E27FC236}">
                  <a16:creationId xmlns:a16="http://schemas.microsoft.com/office/drawing/2014/main" id="{08A99173-1B0B-D24D-BC29-61CF0F0C2AD2}"/>
                </a:ext>
              </a:extLst>
            </p:cNvPr>
            <p:cNvSpPr txBox="1"/>
            <p:nvPr/>
          </p:nvSpPr>
          <p:spPr>
            <a:xfrm>
              <a:off x="3330353" y="-840622"/>
              <a:ext cx="117324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50" name="TextBox 849">
              <a:extLst>
                <a:ext uri="{FF2B5EF4-FFF2-40B4-BE49-F238E27FC236}">
                  <a16:creationId xmlns:a16="http://schemas.microsoft.com/office/drawing/2014/main" id="{0A59E53B-55CD-7940-9490-AC6C84544655}"/>
                </a:ext>
              </a:extLst>
            </p:cNvPr>
            <p:cNvSpPr txBox="1"/>
            <p:nvPr/>
          </p:nvSpPr>
          <p:spPr>
            <a:xfrm>
              <a:off x="3551399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52" name="TextBox 851">
              <a:extLst>
                <a:ext uri="{FF2B5EF4-FFF2-40B4-BE49-F238E27FC236}">
                  <a16:creationId xmlns:a16="http://schemas.microsoft.com/office/drawing/2014/main" id="{976582A9-48E1-D24D-A064-C507411BDE8E}"/>
                </a:ext>
              </a:extLst>
            </p:cNvPr>
            <p:cNvSpPr txBox="1"/>
            <p:nvPr/>
          </p:nvSpPr>
          <p:spPr>
            <a:xfrm>
              <a:off x="3767344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54" name="TextBox 853">
              <a:extLst>
                <a:ext uri="{FF2B5EF4-FFF2-40B4-BE49-F238E27FC236}">
                  <a16:creationId xmlns:a16="http://schemas.microsoft.com/office/drawing/2014/main" id="{7DC5E677-11E5-B740-B225-4DF893D1829C}"/>
                </a:ext>
              </a:extLst>
            </p:cNvPr>
            <p:cNvSpPr txBox="1"/>
            <p:nvPr/>
          </p:nvSpPr>
          <p:spPr>
            <a:xfrm>
              <a:off x="3983290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56" name="TextBox 855">
              <a:extLst>
                <a:ext uri="{FF2B5EF4-FFF2-40B4-BE49-F238E27FC236}">
                  <a16:creationId xmlns:a16="http://schemas.microsoft.com/office/drawing/2014/main" id="{864389BA-9FB6-3C45-B7B2-DEE611911C32}"/>
                </a:ext>
              </a:extLst>
            </p:cNvPr>
            <p:cNvSpPr txBox="1"/>
            <p:nvPr/>
          </p:nvSpPr>
          <p:spPr>
            <a:xfrm>
              <a:off x="4211137" y="-840622"/>
              <a:ext cx="119025" cy="12741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233BF92-B426-E545-AE65-8FCF595E0AB8}"/>
              </a:ext>
            </a:extLst>
          </p:cNvPr>
          <p:cNvSpPr txBox="1"/>
          <p:nvPr/>
        </p:nvSpPr>
        <p:spPr>
          <a:xfrm>
            <a:off x="7026276" y="4765675"/>
            <a:ext cx="98425" cy="115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353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solidFill>
                  <a:prstClr val="black"/>
                </a:solidFill>
                <a:latin typeface="Arial" panose="020B0604020202020204"/>
              </a:rPr>
              <a:t>345</a:t>
            </a:r>
            <a:endParaRPr lang="en-GB" sz="3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079F952-C4B8-8A47-A364-3076FA1E029C}"/>
              </a:ext>
            </a:extLst>
          </p:cNvPr>
          <p:cNvSpPr txBox="1"/>
          <p:nvPr/>
        </p:nvSpPr>
        <p:spPr>
          <a:xfrm>
            <a:off x="1836739" y="4975225"/>
            <a:ext cx="8696325" cy="611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75" dirty="0">
                <a:solidFill>
                  <a:prstClr val="white"/>
                </a:solidFill>
                <a:latin typeface="Arial" panose="020B0604020202020204"/>
                <a:cs typeface="Arial Narrow"/>
              </a:rPr>
              <a:t>DCO1: 30 July 2021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75" dirty="0">
                <a:solidFill>
                  <a:prstClr val="white"/>
                </a:solidFill>
                <a:latin typeface="Arial" panose="020B0604020202020204"/>
                <a:cs typeface="Arial Narrow"/>
              </a:rPr>
              <a:t>Median duration of follow-up for investigator-assessed </a:t>
            </a:r>
            <a:r>
              <a:rPr lang="en-GB" sz="675" dirty="0" err="1">
                <a:solidFill>
                  <a:prstClr val="white"/>
                </a:solidFill>
                <a:latin typeface="Arial" panose="020B0604020202020204"/>
                <a:cs typeface="Arial Narrow"/>
              </a:rPr>
              <a:t>rPFS</a:t>
            </a:r>
            <a:r>
              <a:rPr lang="en-GB" sz="675" dirty="0">
                <a:solidFill>
                  <a:prstClr val="white"/>
                </a:solidFill>
                <a:latin typeface="Arial" panose="020B0604020202020204"/>
                <a:cs typeface="Arial Narrow"/>
              </a:rPr>
              <a:t> for censored patients was </a:t>
            </a:r>
            <a:r>
              <a:rPr lang="en-US" sz="675" dirty="0">
                <a:solidFill>
                  <a:prstClr val="white"/>
                </a:solidFill>
                <a:latin typeface="Arial" panose="020B0604020202020204"/>
                <a:cs typeface="Arial Narrow"/>
              </a:rPr>
              <a:t>19.3 months in the abiraterone and olaparib arm and 19.4 months in the abiraterone and placebo arm (19.3 and 19.2 months, respectively for blinded independent central review).</a:t>
            </a:r>
            <a:r>
              <a:rPr lang="en-GB" sz="675" dirty="0">
                <a:solidFill>
                  <a:prstClr val="white"/>
                </a:solidFill>
                <a:latin typeface="Arial" panose="020B0604020202020204"/>
                <a:cs typeface="Arial Narrow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75" dirty="0">
                <a:solidFill>
                  <a:prstClr val="white"/>
                </a:solidFill>
                <a:latin typeface="Arial" panose="020B0604020202020204"/>
                <a:cs typeface="Arial Narrow"/>
              </a:rPr>
              <a:t>CI, confidence interval; HR, hazard ratio; ITT, intention-to-treat population.</a:t>
            </a:r>
            <a:endParaRPr lang="en-US" sz="675" dirty="0">
              <a:solidFill>
                <a:prstClr val="white"/>
              </a:solidFill>
              <a:latin typeface="Arial" panose="020B0604020202020204"/>
              <a:cs typeface="Arial Narrow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675" dirty="0">
                <a:solidFill>
                  <a:prstClr val="white"/>
                </a:solidFill>
                <a:latin typeface="Arial" panose="020B0604020202020204"/>
                <a:sym typeface="Arial"/>
              </a:rPr>
              <a:t>1. Clarke N </a:t>
            </a:r>
            <a:r>
              <a:rPr lang="da-DK" sz="675" i="1" dirty="0">
                <a:solidFill>
                  <a:prstClr val="white"/>
                </a:solidFill>
                <a:latin typeface="Arial" panose="020B0604020202020204"/>
                <a:sym typeface="Arial"/>
              </a:rPr>
              <a:t>et al</a:t>
            </a:r>
            <a:r>
              <a:rPr lang="da-DK" sz="675" dirty="0">
                <a:solidFill>
                  <a:prstClr val="white"/>
                </a:solidFill>
                <a:latin typeface="Arial" panose="020B0604020202020204"/>
                <a:sym typeface="Arial"/>
              </a:rPr>
              <a:t>. </a:t>
            </a:r>
            <a:r>
              <a:rPr lang="da-DK" sz="675" i="1" dirty="0">
                <a:solidFill>
                  <a:prstClr val="white"/>
                </a:solidFill>
                <a:latin typeface="Arial" panose="020B0604020202020204"/>
                <a:sym typeface="Arial"/>
              </a:rPr>
              <a:t>NEJM Evidence </a:t>
            </a:r>
            <a:r>
              <a:rPr lang="da-DK" sz="675" dirty="0">
                <a:solidFill>
                  <a:prstClr val="white"/>
                </a:solidFill>
                <a:latin typeface="Arial" panose="020B0604020202020204"/>
                <a:sym typeface="Arial"/>
              </a:rPr>
              <a:t>2022;EVIDoa2200043. </a:t>
            </a:r>
            <a:endParaRPr lang="en-GB" sz="675" i="1" baseline="30000" dirty="0">
              <a:solidFill>
                <a:prstClr val="white"/>
              </a:solidFill>
              <a:latin typeface="Arial" panose="020B0604020202020204"/>
              <a:cs typeface="Arial Narrow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681DEB-2130-AA4E-AA64-C6C9BE12DC1C}"/>
              </a:ext>
            </a:extLst>
          </p:cNvPr>
          <p:cNvSpPr txBox="1"/>
          <p:nvPr/>
        </p:nvSpPr>
        <p:spPr>
          <a:xfrm>
            <a:off x="4054475" y="4165600"/>
            <a:ext cx="717550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75" b="1" dirty="0">
                <a:solidFill>
                  <a:prstClr val="black"/>
                </a:solidFill>
                <a:latin typeface="Arial" panose="020B0604020202020204"/>
              </a:rPr>
              <a:t>∆ 8.2 months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1DB98C-E02B-474C-A755-8181E0D88A9C}"/>
              </a:ext>
            </a:extLst>
          </p:cNvPr>
          <p:cNvSpPr txBox="1"/>
          <p:nvPr/>
        </p:nvSpPr>
        <p:spPr>
          <a:xfrm>
            <a:off x="8772526" y="4162426"/>
            <a:ext cx="766763" cy="195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75" b="1" dirty="0">
                <a:solidFill>
                  <a:prstClr val="black"/>
                </a:solidFill>
                <a:latin typeface="Arial" panose="020B0604020202020204"/>
              </a:rPr>
              <a:t>∆ 11.2 months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5565FC-F175-5641-9420-B91A9D60A428}"/>
              </a:ext>
            </a:extLst>
          </p:cNvPr>
          <p:cNvCxnSpPr>
            <a:cxnSpLocks/>
          </p:cNvCxnSpPr>
          <p:nvPr/>
        </p:nvCxnSpPr>
        <p:spPr>
          <a:xfrm>
            <a:off x="2255838" y="3500438"/>
            <a:ext cx="25765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E318ED-843F-1040-AAC0-23C75E711CA4}"/>
              </a:ext>
            </a:extLst>
          </p:cNvPr>
          <p:cNvCxnSpPr/>
          <p:nvPr/>
        </p:nvCxnSpPr>
        <p:spPr>
          <a:xfrm>
            <a:off x="3990975" y="3500438"/>
            <a:ext cx="0" cy="84931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52623B-156E-404E-B432-A88FC0A51D5D}"/>
              </a:ext>
            </a:extLst>
          </p:cNvPr>
          <p:cNvCxnSpPr/>
          <p:nvPr/>
        </p:nvCxnSpPr>
        <p:spPr>
          <a:xfrm>
            <a:off x="4835525" y="3513138"/>
            <a:ext cx="0" cy="8509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742400-5100-5B40-BC08-8AD010E8E2D9}"/>
              </a:ext>
            </a:extLst>
          </p:cNvPr>
          <p:cNvCxnSpPr/>
          <p:nvPr/>
        </p:nvCxnSpPr>
        <p:spPr>
          <a:xfrm>
            <a:off x="8558213" y="3522663"/>
            <a:ext cx="0" cy="84931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D21DD48-8955-8244-87BC-20BA04E81676}"/>
              </a:ext>
            </a:extLst>
          </p:cNvPr>
          <p:cNvCxnSpPr/>
          <p:nvPr/>
        </p:nvCxnSpPr>
        <p:spPr>
          <a:xfrm>
            <a:off x="9696450" y="3525838"/>
            <a:ext cx="0" cy="84931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0" name="Table 5">
            <a:extLst>
              <a:ext uri="{FF2B5EF4-FFF2-40B4-BE49-F238E27FC236}">
                <a16:creationId xmlns:a16="http://schemas.microsoft.com/office/drawing/2014/main" id="{2A96921F-94B6-6447-B0D6-FE2158415384}"/>
              </a:ext>
            </a:extLst>
          </p:cNvPr>
          <p:cNvGraphicFramePr>
            <a:graphicFrameLocks noGrp="1"/>
          </p:cNvGraphicFramePr>
          <p:nvPr/>
        </p:nvGraphicFramePr>
        <p:xfrm>
          <a:off x="4103688" y="2428875"/>
          <a:ext cx="2157411" cy="1182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00" dirty="0">
                        <a:latin typeface="+mn-lt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Abiraterone + olaparib </a:t>
                      </a:r>
                      <a:r>
                        <a:rPr lang="en-GB" sz="700" dirty="0">
                          <a:solidFill>
                            <a:schemeClr val="bg1"/>
                          </a:solidFill>
                          <a:latin typeface="+mn-lt"/>
                        </a:rPr>
                        <a:t>(n=399)</a:t>
                      </a:r>
                    </a:p>
                  </a:txBody>
                  <a:tcPr marL="0" marR="0" marT="27021" marB="27021" anchor="ctr">
                    <a:lnL w="12700" cmpd="sng">
                      <a:noFill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Abiraterone + placebo </a:t>
                      </a:r>
                      <a:r>
                        <a:rPr kumimoji="0" lang="en-GB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(n=397)</a:t>
                      </a:r>
                    </a:p>
                  </a:txBody>
                  <a:tcPr marL="0" marR="0" marT="27021" marB="27021" anchor="ctr">
                    <a:lnR w="12700" cmpd="sng">
                      <a:noFill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n-lt"/>
                        </a:rPr>
                        <a:t>Events, n (%)</a:t>
                      </a:r>
                    </a:p>
                  </a:txBody>
                  <a:tcPr marL="0" marR="0" marT="13511" marB="13511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n-lt"/>
                        </a:rPr>
                        <a:t>168 (42.1)</a:t>
                      </a:r>
                    </a:p>
                  </a:txBody>
                  <a:tcPr marL="68564" marR="68564" marT="34317" marB="34317" anchor="ctr">
                    <a:lnL w="12700" cmpd="sng">
                      <a:noFill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n-lt"/>
                        </a:rPr>
                        <a:t>226 (56.9)</a:t>
                      </a:r>
                    </a:p>
                  </a:txBody>
                  <a:tcPr marL="68564" marR="68564" marT="34317" marB="34317" anchor="ctr"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n-lt"/>
                        </a:rPr>
                        <a:t>Median, months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n-lt"/>
                        </a:rPr>
                        <a:t>24.8</a:t>
                      </a:r>
                    </a:p>
                  </a:txBody>
                  <a:tcPr marL="68564" marR="68564" marT="34317" marB="34317" anchor="ctr">
                    <a:lnL w="12700" cmpd="sng">
                      <a:noFill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n-lt"/>
                        </a:rPr>
                        <a:t>16.6</a:t>
                      </a:r>
                    </a:p>
                  </a:txBody>
                  <a:tcPr marL="68564" marR="68564" marT="34317" marB="34317" anchor="ctr"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n-lt"/>
                        </a:rPr>
                        <a:t>HR (95% CI)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i="1" dirty="0">
                          <a:latin typeface="+mn-lt"/>
                        </a:rPr>
                        <a:t>P </a:t>
                      </a:r>
                      <a:r>
                        <a:rPr lang="en-GB" sz="700" b="1" dirty="0">
                          <a:latin typeface="+mn-lt"/>
                        </a:rPr>
                        <a:t>value</a:t>
                      </a:r>
                    </a:p>
                  </a:txBody>
                  <a:tcPr marL="0" marR="0" marT="13511" marB="13511"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0.66 (0.54‒0.81)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&lt;0.0001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64" marR="68564" marT="34317" marB="3431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00" b="1" dirty="0">
                        <a:latin typeface="+mn-lt"/>
                      </a:endParaRPr>
                    </a:p>
                  </a:txBody>
                  <a:tcPr marL="0" marR="0" marT="13511" marB="13511"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2-sided boundary for significance 0.0324</a:t>
                      </a:r>
                      <a:endParaRPr lang="en-GB" sz="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34317" marB="3431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1" name="Table 5">
            <a:extLst>
              <a:ext uri="{FF2B5EF4-FFF2-40B4-BE49-F238E27FC236}">
                <a16:creationId xmlns:a16="http://schemas.microsoft.com/office/drawing/2014/main" id="{EC952F80-E5D1-BE42-94F4-815EE53BECEA}"/>
              </a:ext>
            </a:extLst>
          </p:cNvPr>
          <p:cNvGraphicFramePr>
            <a:graphicFrameLocks noGrp="1"/>
          </p:cNvGraphicFramePr>
          <p:nvPr/>
        </p:nvGraphicFramePr>
        <p:xfrm>
          <a:off x="8353425" y="2386014"/>
          <a:ext cx="2179638" cy="107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00" dirty="0">
                        <a:latin typeface="+mn-lt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Abiraterone + olaparib </a:t>
                      </a:r>
                      <a:r>
                        <a:rPr lang="en-GB" sz="700" dirty="0">
                          <a:solidFill>
                            <a:schemeClr val="bg1"/>
                          </a:solidFill>
                          <a:latin typeface="+mn-lt"/>
                        </a:rPr>
                        <a:t>(n=399)</a:t>
                      </a:r>
                    </a:p>
                  </a:txBody>
                  <a:tcPr marL="0" marR="0" marT="26981" marB="26981" anchor="ctr">
                    <a:lnL w="12700" cmpd="sng">
                      <a:noFill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Abiraterone + placebo </a:t>
                      </a:r>
                      <a:r>
                        <a:rPr kumimoji="0" lang="en-GB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(n=397)</a:t>
                      </a:r>
                    </a:p>
                  </a:txBody>
                  <a:tcPr marL="0" marR="0" marT="26981" marB="26981" anchor="ctr">
                    <a:lnR w="12700" cmpd="sng">
                      <a:noFill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n-lt"/>
                        </a:rPr>
                        <a:t>Events, n (%)</a:t>
                      </a:r>
                    </a:p>
                  </a:txBody>
                  <a:tcPr marL="0" marR="0" marT="13491" marB="13491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n-lt"/>
                        </a:rPr>
                        <a:t>157 (39.3)</a:t>
                      </a:r>
                    </a:p>
                  </a:txBody>
                  <a:tcPr marL="68608" marR="68608" marT="34266" marB="34266" anchor="ctr">
                    <a:lnL w="12700" cmpd="sng">
                      <a:noFill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n-lt"/>
                        </a:rPr>
                        <a:t>218 (54.9)</a:t>
                      </a:r>
                    </a:p>
                  </a:txBody>
                  <a:tcPr marL="68608" marR="68608" marT="34266" marB="34266" anchor="ctr"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n-lt"/>
                        </a:rPr>
                        <a:t>Median, months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n-lt"/>
                        </a:rPr>
                        <a:t>27.6</a:t>
                      </a:r>
                    </a:p>
                  </a:txBody>
                  <a:tcPr marL="68608" marR="68608" marT="34266" marB="34266" anchor="ctr">
                    <a:lnL w="12700" cmpd="sng">
                      <a:noFill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n-lt"/>
                        </a:rPr>
                        <a:t>16.4</a:t>
                      </a:r>
                    </a:p>
                  </a:txBody>
                  <a:tcPr marL="68608" marR="68608" marT="34266" marB="34266" anchor="ctr"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n-lt"/>
                        </a:rPr>
                        <a:t>HR (95% CI)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i="1" dirty="0">
                          <a:latin typeface="+mn-lt"/>
                        </a:rPr>
                        <a:t>P </a:t>
                      </a:r>
                      <a:r>
                        <a:rPr lang="en-GB" sz="700" b="1" i="0" dirty="0">
                          <a:latin typeface="+mn-lt"/>
                        </a:rPr>
                        <a:t>value</a:t>
                      </a:r>
                    </a:p>
                  </a:txBody>
                  <a:tcPr marL="0" marR="0" marT="13491" marB="13491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700" b="1" dirty="0">
                          <a:solidFill>
                            <a:schemeClr val="tx1"/>
                          </a:solidFill>
                          <a:latin typeface="+mn-lt"/>
                        </a:rPr>
                        <a:t>0.61 (0.49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‒</a:t>
                      </a:r>
                      <a:r>
                        <a:rPr lang="pl-PL" sz="700" b="1" dirty="0">
                          <a:solidFill>
                            <a:schemeClr val="tx1"/>
                          </a:solidFill>
                          <a:latin typeface="+mn-lt"/>
                        </a:rPr>
                        <a:t>0.74)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  <a:r>
                        <a:rPr lang="en-US" sz="700" b="1" i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</a:rPr>
                        <a:t>&lt;0.0001 (nominal) </a:t>
                      </a:r>
                      <a:endParaRPr lang="en-GB" sz="7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608" marR="68608" marT="34266" marB="3426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00" b="1" dirty="0">
                        <a:latin typeface="+mn-lt"/>
                      </a:endParaRPr>
                    </a:p>
                  </a:txBody>
                  <a:tcPr marL="0" marR="0" marT="13491" marB="13491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7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608" marR="68608" marT="34266" marB="3426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30FBA8-E140-BF4D-B08C-B871D2B9A169}"/>
              </a:ext>
            </a:extLst>
          </p:cNvPr>
          <p:cNvCxnSpPr>
            <a:cxnSpLocks/>
          </p:cNvCxnSpPr>
          <p:nvPr/>
        </p:nvCxnSpPr>
        <p:spPr>
          <a:xfrm>
            <a:off x="6840539" y="3508376"/>
            <a:ext cx="2854325" cy="4763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361" name="Graphic 12">
            <a:extLst>
              <a:ext uri="{FF2B5EF4-FFF2-40B4-BE49-F238E27FC236}">
                <a16:creationId xmlns:a16="http://schemas.microsoft.com/office/drawing/2014/main" id="{4851D267-80CF-1C4C-971D-494AE2179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2644775"/>
            <a:ext cx="3216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9A4D87-31A6-8A4C-BC94-2072DE047558}"/>
              </a:ext>
            </a:extLst>
          </p:cNvPr>
          <p:cNvSpPr/>
          <p:nvPr/>
        </p:nvSpPr>
        <p:spPr>
          <a:xfrm>
            <a:off x="1524000" y="5211764"/>
            <a:ext cx="9144000" cy="331787"/>
          </a:xfrm>
          <a:prstGeom prst="rect">
            <a:avLst/>
          </a:prstGeom>
          <a:solidFill>
            <a:srgbClr val="002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2F377-8D50-FD44-B35A-CCFC2FE486C7}"/>
              </a:ext>
            </a:extLst>
          </p:cNvPr>
          <p:cNvSpPr/>
          <p:nvPr/>
        </p:nvSpPr>
        <p:spPr>
          <a:xfrm>
            <a:off x="1524000" y="1920875"/>
            <a:ext cx="9144000" cy="331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06D3B5-1729-524F-92DC-B710460CBD02}"/>
              </a:ext>
            </a:extLst>
          </p:cNvPr>
          <p:cNvSpPr/>
          <p:nvPr/>
        </p:nvSpPr>
        <p:spPr>
          <a:xfrm>
            <a:off x="1524000" y="5308600"/>
            <a:ext cx="9144000" cy="311150"/>
          </a:xfrm>
          <a:prstGeom prst="rect">
            <a:avLst/>
          </a:prstGeom>
          <a:solidFill>
            <a:srgbClr val="002557"/>
          </a:solidFill>
          <a:ln>
            <a:solidFill>
              <a:srgbClr val="002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405" name="Text Placeholder 404">
            <a:extLst>
              <a:ext uri="{FF2B5EF4-FFF2-40B4-BE49-F238E27FC236}">
                <a16:creationId xmlns:a16="http://schemas.microsoft.com/office/drawing/2014/main" id="{4E250937-5492-A04C-B689-4D6FDBF153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4214" y="6272214"/>
            <a:ext cx="4389437" cy="2809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Professor Noel Clarke</a:t>
            </a:r>
            <a:endParaRPr lang="en-GB" dirty="0"/>
          </a:p>
        </p:txBody>
      </p:sp>
      <p:sp>
        <p:nvSpPr>
          <p:cNvPr id="399" name="Text Placeholder 398">
            <a:extLst>
              <a:ext uri="{FF2B5EF4-FFF2-40B4-BE49-F238E27FC236}">
                <a16:creationId xmlns:a16="http://schemas.microsoft.com/office/drawing/2014/main" id="{D4E2C4C4-7F6D-CF42-8269-A0F1982067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6739" y="5324475"/>
            <a:ext cx="8696325" cy="266700"/>
          </a:xfrm>
        </p:spPr>
        <p:txBody>
          <a:bodyPr rtlCol="0"/>
          <a:lstStyle/>
          <a:p>
            <a:pPr defTabSz="914378" eaLnBrk="1" hangingPunct="1">
              <a:spcAft>
                <a:spcPts val="0"/>
              </a:spcAft>
              <a:buClrTx/>
              <a:defRPr/>
            </a:pPr>
            <a:r>
              <a:rPr lang="en-GB" sz="675" dirty="0">
                <a:solidFill>
                  <a:schemeClr val="bg1"/>
                </a:solidFill>
                <a:latin typeface="+mj-lt"/>
                <a:cs typeface="Arial Narrow"/>
              </a:rPr>
              <a:t>DCO1: 30 July 2021</a:t>
            </a:r>
          </a:p>
          <a:p>
            <a:pPr defTabSz="914378" eaLnBrk="1" hangingPunct="1">
              <a:spcAft>
                <a:spcPts val="0"/>
              </a:spcAft>
              <a:buClrTx/>
              <a:defRPr/>
            </a:pPr>
            <a:r>
              <a:rPr lang="en-GB" sz="675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*</a:t>
            </a:r>
            <a:r>
              <a:rPr lang="en-GB" sz="675" dirty="0" err="1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HRRm</a:t>
            </a:r>
            <a:r>
              <a:rPr lang="en-GB" sz="675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 and </a:t>
            </a:r>
            <a:r>
              <a:rPr lang="en-GB" sz="675" dirty="0" err="1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BRCAm</a:t>
            </a:r>
            <a:r>
              <a:rPr lang="en-GB" sz="675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 status was determined after randomization and before primary analysis using aggregated results from tumour tissue and plasma </a:t>
            </a:r>
            <a:r>
              <a:rPr lang="en-GB" sz="675" dirty="0" err="1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ctDNA</a:t>
            </a:r>
            <a:r>
              <a:rPr lang="en-GB" sz="675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 tests. Aggregate subgroup analyses are </a:t>
            </a:r>
            <a:r>
              <a:rPr lang="en-GB" sz="675" i="1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post hoc </a:t>
            </a:r>
            <a:r>
              <a:rPr lang="en-GB" sz="675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and</a:t>
            </a:r>
            <a:r>
              <a:rPr lang="en-GB" sz="675" i="1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 </a:t>
            </a:r>
            <a:r>
              <a:rPr lang="en-GB" sz="675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exploratory. </a:t>
            </a:r>
          </a:p>
          <a:p>
            <a:pPr defTabSz="914378" eaLnBrk="1" hangingPunct="1">
              <a:spcAft>
                <a:spcPts val="0"/>
              </a:spcAft>
              <a:buClrTx/>
              <a:defRPr/>
            </a:pPr>
            <a:r>
              <a:rPr lang="en-GB" sz="675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Results shown are by investigator assessment</a:t>
            </a:r>
          </a:p>
          <a:p>
            <a:pPr defTabSz="914378" eaLnBrk="1" hangingPunct="1">
              <a:spcAft>
                <a:spcPts val="0"/>
              </a:spcAft>
              <a:buClrTx/>
              <a:defRPr/>
            </a:pPr>
            <a:r>
              <a:rPr lang="en-GB" sz="675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1. Clarke N </a:t>
            </a:r>
            <a:r>
              <a:rPr lang="en-GB" sz="675" i="1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et al. NEJM Evidence </a:t>
            </a:r>
            <a:r>
              <a:rPr lang="en-GB" sz="675" dirty="0">
                <a:solidFill>
                  <a:schemeClr val="bg1"/>
                </a:solidFill>
                <a:latin typeface="Arial" panose="020B0604020202020204"/>
                <a:cs typeface="Arial"/>
                <a:sym typeface="Arial"/>
              </a:rPr>
              <a:t>2022;EVIDoa2200043. Copyright © (2022) Massachusetts Medical Society. Reprinted with permission from the Massachusetts Medical Society</a:t>
            </a:r>
            <a:endParaRPr lang="en-GB" sz="675" dirty="0">
              <a:solidFill>
                <a:schemeClr val="bg1"/>
              </a:solidFill>
              <a:latin typeface="Arial" panose="020B0604020202020204"/>
              <a:cs typeface="Arial Narrow"/>
              <a:sym typeface="Arial"/>
            </a:endParaRPr>
          </a:p>
        </p:txBody>
      </p:sp>
      <p:sp>
        <p:nvSpPr>
          <p:cNvPr id="404" name="Title 403">
            <a:extLst>
              <a:ext uri="{FF2B5EF4-FFF2-40B4-BE49-F238E27FC236}">
                <a16:creationId xmlns:a16="http://schemas.microsoft.com/office/drawing/2014/main" id="{03F66C53-1768-2840-997E-2CC0FF4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34378"/>
            <a:ext cx="9486900" cy="454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/>
              <a:t>PROpel: rPFS in subgroups (DCO1; investigator-assessed)</a:t>
            </a:r>
            <a:r>
              <a:rPr lang="en-US" sz="3000" baseline="30000" dirty="0"/>
              <a:t>1</a:t>
            </a:r>
            <a:endParaRPr lang="en-GB" sz="3000" dirty="0"/>
          </a:p>
        </p:txBody>
      </p:sp>
      <p:sp>
        <p:nvSpPr>
          <p:cNvPr id="54280" name="Text Placeholder 405">
            <a:extLst>
              <a:ext uri="{FF2B5EF4-FFF2-40B4-BE49-F238E27FC236}">
                <a16:creationId xmlns:a16="http://schemas.microsoft.com/office/drawing/2014/main" id="{207B8246-53B6-FB48-94E2-8AC6B3A16085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>
          <a:xfrm>
            <a:off x="1274763" y="808962"/>
            <a:ext cx="8229600" cy="393700"/>
          </a:xfrm>
        </p:spPr>
        <p:txBody>
          <a:bodyPr>
            <a:normAutofit/>
          </a:bodyPr>
          <a:lstStyle/>
          <a:p>
            <a:pPr eaLnBrk="1" hangingPunct="1"/>
            <a:r>
              <a:rPr altLang="en-US" sz="1700" dirty="0" err="1"/>
              <a:t>rPFS</a:t>
            </a:r>
            <a:r>
              <a:rPr altLang="en-US" sz="1700" dirty="0"/>
              <a:t> benefit observed across all subgroups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62225079-1D5F-834A-8A84-F6C697249F50}"/>
              </a:ext>
            </a:extLst>
          </p:cNvPr>
          <p:cNvSpPr/>
          <p:nvPr/>
        </p:nvSpPr>
        <p:spPr>
          <a:xfrm>
            <a:off x="1836738" y="4310064"/>
            <a:ext cx="6203950" cy="42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graphicFrame>
        <p:nvGraphicFramePr>
          <p:cNvPr id="233" name="Table 8">
            <a:extLst>
              <a:ext uri="{FF2B5EF4-FFF2-40B4-BE49-F238E27FC236}">
                <a16:creationId xmlns:a16="http://schemas.microsoft.com/office/drawing/2014/main" id="{77FF9826-269B-304E-BA85-8F292AE9AC36}"/>
              </a:ext>
            </a:extLst>
          </p:cNvPr>
          <p:cNvGraphicFramePr>
            <a:graphicFrameLocks noGrp="1"/>
          </p:cNvGraphicFramePr>
          <p:nvPr/>
        </p:nvGraphicFramePr>
        <p:xfrm>
          <a:off x="1976439" y="2043114"/>
          <a:ext cx="7437437" cy="28527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4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0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9414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n-GB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Events/ Number of patients, 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rPFS, months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rgbClr val="4472C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en-GB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en-GB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HR (95% CI)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394/796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24.8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16.6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0.66 (0.54–0.81)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at randomization, years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rgbClr val="ED7D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rgbClr val="4472C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</a:t>
                      </a:r>
                    </a:p>
                  </a:txBody>
                  <a:tcPr marL="1808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106/227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16.4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+mn-lt"/>
                        </a:rPr>
                        <a:t>0.51 (0.35–0.75)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</a:t>
                      </a:r>
                    </a:p>
                  </a:txBody>
                  <a:tcPr marL="1799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288/569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22.0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16.7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+mn-lt"/>
                        </a:rPr>
                        <a:t>0.78 (0.62–0.98)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of distant metastases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rgbClr val="ED7D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rgbClr val="4472C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Bone only</a:t>
                      </a:r>
                    </a:p>
                  </a:txBody>
                  <a:tcPr marL="1799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177/434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27.6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22.2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+mn-lt"/>
                        </a:rPr>
                        <a:t>0.73 (0.54–0.98)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Visceral</a:t>
                      </a:r>
                    </a:p>
                  </a:txBody>
                  <a:tcPr marL="1799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71/105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13.7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10.9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+mn-lt"/>
                        </a:rPr>
                        <a:t>0.62 (0.39–0.99)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1799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146/257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20.5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13.7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+mn-lt"/>
                        </a:rPr>
                        <a:t>0.62 (0.44–0.85)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Docetaxel treatment at </a:t>
                      </a:r>
                      <a:r>
                        <a:rPr lang="en-GB" sz="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mHSPC</a:t>
                      </a:r>
                      <a:r>
                        <a:rPr lang="en-GB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rgbClr val="ED7D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rgbClr val="4472C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1799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95/189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27.6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13.8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+mn-lt"/>
                        </a:rPr>
                        <a:t>0.61 (0.40–0.92)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1799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299/607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24.8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16.8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+mn-lt"/>
                        </a:rPr>
                        <a:t>0.71 (0.56–0.89)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lang="en-GB" sz="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HRRm</a:t>
                      </a:r>
                      <a:r>
                        <a:rPr lang="en-GB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status*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rgbClr val="ED7D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rgbClr val="4472C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HRRm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9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116/226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13.9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+mn-lt"/>
                        </a:rPr>
                        <a:t>0.50 (0.34–0.73)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HRRm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268/552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24.1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19.0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+mn-lt"/>
                        </a:rPr>
                        <a:t>0.76 (0.60–0.97)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BRCAm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status*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rgbClr val="ED7D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rgbClr val="4472C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BRCAm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42/85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8.4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+mn-lt"/>
                        </a:rPr>
                        <a:t>0.23 (0.12–0.43)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1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BRCAm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342/693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ED7D31"/>
                          </a:solidFill>
                          <a:latin typeface="+mn-lt"/>
                        </a:rPr>
                        <a:t>24.1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4472C4"/>
                          </a:solidFill>
                          <a:latin typeface="+mn-lt"/>
                        </a:rPr>
                        <a:t>19.0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94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0.76 (0.61–0.94)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08" name="Rectangle 307">
            <a:extLst>
              <a:ext uri="{FF2B5EF4-FFF2-40B4-BE49-F238E27FC236}">
                <a16:creationId xmlns:a16="http://schemas.microsoft.com/office/drawing/2014/main" id="{E0B6BD2B-D4DE-9D42-BF5A-5008091CDEDC}"/>
              </a:ext>
            </a:extLst>
          </p:cNvPr>
          <p:cNvSpPr/>
          <p:nvPr/>
        </p:nvSpPr>
        <p:spPr>
          <a:xfrm>
            <a:off x="7023101" y="2144714"/>
            <a:ext cx="365125" cy="2771775"/>
          </a:xfrm>
          <a:prstGeom prst="rect">
            <a:avLst/>
          </a:prstGeom>
          <a:solidFill>
            <a:srgbClr val="FAE4D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54409" name="Group 233">
            <a:extLst>
              <a:ext uri="{FF2B5EF4-FFF2-40B4-BE49-F238E27FC236}">
                <a16:creationId xmlns:a16="http://schemas.microsoft.com/office/drawing/2014/main" id="{AF46E12F-7422-3D4F-B22D-F4ACC879CD0A}"/>
              </a:ext>
            </a:extLst>
          </p:cNvPr>
          <p:cNvGrpSpPr>
            <a:grpSpLocks/>
          </p:cNvGrpSpPr>
          <p:nvPr/>
        </p:nvGrpSpPr>
        <p:grpSpPr bwMode="auto">
          <a:xfrm>
            <a:off x="5438775" y="4903789"/>
            <a:ext cx="4235450" cy="282575"/>
            <a:chOff x="5283959" y="5817936"/>
            <a:chExt cx="6527539" cy="376490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03356B9-56D0-5142-AE60-DE59D7CC8D49}"/>
                </a:ext>
              </a:extLst>
            </p:cNvPr>
            <p:cNvCxnSpPr>
              <a:cxnSpLocks/>
            </p:cNvCxnSpPr>
            <p:nvPr/>
          </p:nvCxnSpPr>
          <p:spPr>
            <a:xfrm>
              <a:off x="5413630" y="5828511"/>
              <a:ext cx="626819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68510FC-2966-5942-AAEE-D2876B19C90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1655390" y="5854950"/>
              <a:ext cx="52878" cy="0"/>
            </a:xfrm>
            <a:prstGeom prst="line">
              <a:avLst/>
            </a:prstGeom>
            <a:ln w="95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3D95416-D011-0446-9107-14CA43ABA2D6}"/>
                </a:ext>
              </a:extLst>
            </p:cNvPr>
            <p:cNvSpPr txBox="1"/>
            <p:nvPr/>
          </p:nvSpPr>
          <p:spPr>
            <a:xfrm>
              <a:off x="11549712" y="5913115"/>
              <a:ext cx="261786" cy="15440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GB" sz="750" kern="0" dirty="0">
                  <a:solidFill>
                    <a:srgbClr val="000000"/>
                  </a:solidFill>
                  <a:latin typeface="Arial" panose="020B0604020202020204"/>
                  <a:cs typeface="Arial"/>
                  <a:sym typeface="Arial"/>
                </a:rPr>
                <a:t>10</a:t>
              </a:r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B2DA0C5-E5B8-6545-869A-0A44A04BD1B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8518843" y="5844375"/>
              <a:ext cx="52877" cy="0"/>
            </a:xfrm>
            <a:prstGeom prst="line">
              <a:avLst/>
            </a:prstGeom>
            <a:ln w="95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ACD003AD-2DC7-7746-9748-0E001BFAC172}"/>
                </a:ext>
              </a:extLst>
            </p:cNvPr>
            <p:cNvSpPr txBox="1"/>
            <p:nvPr/>
          </p:nvSpPr>
          <p:spPr>
            <a:xfrm>
              <a:off x="8413166" y="5913115"/>
              <a:ext cx="261786" cy="15440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GB" sz="750" kern="0" dirty="0">
                  <a:solidFill>
                    <a:srgbClr val="000000"/>
                  </a:solidFill>
                  <a:latin typeface="Arial" panose="020B0604020202020204"/>
                  <a:cs typeface="Arial"/>
                  <a:sym typeface="Arial"/>
                </a:rPr>
                <a:t>1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BE53C51-2196-F746-A97A-3D928BE9BFB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387191" y="5854950"/>
              <a:ext cx="52878" cy="0"/>
            </a:xfrm>
            <a:prstGeom prst="line">
              <a:avLst/>
            </a:prstGeom>
            <a:ln w="95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FE7AA679-355B-D84A-A775-9EAB88E3C11F}"/>
                </a:ext>
              </a:extLst>
            </p:cNvPr>
            <p:cNvSpPr txBox="1"/>
            <p:nvPr/>
          </p:nvSpPr>
          <p:spPr>
            <a:xfrm>
              <a:off x="5283959" y="5913115"/>
              <a:ext cx="261787" cy="15440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GB" sz="750" kern="0" dirty="0">
                  <a:solidFill>
                    <a:srgbClr val="000000"/>
                  </a:solidFill>
                  <a:latin typeface="Arial" panose="020B0604020202020204"/>
                  <a:cs typeface="Arial"/>
                  <a:sym typeface="Arial"/>
                </a:rPr>
                <a:t>0.1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7493184-DE81-5843-8099-94CA58A4EE47}"/>
                </a:ext>
              </a:extLst>
            </p:cNvPr>
            <p:cNvSpPr txBox="1"/>
            <p:nvPr/>
          </p:nvSpPr>
          <p:spPr>
            <a:xfrm>
              <a:off x="5423416" y="6040022"/>
              <a:ext cx="2867420" cy="15440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GB" sz="750" b="1" kern="0" dirty="0">
                  <a:solidFill>
                    <a:srgbClr val="ED7D31"/>
                  </a:solidFill>
                  <a:latin typeface="Arial" panose="020B0604020202020204"/>
                  <a:cs typeface="Arial"/>
                  <a:sym typeface="Arial"/>
                </a:rPr>
                <a:t>Abiraterone + olaparib better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A288E636-A4BB-D148-96D0-660304703BF8}"/>
                </a:ext>
              </a:extLst>
            </p:cNvPr>
            <p:cNvSpPr txBox="1"/>
            <p:nvPr/>
          </p:nvSpPr>
          <p:spPr>
            <a:xfrm>
              <a:off x="8816855" y="6040022"/>
              <a:ext cx="2869867" cy="15440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GB" sz="750" b="1" kern="0" dirty="0">
                  <a:solidFill>
                    <a:srgbClr val="4472C4"/>
                  </a:solidFill>
                  <a:latin typeface="Arial" panose="020B0604020202020204"/>
                  <a:cs typeface="Arial"/>
                  <a:sym typeface="Arial"/>
                </a:rPr>
                <a:t>Abiraterone + placebo better</a:t>
              </a:r>
            </a:p>
          </p:txBody>
        </p:sp>
        <p:sp>
          <p:nvSpPr>
            <p:cNvPr id="244" name="Arrow: Right 243">
              <a:extLst>
                <a:ext uri="{FF2B5EF4-FFF2-40B4-BE49-F238E27FC236}">
                  <a16:creationId xmlns:a16="http://schemas.microsoft.com/office/drawing/2014/main" id="{C6B597E1-3F3D-A146-8372-ACBD4AB02528}"/>
                </a:ext>
              </a:extLst>
            </p:cNvPr>
            <p:cNvSpPr/>
            <p:nvPr/>
          </p:nvSpPr>
          <p:spPr>
            <a:xfrm>
              <a:off x="8804623" y="5906771"/>
              <a:ext cx="2175030" cy="124791"/>
            </a:xfrm>
            <a:prstGeom prst="rightArrow">
              <a:avLst>
                <a:gd name="adj1" fmla="val 50000"/>
                <a:gd name="adj2" fmla="val 83987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GB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45" name="Arrow: Right 244">
              <a:extLst>
                <a:ext uri="{FF2B5EF4-FFF2-40B4-BE49-F238E27FC236}">
                  <a16:creationId xmlns:a16="http://schemas.microsoft.com/office/drawing/2014/main" id="{FD3A2E0C-EBC9-BC4A-BF58-5D01285218D5}"/>
                </a:ext>
              </a:extLst>
            </p:cNvPr>
            <p:cNvSpPr/>
            <p:nvPr/>
          </p:nvSpPr>
          <p:spPr>
            <a:xfrm flipH="1">
              <a:off x="6142718" y="5906771"/>
              <a:ext cx="2175030" cy="124791"/>
            </a:xfrm>
            <a:prstGeom prst="rightArrow">
              <a:avLst>
                <a:gd name="adj1" fmla="val 50000"/>
                <a:gd name="adj2" fmla="val 896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GB" sz="1400" kern="0">
                <a:solidFill>
                  <a:srgbClr val="ED7D31"/>
                </a:solidFill>
                <a:sym typeface="Arial"/>
              </a:endParaRPr>
            </a:p>
          </p:txBody>
        </p:sp>
      </p:grpSp>
      <p:grpSp>
        <p:nvGrpSpPr>
          <p:cNvPr id="54410" name="Group 407">
            <a:extLst>
              <a:ext uri="{FF2B5EF4-FFF2-40B4-BE49-F238E27FC236}">
                <a16:creationId xmlns:a16="http://schemas.microsoft.com/office/drawing/2014/main" id="{1B73C4FE-1ABF-FA4E-92BA-AC021966692F}"/>
              </a:ext>
            </a:extLst>
          </p:cNvPr>
          <p:cNvGrpSpPr>
            <a:grpSpLocks/>
          </p:cNvGrpSpPr>
          <p:nvPr/>
        </p:nvGrpSpPr>
        <p:grpSpPr bwMode="auto">
          <a:xfrm>
            <a:off x="5695950" y="2316164"/>
            <a:ext cx="1849438" cy="2566987"/>
            <a:chOff x="6069357" y="2053724"/>
            <a:chExt cx="2465815" cy="3422016"/>
          </a:xfrm>
        </p:grpSpPr>
        <p:grpSp>
          <p:nvGrpSpPr>
            <p:cNvPr id="54415" name="Group 385">
              <a:extLst>
                <a:ext uri="{FF2B5EF4-FFF2-40B4-BE49-F238E27FC236}">
                  <a16:creationId xmlns:a16="http://schemas.microsoft.com/office/drawing/2014/main" id="{E8800988-E717-2B4A-B0D5-F74E55627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1985" y="3523768"/>
              <a:ext cx="781361" cy="72213"/>
              <a:chOff x="14212398" y="3917156"/>
              <a:chExt cx="781361" cy="72213"/>
            </a:xfrm>
          </p:grpSpPr>
          <p:grpSp>
            <p:nvGrpSpPr>
              <p:cNvPr id="54482" name="Group 308">
                <a:extLst>
                  <a:ext uri="{FF2B5EF4-FFF2-40B4-BE49-F238E27FC236}">
                    <a16:creationId xmlns:a16="http://schemas.microsoft.com/office/drawing/2014/main" id="{AB913F6A-3DFA-5940-8A66-0E954344C0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12398" y="3919058"/>
                <a:ext cx="781361" cy="68405"/>
                <a:chOff x="4519371" y="1437502"/>
                <a:chExt cx="445659" cy="59252"/>
              </a:xfrm>
            </p:grpSpPr>
            <p:cxnSp>
              <p:nvCxnSpPr>
                <p:cNvPr id="54484" name="Straight Connector 376">
                  <a:extLst>
                    <a:ext uri="{FF2B5EF4-FFF2-40B4-BE49-F238E27FC236}">
                      <a16:creationId xmlns:a16="http://schemas.microsoft.com/office/drawing/2014/main" id="{88A5F393-00C0-E045-AA84-65FE7D0DA83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9371" y="1467129"/>
                  <a:ext cx="44565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85" name="Straight Connector 377">
                  <a:extLst>
                    <a:ext uri="{FF2B5EF4-FFF2-40B4-BE49-F238E27FC236}">
                      <a16:creationId xmlns:a16="http://schemas.microsoft.com/office/drawing/2014/main" id="{C0343B7C-8032-8D40-A7F1-C6C3BE21D5D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839" y="1437502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86" name="Straight Connector 378">
                  <a:extLst>
                    <a:ext uri="{FF2B5EF4-FFF2-40B4-BE49-F238E27FC236}">
                      <a16:creationId xmlns:a16="http://schemas.microsoft.com/office/drawing/2014/main" id="{F014393E-D4BF-DD4F-8B20-2623670F51A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37507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350764FC-C2F6-1241-8544-BFB596305488}"/>
                  </a:ext>
                </a:extLst>
              </p:cNvPr>
              <p:cNvSpPr/>
              <p:nvPr/>
            </p:nvSpPr>
            <p:spPr>
              <a:xfrm>
                <a:off x="14570826" y="3917923"/>
                <a:ext cx="71964" cy="71953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54416" name="Group 386">
              <a:extLst>
                <a:ext uri="{FF2B5EF4-FFF2-40B4-BE49-F238E27FC236}">
                  <a16:creationId xmlns:a16="http://schemas.microsoft.com/office/drawing/2014/main" id="{7195E479-5344-544D-B52F-502120A41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2597" y="3116875"/>
              <a:ext cx="706550" cy="86655"/>
              <a:chOff x="14443010" y="3510263"/>
              <a:chExt cx="706550" cy="86655"/>
            </a:xfrm>
          </p:grpSpPr>
          <p:grpSp>
            <p:nvGrpSpPr>
              <p:cNvPr id="54477" name="Group 313">
                <a:extLst>
                  <a:ext uri="{FF2B5EF4-FFF2-40B4-BE49-F238E27FC236}">
                    <a16:creationId xmlns:a16="http://schemas.microsoft.com/office/drawing/2014/main" id="{7D4B7BB6-91DE-4E43-B70D-4B6728C921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43010" y="3519390"/>
                <a:ext cx="706550" cy="68407"/>
                <a:chOff x="4519371" y="1436995"/>
                <a:chExt cx="445659" cy="59252"/>
              </a:xfrm>
            </p:grpSpPr>
            <p:cxnSp>
              <p:nvCxnSpPr>
                <p:cNvPr id="54479" name="Straight Connector 361">
                  <a:extLst>
                    <a:ext uri="{FF2B5EF4-FFF2-40B4-BE49-F238E27FC236}">
                      <a16:creationId xmlns:a16="http://schemas.microsoft.com/office/drawing/2014/main" id="{0A08BE21-7F24-4D46-A87A-A04F27CC3AF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9371" y="1466618"/>
                  <a:ext cx="44565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80" name="Straight Connector 362">
                  <a:extLst>
                    <a:ext uri="{FF2B5EF4-FFF2-40B4-BE49-F238E27FC236}">
                      <a16:creationId xmlns:a16="http://schemas.microsoft.com/office/drawing/2014/main" id="{542FCBC1-CD50-2543-AC55-8E49820E398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839" y="1437000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81" name="Straight Connector 363">
                  <a:extLst>
                    <a:ext uri="{FF2B5EF4-FFF2-40B4-BE49-F238E27FC236}">
                      <a16:creationId xmlns:a16="http://schemas.microsoft.com/office/drawing/2014/main" id="{25B5BC70-D147-4741-A8B5-4C20691BAE8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36995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8052B158-CC51-4D46-A68F-C6E6B6D1E3B6}"/>
                  </a:ext>
                </a:extLst>
              </p:cNvPr>
              <p:cNvSpPr/>
              <p:nvPr/>
            </p:nvSpPr>
            <p:spPr>
              <a:xfrm>
                <a:off x="14761318" y="3509482"/>
                <a:ext cx="86780" cy="86767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54417" name="Group 387">
              <a:extLst>
                <a:ext uri="{FF2B5EF4-FFF2-40B4-BE49-F238E27FC236}">
                  <a16:creationId xmlns:a16="http://schemas.microsoft.com/office/drawing/2014/main" id="{B48C0453-FA1B-A64E-8CF4-A440C8783F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2401" y="2691906"/>
              <a:ext cx="552771" cy="139612"/>
              <a:chOff x="14612814" y="3085294"/>
              <a:chExt cx="552771" cy="139612"/>
            </a:xfrm>
          </p:grpSpPr>
          <p:grpSp>
            <p:nvGrpSpPr>
              <p:cNvPr id="54472" name="Group 309">
                <a:extLst>
                  <a:ext uri="{FF2B5EF4-FFF2-40B4-BE49-F238E27FC236}">
                    <a16:creationId xmlns:a16="http://schemas.microsoft.com/office/drawing/2014/main" id="{F52B25B0-7D5B-C647-9DC7-992B466D55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12814" y="3120891"/>
                <a:ext cx="552771" cy="68406"/>
                <a:chOff x="4519371" y="1439658"/>
                <a:chExt cx="445659" cy="59253"/>
              </a:xfrm>
            </p:grpSpPr>
            <p:cxnSp>
              <p:nvCxnSpPr>
                <p:cNvPr id="54474" name="Straight Connector 373">
                  <a:extLst>
                    <a:ext uri="{FF2B5EF4-FFF2-40B4-BE49-F238E27FC236}">
                      <a16:creationId xmlns:a16="http://schemas.microsoft.com/office/drawing/2014/main" id="{96160033-EA35-EF4E-A59F-075AB84041E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9371" y="1469287"/>
                  <a:ext cx="44565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75" name="Straight Connector 374">
                  <a:extLst>
                    <a:ext uri="{FF2B5EF4-FFF2-40B4-BE49-F238E27FC236}">
                      <a16:creationId xmlns:a16="http://schemas.microsoft.com/office/drawing/2014/main" id="{5DBDE6C6-7B26-E846-8430-DDB4E7D48F2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839" y="1439658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76" name="Straight Connector 375">
                  <a:extLst>
                    <a:ext uri="{FF2B5EF4-FFF2-40B4-BE49-F238E27FC236}">
                      <a16:creationId xmlns:a16="http://schemas.microsoft.com/office/drawing/2014/main" id="{3A92773C-B877-A840-A623-FDF8F468022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39664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2165936E-8A15-0A46-9C5C-567CFA995F42}"/>
                  </a:ext>
                </a:extLst>
              </p:cNvPr>
              <p:cNvSpPr/>
              <p:nvPr/>
            </p:nvSpPr>
            <p:spPr>
              <a:xfrm>
                <a:off x="14841747" y="3086227"/>
                <a:ext cx="139694" cy="139675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54418" name="Group 388">
              <a:extLst>
                <a:ext uri="{FF2B5EF4-FFF2-40B4-BE49-F238E27FC236}">
                  <a16:creationId xmlns:a16="http://schemas.microsoft.com/office/drawing/2014/main" id="{1F00021A-0DC8-4B4A-901A-456F264EE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7619" y="2518271"/>
              <a:ext cx="910202" cy="68412"/>
              <a:chOff x="13948032" y="2919610"/>
              <a:chExt cx="910202" cy="68412"/>
            </a:xfrm>
          </p:grpSpPr>
          <p:grpSp>
            <p:nvGrpSpPr>
              <p:cNvPr id="54467" name="Group 312">
                <a:extLst>
                  <a:ext uri="{FF2B5EF4-FFF2-40B4-BE49-F238E27FC236}">
                    <a16:creationId xmlns:a16="http://schemas.microsoft.com/office/drawing/2014/main" id="{DB7A0F9D-93F3-334D-A455-96F77AD00A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48032" y="2919610"/>
                <a:ext cx="910202" cy="68412"/>
                <a:chOff x="4519371" y="1436488"/>
                <a:chExt cx="445659" cy="59257"/>
              </a:xfrm>
            </p:grpSpPr>
            <p:cxnSp>
              <p:nvCxnSpPr>
                <p:cNvPr id="54469" name="Straight Connector 364">
                  <a:extLst>
                    <a:ext uri="{FF2B5EF4-FFF2-40B4-BE49-F238E27FC236}">
                      <a16:creationId xmlns:a16="http://schemas.microsoft.com/office/drawing/2014/main" id="{29787690-74CC-5E4F-8C1A-97D05F88782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9371" y="1466112"/>
                  <a:ext cx="44565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70" name="Straight Connector 365">
                  <a:extLst>
                    <a:ext uri="{FF2B5EF4-FFF2-40B4-BE49-F238E27FC236}">
                      <a16:creationId xmlns:a16="http://schemas.microsoft.com/office/drawing/2014/main" id="{48F14449-456E-1D44-A169-FC261F5D2CC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209" y="1436498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71" name="Straight Connector 366">
                  <a:extLst>
                    <a:ext uri="{FF2B5EF4-FFF2-40B4-BE49-F238E27FC236}">
                      <a16:creationId xmlns:a16="http://schemas.microsoft.com/office/drawing/2014/main" id="{920DC463-26D6-F749-914F-7EC8D789AAE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36488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289277BD-03C0-9441-984E-B9F70D37769F}"/>
                  </a:ext>
                </a:extLst>
              </p:cNvPr>
              <p:cNvSpPr/>
              <p:nvPr/>
            </p:nvSpPr>
            <p:spPr>
              <a:xfrm>
                <a:off x="14388800" y="2929108"/>
                <a:ext cx="52915" cy="50791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54419" name="Group 389">
              <a:extLst>
                <a:ext uri="{FF2B5EF4-FFF2-40B4-BE49-F238E27FC236}">
                  <a16:creationId xmlns:a16="http://schemas.microsoft.com/office/drawing/2014/main" id="{E06DF5DC-3916-144D-B19D-A1B1F95B3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5185" y="2053724"/>
              <a:ext cx="457179" cy="187753"/>
              <a:chOff x="14475598" y="2486867"/>
              <a:chExt cx="457179" cy="187753"/>
            </a:xfrm>
          </p:grpSpPr>
          <p:grpSp>
            <p:nvGrpSpPr>
              <p:cNvPr id="54462" name="Group 311">
                <a:extLst>
                  <a:ext uri="{FF2B5EF4-FFF2-40B4-BE49-F238E27FC236}">
                    <a16:creationId xmlns:a16="http://schemas.microsoft.com/office/drawing/2014/main" id="{990F08AB-BCE3-844F-9101-5E1FF9E1C6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75598" y="2546508"/>
                <a:ext cx="457179" cy="68449"/>
                <a:chOff x="4519371" y="1449226"/>
                <a:chExt cx="445659" cy="59289"/>
              </a:xfrm>
            </p:grpSpPr>
            <p:cxnSp>
              <p:nvCxnSpPr>
                <p:cNvPr id="54464" name="Straight Connector 367">
                  <a:extLst>
                    <a:ext uri="{FF2B5EF4-FFF2-40B4-BE49-F238E27FC236}">
                      <a16:creationId xmlns:a16="http://schemas.microsoft.com/office/drawing/2014/main" id="{F105533A-3F93-9940-9C36-AF8F2732895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9371" y="1478849"/>
                  <a:ext cx="44565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65" name="Straight Connector 368">
                  <a:extLst>
                    <a:ext uri="{FF2B5EF4-FFF2-40B4-BE49-F238E27FC236}">
                      <a16:creationId xmlns:a16="http://schemas.microsoft.com/office/drawing/2014/main" id="{AC42FFCE-56E6-3341-AC24-B7E8ABB05CC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2427" y="1449268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66" name="Straight Connector 369">
                  <a:extLst>
                    <a:ext uri="{FF2B5EF4-FFF2-40B4-BE49-F238E27FC236}">
                      <a16:creationId xmlns:a16="http://schemas.microsoft.com/office/drawing/2014/main" id="{38E5D751-66DE-0740-A69E-4F57BBD2414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49226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3CC4E341-6447-0842-88CD-A1E3E8050C58}"/>
                  </a:ext>
                </a:extLst>
              </p:cNvPr>
              <p:cNvSpPr/>
              <p:nvPr/>
            </p:nvSpPr>
            <p:spPr>
              <a:xfrm>
                <a:off x="14617391" y="2486867"/>
                <a:ext cx="188376" cy="188348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54420" name="Group 391">
              <a:extLst>
                <a:ext uri="{FF2B5EF4-FFF2-40B4-BE49-F238E27FC236}">
                  <a16:creationId xmlns:a16="http://schemas.microsoft.com/office/drawing/2014/main" id="{01744F8A-E45B-434B-8AE6-DFCECA0BCA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23704" y="3308381"/>
              <a:ext cx="1109699" cy="68403"/>
              <a:chOff x="7423704" y="3324283"/>
              <a:chExt cx="1109699" cy="68403"/>
            </a:xfrm>
          </p:grpSpPr>
          <p:grpSp>
            <p:nvGrpSpPr>
              <p:cNvPr id="54457" name="Group 314">
                <a:extLst>
                  <a:ext uri="{FF2B5EF4-FFF2-40B4-BE49-F238E27FC236}">
                    <a16:creationId xmlns:a16="http://schemas.microsoft.com/office/drawing/2014/main" id="{AD8879A7-EB11-9044-B001-147C930EFE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23704" y="3324283"/>
                <a:ext cx="1109699" cy="68403"/>
                <a:chOff x="4519371" y="1436646"/>
                <a:chExt cx="445659" cy="59249"/>
              </a:xfrm>
            </p:grpSpPr>
            <p:cxnSp>
              <p:nvCxnSpPr>
                <p:cNvPr id="54459" name="Straight Connector 358">
                  <a:extLst>
                    <a:ext uri="{FF2B5EF4-FFF2-40B4-BE49-F238E27FC236}">
                      <a16:creationId xmlns:a16="http://schemas.microsoft.com/office/drawing/2014/main" id="{39402937-BD4A-7C48-A023-8C8983473E2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9371" y="1466271"/>
                  <a:ext cx="44565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60" name="Straight Connector 359">
                  <a:extLst>
                    <a:ext uri="{FF2B5EF4-FFF2-40B4-BE49-F238E27FC236}">
                      <a16:creationId xmlns:a16="http://schemas.microsoft.com/office/drawing/2014/main" id="{4F768638-8607-844A-B8CA-34BF7A2CEB3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839" y="1436646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61" name="Straight Connector 360">
                  <a:extLst>
                    <a:ext uri="{FF2B5EF4-FFF2-40B4-BE49-F238E27FC236}">
                      <a16:creationId xmlns:a16="http://schemas.microsoft.com/office/drawing/2014/main" id="{A78C8BE3-E4C3-9246-A2CE-C80D8B9A550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36648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D50C41FD-EB52-F749-88BC-E658F32F57DD}"/>
                  </a:ext>
                </a:extLst>
              </p:cNvPr>
              <p:cNvSpPr/>
              <p:nvPr/>
            </p:nvSpPr>
            <p:spPr>
              <a:xfrm>
                <a:off x="8012377" y="3333041"/>
                <a:ext cx="52915" cy="50790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54421" name="Group 384">
              <a:extLst>
                <a:ext uri="{FF2B5EF4-FFF2-40B4-BE49-F238E27FC236}">
                  <a16:creationId xmlns:a16="http://schemas.microsoft.com/office/drawing/2014/main" id="{4A439B5E-DE8C-3A4D-9828-02FE8B39C6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9492" y="3936037"/>
              <a:ext cx="972545" cy="64831"/>
              <a:chOff x="14099905" y="4329425"/>
              <a:chExt cx="972545" cy="64831"/>
            </a:xfrm>
          </p:grpSpPr>
          <p:grpSp>
            <p:nvGrpSpPr>
              <p:cNvPr id="54452" name="Group 315">
                <a:extLst>
                  <a:ext uri="{FF2B5EF4-FFF2-40B4-BE49-F238E27FC236}">
                    <a16:creationId xmlns:a16="http://schemas.microsoft.com/office/drawing/2014/main" id="{7E059C6A-FD1D-194B-905B-6B25E1F81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99905" y="4329425"/>
                <a:ext cx="972545" cy="64831"/>
                <a:chOff x="4519371" y="1446912"/>
                <a:chExt cx="445659" cy="56153"/>
              </a:xfrm>
            </p:grpSpPr>
            <p:cxnSp>
              <p:nvCxnSpPr>
                <p:cNvPr id="54454" name="Straight Connector 355">
                  <a:extLst>
                    <a:ext uri="{FF2B5EF4-FFF2-40B4-BE49-F238E27FC236}">
                      <a16:creationId xmlns:a16="http://schemas.microsoft.com/office/drawing/2014/main" id="{32211A31-E194-F649-84E7-4071B0F03A6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9371" y="1474976"/>
                  <a:ext cx="44565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55" name="Straight Connector 356">
                  <a:extLst>
                    <a:ext uri="{FF2B5EF4-FFF2-40B4-BE49-F238E27FC236}">
                      <a16:creationId xmlns:a16="http://schemas.microsoft.com/office/drawing/2014/main" id="{27726EA5-0855-A046-B314-1EB8A4D9464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839" y="1446938"/>
                  <a:ext cx="0" cy="5612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56" name="Straight Connector 357">
                  <a:extLst>
                    <a:ext uri="{FF2B5EF4-FFF2-40B4-BE49-F238E27FC236}">
                      <a16:creationId xmlns:a16="http://schemas.microsoft.com/office/drawing/2014/main" id="{CEC0F157-BFC1-154F-A5C8-F627CAD7E7B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46912"/>
                  <a:ext cx="0" cy="5612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9861F062-EB78-E449-A086-E020FDE0DE7A}"/>
                  </a:ext>
                </a:extLst>
              </p:cNvPr>
              <p:cNvSpPr/>
              <p:nvPr/>
            </p:nvSpPr>
            <p:spPr>
              <a:xfrm>
                <a:off x="14556010" y="4334829"/>
                <a:ext cx="52914" cy="52906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54422" name="Group 383">
              <a:extLst>
                <a:ext uri="{FF2B5EF4-FFF2-40B4-BE49-F238E27FC236}">
                  <a16:creationId xmlns:a16="http://schemas.microsoft.com/office/drawing/2014/main" id="{C0E7CC07-1040-B848-8ADD-252974A68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72668" y="4097241"/>
              <a:ext cx="540303" cy="144424"/>
              <a:chOff x="14503081" y="4482678"/>
              <a:chExt cx="540303" cy="144424"/>
            </a:xfrm>
          </p:grpSpPr>
          <p:grpSp>
            <p:nvGrpSpPr>
              <p:cNvPr id="54447" name="Group 316">
                <a:extLst>
                  <a:ext uri="{FF2B5EF4-FFF2-40B4-BE49-F238E27FC236}">
                    <a16:creationId xmlns:a16="http://schemas.microsoft.com/office/drawing/2014/main" id="{427BC9DE-5E54-3842-9A9E-156CF8C261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03081" y="4520665"/>
                <a:ext cx="540303" cy="68434"/>
                <a:chOff x="4519371" y="1442040"/>
                <a:chExt cx="445659" cy="59276"/>
              </a:xfrm>
            </p:grpSpPr>
            <p:cxnSp>
              <p:nvCxnSpPr>
                <p:cNvPr id="54449" name="Straight Connector 352">
                  <a:extLst>
                    <a:ext uri="{FF2B5EF4-FFF2-40B4-BE49-F238E27FC236}">
                      <a16:creationId xmlns:a16="http://schemas.microsoft.com/office/drawing/2014/main" id="{53F7B98B-FF8C-D849-913E-78F298B19DE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9371" y="1471663"/>
                  <a:ext cx="44565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50" name="Straight Connector 353">
                  <a:extLst>
                    <a:ext uri="{FF2B5EF4-FFF2-40B4-BE49-F238E27FC236}">
                      <a16:creationId xmlns:a16="http://schemas.microsoft.com/office/drawing/2014/main" id="{1AD73D17-8CEC-544E-A12F-4C9D291F2CF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839" y="1442069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51" name="Straight Connector 354">
                  <a:extLst>
                    <a:ext uri="{FF2B5EF4-FFF2-40B4-BE49-F238E27FC236}">
                      <a16:creationId xmlns:a16="http://schemas.microsoft.com/office/drawing/2014/main" id="{25103A9C-5CFB-5C46-89B6-1BFA44B48DD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42040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4E9573B2-F12F-E946-AF1F-A40757F64921}"/>
                  </a:ext>
                </a:extLst>
              </p:cNvPr>
              <p:cNvSpPr/>
              <p:nvPr/>
            </p:nvSpPr>
            <p:spPr>
              <a:xfrm>
                <a:off x="14708405" y="4483483"/>
                <a:ext cx="143927" cy="143907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54423" name="Group 380">
              <a:extLst>
                <a:ext uri="{FF2B5EF4-FFF2-40B4-BE49-F238E27FC236}">
                  <a16:creationId xmlns:a16="http://schemas.microsoft.com/office/drawing/2014/main" id="{B2C34E75-04D1-7043-B547-D71D83788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4607" y="5321687"/>
              <a:ext cx="507053" cy="154053"/>
              <a:chOff x="14615020" y="5675895"/>
              <a:chExt cx="507053" cy="154053"/>
            </a:xfrm>
          </p:grpSpPr>
          <p:grpSp>
            <p:nvGrpSpPr>
              <p:cNvPr id="54442" name="Group 319">
                <a:extLst>
                  <a:ext uri="{FF2B5EF4-FFF2-40B4-BE49-F238E27FC236}">
                    <a16:creationId xmlns:a16="http://schemas.microsoft.com/office/drawing/2014/main" id="{8ED2794A-A5C9-0B41-89C6-704E504516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15020" y="5723620"/>
                <a:ext cx="507053" cy="64812"/>
                <a:chOff x="4519371" y="1448959"/>
                <a:chExt cx="445659" cy="56138"/>
              </a:xfrm>
            </p:grpSpPr>
            <p:cxnSp>
              <p:nvCxnSpPr>
                <p:cNvPr id="54444" name="Straight Connector 343">
                  <a:extLst>
                    <a:ext uri="{FF2B5EF4-FFF2-40B4-BE49-F238E27FC236}">
                      <a16:creationId xmlns:a16="http://schemas.microsoft.com/office/drawing/2014/main" id="{25C22C93-9A1D-AF4D-B88F-57346F1F9D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9371" y="1476178"/>
                  <a:ext cx="44565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45" name="Straight Connector 344">
                  <a:extLst>
                    <a:ext uri="{FF2B5EF4-FFF2-40B4-BE49-F238E27FC236}">
                      <a16:creationId xmlns:a16="http://schemas.microsoft.com/office/drawing/2014/main" id="{0F79A85C-DB06-D84C-AA4D-8661672C76D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839" y="1448969"/>
                  <a:ext cx="0" cy="56128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46" name="Straight Connector 345">
                  <a:extLst>
                    <a:ext uri="{FF2B5EF4-FFF2-40B4-BE49-F238E27FC236}">
                      <a16:creationId xmlns:a16="http://schemas.microsoft.com/office/drawing/2014/main" id="{84362091-7BC3-8349-8C9D-606817A3797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48959"/>
                  <a:ext cx="0" cy="56128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E9448738-BDEB-4A48-955A-EA7025DFF847}"/>
                  </a:ext>
                </a:extLst>
              </p:cNvPr>
              <p:cNvSpPr/>
              <p:nvPr/>
            </p:nvSpPr>
            <p:spPr>
              <a:xfrm>
                <a:off x="14816349" y="5675460"/>
                <a:ext cx="154511" cy="154488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54424" name="Group 381">
              <a:extLst>
                <a:ext uri="{FF2B5EF4-FFF2-40B4-BE49-F238E27FC236}">
                  <a16:creationId xmlns:a16="http://schemas.microsoft.com/office/drawing/2014/main" id="{D48FCB74-FF14-8F42-8DE1-A177FDAFB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7840" y="4723519"/>
              <a:ext cx="540303" cy="120355"/>
              <a:chOff x="14608253" y="5101005"/>
              <a:chExt cx="540303" cy="120355"/>
            </a:xfrm>
          </p:grpSpPr>
          <p:grpSp>
            <p:nvGrpSpPr>
              <p:cNvPr id="54437" name="Group 318">
                <a:extLst>
                  <a:ext uri="{FF2B5EF4-FFF2-40B4-BE49-F238E27FC236}">
                    <a16:creationId xmlns:a16="http://schemas.microsoft.com/office/drawing/2014/main" id="{FE8C5F9D-89D9-7345-9F5B-036BEBC285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08253" y="5126972"/>
                <a:ext cx="540303" cy="68403"/>
                <a:chOff x="4519371" y="1443058"/>
                <a:chExt cx="445659" cy="59249"/>
              </a:xfrm>
            </p:grpSpPr>
            <p:cxnSp>
              <p:nvCxnSpPr>
                <p:cNvPr id="54439" name="Straight Connector 346">
                  <a:extLst>
                    <a:ext uri="{FF2B5EF4-FFF2-40B4-BE49-F238E27FC236}">
                      <a16:creationId xmlns:a16="http://schemas.microsoft.com/office/drawing/2014/main" id="{A2C71C5F-242F-C24B-A862-92F3145CAF9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9371" y="1472684"/>
                  <a:ext cx="44565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40" name="Straight Connector 347">
                  <a:extLst>
                    <a:ext uri="{FF2B5EF4-FFF2-40B4-BE49-F238E27FC236}">
                      <a16:creationId xmlns:a16="http://schemas.microsoft.com/office/drawing/2014/main" id="{6DFE483A-3029-3546-9677-3DC00C724F6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839" y="1443058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41" name="Straight Connector 348">
                  <a:extLst>
                    <a:ext uri="{FF2B5EF4-FFF2-40B4-BE49-F238E27FC236}">
                      <a16:creationId xmlns:a16="http://schemas.microsoft.com/office/drawing/2014/main" id="{BCB6C7CB-622F-2648-9F63-A624B7DDC33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43060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C70FE125-A3A6-E64B-A233-F29A131264EB}"/>
                  </a:ext>
                </a:extLst>
              </p:cNvPr>
              <p:cNvSpPr/>
              <p:nvPr/>
            </p:nvSpPr>
            <p:spPr>
              <a:xfrm>
                <a:off x="14822699" y="5101949"/>
                <a:ext cx="120644" cy="118511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54425" name="Group 379">
              <a:extLst>
                <a:ext uri="{FF2B5EF4-FFF2-40B4-BE49-F238E27FC236}">
                  <a16:creationId xmlns:a16="http://schemas.microsoft.com/office/drawing/2014/main" id="{6B891F93-EE11-F24C-AE2B-E15F33E8E6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9357" y="5150928"/>
              <a:ext cx="1513923" cy="68403"/>
              <a:chOff x="12699770" y="5520463"/>
              <a:chExt cx="1513923" cy="68403"/>
            </a:xfrm>
          </p:grpSpPr>
          <p:grpSp>
            <p:nvGrpSpPr>
              <p:cNvPr id="54432" name="Group 310">
                <a:extLst>
                  <a:ext uri="{FF2B5EF4-FFF2-40B4-BE49-F238E27FC236}">
                    <a16:creationId xmlns:a16="http://schemas.microsoft.com/office/drawing/2014/main" id="{93A490BC-7B0A-AD48-A68D-27B24D7913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99770" y="5520463"/>
                <a:ext cx="1513923" cy="68403"/>
                <a:chOff x="4520276" y="1439079"/>
                <a:chExt cx="444754" cy="59250"/>
              </a:xfrm>
            </p:grpSpPr>
            <p:cxnSp>
              <p:nvCxnSpPr>
                <p:cNvPr id="54434" name="Straight Connector 370">
                  <a:extLst>
                    <a:ext uri="{FF2B5EF4-FFF2-40B4-BE49-F238E27FC236}">
                      <a16:creationId xmlns:a16="http://schemas.microsoft.com/office/drawing/2014/main" id="{34EF300F-F560-AA49-B882-0FC0240C09A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276" y="1466310"/>
                  <a:ext cx="44418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35" name="Straight Connector 371">
                  <a:extLst>
                    <a:ext uri="{FF2B5EF4-FFF2-40B4-BE49-F238E27FC236}">
                      <a16:creationId xmlns:a16="http://schemas.microsoft.com/office/drawing/2014/main" id="{E9DCE662-3363-A443-8DA5-A803AF6DC01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839" y="1439082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36" name="Straight Connector 372">
                  <a:extLst>
                    <a:ext uri="{FF2B5EF4-FFF2-40B4-BE49-F238E27FC236}">
                      <a16:creationId xmlns:a16="http://schemas.microsoft.com/office/drawing/2014/main" id="{D33C98BC-8C76-DD4C-9573-9F8B92A3CB2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39079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4FE5D2CF-66EA-B345-95AA-CE852DFF2C40}"/>
                  </a:ext>
                </a:extLst>
              </p:cNvPr>
              <p:cNvSpPr/>
              <p:nvPr/>
            </p:nvSpPr>
            <p:spPr>
              <a:xfrm>
                <a:off x="13421524" y="5523601"/>
                <a:ext cx="52914" cy="52907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54426" name="Group 382">
              <a:extLst>
                <a:ext uri="{FF2B5EF4-FFF2-40B4-BE49-F238E27FC236}">
                  <a16:creationId xmlns:a16="http://schemas.microsoft.com/office/drawing/2014/main" id="{012CEB25-AC8C-4B47-B6AE-ECF654C87A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8666" y="4539247"/>
              <a:ext cx="881109" cy="68405"/>
              <a:chOff x="13959079" y="4924684"/>
              <a:chExt cx="881109" cy="68405"/>
            </a:xfrm>
          </p:grpSpPr>
          <p:grpSp>
            <p:nvGrpSpPr>
              <p:cNvPr id="54427" name="Group 317">
                <a:extLst>
                  <a:ext uri="{FF2B5EF4-FFF2-40B4-BE49-F238E27FC236}">
                    <a16:creationId xmlns:a16="http://schemas.microsoft.com/office/drawing/2014/main" id="{3291FD6D-DB9D-B54B-8293-CDA9A1BE21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59079" y="4924684"/>
                <a:ext cx="881109" cy="68405"/>
                <a:chOff x="4519371" y="1441814"/>
                <a:chExt cx="445659" cy="59252"/>
              </a:xfrm>
            </p:grpSpPr>
            <p:cxnSp>
              <p:nvCxnSpPr>
                <p:cNvPr id="54429" name="Straight Connector 349">
                  <a:extLst>
                    <a:ext uri="{FF2B5EF4-FFF2-40B4-BE49-F238E27FC236}">
                      <a16:creationId xmlns:a16="http://schemas.microsoft.com/office/drawing/2014/main" id="{DA29B0CA-5754-3F47-9CD3-67D3644AADF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9371" y="1471442"/>
                  <a:ext cx="445659" cy="0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30" name="Straight Connector 350">
                  <a:extLst>
                    <a:ext uri="{FF2B5EF4-FFF2-40B4-BE49-F238E27FC236}">
                      <a16:creationId xmlns:a16="http://schemas.microsoft.com/office/drawing/2014/main" id="{3BA82039-5D30-4446-B2C1-491F9EC6506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20839" y="1441814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431" name="Straight Connector 351">
                  <a:extLst>
                    <a:ext uri="{FF2B5EF4-FFF2-40B4-BE49-F238E27FC236}">
                      <a16:creationId xmlns:a16="http://schemas.microsoft.com/office/drawing/2014/main" id="{7280D02C-F79B-6C4A-AE10-73F01339FFE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030" y="1441819"/>
                  <a:ext cx="0" cy="59247"/>
                </a:xfrm>
                <a:prstGeom prst="line">
                  <a:avLst/>
                </a:prstGeom>
                <a:noFill/>
                <a:ln w="9525" algn="ctr">
                  <a:solidFill>
                    <a:srgbClr val="1B305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A2760D5E-7DDC-D543-9A36-DA9090352450}"/>
                  </a:ext>
                </a:extLst>
              </p:cNvPr>
              <p:cNvSpPr/>
              <p:nvPr/>
            </p:nvSpPr>
            <p:spPr>
              <a:xfrm>
                <a:off x="14382451" y="4930016"/>
                <a:ext cx="59264" cy="57140"/>
              </a:xfrm>
              <a:prstGeom prst="ellipse">
                <a:avLst/>
              </a:prstGeom>
              <a:solidFill>
                <a:srgbClr val="1E32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GB" sz="1400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</p:grp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33038BE0-193E-1A49-8DA2-671E0C5D1BD8}"/>
              </a:ext>
            </a:extLst>
          </p:cNvPr>
          <p:cNvCxnSpPr/>
          <p:nvPr/>
        </p:nvCxnSpPr>
        <p:spPr>
          <a:xfrm>
            <a:off x="7556500" y="2141538"/>
            <a:ext cx="0" cy="276225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5393BBF-AAD9-FD48-997B-7969162318E5}"/>
              </a:ext>
            </a:extLst>
          </p:cNvPr>
          <p:cNvSpPr txBox="1"/>
          <p:nvPr/>
        </p:nvSpPr>
        <p:spPr>
          <a:xfrm>
            <a:off x="9148763" y="2894013"/>
            <a:ext cx="1325562" cy="14779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2060"/>
                </a:solidFill>
                <a:latin typeface="Arial" panose="020B0604020202020204"/>
              </a:rPr>
              <a:t>Results by BICR were consistent and </a:t>
            </a:r>
            <a:r>
              <a:rPr lang="en-GB" sz="1050" dirty="0">
                <a:solidFill>
                  <a:srgbClr val="002060"/>
                </a:solidFill>
                <a:latin typeface="Arial" panose="020B0604020202020204"/>
              </a:rPr>
              <a:t>can be found in the supplement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2060"/>
              </a:solidFill>
              <a:latin typeface="Arial" panose="020B060402020202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2060"/>
              </a:solidFill>
              <a:latin typeface="Arial" panose="020B060402020202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2060"/>
              </a:solidFill>
              <a:latin typeface="Arial" panose="020B060402020202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rgbClr val="002060"/>
              </a:solidFill>
              <a:latin typeface="Arial" panose="020B0604020202020204"/>
            </a:endParaRPr>
          </a:p>
        </p:txBody>
      </p:sp>
      <p:pic>
        <p:nvPicPr>
          <p:cNvPr id="54414" name="Picture 2">
            <a:extLst>
              <a:ext uri="{FF2B5EF4-FFF2-40B4-BE49-F238E27FC236}">
                <a16:creationId xmlns:a16="http://schemas.microsoft.com/office/drawing/2014/main" id="{FB25CC3F-B220-D743-97EB-F635CFD3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3703638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C811-1330-7548-8DE2-CB58BC02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81" y="431008"/>
            <a:ext cx="8229600" cy="4778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/>
              <a:t>PROpel: OS at final analysis (DCO3)</a:t>
            </a:r>
            <a:endParaRPr lang="en-GB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47AAB-DA5D-1740-A994-1FB24C9C7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4214" y="6272214"/>
            <a:ext cx="4389437" cy="2809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Professor Noel Clarke</a:t>
            </a:r>
          </a:p>
        </p:txBody>
      </p:sp>
      <p:sp>
        <p:nvSpPr>
          <p:cNvPr id="55301" name="TextBox 8">
            <a:extLst>
              <a:ext uri="{FF2B5EF4-FFF2-40B4-BE49-F238E27FC236}">
                <a16:creationId xmlns:a16="http://schemas.microsoft.com/office/drawing/2014/main" id="{23DE2A8E-CA3E-9942-A35B-0F2D0F1F3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142277"/>
            <a:ext cx="947578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ts val="375"/>
              </a:spcBef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ts val="375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dirty="0">
                <a:solidFill>
                  <a:schemeClr val="tx1"/>
                </a:solidFill>
              </a:rPr>
              <a:t>In the ITT population, median OS was &gt;7 months longer in the abiraterone + </a:t>
            </a:r>
            <a:r>
              <a:rPr lang="en-US" altLang="en-US" sz="1700" dirty="0" err="1">
                <a:solidFill>
                  <a:schemeClr val="tx1"/>
                </a:solidFill>
              </a:rPr>
              <a:t>olaparib</a:t>
            </a:r>
            <a:r>
              <a:rPr lang="en-US" altLang="en-US" sz="1700" dirty="0">
                <a:solidFill>
                  <a:schemeClr val="tx1"/>
                </a:solidFill>
              </a:rPr>
              <a:t> arm</a:t>
            </a:r>
            <a:endParaRPr lang="en-GB" altLang="en-US" sz="17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3F80D364-3D2F-8544-83A0-D26EDBCD697E}"/>
              </a:ext>
            </a:extLst>
          </p:cNvPr>
          <p:cNvGraphicFramePr>
            <a:graphicFrameLocks noGrp="1"/>
          </p:cNvGraphicFramePr>
          <p:nvPr/>
        </p:nvGraphicFramePr>
        <p:xfrm>
          <a:off x="7580313" y="1968501"/>
          <a:ext cx="2976562" cy="1718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000" dirty="0">
                        <a:latin typeface="+mj-lt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Abiraterone + olaparib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+mj-lt"/>
                        </a:rPr>
                        <a:t>(n=399)</a:t>
                      </a:r>
                    </a:p>
                  </a:txBody>
                  <a:tcPr marL="0" marR="0" marT="26973" marB="26973" anchor="ctr">
                    <a:lnL w="12700" cmpd="sng">
                      <a:noFill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Abiraterone + placebo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(n=397)</a:t>
                      </a:r>
                    </a:p>
                  </a:txBody>
                  <a:tcPr marL="0" marR="0" marT="26973" marB="26973" anchor="ctr">
                    <a:lnR w="12700" cmpd="sng">
                      <a:noFill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1" dirty="0">
                          <a:latin typeface="+mj-lt"/>
                        </a:rPr>
                        <a:t>Events, n (%)</a:t>
                      </a:r>
                    </a:p>
                  </a:txBody>
                  <a:tcPr marL="0" marR="0" marT="13485" marB="13485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176 (44.1)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3485" marB="13485" anchor="ctr">
                    <a:lnL w="12700" cmpd="sng">
                      <a:noFill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205 (51.6)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3485" marB="13485" anchor="ctr"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1" dirty="0">
                          <a:latin typeface="+mj-lt"/>
                        </a:rPr>
                        <a:t>Median, months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42.1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34.7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1" dirty="0">
                          <a:latin typeface="+mj-lt"/>
                        </a:rPr>
                        <a:t>HR (95% CI)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1" i="1" dirty="0">
                          <a:latin typeface="+mj-lt"/>
                        </a:rPr>
                        <a:t>P </a:t>
                      </a:r>
                      <a:r>
                        <a:rPr lang="en-GB" sz="1000" b="1" dirty="0">
                          <a:latin typeface="+mj-lt"/>
                        </a:rPr>
                        <a:t>value</a:t>
                      </a:r>
                    </a:p>
                  </a:txBody>
                  <a:tcPr marL="0" marR="0" marT="13485" marB="13485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b="1" dirty="0">
                          <a:latin typeface="+mj-lt"/>
                        </a:rPr>
                        <a:t>0.81 (0.67–1.00)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b="1" i="0" dirty="0">
                          <a:latin typeface="+mj-lt"/>
                        </a:rPr>
                        <a:t>0.0544</a:t>
                      </a:r>
                      <a:endParaRPr lang="en-GB" sz="1000" b="1" dirty="0">
                        <a:latin typeface="+mj-lt"/>
                      </a:endParaRPr>
                    </a:p>
                  </a:txBody>
                  <a:tcPr marL="0" marR="0" marT="13485" marB="1348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000" b="1" dirty="0">
                        <a:latin typeface="+mj-lt"/>
                      </a:endParaRPr>
                    </a:p>
                  </a:txBody>
                  <a:tcPr marL="0" marR="0" marT="13485" marB="13485"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2-sided boundary for significance 0.0377 </a:t>
                      </a:r>
                      <a:endParaRPr lang="en-GB" sz="1000" b="1" dirty="0">
                        <a:latin typeface="+mj-lt"/>
                      </a:endParaRPr>
                    </a:p>
                  </a:txBody>
                  <a:tcPr marL="0" marR="0" marT="13485" marB="1348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000" b="1" dirty="0">
                        <a:latin typeface="+mj-lt"/>
                      </a:endParaRPr>
                    </a:p>
                  </a:txBody>
                  <a:tcPr marL="0" marR="0" marT="13485" marB="13485"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latin typeface="+mj-lt"/>
                        </a:rPr>
                        <a:t>47.9% maturity</a:t>
                      </a:r>
                      <a:endParaRPr lang="en-GB" sz="1000" b="1" dirty="0">
                        <a:latin typeface="+mj-lt"/>
                      </a:endParaRPr>
                    </a:p>
                  </a:txBody>
                  <a:tcPr marL="0" marR="0" marT="13485" marB="1348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6B94C5DB-94D0-354D-B2A5-533914E04955}"/>
              </a:ext>
            </a:extLst>
          </p:cNvPr>
          <p:cNvSpPr txBox="1"/>
          <p:nvPr/>
        </p:nvSpPr>
        <p:spPr>
          <a:xfrm>
            <a:off x="1836738" y="5264150"/>
            <a:ext cx="879951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75" dirty="0">
                <a:solidFill>
                  <a:schemeClr val="tx1"/>
                </a:solidFill>
                <a:latin typeface="Arial" panose="020B0604020202020204"/>
                <a:cs typeface="Arial Narrow"/>
              </a:rPr>
              <a:t>DCO3: 12 October 2022.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75" dirty="0">
                <a:solidFill>
                  <a:schemeClr val="tx1"/>
                </a:solidFill>
                <a:latin typeface="Arial" panose="020B0604020202020204"/>
                <a:cs typeface="Arial Narrow"/>
              </a:rPr>
              <a:t>Median (range) duration of follow-up for censored patients at DCO3 was 36.6 months (8.3–47.0) in the abiraterone + olaparib arm and 36.5 months (2.9–45.3) in </a:t>
            </a:r>
            <a:r>
              <a:rPr lang="en-GB" sz="675" dirty="0" err="1">
                <a:solidFill>
                  <a:schemeClr val="tx1"/>
                </a:solidFill>
                <a:latin typeface="Arial" panose="020B0604020202020204"/>
                <a:cs typeface="Arial Narrow"/>
              </a:rPr>
              <a:t>th</a:t>
            </a:r>
            <a:r>
              <a:rPr lang="en-GB" sz="675" dirty="0">
                <a:solidFill>
                  <a:schemeClr val="tx1"/>
                </a:solidFill>
                <a:latin typeface="Arial" panose="020B0604020202020204"/>
                <a:cs typeface="Arial Narrow"/>
              </a:rPr>
              <a:t>e abiraterone + placebo arm. </a:t>
            </a:r>
            <a:endParaRPr lang="en-GB" sz="675" dirty="0">
              <a:solidFill>
                <a:schemeClr val="tx1"/>
              </a:solidFill>
              <a:latin typeface="Arial" panose="020B0604020202020204"/>
            </a:endParaRPr>
          </a:p>
        </p:txBody>
      </p:sp>
      <p:grpSp>
        <p:nvGrpSpPr>
          <p:cNvPr id="55334" name="Group 268">
            <a:extLst>
              <a:ext uri="{FF2B5EF4-FFF2-40B4-BE49-F238E27FC236}">
                <a16:creationId xmlns:a16="http://schemas.microsoft.com/office/drawing/2014/main" id="{4B625312-3C92-F147-B6E0-F3D57E4C0EDC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2025651"/>
            <a:ext cx="6477000" cy="3109913"/>
            <a:chOff x="639946" y="1609965"/>
            <a:chExt cx="6631857" cy="4145737"/>
          </a:xfrm>
        </p:grpSpPr>
        <p:grpSp>
          <p:nvGrpSpPr>
            <p:cNvPr id="55335" name="Group 13">
              <a:extLst>
                <a:ext uri="{FF2B5EF4-FFF2-40B4-BE49-F238E27FC236}">
                  <a16:creationId xmlns:a16="http://schemas.microsoft.com/office/drawing/2014/main" id="{CD93DBF9-3929-2C48-B9A7-E8AF4A1651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5773" y="1609965"/>
              <a:ext cx="262171" cy="3447539"/>
              <a:chOff x="851003" y="2893372"/>
              <a:chExt cx="163728" cy="196089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3126A8-EB96-BC42-81BA-C3C83BC5BB0B}"/>
                  </a:ext>
                </a:extLst>
              </p:cNvPr>
              <p:cNvSpPr txBox="1"/>
              <p:nvPr/>
            </p:nvSpPr>
            <p:spPr>
              <a:xfrm>
                <a:off x="850503" y="2893372"/>
                <a:ext cx="164448" cy="127590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1.0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68E0E7-AEDA-3143-9938-4B841FE92B3C}"/>
                  </a:ext>
                </a:extLst>
              </p:cNvPr>
              <p:cNvSpPr txBox="1"/>
              <p:nvPr/>
            </p:nvSpPr>
            <p:spPr>
              <a:xfrm>
                <a:off x="850503" y="3076332"/>
                <a:ext cx="164448" cy="127590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0.9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632D69-8223-2943-8BD7-4F3E32563388}"/>
                  </a:ext>
                </a:extLst>
              </p:cNvPr>
              <p:cNvSpPr txBox="1"/>
              <p:nvPr/>
            </p:nvSpPr>
            <p:spPr>
              <a:xfrm>
                <a:off x="850503" y="3260495"/>
                <a:ext cx="164448" cy="126386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0.8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89D97F-F068-7B48-91DC-66D0DAD8756B}"/>
                  </a:ext>
                </a:extLst>
              </p:cNvPr>
              <p:cNvSpPr txBox="1"/>
              <p:nvPr/>
            </p:nvSpPr>
            <p:spPr>
              <a:xfrm>
                <a:off x="850503" y="3443455"/>
                <a:ext cx="164448" cy="127590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0.7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829905-872D-ED4B-A06B-93753532BD9C}"/>
                  </a:ext>
                </a:extLst>
              </p:cNvPr>
              <p:cNvSpPr txBox="1"/>
              <p:nvPr/>
            </p:nvSpPr>
            <p:spPr>
              <a:xfrm>
                <a:off x="850503" y="3626415"/>
                <a:ext cx="164448" cy="127590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0.6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0510E6-F04A-F94A-9A4A-149F865F1371}"/>
                  </a:ext>
                </a:extLst>
              </p:cNvPr>
              <p:cNvSpPr txBox="1"/>
              <p:nvPr/>
            </p:nvSpPr>
            <p:spPr>
              <a:xfrm>
                <a:off x="850503" y="3810578"/>
                <a:ext cx="164448" cy="126387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0.5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9397DC-191A-D34C-8080-39A794E20DB5}"/>
                  </a:ext>
                </a:extLst>
              </p:cNvPr>
              <p:cNvSpPr txBox="1"/>
              <p:nvPr/>
            </p:nvSpPr>
            <p:spPr>
              <a:xfrm>
                <a:off x="850503" y="3993537"/>
                <a:ext cx="164448" cy="127590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0.4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4E9552-B14B-D845-93A8-46EED06E8E7C}"/>
                  </a:ext>
                </a:extLst>
              </p:cNvPr>
              <p:cNvSpPr txBox="1"/>
              <p:nvPr/>
            </p:nvSpPr>
            <p:spPr>
              <a:xfrm>
                <a:off x="850503" y="4176497"/>
                <a:ext cx="164448" cy="127590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0.3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93CF6E-81DD-424F-BDBB-051A3C30C2D4}"/>
                  </a:ext>
                </a:extLst>
              </p:cNvPr>
              <p:cNvSpPr txBox="1"/>
              <p:nvPr/>
            </p:nvSpPr>
            <p:spPr>
              <a:xfrm>
                <a:off x="850503" y="4360660"/>
                <a:ext cx="164448" cy="126386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0.2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21EBB0-7D57-0249-B94A-64BCBCB15958}"/>
                  </a:ext>
                </a:extLst>
              </p:cNvPr>
              <p:cNvSpPr txBox="1"/>
              <p:nvPr/>
            </p:nvSpPr>
            <p:spPr>
              <a:xfrm>
                <a:off x="850503" y="4543620"/>
                <a:ext cx="164448" cy="127590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0.1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F9FF20-6329-B245-950C-2ADD3D3BF50C}"/>
                  </a:ext>
                </a:extLst>
              </p:cNvPr>
              <p:cNvSpPr txBox="1"/>
              <p:nvPr/>
            </p:nvSpPr>
            <p:spPr>
              <a:xfrm>
                <a:off x="850503" y="4726580"/>
                <a:ext cx="164448" cy="127590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0.0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55336" name="Group 55">
              <a:extLst>
                <a:ext uri="{FF2B5EF4-FFF2-40B4-BE49-F238E27FC236}">
                  <a16:creationId xmlns:a16="http://schemas.microsoft.com/office/drawing/2014/main" id="{1F93543A-6D07-434B-8697-571A35FD23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760" y="4948757"/>
              <a:ext cx="5343522" cy="221919"/>
              <a:chOff x="3203178" y="4990542"/>
              <a:chExt cx="4703796" cy="195351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970E1E-9A08-1D4C-897C-1211CFC173DF}"/>
                  </a:ext>
                </a:extLst>
              </p:cNvPr>
              <p:cNvSpPr txBox="1"/>
              <p:nvPr/>
            </p:nvSpPr>
            <p:spPr>
              <a:xfrm>
                <a:off x="3202552" y="4991117"/>
                <a:ext cx="14165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0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E4E566-1B51-074B-9F25-B3FDB97ACF8C}"/>
                  </a:ext>
                </a:extLst>
              </p:cNvPr>
              <p:cNvSpPr txBox="1"/>
              <p:nvPr/>
            </p:nvSpPr>
            <p:spPr>
              <a:xfrm>
                <a:off x="3389993" y="4991117"/>
                <a:ext cx="141655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2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3DE968D-BBDC-D04F-A339-19A7372F7FC8}"/>
                  </a:ext>
                </a:extLst>
              </p:cNvPr>
              <p:cNvSpPr txBox="1"/>
              <p:nvPr/>
            </p:nvSpPr>
            <p:spPr>
              <a:xfrm>
                <a:off x="3586021" y="4991117"/>
                <a:ext cx="14022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4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DB33E98-10F6-8D46-84FA-6DDACE8D75D6}"/>
                  </a:ext>
                </a:extLst>
              </p:cNvPr>
              <p:cNvSpPr txBox="1"/>
              <p:nvPr/>
            </p:nvSpPr>
            <p:spPr>
              <a:xfrm>
                <a:off x="3773463" y="4991117"/>
                <a:ext cx="141655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6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09EC07-8E00-F546-999D-F2DB02B9EB8F}"/>
                  </a:ext>
                </a:extLst>
              </p:cNvPr>
              <p:cNvSpPr txBox="1"/>
              <p:nvPr/>
            </p:nvSpPr>
            <p:spPr>
              <a:xfrm>
                <a:off x="3956612" y="4991117"/>
                <a:ext cx="14022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8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218529-9ADC-B044-B745-6124D39A7B3F}"/>
                  </a:ext>
                </a:extLst>
              </p:cNvPr>
              <p:cNvSpPr txBox="1"/>
              <p:nvPr/>
            </p:nvSpPr>
            <p:spPr>
              <a:xfrm>
                <a:off x="4144055" y="4991117"/>
                <a:ext cx="14165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10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CB0B3ED-17D5-8348-A7D1-470407E564B9}"/>
                  </a:ext>
                </a:extLst>
              </p:cNvPr>
              <p:cNvSpPr txBox="1"/>
              <p:nvPr/>
            </p:nvSpPr>
            <p:spPr>
              <a:xfrm>
                <a:off x="4344375" y="4991117"/>
                <a:ext cx="14165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12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C035D89-CD1C-B645-8348-177DFBCB0FDF}"/>
                  </a:ext>
                </a:extLst>
              </p:cNvPr>
              <p:cNvSpPr txBox="1"/>
              <p:nvPr/>
            </p:nvSpPr>
            <p:spPr>
              <a:xfrm>
                <a:off x="4526093" y="4991117"/>
                <a:ext cx="14022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14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2CB240A-4506-8449-BD3C-39893DB05E8C}"/>
                  </a:ext>
                </a:extLst>
              </p:cNvPr>
              <p:cNvSpPr txBox="1"/>
              <p:nvPr/>
            </p:nvSpPr>
            <p:spPr>
              <a:xfrm>
                <a:off x="4720689" y="4991117"/>
                <a:ext cx="141655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16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86558D-3A89-9E48-B9EC-B4E21A3D732F}"/>
                  </a:ext>
                </a:extLst>
              </p:cNvPr>
              <p:cNvSpPr txBox="1"/>
              <p:nvPr/>
            </p:nvSpPr>
            <p:spPr>
              <a:xfrm>
                <a:off x="4916717" y="4991117"/>
                <a:ext cx="14022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18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00A184B-02CB-3C41-A745-4BEDA186106D}"/>
                  </a:ext>
                </a:extLst>
              </p:cNvPr>
              <p:cNvSpPr txBox="1"/>
              <p:nvPr/>
            </p:nvSpPr>
            <p:spPr>
              <a:xfrm>
                <a:off x="5291601" y="4991117"/>
                <a:ext cx="14165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22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08832FB-4F89-4E46-B309-6C418A484897}"/>
                  </a:ext>
                </a:extLst>
              </p:cNvPr>
              <p:cNvSpPr txBox="1"/>
              <p:nvPr/>
            </p:nvSpPr>
            <p:spPr>
              <a:xfrm>
                <a:off x="5111313" y="4991117"/>
                <a:ext cx="14165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20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ACF9C9-66B0-A84B-AF30-6304F60F9BDE}"/>
                  </a:ext>
                </a:extLst>
              </p:cNvPr>
              <p:cNvSpPr txBox="1"/>
              <p:nvPr/>
            </p:nvSpPr>
            <p:spPr>
              <a:xfrm>
                <a:off x="6051385" y="4991117"/>
                <a:ext cx="14022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30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02BD81-DBED-D14F-BA97-1D7E990EB251}"/>
                  </a:ext>
                </a:extLst>
              </p:cNvPr>
              <p:cNvSpPr txBox="1"/>
              <p:nvPr/>
            </p:nvSpPr>
            <p:spPr>
              <a:xfrm>
                <a:off x="6245982" y="4991117"/>
                <a:ext cx="141655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32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C7A47E-E745-D94C-8717-421BA53DD3EB}"/>
                  </a:ext>
                </a:extLst>
              </p:cNvPr>
              <p:cNvSpPr txBox="1"/>
              <p:nvPr/>
            </p:nvSpPr>
            <p:spPr>
              <a:xfrm>
                <a:off x="6427701" y="4991117"/>
                <a:ext cx="14022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34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5CDA16-59CA-7245-8C5C-B258D7DFC183}"/>
                  </a:ext>
                </a:extLst>
              </p:cNvPr>
              <p:cNvSpPr txBox="1"/>
              <p:nvPr/>
            </p:nvSpPr>
            <p:spPr>
              <a:xfrm>
                <a:off x="6622297" y="4991117"/>
                <a:ext cx="14165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36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E8FFDE-2CF6-AA4A-BD45-1B61DBA502E1}"/>
                  </a:ext>
                </a:extLst>
              </p:cNvPr>
              <p:cNvSpPr txBox="1"/>
              <p:nvPr/>
            </p:nvSpPr>
            <p:spPr>
              <a:xfrm>
                <a:off x="6818324" y="4991117"/>
                <a:ext cx="14022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38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29C20AE-BE4E-2644-B498-18B395B71F49}"/>
                  </a:ext>
                </a:extLst>
              </p:cNvPr>
              <p:cNvSpPr txBox="1"/>
              <p:nvPr/>
            </p:nvSpPr>
            <p:spPr>
              <a:xfrm>
                <a:off x="7186054" y="4991117"/>
                <a:ext cx="14165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42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3374876-A107-3D4B-8C3B-F5D4450DE1C5}"/>
                  </a:ext>
                </a:extLst>
              </p:cNvPr>
              <p:cNvSpPr txBox="1"/>
              <p:nvPr/>
            </p:nvSpPr>
            <p:spPr>
              <a:xfrm>
                <a:off x="6998612" y="4991117"/>
                <a:ext cx="14022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40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935959-A5D8-AC4F-8B6D-CB5A31AB3EB0}"/>
                  </a:ext>
                </a:extLst>
              </p:cNvPr>
              <p:cNvSpPr txBox="1"/>
              <p:nvPr/>
            </p:nvSpPr>
            <p:spPr>
              <a:xfrm>
                <a:off x="5487628" y="4991117"/>
                <a:ext cx="14022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24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62855B-6C20-8E49-9361-18E96A1D30A0}"/>
                  </a:ext>
                </a:extLst>
              </p:cNvPr>
              <p:cNvSpPr txBox="1"/>
              <p:nvPr/>
            </p:nvSpPr>
            <p:spPr>
              <a:xfrm>
                <a:off x="5667916" y="4991117"/>
                <a:ext cx="141655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26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92DBA8-B6C6-9D4D-AABC-8DA6B4055494}"/>
                  </a:ext>
                </a:extLst>
              </p:cNvPr>
              <p:cNvSpPr txBox="1"/>
              <p:nvPr/>
            </p:nvSpPr>
            <p:spPr>
              <a:xfrm>
                <a:off x="5855358" y="4991117"/>
                <a:ext cx="14165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28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F9A410-BAC8-1F44-9A41-8E97AAC3C919}"/>
                  </a:ext>
                </a:extLst>
              </p:cNvPr>
              <p:cNvSpPr txBox="1"/>
              <p:nvPr/>
            </p:nvSpPr>
            <p:spPr>
              <a:xfrm>
                <a:off x="7374927" y="4991117"/>
                <a:ext cx="140224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44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FB3EEE2-DE35-4944-BD8D-2AB7E8C4D137}"/>
                  </a:ext>
                </a:extLst>
              </p:cNvPr>
              <p:cNvSpPr txBox="1"/>
              <p:nvPr/>
            </p:nvSpPr>
            <p:spPr>
              <a:xfrm>
                <a:off x="7562369" y="4991117"/>
                <a:ext cx="141655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46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09E899D-2728-5E43-905B-94A6D9188423}"/>
                  </a:ext>
                </a:extLst>
              </p:cNvPr>
              <p:cNvSpPr txBox="1"/>
              <p:nvPr/>
            </p:nvSpPr>
            <p:spPr>
              <a:xfrm>
                <a:off x="7765550" y="4991117"/>
                <a:ext cx="141655" cy="195604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Arial" panose="020B0604020202020204"/>
                  </a:rPr>
                  <a:t>48</a:t>
                </a:r>
                <a:endParaRPr lang="en-GB" sz="675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DDCF8B-2498-E54C-852D-F41A46D3F52E}"/>
                </a:ext>
              </a:extLst>
            </p:cNvPr>
            <p:cNvSpPr txBox="1"/>
            <p:nvPr/>
          </p:nvSpPr>
          <p:spPr>
            <a:xfrm>
              <a:off x="2423070" y="5249917"/>
              <a:ext cx="4260318" cy="19892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75" b="1" dirty="0">
                  <a:solidFill>
                    <a:prstClr val="black"/>
                  </a:solidFill>
                  <a:latin typeface="Arial" panose="020B0604020202020204"/>
                </a:rPr>
                <a:t>Time from randomization (months)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43E45B-1B99-514D-A99B-19BAAEBC2F13}"/>
                </a:ext>
              </a:extLst>
            </p:cNvPr>
            <p:cNvSpPr txBox="1"/>
            <p:nvPr/>
          </p:nvSpPr>
          <p:spPr>
            <a:xfrm rot="16200000">
              <a:off x="522101" y="3224700"/>
              <a:ext cx="2067577" cy="15441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75" b="1" dirty="0">
                  <a:solidFill>
                    <a:prstClr val="black"/>
                  </a:solidFill>
                  <a:latin typeface="Arial" panose="020B0604020202020204"/>
                </a:rPr>
                <a:t>Probability of OS</a:t>
              </a:r>
            </a:p>
          </p:txBody>
        </p:sp>
        <p:grpSp>
          <p:nvGrpSpPr>
            <p:cNvPr id="55339" name="Group 91">
              <a:extLst>
                <a:ext uri="{FF2B5EF4-FFF2-40B4-BE49-F238E27FC236}">
                  <a16:creationId xmlns:a16="http://schemas.microsoft.com/office/drawing/2014/main" id="{E1069B8D-D477-BA40-B083-2EF2FBF71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946" y="5355507"/>
              <a:ext cx="6631857" cy="400195"/>
              <a:chOff x="2095069" y="5361660"/>
              <a:chExt cx="5837892" cy="352284"/>
            </a:xfrm>
          </p:grpSpPr>
          <p:grpSp>
            <p:nvGrpSpPr>
              <p:cNvPr id="55492" name="Group 59">
                <a:extLst>
                  <a:ext uri="{FF2B5EF4-FFF2-40B4-BE49-F238E27FC236}">
                    <a16:creationId xmlns:a16="http://schemas.microsoft.com/office/drawing/2014/main" id="{16686370-2098-E346-AB13-20E4C6A81A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5069" y="5361660"/>
                <a:ext cx="1445287" cy="352284"/>
                <a:chOff x="1121460" y="-756536"/>
                <a:chExt cx="1369962" cy="352284"/>
              </a:xfrm>
            </p:grpSpPr>
            <p:sp>
              <p:nvSpPr>
                <p:cNvPr id="55519" name="TextBox 83">
                  <a:extLst>
                    <a:ext uri="{FF2B5EF4-FFF2-40B4-BE49-F238E27FC236}">
                      <a16:creationId xmlns:a16="http://schemas.microsoft.com/office/drawing/2014/main" id="{858BAB2A-AF6D-1E44-8E59-A4CC2D1FC6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460" y="-756536"/>
                  <a:ext cx="1369962" cy="108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 b="1">
                      <a:solidFill>
                        <a:srgbClr val="000000"/>
                      </a:solidFill>
                    </a:rPr>
                    <a:t>Number of patients at risk:</a:t>
                  </a:r>
                </a:p>
              </p:txBody>
            </p:sp>
            <p:sp>
              <p:nvSpPr>
                <p:cNvPr id="55520" name="TextBox 84">
                  <a:extLst>
                    <a:ext uri="{FF2B5EF4-FFF2-40B4-BE49-F238E27FC236}">
                      <a16:creationId xmlns:a16="http://schemas.microsoft.com/office/drawing/2014/main" id="{4EB14D47-4AA1-6040-BD86-99CE6DA3A5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460" y="-620996"/>
                  <a:ext cx="97749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 b="1">
                      <a:solidFill>
                        <a:srgbClr val="ED7D31"/>
                      </a:solidFill>
                    </a:rPr>
                    <a:t>Abiraterone + olaparib</a:t>
                  </a:r>
                </a:p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 b="1">
                      <a:solidFill>
                        <a:srgbClr val="4472C4"/>
                      </a:solidFill>
                    </a:rPr>
                    <a:t>Abiraterone + placebo</a:t>
                  </a:r>
                </a:p>
              </p:txBody>
            </p:sp>
          </p:grpSp>
          <p:grpSp>
            <p:nvGrpSpPr>
              <p:cNvPr id="55493" name="Group 90">
                <a:extLst>
                  <a:ext uri="{FF2B5EF4-FFF2-40B4-BE49-F238E27FC236}">
                    <a16:creationId xmlns:a16="http://schemas.microsoft.com/office/drawing/2014/main" id="{6C168FC6-CFD5-5B43-8183-D26C5DD0E8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7926" y="5496057"/>
                <a:ext cx="4755035" cy="216745"/>
                <a:chOff x="3177926" y="5496057"/>
                <a:chExt cx="4755035" cy="216745"/>
              </a:xfrm>
            </p:grpSpPr>
            <p:sp>
              <p:nvSpPr>
                <p:cNvPr id="55494" name="TextBox 61">
                  <a:extLst>
                    <a:ext uri="{FF2B5EF4-FFF2-40B4-BE49-F238E27FC236}">
                      <a16:creationId xmlns:a16="http://schemas.microsoft.com/office/drawing/2014/main" id="{7D6AF090-4B48-3040-828A-D209AA767B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79800" y="5496057"/>
                  <a:ext cx="182208" cy="216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29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25</a:t>
                  </a:r>
                </a:p>
              </p:txBody>
            </p:sp>
            <p:sp>
              <p:nvSpPr>
                <p:cNvPr id="55495" name="TextBox 62">
                  <a:extLst>
                    <a:ext uri="{FF2B5EF4-FFF2-40B4-BE49-F238E27FC236}">
                      <a16:creationId xmlns:a16="http://schemas.microsoft.com/office/drawing/2014/main" id="{888B04E4-7C3D-4249-83CF-1349BA0B97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89482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63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53</a:t>
                  </a:r>
                </a:p>
              </p:txBody>
            </p:sp>
            <p:sp>
              <p:nvSpPr>
                <p:cNvPr id="55496" name="TextBox 63">
                  <a:extLst>
                    <a:ext uri="{FF2B5EF4-FFF2-40B4-BE49-F238E27FC236}">
                      <a16:creationId xmlns:a16="http://schemas.microsoft.com/office/drawing/2014/main" id="{FDAE322F-A9F5-D84D-929F-7E4AACB1F5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99164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96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84</a:t>
                  </a:r>
                </a:p>
              </p:txBody>
            </p:sp>
            <p:sp>
              <p:nvSpPr>
                <p:cNvPr id="55497" name="TextBox 64">
                  <a:extLst>
                    <a:ext uri="{FF2B5EF4-FFF2-40B4-BE49-F238E27FC236}">
                      <a16:creationId xmlns:a16="http://schemas.microsoft.com/office/drawing/2014/main" id="{6FBCE58B-15D1-114F-BFAC-F7C49E16EC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01033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135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119</a:t>
                  </a:r>
                </a:p>
              </p:txBody>
            </p:sp>
            <p:sp>
              <p:nvSpPr>
                <p:cNvPr id="55498" name="TextBox 65">
                  <a:extLst>
                    <a:ext uri="{FF2B5EF4-FFF2-40B4-BE49-F238E27FC236}">
                      <a16:creationId xmlns:a16="http://schemas.microsoft.com/office/drawing/2014/main" id="{669FF697-5070-8341-A66B-131667E9D1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10867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192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157</a:t>
                  </a:r>
                </a:p>
              </p:txBody>
            </p:sp>
            <p:sp>
              <p:nvSpPr>
                <p:cNvPr id="55499" name="TextBox 66">
                  <a:extLst>
                    <a:ext uri="{FF2B5EF4-FFF2-40B4-BE49-F238E27FC236}">
                      <a16:creationId xmlns:a16="http://schemas.microsoft.com/office/drawing/2014/main" id="{9372533C-0B87-3744-AE1E-EAC737EAE6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20694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226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201</a:t>
                  </a:r>
                </a:p>
              </p:txBody>
            </p:sp>
            <p:sp>
              <p:nvSpPr>
                <p:cNvPr id="55500" name="TextBox 67">
                  <a:extLst>
                    <a:ext uri="{FF2B5EF4-FFF2-40B4-BE49-F238E27FC236}">
                      <a16:creationId xmlns:a16="http://schemas.microsoft.com/office/drawing/2014/main" id="{07364CB3-7888-2A4D-81B8-1C12CBB0B6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30521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246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213</a:t>
                  </a:r>
                </a:p>
              </p:txBody>
            </p:sp>
            <p:sp>
              <p:nvSpPr>
                <p:cNvPr id="55501" name="TextBox 68">
                  <a:extLst>
                    <a:ext uri="{FF2B5EF4-FFF2-40B4-BE49-F238E27FC236}">
                      <a16:creationId xmlns:a16="http://schemas.microsoft.com/office/drawing/2014/main" id="{0AF0F6E5-A469-7142-8704-DDAB0FF7BD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40348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253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225</a:t>
                  </a:r>
                </a:p>
              </p:txBody>
            </p:sp>
            <p:sp>
              <p:nvSpPr>
                <p:cNvPr id="55502" name="TextBox 69">
                  <a:extLst>
                    <a:ext uri="{FF2B5EF4-FFF2-40B4-BE49-F238E27FC236}">
                      <a16:creationId xmlns:a16="http://schemas.microsoft.com/office/drawing/2014/main" id="{E1E8271E-94A9-9746-8A1A-6351234A3F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50175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258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241</a:t>
                  </a:r>
                </a:p>
              </p:txBody>
            </p:sp>
            <p:sp>
              <p:nvSpPr>
                <p:cNvPr id="55503" name="TextBox 70">
                  <a:extLst>
                    <a:ext uri="{FF2B5EF4-FFF2-40B4-BE49-F238E27FC236}">
                      <a16:creationId xmlns:a16="http://schemas.microsoft.com/office/drawing/2014/main" id="{E291B354-A678-0646-8816-6C3BCE4050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60002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273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254</a:t>
                  </a:r>
                </a:p>
              </p:txBody>
            </p:sp>
            <p:sp>
              <p:nvSpPr>
                <p:cNvPr id="55504" name="TextBox 71">
                  <a:extLst>
                    <a:ext uri="{FF2B5EF4-FFF2-40B4-BE49-F238E27FC236}">
                      <a16:creationId xmlns:a16="http://schemas.microsoft.com/office/drawing/2014/main" id="{4B1C660A-3AEB-3341-9C84-BC396EA500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69829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283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282</a:t>
                  </a:r>
                </a:p>
              </p:txBody>
            </p:sp>
            <p:sp>
              <p:nvSpPr>
                <p:cNvPr id="55505" name="TextBox 72">
                  <a:extLst>
                    <a:ext uri="{FF2B5EF4-FFF2-40B4-BE49-F238E27FC236}">
                      <a16:creationId xmlns:a16="http://schemas.microsoft.com/office/drawing/2014/main" id="{8E0C7B8A-E2B2-F14D-85C8-1A82A6057E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79656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298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301</a:t>
                  </a:r>
                </a:p>
              </p:txBody>
            </p:sp>
            <p:sp>
              <p:nvSpPr>
                <p:cNvPr id="55506" name="TextBox 73">
                  <a:extLst>
                    <a:ext uri="{FF2B5EF4-FFF2-40B4-BE49-F238E27FC236}">
                      <a16:creationId xmlns:a16="http://schemas.microsoft.com/office/drawing/2014/main" id="{6A2EE466-9F63-A94D-9413-C9D5C30E09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9483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312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305</a:t>
                  </a:r>
                </a:p>
              </p:txBody>
            </p:sp>
            <p:sp>
              <p:nvSpPr>
                <p:cNvPr id="55507" name="TextBox 74">
                  <a:extLst>
                    <a:ext uri="{FF2B5EF4-FFF2-40B4-BE49-F238E27FC236}">
                      <a16:creationId xmlns:a16="http://schemas.microsoft.com/office/drawing/2014/main" id="{AEA4B642-767B-904F-B4FF-85B4BDC423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99310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318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316</a:t>
                  </a:r>
                </a:p>
              </p:txBody>
            </p:sp>
            <p:sp>
              <p:nvSpPr>
                <p:cNvPr id="55508" name="TextBox 75">
                  <a:extLst>
                    <a:ext uri="{FF2B5EF4-FFF2-40B4-BE49-F238E27FC236}">
                      <a16:creationId xmlns:a16="http://schemas.microsoft.com/office/drawing/2014/main" id="{2A9FC8E9-93F5-F140-8820-251E64A974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9137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334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337</a:t>
                  </a:r>
                </a:p>
              </p:txBody>
            </p:sp>
            <p:sp>
              <p:nvSpPr>
                <p:cNvPr id="55509" name="TextBox 76">
                  <a:extLst>
                    <a:ext uri="{FF2B5EF4-FFF2-40B4-BE49-F238E27FC236}">
                      <a16:creationId xmlns:a16="http://schemas.microsoft.com/office/drawing/2014/main" id="{FB54453D-51BB-7149-8971-56BE1DF640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18964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349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355</a:t>
                  </a:r>
                </a:p>
              </p:txBody>
            </p:sp>
            <p:sp>
              <p:nvSpPr>
                <p:cNvPr id="55510" name="TextBox 77">
                  <a:extLst>
                    <a:ext uri="{FF2B5EF4-FFF2-40B4-BE49-F238E27FC236}">
                      <a16:creationId xmlns:a16="http://schemas.microsoft.com/office/drawing/2014/main" id="{09B4FACD-9671-B64F-BAAA-11BB8F789E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8791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364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370</a:t>
                  </a:r>
                </a:p>
              </p:txBody>
            </p:sp>
            <p:sp>
              <p:nvSpPr>
                <p:cNvPr id="55511" name="TextBox 78">
                  <a:extLst>
                    <a:ext uri="{FF2B5EF4-FFF2-40B4-BE49-F238E27FC236}">
                      <a16:creationId xmlns:a16="http://schemas.microsoft.com/office/drawing/2014/main" id="{BA967F06-BF6F-2943-BC05-DFD01E6446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8618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</a:rPr>
                    <a:t>374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</a:rPr>
                    <a:t>376</a:t>
                  </a:r>
                  <a:endParaRPr lang="en-GB" altLang="en-US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12" name="TextBox 79">
                  <a:extLst>
                    <a:ext uri="{FF2B5EF4-FFF2-40B4-BE49-F238E27FC236}">
                      <a16:creationId xmlns:a16="http://schemas.microsoft.com/office/drawing/2014/main" id="{E9DE8455-667F-004C-9E21-1BAF2DC0E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8445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</a:rPr>
                    <a:t>385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</a:rPr>
                    <a:t>383</a:t>
                  </a:r>
                  <a:endParaRPr lang="en-GB" altLang="en-US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13" name="TextBox 80">
                  <a:extLst>
                    <a:ext uri="{FF2B5EF4-FFF2-40B4-BE49-F238E27FC236}">
                      <a16:creationId xmlns:a16="http://schemas.microsoft.com/office/drawing/2014/main" id="{6FC5649D-B92D-FF4D-A504-790FDFCA8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58272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</a:rPr>
                    <a:t>391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</a:rPr>
                    <a:t>388</a:t>
                  </a:r>
                  <a:endParaRPr lang="en-GB" altLang="en-US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14" name="TextBox 81">
                  <a:extLst>
                    <a:ext uri="{FF2B5EF4-FFF2-40B4-BE49-F238E27FC236}">
                      <a16:creationId xmlns:a16="http://schemas.microsoft.com/office/drawing/2014/main" id="{BB69F146-AECC-0B40-B0D4-6DF584B059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099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</a:rPr>
                    <a:t>399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</a:rPr>
                    <a:t>395</a:t>
                  </a:r>
                  <a:endParaRPr lang="en-GB" altLang="en-US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15" name="TextBox 82">
                  <a:extLst>
                    <a:ext uri="{FF2B5EF4-FFF2-40B4-BE49-F238E27FC236}">
                      <a16:creationId xmlns:a16="http://schemas.microsoft.com/office/drawing/2014/main" id="{F900B7EC-0663-5B47-828B-FA7FC34099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7926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</a:rPr>
                    <a:t>399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</a:rPr>
                    <a:t>397</a:t>
                  </a:r>
                  <a:endParaRPr lang="en-GB" altLang="en-US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16" name="TextBox 85">
                  <a:extLst>
                    <a:ext uri="{FF2B5EF4-FFF2-40B4-BE49-F238E27FC236}">
                      <a16:creationId xmlns:a16="http://schemas.microsoft.com/office/drawing/2014/main" id="{D059D5D0-C415-4346-8E67-305A8D17C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70118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10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7</a:t>
                  </a:r>
                </a:p>
              </p:txBody>
            </p:sp>
            <p:sp>
              <p:nvSpPr>
                <p:cNvPr id="55517" name="TextBox 86">
                  <a:extLst>
                    <a:ext uri="{FF2B5EF4-FFF2-40B4-BE49-F238E27FC236}">
                      <a16:creationId xmlns:a16="http://schemas.microsoft.com/office/drawing/2014/main" id="{CEF2A264-FCE8-5144-B494-6048920814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60436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2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55518" name="TextBox 87">
                  <a:extLst>
                    <a:ext uri="{FF2B5EF4-FFF2-40B4-BE49-F238E27FC236}">
                      <a16:creationId xmlns:a16="http://schemas.microsoft.com/office/drawing/2014/main" id="{F608CBA4-4AD8-2D43-88F7-AF4BE6225C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50753" y="5496057"/>
                  <a:ext cx="182208" cy="216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85800">
                    <a:spcBef>
                      <a:spcPts val="750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ts val="375"/>
                    </a:spcBef>
                    <a:buClr>
                      <a:schemeClr val="bg1"/>
                    </a:buClr>
                    <a:buFont typeface="Wingdings" pitchFamily="2" charset="2"/>
                    <a:buChar char="§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Courier New" panose="02070309020205020404" pitchFamily="49" charset="0"/>
                    <a:buChar char="o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ts val="375"/>
                    </a:spcBef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ts val="375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panose="020B0604020202020204" pitchFamily="34" charset="0"/>
                    <a:buChar char="•"/>
                    <a:defRPr sz="13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0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600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</p:grpSp>
        </p:grpSp>
        <p:grpSp>
          <p:nvGrpSpPr>
            <p:cNvPr id="8" name="Graphic 25">
              <a:extLst>
                <a:ext uri="{FF2B5EF4-FFF2-40B4-BE49-F238E27FC236}">
                  <a16:creationId xmlns:a16="http://schemas.microsoft.com/office/drawing/2014/main" id="{7691C099-D2AF-4146-B9C1-F83CE44E3681}"/>
                </a:ext>
              </a:extLst>
            </p:cNvPr>
            <p:cNvGrpSpPr/>
            <p:nvPr/>
          </p:nvGrpSpPr>
          <p:grpSpPr>
            <a:xfrm>
              <a:off x="1920142" y="1662396"/>
              <a:ext cx="5248335" cy="3308126"/>
              <a:chOff x="1920142" y="1662396"/>
              <a:chExt cx="5248335" cy="3308126"/>
            </a:xfrm>
            <a:no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51106CF-1B5A-7E45-8E0B-9CF201FA2939}"/>
                  </a:ext>
                </a:extLst>
              </p:cNvPr>
              <p:cNvSpPr/>
              <p:nvPr/>
            </p:nvSpPr>
            <p:spPr>
              <a:xfrm>
                <a:off x="1923388" y="3279183"/>
                <a:ext cx="59945" cy="10820"/>
              </a:xfrm>
              <a:custGeom>
                <a:avLst/>
                <a:gdLst>
                  <a:gd name="connsiteX0" fmla="*/ 0 w 59945"/>
                  <a:gd name="connsiteY0" fmla="*/ 0 h 10820"/>
                  <a:gd name="connsiteX1" fmla="*/ 59945 w 59945"/>
                  <a:gd name="connsiteY1" fmla="*/ 0 h 1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5" h="10820">
                    <a:moveTo>
                      <a:pt x="0" y="0"/>
                    </a:moveTo>
                    <a:lnTo>
                      <a:pt x="59945" y="0"/>
                    </a:lnTo>
                  </a:path>
                </a:pathLst>
              </a:custGeom>
              <a:ln w="127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12" name="Graphic 25">
                <a:extLst>
                  <a:ext uri="{FF2B5EF4-FFF2-40B4-BE49-F238E27FC236}">
                    <a16:creationId xmlns:a16="http://schemas.microsoft.com/office/drawing/2014/main" id="{1566E18E-BA4C-FA46-81AA-6D57E1236C6B}"/>
                  </a:ext>
                </a:extLst>
              </p:cNvPr>
              <p:cNvGrpSpPr/>
              <p:nvPr/>
            </p:nvGrpSpPr>
            <p:grpSpPr>
              <a:xfrm>
                <a:off x="1920142" y="1662396"/>
                <a:ext cx="5248335" cy="3308126"/>
                <a:chOff x="1920142" y="1662396"/>
                <a:chExt cx="5248335" cy="3308126"/>
              </a:xfrm>
              <a:noFill/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5B40856-287D-5C44-BAD5-174318458D81}"/>
                    </a:ext>
                  </a:extLst>
                </p:cNvPr>
                <p:cNvSpPr/>
                <p:nvPr/>
              </p:nvSpPr>
              <p:spPr>
                <a:xfrm>
                  <a:off x="1920142" y="1662396"/>
                  <a:ext cx="5248335" cy="3308126"/>
                </a:xfrm>
                <a:custGeom>
                  <a:avLst/>
                  <a:gdLst>
                    <a:gd name="connsiteX0" fmla="*/ 0 w 5248335"/>
                    <a:gd name="connsiteY0" fmla="*/ 0 h 3308126"/>
                    <a:gd name="connsiteX1" fmla="*/ 63191 w 5248335"/>
                    <a:gd name="connsiteY1" fmla="*/ 0 h 3308126"/>
                    <a:gd name="connsiteX2" fmla="*/ 63191 w 5248335"/>
                    <a:gd name="connsiteY2" fmla="*/ 3233898 h 3308126"/>
                    <a:gd name="connsiteX3" fmla="*/ 5248336 w 5248335"/>
                    <a:gd name="connsiteY3" fmla="*/ 3233898 h 3308126"/>
                    <a:gd name="connsiteX4" fmla="*/ 5248336 w 5248335"/>
                    <a:gd name="connsiteY4" fmla="*/ 3308127 h 3308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335" h="3308126">
                      <a:moveTo>
                        <a:pt x="0" y="0"/>
                      </a:moveTo>
                      <a:lnTo>
                        <a:pt x="63191" y="0"/>
                      </a:lnTo>
                      <a:lnTo>
                        <a:pt x="63191" y="3233898"/>
                      </a:lnTo>
                      <a:lnTo>
                        <a:pt x="5248336" y="3233898"/>
                      </a:lnTo>
                      <a:lnTo>
                        <a:pt x="5248336" y="3308127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97F6D3E-90E7-F541-9A12-E3699F15935A}"/>
                    </a:ext>
                  </a:extLst>
                </p:cNvPr>
                <p:cNvSpPr/>
                <p:nvPr/>
              </p:nvSpPr>
              <p:spPr>
                <a:xfrm>
                  <a:off x="1923388" y="1984195"/>
                  <a:ext cx="59945" cy="10820"/>
                </a:xfrm>
                <a:custGeom>
                  <a:avLst/>
                  <a:gdLst>
                    <a:gd name="connsiteX0" fmla="*/ 0 w 59945"/>
                    <a:gd name="connsiteY0" fmla="*/ 0 h 10820"/>
                    <a:gd name="connsiteX1" fmla="*/ 59945 w 59945"/>
                    <a:gd name="connsiteY1" fmla="*/ 0 h 1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945" h="10820">
                      <a:moveTo>
                        <a:pt x="0" y="0"/>
                      </a:moveTo>
                      <a:lnTo>
                        <a:pt x="59945" y="0"/>
                      </a:lnTo>
                    </a:path>
                  </a:pathLst>
                </a:custGeom>
                <a:ln w="127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F755323-EF71-4545-9609-938BC9C6934B}"/>
                    </a:ext>
                  </a:extLst>
                </p:cNvPr>
                <p:cNvSpPr/>
                <p:nvPr/>
              </p:nvSpPr>
              <p:spPr>
                <a:xfrm>
                  <a:off x="1923388" y="2307942"/>
                  <a:ext cx="59945" cy="10820"/>
                </a:xfrm>
                <a:custGeom>
                  <a:avLst/>
                  <a:gdLst>
                    <a:gd name="connsiteX0" fmla="*/ 0 w 59945"/>
                    <a:gd name="connsiteY0" fmla="*/ 0 h 10820"/>
                    <a:gd name="connsiteX1" fmla="*/ 59945 w 59945"/>
                    <a:gd name="connsiteY1" fmla="*/ 0 h 1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945" h="10820">
                      <a:moveTo>
                        <a:pt x="0" y="0"/>
                      </a:moveTo>
                      <a:lnTo>
                        <a:pt x="59945" y="0"/>
                      </a:lnTo>
                    </a:path>
                  </a:pathLst>
                </a:custGeom>
                <a:ln w="127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F4069E45-572D-054E-8E73-DBA8F7F93D26}"/>
                    </a:ext>
                  </a:extLst>
                </p:cNvPr>
                <p:cNvSpPr/>
                <p:nvPr/>
              </p:nvSpPr>
              <p:spPr>
                <a:xfrm>
                  <a:off x="1923388" y="2631689"/>
                  <a:ext cx="59945" cy="10820"/>
                </a:xfrm>
                <a:custGeom>
                  <a:avLst/>
                  <a:gdLst>
                    <a:gd name="connsiteX0" fmla="*/ 0 w 59945"/>
                    <a:gd name="connsiteY0" fmla="*/ 0 h 10820"/>
                    <a:gd name="connsiteX1" fmla="*/ 59945 w 59945"/>
                    <a:gd name="connsiteY1" fmla="*/ 0 h 1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945" h="10820">
                      <a:moveTo>
                        <a:pt x="0" y="0"/>
                      </a:moveTo>
                      <a:lnTo>
                        <a:pt x="59945" y="0"/>
                      </a:lnTo>
                    </a:path>
                  </a:pathLst>
                </a:custGeom>
                <a:ln w="127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2C0B1FD-748D-154D-85CD-477AE9F7C376}"/>
                    </a:ext>
                  </a:extLst>
                </p:cNvPr>
                <p:cNvSpPr/>
                <p:nvPr/>
              </p:nvSpPr>
              <p:spPr>
                <a:xfrm>
                  <a:off x="1923388" y="2955436"/>
                  <a:ext cx="59945" cy="10820"/>
                </a:xfrm>
                <a:custGeom>
                  <a:avLst/>
                  <a:gdLst>
                    <a:gd name="connsiteX0" fmla="*/ 0 w 59945"/>
                    <a:gd name="connsiteY0" fmla="*/ 0 h 10820"/>
                    <a:gd name="connsiteX1" fmla="*/ 59945 w 59945"/>
                    <a:gd name="connsiteY1" fmla="*/ 0 h 1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945" h="10820">
                      <a:moveTo>
                        <a:pt x="0" y="0"/>
                      </a:moveTo>
                      <a:lnTo>
                        <a:pt x="59945" y="0"/>
                      </a:lnTo>
                    </a:path>
                  </a:pathLst>
                </a:custGeom>
                <a:ln w="127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E2BD940C-218E-0844-8C0A-848A27FFD307}"/>
                    </a:ext>
                  </a:extLst>
                </p:cNvPr>
                <p:cNvSpPr/>
                <p:nvPr/>
              </p:nvSpPr>
              <p:spPr>
                <a:xfrm>
                  <a:off x="1923388" y="3602930"/>
                  <a:ext cx="59945" cy="10820"/>
                </a:xfrm>
                <a:custGeom>
                  <a:avLst/>
                  <a:gdLst>
                    <a:gd name="connsiteX0" fmla="*/ 0 w 59945"/>
                    <a:gd name="connsiteY0" fmla="*/ 0 h 10820"/>
                    <a:gd name="connsiteX1" fmla="*/ 59945 w 59945"/>
                    <a:gd name="connsiteY1" fmla="*/ 0 h 1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945" h="10820">
                      <a:moveTo>
                        <a:pt x="0" y="0"/>
                      </a:moveTo>
                      <a:lnTo>
                        <a:pt x="59945" y="0"/>
                      </a:lnTo>
                    </a:path>
                  </a:pathLst>
                </a:custGeom>
                <a:ln w="127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C1930B8F-D6A1-924E-823A-B3245238CB71}"/>
                    </a:ext>
                  </a:extLst>
                </p:cNvPr>
                <p:cNvSpPr/>
                <p:nvPr/>
              </p:nvSpPr>
              <p:spPr>
                <a:xfrm>
                  <a:off x="1923388" y="3926676"/>
                  <a:ext cx="59945" cy="10820"/>
                </a:xfrm>
                <a:custGeom>
                  <a:avLst/>
                  <a:gdLst>
                    <a:gd name="connsiteX0" fmla="*/ 0 w 59945"/>
                    <a:gd name="connsiteY0" fmla="*/ 0 h 10820"/>
                    <a:gd name="connsiteX1" fmla="*/ 59945 w 59945"/>
                    <a:gd name="connsiteY1" fmla="*/ 0 h 1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945" h="10820">
                      <a:moveTo>
                        <a:pt x="0" y="0"/>
                      </a:moveTo>
                      <a:lnTo>
                        <a:pt x="59945" y="0"/>
                      </a:lnTo>
                    </a:path>
                  </a:pathLst>
                </a:custGeom>
                <a:ln w="127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2AE584D7-09E1-B24F-85AE-61E03F7CAD4F}"/>
                    </a:ext>
                  </a:extLst>
                </p:cNvPr>
                <p:cNvSpPr/>
                <p:nvPr/>
              </p:nvSpPr>
              <p:spPr>
                <a:xfrm>
                  <a:off x="1923388" y="4250423"/>
                  <a:ext cx="59945" cy="10820"/>
                </a:xfrm>
                <a:custGeom>
                  <a:avLst/>
                  <a:gdLst>
                    <a:gd name="connsiteX0" fmla="*/ 0 w 59945"/>
                    <a:gd name="connsiteY0" fmla="*/ 0 h 10820"/>
                    <a:gd name="connsiteX1" fmla="*/ 59945 w 59945"/>
                    <a:gd name="connsiteY1" fmla="*/ 0 h 1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945" h="10820">
                      <a:moveTo>
                        <a:pt x="0" y="0"/>
                      </a:moveTo>
                      <a:lnTo>
                        <a:pt x="59945" y="0"/>
                      </a:lnTo>
                    </a:path>
                  </a:pathLst>
                </a:custGeom>
                <a:ln w="127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830EE4CF-2993-834E-9A9F-3260AB59129F}"/>
                    </a:ext>
                  </a:extLst>
                </p:cNvPr>
                <p:cNvSpPr/>
                <p:nvPr/>
              </p:nvSpPr>
              <p:spPr>
                <a:xfrm>
                  <a:off x="1923388" y="4574170"/>
                  <a:ext cx="59945" cy="10820"/>
                </a:xfrm>
                <a:custGeom>
                  <a:avLst/>
                  <a:gdLst>
                    <a:gd name="connsiteX0" fmla="*/ 0 w 59945"/>
                    <a:gd name="connsiteY0" fmla="*/ 0 h 10820"/>
                    <a:gd name="connsiteX1" fmla="*/ 59945 w 59945"/>
                    <a:gd name="connsiteY1" fmla="*/ 0 h 1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945" h="10820">
                      <a:moveTo>
                        <a:pt x="0" y="0"/>
                      </a:moveTo>
                      <a:lnTo>
                        <a:pt x="59945" y="0"/>
                      </a:lnTo>
                    </a:path>
                  </a:pathLst>
                </a:custGeom>
                <a:ln w="127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grpSp>
              <p:nvGrpSpPr>
                <p:cNvPr id="96" name="Graphic 25">
                  <a:extLst>
                    <a:ext uri="{FF2B5EF4-FFF2-40B4-BE49-F238E27FC236}">
                      <a16:creationId xmlns:a16="http://schemas.microsoft.com/office/drawing/2014/main" id="{982E11A2-53ED-C24A-AF10-E6E3117BDBCE}"/>
                    </a:ext>
                  </a:extLst>
                </p:cNvPr>
                <p:cNvGrpSpPr/>
                <p:nvPr/>
              </p:nvGrpSpPr>
              <p:grpSpPr>
                <a:xfrm>
                  <a:off x="1983225" y="4899865"/>
                  <a:ext cx="4961702" cy="70657"/>
                  <a:chOff x="1983225" y="4899865"/>
                  <a:chExt cx="4961702" cy="70657"/>
                </a:xfrm>
              </p:grpSpPr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78B31224-A280-8F40-A285-C332E6D5253F}"/>
                      </a:ext>
                    </a:extLst>
                  </p:cNvPr>
                  <p:cNvSpPr/>
                  <p:nvPr/>
                </p:nvSpPr>
                <p:spPr>
                  <a:xfrm>
                    <a:off x="1983225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A878EF02-8292-1041-8588-939EF7481C39}"/>
                      </a:ext>
                    </a:extLst>
                  </p:cNvPr>
                  <p:cNvSpPr/>
                  <p:nvPr/>
                </p:nvSpPr>
                <p:spPr>
                  <a:xfrm>
                    <a:off x="2194656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8BD70C92-D4E1-1248-9BFB-D98ED5E69161}"/>
                      </a:ext>
                    </a:extLst>
                  </p:cNvPr>
                  <p:cNvSpPr/>
                  <p:nvPr/>
                </p:nvSpPr>
                <p:spPr>
                  <a:xfrm>
                    <a:off x="2411930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93F83D6C-0F6C-5A44-8819-C71D18D5E258}"/>
                      </a:ext>
                    </a:extLst>
                  </p:cNvPr>
                  <p:cNvSpPr/>
                  <p:nvPr/>
                </p:nvSpPr>
                <p:spPr>
                  <a:xfrm>
                    <a:off x="2629095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15FD1008-61BA-FE48-80DC-97DD98F750A9}"/>
                      </a:ext>
                    </a:extLst>
                  </p:cNvPr>
                  <p:cNvSpPr/>
                  <p:nvPr/>
                </p:nvSpPr>
                <p:spPr>
                  <a:xfrm>
                    <a:off x="2835549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3E6D0B3B-1EAF-994F-A177-8F71EF12FE9B}"/>
                      </a:ext>
                    </a:extLst>
                  </p:cNvPr>
                  <p:cNvSpPr/>
                  <p:nvPr/>
                </p:nvSpPr>
                <p:spPr>
                  <a:xfrm>
                    <a:off x="3052823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33B48672-F3E8-9540-BDD2-BD7E6E44D22B}"/>
                      </a:ext>
                    </a:extLst>
                  </p:cNvPr>
                  <p:cNvSpPr/>
                  <p:nvPr/>
                </p:nvSpPr>
                <p:spPr>
                  <a:xfrm>
                    <a:off x="3275074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80436E10-66DA-C64D-86B5-C7BCB1FA3D83}"/>
                      </a:ext>
                    </a:extLst>
                  </p:cNvPr>
                  <p:cNvSpPr/>
                  <p:nvPr/>
                </p:nvSpPr>
                <p:spPr>
                  <a:xfrm>
                    <a:off x="3481528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999CE770-DE0E-A74C-8394-9E983020018B}"/>
                      </a:ext>
                    </a:extLst>
                  </p:cNvPr>
                  <p:cNvSpPr/>
                  <p:nvPr/>
                </p:nvSpPr>
                <p:spPr>
                  <a:xfrm>
                    <a:off x="3698694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E83B3F78-F74B-A147-AE2E-C1A39F733399}"/>
                      </a:ext>
                    </a:extLst>
                  </p:cNvPr>
                  <p:cNvSpPr/>
                  <p:nvPr/>
                </p:nvSpPr>
                <p:spPr>
                  <a:xfrm>
                    <a:off x="3926788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EE360F17-83A0-AA44-9B78-3D62F65115A2}"/>
                      </a:ext>
                    </a:extLst>
                  </p:cNvPr>
                  <p:cNvSpPr/>
                  <p:nvPr/>
                </p:nvSpPr>
                <p:spPr>
                  <a:xfrm>
                    <a:off x="4144062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9EF868A-032A-7945-8661-8775082ADDB8}"/>
                      </a:ext>
                    </a:extLst>
                  </p:cNvPr>
                  <p:cNvSpPr/>
                  <p:nvPr/>
                </p:nvSpPr>
                <p:spPr>
                  <a:xfrm>
                    <a:off x="4355493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7E51E4F1-226C-4B4C-AAC8-E6BDACC71DDE}"/>
                      </a:ext>
                    </a:extLst>
                  </p:cNvPr>
                  <p:cNvSpPr/>
                  <p:nvPr/>
                </p:nvSpPr>
                <p:spPr>
                  <a:xfrm>
                    <a:off x="4572659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4371E8D0-6DC1-124A-9082-F451CD5B9223}"/>
                      </a:ext>
                    </a:extLst>
                  </p:cNvPr>
                  <p:cNvSpPr/>
                  <p:nvPr/>
                </p:nvSpPr>
                <p:spPr>
                  <a:xfrm>
                    <a:off x="4789933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A3008EA2-8C00-9343-B511-75E80BC1C703}"/>
                      </a:ext>
                    </a:extLst>
                  </p:cNvPr>
                  <p:cNvSpPr/>
                  <p:nvPr/>
                </p:nvSpPr>
                <p:spPr>
                  <a:xfrm>
                    <a:off x="4996386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5C512C68-6056-174C-9275-F60907D0ACB4}"/>
                      </a:ext>
                    </a:extLst>
                  </p:cNvPr>
                  <p:cNvSpPr/>
                  <p:nvPr/>
                </p:nvSpPr>
                <p:spPr>
                  <a:xfrm>
                    <a:off x="5218638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F8297833-5762-A241-92FC-A365721E56C7}"/>
                      </a:ext>
                    </a:extLst>
                  </p:cNvPr>
                  <p:cNvSpPr/>
                  <p:nvPr/>
                </p:nvSpPr>
                <p:spPr>
                  <a:xfrm>
                    <a:off x="5435804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2B99917C-2356-3249-93AE-610F01C2BA9F}"/>
                      </a:ext>
                    </a:extLst>
                  </p:cNvPr>
                  <p:cNvSpPr/>
                  <p:nvPr/>
                </p:nvSpPr>
                <p:spPr>
                  <a:xfrm>
                    <a:off x="6944927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9A80DE0-3528-F74B-AEE2-529D4D58DC1D}"/>
                      </a:ext>
                    </a:extLst>
                  </p:cNvPr>
                  <p:cNvSpPr/>
                  <p:nvPr/>
                </p:nvSpPr>
                <p:spPr>
                  <a:xfrm>
                    <a:off x="6727653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3E254ED7-DC9F-9B4F-826F-1E13AFFAD36D}"/>
                      </a:ext>
                    </a:extLst>
                  </p:cNvPr>
                  <p:cNvSpPr/>
                  <p:nvPr/>
                </p:nvSpPr>
                <p:spPr>
                  <a:xfrm>
                    <a:off x="6516222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86F4A3EB-9C9B-534A-A1D1-9F54E3406F10}"/>
                      </a:ext>
                    </a:extLst>
                  </p:cNvPr>
                  <p:cNvSpPr/>
                  <p:nvPr/>
                </p:nvSpPr>
                <p:spPr>
                  <a:xfrm>
                    <a:off x="6092603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9A685119-DE5F-544E-8CC4-45A85350717A}"/>
                      </a:ext>
                    </a:extLst>
                  </p:cNvPr>
                  <p:cNvSpPr/>
                  <p:nvPr/>
                </p:nvSpPr>
                <p:spPr>
                  <a:xfrm>
                    <a:off x="5870352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B31DCBEE-89BA-4343-9A61-9025E7BF77F2}"/>
                      </a:ext>
                    </a:extLst>
                  </p:cNvPr>
                  <p:cNvSpPr/>
                  <p:nvPr/>
                </p:nvSpPr>
                <p:spPr>
                  <a:xfrm>
                    <a:off x="5653078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2B4FA1EC-62A7-544B-9B75-524DD2E69AE7}"/>
                      </a:ext>
                    </a:extLst>
                  </p:cNvPr>
                  <p:cNvSpPr/>
                  <p:nvPr/>
                </p:nvSpPr>
                <p:spPr>
                  <a:xfrm>
                    <a:off x="6298948" y="4899865"/>
                    <a:ext cx="10820" cy="70657"/>
                  </a:xfrm>
                  <a:custGeom>
                    <a:avLst/>
                    <a:gdLst>
                      <a:gd name="connsiteX0" fmla="*/ 0 w 10820"/>
                      <a:gd name="connsiteY0" fmla="*/ 70657 h 70657"/>
                      <a:gd name="connsiteX1" fmla="*/ 0 w 10820"/>
                      <a:gd name="connsiteY1" fmla="*/ 0 h 7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20" h="70657">
                        <a:moveTo>
                          <a:pt x="0" y="70657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C28A086F-BD6F-AB47-9C0B-C9B3685F65CC}"/>
                    </a:ext>
                  </a:extLst>
                </p:cNvPr>
                <p:cNvSpPr/>
                <p:nvPr/>
              </p:nvSpPr>
              <p:spPr>
                <a:xfrm>
                  <a:off x="1923388" y="4895970"/>
                  <a:ext cx="59945" cy="10820"/>
                </a:xfrm>
                <a:custGeom>
                  <a:avLst/>
                  <a:gdLst>
                    <a:gd name="connsiteX0" fmla="*/ 0 w 59945"/>
                    <a:gd name="connsiteY0" fmla="*/ 0 h 10820"/>
                    <a:gd name="connsiteX1" fmla="*/ 59945 w 59945"/>
                    <a:gd name="connsiteY1" fmla="*/ 0 h 1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945" h="10820">
                      <a:moveTo>
                        <a:pt x="0" y="0"/>
                      </a:moveTo>
                      <a:lnTo>
                        <a:pt x="59945" y="0"/>
                      </a:lnTo>
                    </a:path>
                  </a:pathLst>
                </a:custGeom>
                <a:ln w="127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55341" name="Graphic 25">
              <a:extLst>
                <a:ext uri="{FF2B5EF4-FFF2-40B4-BE49-F238E27FC236}">
                  <a16:creationId xmlns:a16="http://schemas.microsoft.com/office/drawing/2014/main" id="{21F05FAF-9BFC-1042-9330-901E2EAF8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7120" y="1662396"/>
              <a:ext cx="5088626" cy="1658012"/>
              <a:chOff x="1987120" y="1662396"/>
              <a:chExt cx="5088626" cy="1658012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AFAAD1-4523-3C4B-85EC-5251A6B24858}"/>
                  </a:ext>
                </a:extLst>
              </p:cNvPr>
              <p:cNvSpPr/>
              <p:nvPr/>
            </p:nvSpPr>
            <p:spPr>
              <a:xfrm>
                <a:off x="1987448" y="1662872"/>
                <a:ext cx="5069795" cy="1640094"/>
              </a:xfrm>
              <a:custGeom>
                <a:avLst/>
                <a:gdLst>
                  <a:gd name="connsiteX0" fmla="*/ 0 w 5070231"/>
                  <a:gd name="connsiteY0" fmla="*/ 0 h 1641349"/>
                  <a:gd name="connsiteX1" fmla="*/ 207536 w 5070231"/>
                  <a:gd name="connsiteY1" fmla="*/ 0 h 1641349"/>
                  <a:gd name="connsiteX2" fmla="*/ 226796 w 5070231"/>
                  <a:gd name="connsiteY2" fmla="*/ 0 h 1641349"/>
                  <a:gd name="connsiteX3" fmla="*/ 226796 w 5070231"/>
                  <a:gd name="connsiteY3" fmla="*/ 18503 h 1641349"/>
                  <a:gd name="connsiteX4" fmla="*/ 242486 w 5070231"/>
                  <a:gd name="connsiteY4" fmla="*/ 18503 h 1641349"/>
                  <a:gd name="connsiteX5" fmla="*/ 242486 w 5070231"/>
                  <a:gd name="connsiteY5" fmla="*/ 29864 h 1641349"/>
                  <a:gd name="connsiteX6" fmla="*/ 255686 w 5070231"/>
                  <a:gd name="connsiteY6" fmla="*/ 29864 h 1641349"/>
                  <a:gd name="connsiteX7" fmla="*/ 255686 w 5070231"/>
                  <a:gd name="connsiteY7" fmla="*/ 38304 h 1641349"/>
                  <a:gd name="connsiteX8" fmla="*/ 277327 w 5070231"/>
                  <a:gd name="connsiteY8" fmla="*/ 38304 h 1641349"/>
                  <a:gd name="connsiteX9" fmla="*/ 277327 w 5070231"/>
                  <a:gd name="connsiteY9" fmla="*/ 44905 h 1641349"/>
                  <a:gd name="connsiteX10" fmla="*/ 371140 w 5070231"/>
                  <a:gd name="connsiteY10" fmla="*/ 44905 h 1641349"/>
                  <a:gd name="connsiteX11" fmla="*/ 371140 w 5070231"/>
                  <a:gd name="connsiteY11" fmla="*/ 52154 h 1641349"/>
                  <a:gd name="connsiteX12" fmla="*/ 404143 w 5070231"/>
                  <a:gd name="connsiteY12" fmla="*/ 52154 h 1641349"/>
                  <a:gd name="connsiteX13" fmla="*/ 404143 w 5070231"/>
                  <a:gd name="connsiteY13" fmla="*/ 67195 h 1641349"/>
                  <a:gd name="connsiteX14" fmla="*/ 431843 w 5070231"/>
                  <a:gd name="connsiteY14" fmla="*/ 67195 h 1641349"/>
                  <a:gd name="connsiteX15" fmla="*/ 431843 w 5070231"/>
                  <a:gd name="connsiteY15" fmla="*/ 77366 h 1641349"/>
                  <a:gd name="connsiteX16" fmla="*/ 476856 w 5070231"/>
                  <a:gd name="connsiteY16" fmla="*/ 77366 h 1641349"/>
                  <a:gd name="connsiteX17" fmla="*/ 476856 w 5070231"/>
                  <a:gd name="connsiteY17" fmla="*/ 85806 h 1641349"/>
                  <a:gd name="connsiteX18" fmla="*/ 513537 w 5070231"/>
                  <a:gd name="connsiteY18" fmla="*/ 85806 h 1641349"/>
                  <a:gd name="connsiteX19" fmla="*/ 513537 w 5070231"/>
                  <a:gd name="connsiteY19" fmla="*/ 99656 h 1641349"/>
                  <a:gd name="connsiteX20" fmla="*/ 545457 w 5070231"/>
                  <a:gd name="connsiteY20" fmla="*/ 99656 h 1641349"/>
                  <a:gd name="connsiteX21" fmla="*/ 545457 w 5070231"/>
                  <a:gd name="connsiteY21" fmla="*/ 108637 h 1641349"/>
                  <a:gd name="connsiteX22" fmla="*/ 592310 w 5070231"/>
                  <a:gd name="connsiteY22" fmla="*/ 108637 h 1641349"/>
                  <a:gd name="connsiteX23" fmla="*/ 592310 w 5070231"/>
                  <a:gd name="connsiteY23" fmla="*/ 121297 h 1641349"/>
                  <a:gd name="connsiteX24" fmla="*/ 681254 w 5070231"/>
                  <a:gd name="connsiteY24" fmla="*/ 121297 h 1641349"/>
                  <a:gd name="connsiteX25" fmla="*/ 681254 w 5070231"/>
                  <a:gd name="connsiteY25" fmla="*/ 126058 h 1641349"/>
                  <a:gd name="connsiteX26" fmla="*/ 711984 w 5070231"/>
                  <a:gd name="connsiteY26" fmla="*/ 126058 h 1641349"/>
                  <a:gd name="connsiteX27" fmla="*/ 711984 w 5070231"/>
                  <a:gd name="connsiteY27" fmla="*/ 135688 h 1641349"/>
                  <a:gd name="connsiteX28" fmla="*/ 720965 w 5070231"/>
                  <a:gd name="connsiteY28" fmla="*/ 135688 h 1641349"/>
                  <a:gd name="connsiteX29" fmla="*/ 720965 w 5070231"/>
                  <a:gd name="connsiteY29" fmla="*/ 143479 h 1641349"/>
                  <a:gd name="connsiteX30" fmla="*/ 725726 w 5070231"/>
                  <a:gd name="connsiteY30" fmla="*/ 143479 h 1641349"/>
                  <a:gd name="connsiteX31" fmla="*/ 725726 w 5070231"/>
                  <a:gd name="connsiteY31" fmla="*/ 159168 h 1641349"/>
                  <a:gd name="connsiteX32" fmla="*/ 731785 w 5070231"/>
                  <a:gd name="connsiteY32" fmla="*/ 159168 h 1641349"/>
                  <a:gd name="connsiteX33" fmla="*/ 731785 w 5070231"/>
                  <a:gd name="connsiteY33" fmla="*/ 165120 h 1641349"/>
                  <a:gd name="connsiteX34" fmla="*/ 770847 w 5070231"/>
                  <a:gd name="connsiteY34" fmla="*/ 165120 h 1641349"/>
                  <a:gd name="connsiteX35" fmla="*/ 770847 w 5070231"/>
                  <a:gd name="connsiteY35" fmla="*/ 178970 h 1641349"/>
                  <a:gd name="connsiteX36" fmla="*/ 793678 w 5070231"/>
                  <a:gd name="connsiteY36" fmla="*/ 178970 h 1641349"/>
                  <a:gd name="connsiteX37" fmla="*/ 793678 w 5070231"/>
                  <a:gd name="connsiteY37" fmla="*/ 187410 h 1641349"/>
                  <a:gd name="connsiteX38" fmla="*/ 840638 w 5070231"/>
                  <a:gd name="connsiteY38" fmla="*/ 187410 h 1641349"/>
                  <a:gd name="connsiteX39" fmla="*/ 840638 w 5070231"/>
                  <a:gd name="connsiteY39" fmla="*/ 195850 h 1641349"/>
                  <a:gd name="connsiteX40" fmla="*/ 855029 w 5070231"/>
                  <a:gd name="connsiteY40" fmla="*/ 195850 h 1641349"/>
                  <a:gd name="connsiteX41" fmla="*/ 855029 w 5070231"/>
                  <a:gd name="connsiteY41" fmla="*/ 203640 h 1641349"/>
                  <a:gd name="connsiteX42" fmla="*/ 894091 w 5070231"/>
                  <a:gd name="connsiteY42" fmla="*/ 203640 h 1641349"/>
                  <a:gd name="connsiteX43" fmla="*/ 894091 w 5070231"/>
                  <a:gd name="connsiteY43" fmla="*/ 212080 h 1641349"/>
                  <a:gd name="connsiteX44" fmla="*/ 908482 w 5070231"/>
                  <a:gd name="connsiteY44" fmla="*/ 212080 h 1641349"/>
                  <a:gd name="connsiteX45" fmla="*/ 908482 w 5070231"/>
                  <a:gd name="connsiteY45" fmla="*/ 218681 h 1641349"/>
                  <a:gd name="connsiteX46" fmla="*/ 919952 w 5070231"/>
                  <a:gd name="connsiteY46" fmla="*/ 218681 h 1641349"/>
                  <a:gd name="connsiteX47" fmla="*/ 919952 w 5070231"/>
                  <a:gd name="connsiteY47" fmla="*/ 234262 h 1641349"/>
                  <a:gd name="connsiteX48" fmla="*/ 950033 w 5070231"/>
                  <a:gd name="connsiteY48" fmla="*/ 234262 h 1641349"/>
                  <a:gd name="connsiteX49" fmla="*/ 950033 w 5070231"/>
                  <a:gd name="connsiteY49" fmla="*/ 243243 h 1641349"/>
                  <a:gd name="connsiteX50" fmla="*/ 957174 w 5070231"/>
                  <a:gd name="connsiteY50" fmla="*/ 243243 h 1641349"/>
                  <a:gd name="connsiteX51" fmla="*/ 957174 w 5070231"/>
                  <a:gd name="connsiteY51" fmla="*/ 248112 h 1641349"/>
                  <a:gd name="connsiteX52" fmla="*/ 1013116 w 5070231"/>
                  <a:gd name="connsiteY52" fmla="*/ 248112 h 1641349"/>
                  <a:gd name="connsiteX53" fmla="*/ 1013116 w 5070231"/>
                  <a:gd name="connsiteY53" fmla="*/ 254713 h 1641349"/>
                  <a:gd name="connsiteX54" fmla="*/ 1035947 w 5070231"/>
                  <a:gd name="connsiteY54" fmla="*/ 254713 h 1641349"/>
                  <a:gd name="connsiteX55" fmla="*/ 1035947 w 5070231"/>
                  <a:gd name="connsiteY55" fmla="*/ 261313 h 1641349"/>
                  <a:gd name="connsiteX56" fmla="*/ 1057047 w 5070231"/>
                  <a:gd name="connsiteY56" fmla="*/ 261313 h 1641349"/>
                  <a:gd name="connsiteX57" fmla="*/ 1057047 w 5070231"/>
                  <a:gd name="connsiteY57" fmla="*/ 268563 h 1641349"/>
                  <a:gd name="connsiteX58" fmla="*/ 1068408 w 5070231"/>
                  <a:gd name="connsiteY58" fmla="*/ 268563 h 1641349"/>
                  <a:gd name="connsiteX59" fmla="*/ 1068408 w 5070231"/>
                  <a:gd name="connsiteY59" fmla="*/ 277003 h 1641349"/>
                  <a:gd name="connsiteX60" fmla="*/ 1094269 w 5070231"/>
                  <a:gd name="connsiteY60" fmla="*/ 277003 h 1641349"/>
                  <a:gd name="connsiteX61" fmla="*/ 1094269 w 5070231"/>
                  <a:gd name="connsiteY61" fmla="*/ 285334 h 1641349"/>
                  <a:gd name="connsiteX62" fmla="*/ 1115910 w 5070231"/>
                  <a:gd name="connsiteY62" fmla="*/ 285334 h 1641349"/>
                  <a:gd name="connsiteX63" fmla="*/ 1115910 w 5070231"/>
                  <a:gd name="connsiteY63" fmla="*/ 293233 h 1641349"/>
                  <a:gd name="connsiteX64" fmla="*/ 1176612 w 5070231"/>
                  <a:gd name="connsiteY64" fmla="*/ 293233 h 1641349"/>
                  <a:gd name="connsiteX65" fmla="*/ 1176612 w 5070231"/>
                  <a:gd name="connsiteY65" fmla="*/ 309464 h 1641349"/>
                  <a:gd name="connsiteX66" fmla="*/ 1194033 w 5070231"/>
                  <a:gd name="connsiteY66" fmla="*/ 309464 h 1641349"/>
                  <a:gd name="connsiteX67" fmla="*/ 1194033 w 5070231"/>
                  <a:gd name="connsiteY67" fmla="*/ 317255 h 1641349"/>
                  <a:gd name="connsiteX68" fmla="*/ 1206044 w 5070231"/>
                  <a:gd name="connsiteY68" fmla="*/ 317255 h 1641349"/>
                  <a:gd name="connsiteX69" fmla="*/ 1206044 w 5070231"/>
                  <a:gd name="connsiteY69" fmla="*/ 328616 h 1641349"/>
                  <a:gd name="connsiteX70" fmla="*/ 1216323 w 5070231"/>
                  <a:gd name="connsiteY70" fmla="*/ 328616 h 1641349"/>
                  <a:gd name="connsiteX71" fmla="*/ 1216323 w 5070231"/>
                  <a:gd name="connsiteY71" fmla="*/ 340086 h 1641349"/>
                  <a:gd name="connsiteX72" fmla="*/ 1225953 w 5070231"/>
                  <a:gd name="connsiteY72" fmla="*/ 340086 h 1641349"/>
                  <a:gd name="connsiteX73" fmla="*/ 1225953 w 5070231"/>
                  <a:gd name="connsiteY73" fmla="*/ 350906 h 1641349"/>
                  <a:gd name="connsiteX74" fmla="*/ 1234934 w 5070231"/>
                  <a:gd name="connsiteY74" fmla="*/ 350906 h 1641349"/>
                  <a:gd name="connsiteX75" fmla="*/ 1234934 w 5070231"/>
                  <a:gd name="connsiteY75" fmla="*/ 355667 h 1641349"/>
                  <a:gd name="connsiteX76" fmla="*/ 1268586 w 5070231"/>
                  <a:gd name="connsiteY76" fmla="*/ 355667 h 1641349"/>
                  <a:gd name="connsiteX77" fmla="*/ 1268586 w 5070231"/>
                  <a:gd name="connsiteY77" fmla="*/ 365297 h 1641349"/>
                  <a:gd name="connsiteX78" fmla="*/ 1276377 w 5070231"/>
                  <a:gd name="connsiteY78" fmla="*/ 365297 h 1641349"/>
                  <a:gd name="connsiteX79" fmla="*/ 1276377 w 5070231"/>
                  <a:gd name="connsiteY79" fmla="*/ 371898 h 1641349"/>
                  <a:gd name="connsiteX80" fmla="*/ 1290876 w 5070231"/>
                  <a:gd name="connsiteY80" fmla="*/ 371898 h 1641349"/>
                  <a:gd name="connsiteX81" fmla="*/ 1290876 w 5070231"/>
                  <a:gd name="connsiteY81" fmla="*/ 389319 h 1641349"/>
                  <a:gd name="connsiteX82" fmla="*/ 1314897 w 5070231"/>
                  <a:gd name="connsiteY82" fmla="*/ 389319 h 1641349"/>
                  <a:gd name="connsiteX83" fmla="*/ 1314897 w 5070231"/>
                  <a:gd name="connsiteY83" fmla="*/ 401979 h 1641349"/>
                  <a:gd name="connsiteX84" fmla="*/ 1353959 w 5070231"/>
                  <a:gd name="connsiteY84" fmla="*/ 401979 h 1641349"/>
                  <a:gd name="connsiteX85" fmla="*/ 1353959 w 5070231"/>
                  <a:gd name="connsiteY85" fmla="*/ 411609 h 1641349"/>
                  <a:gd name="connsiteX86" fmla="*/ 1370190 w 5070231"/>
                  <a:gd name="connsiteY86" fmla="*/ 411609 h 1641349"/>
                  <a:gd name="connsiteX87" fmla="*/ 1370190 w 5070231"/>
                  <a:gd name="connsiteY87" fmla="*/ 420590 h 1641349"/>
                  <a:gd name="connsiteX88" fmla="*/ 1393021 w 5070231"/>
                  <a:gd name="connsiteY88" fmla="*/ 420590 h 1641349"/>
                  <a:gd name="connsiteX89" fmla="*/ 1393021 w 5070231"/>
                  <a:gd name="connsiteY89" fmla="*/ 428489 h 1641349"/>
                  <a:gd name="connsiteX90" fmla="*/ 1402651 w 5070231"/>
                  <a:gd name="connsiteY90" fmla="*/ 428489 h 1641349"/>
                  <a:gd name="connsiteX91" fmla="*/ 1402651 w 5070231"/>
                  <a:gd name="connsiteY91" fmla="*/ 438660 h 1641349"/>
                  <a:gd name="connsiteX92" fmla="*/ 1413471 w 5070231"/>
                  <a:gd name="connsiteY92" fmla="*/ 438660 h 1641349"/>
                  <a:gd name="connsiteX93" fmla="*/ 1413471 w 5070231"/>
                  <a:gd name="connsiteY93" fmla="*/ 448831 h 1641349"/>
                  <a:gd name="connsiteX94" fmla="*/ 1430351 w 5070231"/>
                  <a:gd name="connsiteY94" fmla="*/ 448831 h 1641349"/>
                  <a:gd name="connsiteX95" fmla="*/ 1430351 w 5070231"/>
                  <a:gd name="connsiteY95" fmla="*/ 456081 h 1641349"/>
                  <a:gd name="connsiteX96" fmla="*/ 1448962 w 5070231"/>
                  <a:gd name="connsiteY96" fmla="*/ 456081 h 1641349"/>
                  <a:gd name="connsiteX97" fmla="*/ 1448962 w 5070231"/>
                  <a:gd name="connsiteY97" fmla="*/ 465062 h 1641349"/>
                  <a:gd name="connsiteX98" fmla="*/ 1462163 w 5070231"/>
                  <a:gd name="connsiteY98" fmla="*/ 465062 h 1641349"/>
                  <a:gd name="connsiteX99" fmla="*/ 1462163 w 5070231"/>
                  <a:gd name="connsiteY99" fmla="*/ 474692 h 1641349"/>
                  <a:gd name="connsiteX100" fmla="*/ 1469954 w 5070231"/>
                  <a:gd name="connsiteY100" fmla="*/ 474692 h 1641349"/>
                  <a:gd name="connsiteX101" fmla="*/ 1469954 w 5070231"/>
                  <a:gd name="connsiteY101" fmla="*/ 483132 h 1641349"/>
                  <a:gd name="connsiteX102" fmla="*/ 1482614 w 5070231"/>
                  <a:gd name="connsiteY102" fmla="*/ 483132 h 1641349"/>
                  <a:gd name="connsiteX103" fmla="*/ 1482614 w 5070231"/>
                  <a:gd name="connsiteY103" fmla="*/ 489732 h 1641349"/>
                  <a:gd name="connsiteX104" fmla="*/ 1499385 w 5070231"/>
                  <a:gd name="connsiteY104" fmla="*/ 489732 h 1641349"/>
                  <a:gd name="connsiteX105" fmla="*/ 1499385 w 5070231"/>
                  <a:gd name="connsiteY105" fmla="*/ 500012 h 1641349"/>
                  <a:gd name="connsiteX106" fmla="*/ 1507284 w 5070231"/>
                  <a:gd name="connsiteY106" fmla="*/ 500012 h 1641349"/>
                  <a:gd name="connsiteX107" fmla="*/ 1507284 w 5070231"/>
                  <a:gd name="connsiteY107" fmla="*/ 510832 h 1641349"/>
                  <a:gd name="connsiteX108" fmla="*/ 1518646 w 5070231"/>
                  <a:gd name="connsiteY108" fmla="*/ 510832 h 1641349"/>
                  <a:gd name="connsiteX109" fmla="*/ 1518646 w 5070231"/>
                  <a:gd name="connsiteY109" fmla="*/ 518623 h 1641349"/>
                  <a:gd name="connsiteX110" fmla="*/ 1530656 w 5070231"/>
                  <a:gd name="connsiteY110" fmla="*/ 518623 h 1641349"/>
                  <a:gd name="connsiteX111" fmla="*/ 1530656 w 5070231"/>
                  <a:gd name="connsiteY111" fmla="*/ 529984 h 1641349"/>
                  <a:gd name="connsiteX112" fmla="*/ 1540936 w 5070231"/>
                  <a:gd name="connsiteY112" fmla="*/ 529984 h 1641349"/>
                  <a:gd name="connsiteX113" fmla="*/ 1540936 w 5070231"/>
                  <a:gd name="connsiteY113" fmla="*/ 535394 h 1641349"/>
                  <a:gd name="connsiteX114" fmla="*/ 1560196 w 5070231"/>
                  <a:gd name="connsiteY114" fmla="*/ 535394 h 1641349"/>
                  <a:gd name="connsiteX115" fmla="*/ 1560196 w 5070231"/>
                  <a:gd name="connsiteY115" fmla="*/ 538424 h 1641349"/>
                  <a:gd name="connsiteX116" fmla="*/ 1576427 w 5070231"/>
                  <a:gd name="connsiteY116" fmla="*/ 538424 h 1641349"/>
                  <a:gd name="connsiteX117" fmla="*/ 1576427 w 5070231"/>
                  <a:gd name="connsiteY117" fmla="*/ 548054 h 1641349"/>
                  <a:gd name="connsiteX118" fmla="*/ 1584218 w 5070231"/>
                  <a:gd name="connsiteY118" fmla="*/ 548054 h 1641349"/>
                  <a:gd name="connsiteX119" fmla="*/ 1584218 w 5070231"/>
                  <a:gd name="connsiteY119" fmla="*/ 557035 h 1641349"/>
                  <a:gd name="connsiteX120" fmla="*/ 1598609 w 5070231"/>
                  <a:gd name="connsiteY120" fmla="*/ 557035 h 1641349"/>
                  <a:gd name="connsiteX121" fmla="*/ 1598609 w 5070231"/>
                  <a:gd name="connsiteY121" fmla="*/ 567856 h 1641349"/>
                  <a:gd name="connsiteX122" fmla="*/ 1605209 w 5070231"/>
                  <a:gd name="connsiteY122" fmla="*/ 567856 h 1641349"/>
                  <a:gd name="connsiteX123" fmla="*/ 1605209 w 5070231"/>
                  <a:gd name="connsiteY123" fmla="*/ 581165 h 1641349"/>
                  <a:gd name="connsiteX124" fmla="*/ 1620249 w 5070231"/>
                  <a:gd name="connsiteY124" fmla="*/ 581165 h 1641349"/>
                  <a:gd name="connsiteX125" fmla="*/ 1620249 w 5070231"/>
                  <a:gd name="connsiteY125" fmla="*/ 588306 h 1641349"/>
                  <a:gd name="connsiteX126" fmla="*/ 1626309 w 5070231"/>
                  <a:gd name="connsiteY126" fmla="*/ 588306 h 1641349"/>
                  <a:gd name="connsiteX127" fmla="*/ 1626309 w 5070231"/>
                  <a:gd name="connsiteY127" fmla="*/ 597395 h 1641349"/>
                  <a:gd name="connsiteX128" fmla="*/ 1652170 w 5070231"/>
                  <a:gd name="connsiteY128" fmla="*/ 597395 h 1641349"/>
                  <a:gd name="connsiteX129" fmla="*/ 1652170 w 5070231"/>
                  <a:gd name="connsiteY129" fmla="*/ 605186 h 1641349"/>
                  <a:gd name="connsiteX130" fmla="*/ 1670132 w 5070231"/>
                  <a:gd name="connsiteY130" fmla="*/ 605186 h 1641349"/>
                  <a:gd name="connsiteX131" fmla="*/ 1670132 w 5070231"/>
                  <a:gd name="connsiteY131" fmla="*/ 611786 h 1641349"/>
                  <a:gd name="connsiteX132" fmla="*/ 1692963 w 5070231"/>
                  <a:gd name="connsiteY132" fmla="*/ 611786 h 1641349"/>
                  <a:gd name="connsiteX133" fmla="*/ 1692963 w 5070231"/>
                  <a:gd name="connsiteY133" fmla="*/ 619577 h 1641349"/>
                  <a:gd name="connsiteX134" fmla="*/ 1699563 w 5070231"/>
                  <a:gd name="connsiteY134" fmla="*/ 619577 h 1641349"/>
                  <a:gd name="connsiteX135" fmla="*/ 1699563 w 5070231"/>
                  <a:gd name="connsiteY135" fmla="*/ 630398 h 1641349"/>
                  <a:gd name="connsiteX136" fmla="*/ 1718823 w 5070231"/>
                  <a:gd name="connsiteY136" fmla="*/ 630398 h 1641349"/>
                  <a:gd name="connsiteX137" fmla="*/ 1718823 w 5070231"/>
                  <a:gd name="connsiteY137" fmla="*/ 637647 h 1641349"/>
                  <a:gd name="connsiteX138" fmla="*/ 1747065 w 5070231"/>
                  <a:gd name="connsiteY138" fmla="*/ 637647 h 1641349"/>
                  <a:gd name="connsiteX139" fmla="*/ 1747065 w 5070231"/>
                  <a:gd name="connsiteY139" fmla="*/ 645438 h 1641349"/>
                  <a:gd name="connsiteX140" fmla="*/ 1776605 w 5070231"/>
                  <a:gd name="connsiteY140" fmla="*/ 645438 h 1641349"/>
                  <a:gd name="connsiteX141" fmla="*/ 1776605 w 5070231"/>
                  <a:gd name="connsiteY141" fmla="*/ 652038 h 1641349"/>
                  <a:gd name="connsiteX142" fmla="*/ 1799977 w 5070231"/>
                  <a:gd name="connsiteY142" fmla="*/ 652038 h 1641349"/>
                  <a:gd name="connsiteX143" fmla="*/ 1799977 w 5070231"/>
                  <a:gd name="connsiteY143" fmla="*/ 661669 h 1641349"/>
                  <a:gd name="connsiteX144" fmla="*/ 1830707 w 5070231"/>
                  <a:gd name="connsiteY144" fmla="*/ 661669 h 1641349"/>
                  <a:gd name="connsiteX145" fmla="*/ 1830707 w 5070231"/>
                  <a:gd name="connsiteY145" fmla="*/ 669459 h 1641349"/>
                  <a:gd name="connsiteX146" fmla="*/ 1848128 w 5070231"/>
                  <a:gd name="connsiteY146" fmla="*/ 669459 h 1641349"/>
                  <a:gd name="connsiteX147" fmla="*/ 1848128 w 5070231"/>
                  <a:gd name="connsiteY147" fmla="*/ 679089 h 1641349"/>
                  <a:gd name="connsiteX148" fmla="*/ 1888380 w 5070231"/>
                  <a:gd name="connsiteY148" fmla="*/ 679089 h 1641349"/>
                  <a:gd name="connsiteX149" fmla="*/ 1888380 w 5070231"/>
                  <a:gd name="connsiteY149" fmla="*/ 689910 h 1641349"/>
                  <a:gd name="connsiteX150" fmla="*/ 1905800 w 5070231"/>
                  <a:gd name="connsiteY150" fmla="*/ 689910 h 1641349"/>
                  <a:gd name="connsiteX151" fmla="*/ 1965313 w 5070231"/>
                  <a:gd name="connsiteY151" fmla="*/ 689910 h 1641349"/>
                  <a:gd name="connsiteX152" fmla="*/ 1965313 w 5070231"/>
                  <a:gd name="connsiteY152" fmla="*/ 706790 h 1641349"/>
                  <a:gd name="connsiteX153" fmla="*/ 2001994 w 5070231"/>
                  <a:gd name="connsiteY153" fmla="*/ 706790 h 1641349"/>
                  <a:gd name="connsiteX154" fmla="*/ 2040406 w 5070231"/>
                  <a:gd name="connsiteY154" fmla="*/ 706790 h 1641349"/>
                  <a:gd name="connsiteX155" fmla="*/ 2040406 w 5070231"/>
                  <a:gd name="connsiteY155" fmla="*/ 735031 h 1641349"/>
                  <a:gd name="connsiteX156" fmla="*/ 2074166 w 5070231"/>
                  <a:gd name="connsiteY156" fmla="*/ 735031 h 1641349"/>
                  <a:gd name="connsiteX157" fmla="*/ 2074166 w 5070231"/>
                  <a:gd name="connsiteY157" fmla="*/ 759702 h 1641349"/>
                  <a:gd name="connsiteX158" fmla="*/ 2126970 w 5070231"/>
                  <a:gd name="connsiteY158" fmla="*/ 759702 h 1641349"/>
                  <a:gd name="connsiteX159" fmla="*/ 2126970 w 5070231"/>
                  <a:gd name="connsiteY159" fmla="*/ 771712 h 1641349"/>
                  <a:gd name="connsiteX160" fmla="*/ 2154021 w 5070231"/>
                  <a:gd name="connsiteY160" fmla="*/ 771712 h 1641349"/>
                  <a:gd name="connsiteX161" fmla="*/ 2154021 w 5070231"/>
                  <a:gd name="connsiteY161" fmla="*/ 789133 h 1641349"/>
                  <a:gd name="connsiteX162" fmla="*/ 2182370 w 5070231"/>
                  <a:gd name="connsiteY162" fmla="*/ 789133 h 1641349"/>
                  <a:gd name="connsiteX163" fmla="*/ 2182370 w 5070231"/>
                  <a:gd name="connsiteY163" fmla="*/ 802983 h 1641349"/>
                  <a:gd name="connsiteX164" fmla="*/ 2239394 w 5070231"/>
                  <a:gd name="connsiteY164" fmla="*/ 802983 h 1641349"/>
                  <a:gd name="connsiteX165" fmla="*/ 2239394 w 5070231"/>
                  <a:gd name="connsiteY165" fmla="*/ 823975 h 1641349"/>
                  <a:gd name="connsiteX166" fmla="*/ 2282135 w 5070231"/>
                  <a:gd name="connsiteY166" fmla="*/ 823975 h 1641349"/>
                  <a:gd name="connsiteX167" fmla="*/ 2282135 w 5070231"/>
                  <a:gd name="connsiteY167" fmla="*/ 836635 h 1641349"/>
                  <a:gd name="connsiteX168" fmla="*/ 2312756 w 5070231"/>
                  <a:gd name="connsiteY168" fmla="*/ 836635 h 1641349"/>
                  <a:gd name="connsiteX169" fmla="*/ 2312756 w 5070231"/>
                  <a:gd name="connsiteY169" fmla="*/ 850485 h 1641349"/>
                  <a:gd name="connsiteX170" fmla="*/ 2338617 w 5070231"/>
                  <a:gd name="connsiteY170" fmla="*/ 850485 h 1641349"/>
                  <a:gd name="connsiteX171" fmla="*/ 2338617 w 5070231"/>
                  <a:gd name="connsiteY171" fmla="*/ 859466 h 1641349"/>
                  <a:gd name="connsiteX172" fmla="*/ 2353658 w 5070231"/>
                  <a:gd name="connsiteY172" fmla="*/ 859466 h 1641349"/>
                  <a:gd name="connsiteX173" fmla="*/ 2353658 w 5070231"/>
                  <a:gd name="connsiteY173" fmla="*/ 873316 h 1641349"/>
                  <a:gd name="connsiteX174" fmla="*/ 2371728 w 5070231"/>
                  <a:gd name="connsiteY174" fmla="*/ 873316 h 1641349"/>
                  <a:gd name="connsiteX175" fmla="*/ 2371728 w 5070231"/>
                  <a:gd name="connsiteY175" fmla="*/ 884677 h 1641349"/>
                  <a:gd name="connsiteX176" fmla="*/ 2416741 w 5070231"/>
                  <a:gd name="connsiteY176" fmla="*/ 884677 h 1641349"/>
                  <a:gd name="connsiteX177" fmla="*/ 2416741 w 5070231"/>
                  <a:gd name="connsiteY177" fmla="*/ 900908 h 1641349"/>
                  <a:gd name="connsiteX178" fmla="*/ 2465432 w 5070231"/>
                  <a:gd name="connsiteY178" fmla="*/ 900908 h 1641349"/>
                  <a:gd name="connsiteX179" fmla="*/ 2465432 w 5070231"/>
                  <a:gd name="connsiteY179" fmla="*/ 914758 h 1641349"/>
                  <a:gd name="connsiteX180" fmla="*/ 2476253 w 5070231"/>
                  <a:gd name="connsiteY180" fmla="*/ 914758 h 1641349"/>
                  <a:gd name="connsiteX181" fmla="*/ 2519535 w 5070231"/>
                  <a:gd name="connsiteY181" fmla="*/ 914758 h 1641349"/>
                  <a:gd name="connsiteX182" fmla="*/ 2519535 w 5070231"/>
                  <a:gd name="connsiteY182" fmla="*/ 930989 h 1641349"/>
                  <a:gd name="connsiteX183" fmla="*/ 2530355 w 5070231"/>
                  <a:gd name="connsiteY183" fmla="*/ 930989 h 1641349"/>
                  <a:gd name="connsiteX184" fmla="*/ 2530355 w 5070231"/>
                  <a:gd name="connsiteY184" fmla="*/ 939970 h 1641349"/>
                  <a:gd name="connsiteX185" fmla="*/ 2557190 w 5070231"/>
                  <a:gd name="connsiteY185" fmla="*/ 939970 h 1641349"/>
                  <a:gd name="connsiteX186" fmla="*/ 2557190 w 5070231"/>
                  <a:gd name="connsiteY186" fmla="*/ 956200 h 1641349"/>
                  <a:gd name="connsiteX187" fmla="*/ 2566495 w 5070231"/>
                  <a:gd name="connsiteY187" fmla="*/ 956200 h 1641349"/>
                  <a:gd name="connsiteX188" fmla="*/ 2566495 w 5070231"/>
                  <a:gd name="connsiteY188" fmla="*/ 965290 h 1641349"/>
                  <a:gd name="connsiteX189" fmla="*/ 2589867 w 5070231"/>
                  <a:gd name="connsiteY189" fmla="*/ 965290 h 1641349"/>
                  <a:gd name="connsiteX190" fmla="*/ 2589867 w 5070231"/>
                  <a:gd name="connsiteY190" fmla="*/ 979681 h 1641349"/>
                  <a:gd name="connsiteX191" fmla="*/ 2602527 w 5070231"/>
                  <a:gd name="connsiteY191" fmla="*/ 979681 h 1641349"/>
                  <a:gd name="connsiteX192" fmla="*/ 2638559 w 5070231"/>
                  <a:gd name="connsiteY192" fmla="*/ 979681 h 1641349"/>
                  <a:gd name="connsiteX193" fmla="*/ 2638559 w 5070231"/>
                  <a:gd name="connsiteY193" fmla="*/ 1008571 h 1641349"/>
                  <a:gd name="connsiteX194" fmla="*/ 2669289 w 5070231"/>
                  <a:gd name="connsiteY194" fmla="*/ 1008571 h 1641349"/>
                  <a:gd name="connsiteX195" fmla="*/ 2684113 w 5070231"/>
                  <a:gd name="connsiteY195" fmla="*/ 1008571 h 1641349"/>
                  <a:gd name="connsiteX196" fmla="*/ 2684113 w 5070231"/>
                  <a:gd name="connsiteY196" fmla="*/ 1021556 h 1641349"/>
                  <a:gd name="connsiteX197" fmla="*/ 2700777 w 5070231"/>
                  <a:gd name="connsiteY197" fmla="*/ 1021556 h 1641349"/>
                  <a:gd name="connsiteX198" fmla="*/ 2700777 w 5070231"/>
                  <a:gd name="connsiteY198" fmla="*/ 1027507 h 1641349"/>
                  <a:gd name="connsiteX199" fmla="*/ 2710731 w 5070231"/>
                  <a:gd name="connsiteY199" fmla="*/ 1027507 h 1641349"/>
                  <a:gd name="connsiteX200" fmla="*/ 2710731 w 5070231"/>
                  <a:gd name="connsiteY200" fmla="*/ 1042764 h 1641349"/>
                  <a:gd name="connsiteX201" fmla="*/ 2751741 w 5070231"/>
                  <a:gd name="connsiteY201" fmla="*/ 1042764 h 1641349"/>
                  <a:gd name="connsiteX202" fmla="*/ 2751741 w 5070231"/>
                  <a:gd name="connsiteY202" fmla="*/ 1053584 h 1641349"/>
                  <a:gd name="connsiteX203" fmla="*/ 2767106 w 5070231"/>
                  <a:gd name="connsiteY203" fmla="*/ 1053584 h 1641349"/>
                  <a:gd name="connsiteX204" fmla="*/ 2767106 w 5070231"/>
                  <a:gd name="connsiteY204" fmla="*/ 1064837 h 1641349"/>
                  <a:gd name="connsiteX205" fmla="*/ 2776520 w 5070231"/>
                  <a:gd name="connsiteY205" fmla="*/ 1064837 h 1641349"/>
                  <a:gd name="connsiteX206" fmla="*/ 2776520 w 5070231"/>
                  <a:gd name="connsiteY206" fmla="*/ 1075658 h 1641349"/>
                  <a:gd name="connsiteX207" fmla="*/ 2792750 w 5070231"/>
                  <a:gd name="connsiteY207" fmla="*/ 1075658 h 1641349"/>
                  <a:gd name="connsiteX208" fmla="*/ 2792750 w 5070231"/>
                  <a:gd name="connsiteY208" fmla="*/ 1084314 h 1641349"/>
                  <a:gd name="connsiteX209" fmla="*/ 2966310 w 5070231"/>
                  <a:gd name="connsiteY209" fmla="*/ 1084314 h 1641349"/>
                  <a:gd name="connsiteX210" fmla="*/ 2966310 w 5070231"/>
                  <a:gd name="connsiteY210" fmla="*/ 1093295 h 1641349"/>
                  <a:gd name="connsiteX211" fmla="*/ 2993902 w 5070231"/>
                  <a:gd name="connsiteY211" fmla="*/ 1093295 h 1641349"/>
                  <a:gd name="connsiteX212" fmla="*/ 2993902 w 5070231"/>
                  <a:gd name="connsiteY212" fmla="*/ 1101410 h 1641349"/>
                  <a:gd name="connsiteX213" fmla="*/ 3002883 w 5070231"/>
                  <a:gd name="connsiteY213" fmla="*/ 1101410 h 1641349"/>
                  <a:gd name="connsiteX214" fmla="*/ 3002883 w 5070231"/>
                  <a:gd name="connsiteY214" fmla="*/ 1115802 h 1641349"/>
                  <a:gd name="connsiteX215" fmla="*/ 3049302 w 5070231"/>
                  <a:gd name="connsiteY215" fmla="*/ 1115802 h 1641349"/>
                  <a:gd name="connsiteX216" fmla="*/ 3049302 w 5070231"/>
                  <a:gd name="connsiteY216" fmla="*/ 1125756 h 1641349"/>
                  <a:gd name="connsiteX217" fmla="*/ 3069103 w 5070231"/>
                  <a:gd name="connsiteY217" fmla="*/ 1125756 h 1641349"/>
                  <a:gd name="connsiteX218" fmla="*/ 3069103 w 5070231"/>
                  <a:gd name="connsiteY218" fmla="*/ 1134305 h 1641349"/>
                  <a:gd name="connsiteX219" fmla="*/ 3081331 w 5070231"/>
                  <a:gd name="connsiteY219" fmla="*/ 1134305 h 1641349"/>
                  <a:gd name="connsiteX220" fmla="*/ 3081331 w 5070231"/>
                  <a:gd name="connsiteY220" fmla="*/ 1141554 h 1641349"/>
                  <a:gd name="connsiteX221" fmla="*/ 3139977 w 5070231"/>
                  <a:gd name="connsiteY221" fmla="*/ 1141554 h 1641349"/>
                  <a:gd name="connsiteX222" fmla="*/ 3139977 w 5070231"/>
                  <a:gd name="connsiteY222" fmla="*/ 1149237 h 1641349"/>
                  <a:gd name="connsiteX223" fmla="*/ 3153936 w 5070231"/>
                  <a:gd name="connsiteY223" fmla="*/ 1149237 h 1641349"/>
                  <a:gd name="connsiteX224" fmla="*/ 3153936 w 5070231"/>
                  <a:gd name="connsiteY224" fmla="*/ 1157352 h 1641349"/>
                  <a:gd name="connsiteX225" fmla="*/ 3162051 w 5070231"/>
                  <a:gd name="connsiteY225" fmla="*/ 1157352 h 1641349"/>
                  <a:gd name="connsiteX226" fmla="*/ 3162051 w 5070231"/>
                  <a:gd name="connsiteY226" fmla="*/ 1166766 h 1641349"/>
                  <a:gd name="connsiteX227" fmla="*/ 3213448 w 5070231"/>
                  <a:gd name="connsiteY227" fmla="*/ 1166766 h 1641349"/>
                  <a:gd name="connsiteX228" fmla="*/ 3213448 w 5070231"/>
                  <a:gd name="connsiteY228" fmla="*/ 1176721 h 1641349"/>
                  <a:gd name="connsiteX229" fmla="*/ 3242771 w 5070231"/>
                  <a:gd name="connsiteY229" fmla="*/ 1176721 h 1641349"/>
                  <a:gd name="connsiteX230" fmla="*/ 3242771 w 5070231"/>
                  <a:gd name="connsiteY230" fmla="*/ 1190679 h 1641349"/>
                  <a:gd name="connsiteX231" fmla="*/ 3255323 w 5070231"/>
                  <a:gd name="connsiteY231" fmla="*/ 1190679 h 1641349"/>
                  <a:gd name="connsiteX232" fmla="*/ 3255323 w 5070231"/>
                  <a:gd name="connsiteY232" fmla="*/ 1195223 h 1641349"/>
                  <a:gd name="connsiteX233" fmla="*/ 3281508 w 5070231"/>
                  <a:gd name="connsiteY233" fmla="*/ 1195223 h 1641349"/>
                  <a:gd name="connsiteX234" fmla="*/ 3281508 w 5070231"/>
                  <a:gd name="connsiteY234" fmla="*/ 1203339 h 1641349"/>
                  <a:gd name="connsiteX235" fmla="*/ 3289191 w 5070231"/>
                  <a:gd name="connsiteY235" fmla="*/ 1203339 h 1641349"/>
                  <a:gd name="connsiteX236" fmla="*/ 3289191 w 5070231"/>
                  <a:gd name="connsiteY236" fmla="*/ 1209182 h 1641349"/>
                  <a:gd name="connsiteX237" fmla="*/ 3317973 w 5070231"/>
                  <a:gd name="connsiteY237" fmla="*/ 1209182 h 1641349"/>
                  <a:gd name="connsiteX238" fmla="*/ 3317973 w 5070231"/>
                  <a:gd name="connsiteY238" fmla="*/ 1216864 h 1641349"/>
                  <a:gd name="connsiteX239" fmla="*/ 3356819 w 5070231"/>
                  <a:gd name="connsiteY239" fmla="*/ 1216864 h 1641349"/>
                  <a:gd name="connsiteX240" fmla="*/ 3356819 w 5070231"/>
                  <a:gd name="connsiteY240" fmla="*/ 1224439 h 1641349"/>
                  <a:gd name="connsiteX241" fmla="*/ 3376620 w 5070231"/>
                  <a:gd name="connsiteY241" fmla="*/ 1224439 h 1641349"/>
                  <a:gd name="connsiteX242" fmla="*/ 3376620 w 5070231"/>
                  <a:gd name="connsiteY242" fmla="*/ 1231688 h 1641349"/>
                  <a:gd name="connsiteX243" fmla="*/ 3398261 w 5070231"/>
                  <a:gd name="connsiteY243" fmla="*/ 1231688 h 1641349"/>
                  <a:gd name="connsiteX244" fmla="*/ 3398261 w 5070231"/>
                  <a:gd name="connsiteY244" fmla="*/ 1249326 h 1641349"/>
                  <a:gd name="connsiteX245" fmla="*/ 3435699 w 5070231"/>
                  <a:gd name="connsiteY245" fmla="*/ 1249326 h 1641349"/>
                  <a:gd name="connsiteX246" fmla="*/ 3435699 w 5070231"/>
                  <a:gd name="connsiteY246" fmla="*/ 1261661 h 1641349"/>
                  <a:gd name="connsiteX247" fmla="*/ 3477791 w 5070231"/>
                  <a:gd name="connsiteY247" fmla="*/ 1261661 h 1641349"/>
                  <a:gd name="connsiteX248" fmla="*/ 3477791 w 5070231"/>
                  <a:gd name="connsiteY248" fmla="*/ 1283302 h 1641349"/>
                  <a:gd name="connsiteX249" fmla="*/ 3525834 w 5070231"/>
                  <a:gd name="connsiteY249" fmla="*/ 1283302 h 1641349"/>
                  <a:gd name="connsiteX250" fmla="*/ 3525834 w 5070231"/>
                  <a:gd name="connsiteY250" fmla="*/ 1298883 h 1641349"/>
                  <a:gd name="connsiteX251" fmla="*/ 3561974 w 5070231"/>
                  <a:gd name="connsiteY251" fmla="*/ 1298883 h 1641349"/>
                  <a:gd name="connsiteX252" fmla="*/ 3589566 w 5070231"/>
                  <a:gd name="connsiteY252" fmla="*/ 1298883 h 1641349"/>
                  <a:gd name="connsiteX253" fmla="*/ 3589566 w 5070231"/>
                  <a:gd name="connsiteY253" fmla="*/ 1312084 h 1641349"/>
                  <a:gd name="connsiteX254" fmla="*/ 3624407 w 5070231"/>
                  <a:gd name="connsiteY254" fmla="*/ 1312084 h 1641349"/>
                  <a:gd name="connsiteX255" fmla="*/ 3624407 w 5070231"/>
                  <a:gd name="connsiteY255" fmla="*/ 1325285 h 1641349"/>
                  <a:gd name="connsiteX256" fmla="*/ 3664119 w 5070231"/>
                  <a:gd name="connsiteY256" fmla="*/ 1325285 h 1641349"/>
                  <a:gd name="connsiteX257" fmla="*/ 3664119 w 5070231"/>
                  <a:gd name="connsiteY257" fmla="*/ 1333725 h 1641349"/>
                  <a:gd name="connsiteX258" fmla="*/ 3708590 w 5070231"/>
                  <a:gd name="connsiteY258" fmla="*/ 1333725 h 1641349"/>
                  <a:gd name="connsiteX259" fmla="*/ 3708590 w 5070231"/>
                  <a:gd name="connsiteY259" fmla="*/ 1343355 h 1641349"/>
                  <a:gd name="connsiteX260" fmla="*/ 3756741 w 5070231"/>
                  <a:gd name="connsiteY260" fmla="*/ 1343355 h 1641349"/>
                  <a:gd name="connsiteX261" fmla="*/ 3756741 w 5070231"/>
                  <a:gd name="connsiteY261" fmla="*/ 1355366 h 1641349"/>
                  <a:gd name="connsiteX262" fmla="*/ 3801213 w 5070231"/>
                  <a:gd name="connsiteY262" fmla="*/ 1355366 h 1641349"/>
                  <a:gd name="connsiteX263" fmla="*/ 3801213 w 5070231"/>
                  <a:gd name="connsiteY263" fmla="*/ 1368567 h 1641349"/>
                  <a:gd name="connsiteX264" fmla="*/ 3849256 w 5070231"/>
                  <a:gd name="connsiteY264" fmla="*/ 1368567 h 1641349"/>
                  <a:gd name="connsiteX265" fmla="*/ 3849256 w 5070231"/>
                  <a:gd name="connsiteY265" fmla="*/ 1381876 h 1641349"/>
                  <a:gd name="connsiteX266" fmla="*/ 3876956 w 5070231"/>
                  <a:gd name="connsiteY266" fmla="*/ 1381876 h 1641349"/>
                  <a:gd name="connsiteX267" fmla="*/ 3876956 w 5070231"/>
                  <a:gd name="connsiteY267" fmla="*/ 1401028 h 1641349"/>
                  <a:gd name="connsiteX268" fmla="*/ 3919048 w 5070231"/>
                  <a:gd name="connsiteY268" fmla="*/ 1401028 h 1641349"/>
                  <a:gd name="connsiteX269" fmla="*/ 3953889 w 5070231"/>
                  <a:gd name="connsiteY269" fmla="*/ 1401028 h 1641349"/>
                  <a:gd name="connsiteX270" fmla="*/ 3953889 w 5070231"/>
                  <a:gd name="connsiteY270" fmla="*/ 1416717 h 1641349"/>
                  <a:gd name="connsiteX271" fmla="*/ 3977911 w 5070231"/>
                  <a:gd name="connsiteY271" fmla="*/ 1416717 h 1641349"/>
                  <a:gd name="connsiteX272" fmla="*/ 3977911 w 5070231"/>
                  <a:gd name="connsiteY272" fmla="*/ 1428728 h 1641349"/>
                  <a:gd name="connsiteX273" fmla="*/ 3999552 w 5070231"/>
                  <a:gd name="connsiteY273" fmla="*/ 1428728 h 1641349"/>
                  <a:gd name="connsiteX274" fmla="*/ 3999552 w 5070231"/>
                  <a:gd name="connsiteY274" fmla="*/ 1444309 h 1641349"/>
                  <a:gd name="connsiteX275" fmla="*/ 4124636 w 5070231"/>
                  <a:gd name="connsiteY275" fmla="*/ 1444309 h 1641349"/>
                  <a:gd name="connsiteX276" fmla="*/ 4124636 w 5070231"/>
                  <a:gd name="connsiteY276" fmla="*/ 1458809 h 1641349"/>
                  <a:gd name="connsiteX277" fmla="*/ 4171488 w 5070231"/>
                  <a:gd name="connsiteY277" fmla="*/ 1458809 h 1641349"/>
                  <a:gd name="connsiteX278" fmla="*/ 4171488 w 5070231"/>
                  <a:gd name="connsiteY278" fmla="*/ 1476771 h 1641349"/>
                  <a:gd name="connsiteX279" fmla="*/ 4190748 w 5070231"/>
                  <a:gd name="connsiteY279" fmla="*/ 1476771 h 1641349"/>
                  <a:gd name="connsiteX280" fmla="*/ 4190748 w 5070231"/>
                  <a:gd name="connsiteY280" fmla="*/ 1505661 h 1641349"/>
                  <a:gd name="connsiteX281" fmla="*/ 4217150 w 5070231"/>
                  <a:gd name="connsiteY281" fmla="*/ 1505661 h 1641349"/>
                  <a:gd name="connsiteX282" fmla="*/ 4217150 w 5070231"/>
                  <a:gd name="connsiteY282" fmla="*/ 1526112 h 1641349"/>
                  <a:gd name="connsiteX283" fmla="*/ 4258051 w 5070231"/>
                  <a:gd name="connsiteY283" fmla="*/ 1526112 h 1641349"/>
                  <a:gd name="connsiteX284" fmla="*/ 4258051 w 5070231"/>
                  <a:gd name="connsiteY284" fmla="*/ 1536932 h 1641349"/>
                  <a:gd name="connsiteX285" fmla="*/ 4289322 w 5070231"/>
                  <a:gd name="connsiteY285" fmla="*/ 1536932 h 1641349"/>
                  <a:gd name="connsiteX286" fmla="*/ 4289322 w 5070231"/>
                  <a:gd name="connsiteY286" fmla="*/ 1552514 h 1641349"/>
                  <a:gd name="connsiteX287" fmla="*/ 4369826 w 5070231"/>
                  <a:gd name="connsiteY287" fmla="*/ 1552514 h 1641349"/>
                  <a:gd name="connsiteX288" fmla="*/ 4369826 w 5070231"/>
                  <a:gd name="connsiteY288" fmla="*/ 1577834 h 1641349"/>
                  <a:gd name="connsiteX289" fmla="*/ 4530942 w 5070231"/>
                  <a:gd name="connsiteY289" fmla="*/ 1577834 h 1641349"/>
                  <a:gd name="connsiteX290" fmla="*/ 4530942 w 5070231"/>
                  <a:gd name="connsiteY290" fmla="*/ 1598284 h 1641349"/>
                  <a:gd name="connsiteX291" fmla="*/ 4544143 w 5070231"/>
                  <a:gd name="connsiteY291" fmla="*/ 1598284 h 1641349"/>
                  <a:gd name="connsiteX292" fmla="*/ 4543710 w 5070231"/>
                  <a:gd name="connsiteY292" fmla="*/ 1641349 h 1641349"/>
                  <a:gd name="connsiteX293" fmla="*/ 4674746 w 5070231"/>
                  <a:gd name="connsiteY293" fmla="*/ 1641349 h 1641349"/>
                  <a:gd name="connsiteX294" fmla="*/ 5070232 w 5070231"/>
                  <a:gd name="connsiteY294" fmla="*/ 1641349 h 164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</a:cxnLst>
                <a:rect l="l" t="t" r="r" b="b"/>
                <a:pathLst>
                  <a:path w="5070231" h="1641349">
                    <a:moveTo>
                      <a:pt x="0" y="0"/>
                    </a:moveTo>
                    <a:lnTo>
                      <a:pt x="207536" y="0"/>
                    </a:lnTo>
                    <a:lnTo>
                      <a:pt x="226796" y="0"/>
                    </a:lnTo>
                    <a:lnTo>
                      <a:pt x="226796" y="18503"/>
                    </a:lnTo>
                    <a:lnTo>
                      <a:pt x="242486" y="18503"/>
                    </a:lnTo>
                    <a:lnTo>
                      <a:pt x="242486" y="29864"/>
                    </a:lnTo>
                    <a:lnTo>
                      <a:pt x="255686" y="29864"/>
                    </a:lnTo>
                    <a:lnTo>
                      <a:pt x="255686" y="38304"/>
                    </a:lnTo>
                    <a:lnTo>
                      <a:pt x="277327" y="38304"/>
                    </a:lnTo>
                    <a:lnTo>
                      <a:pt x="277327" y="44905"/>
                    </a:lnTo>
                    <a:lnTo>
                      <a:pt x="371140" y="44905"/>
                    </a:lnTo>
                    <a:lnTo>
                      <a:pt x="371140" y="52154"/>
                    </a:lnTo>
                    <a:lnTo>
                      <a:pt x="404143" y="52154"/>
                    </a:lnTo>
                    <a:lnTo>
                      <a:pt x="404143" y="67195"/>
                    </a:lnTo>
                    <a:lnTo>
                      <a:pt x="431843" y="67195"/>
                    </a:lnTo>
                    <a:lnTo>
                      <a:pt x="431843" y="77366"/>
                    </a:lnTo>
                    <a:lnTo>
                      <a:pt x="476856" y="77366"/>
                    </a:lnTo>
                    <a:lnTo>
                      <a:pt x="476856" y="85806"/>
                    </a:lnTo>
                    <a:lnTo>
                      <a:pt x="513537" y="85806"/>
                    </a:lnTo>
                    <a:lnTo>
                      <a:pt x="513537" y="99656"/>
                    </a:lnTo>
                    <a:lnTo>
                      <a:pt x="545457" y="99656"/>
                    </a:lnTo>
                    <a:lnTo>
                      <a:pt x="545457" y="108637"/>
                    </a:lnTo>
                    <a:lnTo>
                      <a:pt x="592310" y="108637"/>
                    </a:lnTo>
                    <a:lnTo>
                      <a:pt x="592310" y="121297"/>
                    </a:lnTo>
                    <a:lnTo>
                      <a:pt x="681254" y="121297"/>
                    </a:lnTo>
                    <a:lnTo>
                      <a:pt x="681254" y="126058"/>
                    </a:lnTo>
                    <a:lnTo>
                      <a:pt x="711984" y="126058"/>
                    </a:lnTo>
                    <a:lnTo>
                      <a:pt x="711984" y="135688"/>
                    </a:lnTo>
                    <a:lnTo>
                      <a:pt x="720965" y="135688"/>
                    </a:lnTo>
                    <a:lnTo>
                      <a:pt x="720965" y="143479"/>
                    </a:lnTo>
                    <a:lnTo>
                      <a:pt x="725726" y="143479"/>
                    </a:lnTo>
                    <a:lnTo>
                      <a:pt x="725726" y="159168"/>
                    </a:lnTo>
                    <a:lnTo>
                      <a:pt x="731785" y="159168"/>
                    </a:lnTo>
                    <a:lnTo>
                      <a:pt x="731785" y="165120"/>
                    </a:lnTo>
                    <a:lnTo>
                      <a:pt x="770847" y="165120"/>
                    </a:lnTo>
                    <a:lnTo>
                      <a:pt x="770847" y="178970"/>
                    </a:lnTo>
                    <a:lnTo>
                      <a:pt x="793678" y="178970"/>
                    </a:lnTo>
                    <a:lnTo>
                      <a:pt x="793678" y="187410"/>
                    </a:lnTo>
                    <a:lnTo>
                      <a:pt x="840638" y="187410"/>
                    </a:lnTo>
                    <a:lnTo>
                      <a:pt x="840638" y="195850"/>
                    </a:lnTo>
                    <a:lnTo>
                      <a:pt x="855029" y="195850"/>
                    </a:lnTo>
                    <a:lnTo>
                      <a:pt x="855029" y="203640"/>
                    </a:lnTo>
                    <a:lnTo>
                      <a:pt x="894091" y="203640"/>
                    </a:lnTo>
                    <a:lnTo>
                      <a:pt x="894091" y="212080"/>
                    </a:lnTo>
                    <a:lnTo>
                      <a:pt x="908482" y="212080"/>
                    </a:lnTo>
                    <a:lnTo>
                      <a:pt x="908482" y="218681"/>
                    </a:lnTo>
                    <a:lnTo>
                      <a:pt x="919952" y="218681"/>
                    </a:lnTo>
                    <a:lnTo>
                      <a:pt x="919952" y="234262"/>
                    </a:lnTo>
                    <a:lnTo>
                      <a:pt x="950033" y="234262"/>
                    </a:lnTo>
                    <a:lnTo>
                      <a:pt x="950033" y="243243"/>
                    </a:lnTo>
                    <a:lnTo>
                      <a:pt x="957174" y="243243"/>
                    </a:lnTo>
                    <a:lnTo>
                      <a:pt x="957174" y="248112"/>
                    </a:lnTo>
                    <a:lnTo>
                      <a:pt x="1013116" y="248112"/>
                    </a:lnTo>
                    <a:lnTo>
                      <a:pt x="1013116" y="254713"/>
                    </a:lnTo>
                    <a:lnTo>
                      <a:pt x="1035947" y="254713"/>
                    </a:lnTo>
                    <a:lnTo>
                      <a:pt x="1035947" y="261313"/>
                    </a:lnTo>
                    <a:lnTo>
                      <a:pt x="1057047" y="261313"/>
                    </a:lnTo>
                    <a:lnTo>
                      <a:pt x="1057047" y="268563"/>
                    </a:lnTo>
                    <a:lnTo>
                      <a:pt x="1068408" y="268563"/>
                    </a:lnTo>
                    <a:lnTo>
                      <a:pt x="1068408" y="277003"/>
                    </a:lnTo>
                    <a:lnTo>
                      <a:pt x="1094269" y="277003"/>
                    </a:lnTo>
                    <a:lnTo>
                      <a:pt x="1094269" y="285334"/>
                    </a:lnTo>
                    <a:lnTo>
                      <a:pt x="1115910" y="285334"/>
                    </a:lnTo>
                    <a:lnTo>
                      <a:pt x="1115910" y="293233"/>
                    </a:lnTo>
                    <a:lnTo>
                      <a:pt x="1176612" y="293233"/>
                    </a:lnTo>
                    <a:lnTo>
                      <a:pt x="1176612" y="309464"/>
                    </a:lnTo>
                    <a:lnTo>
                      <a:pt x="1194033" y="309464"/>
                    </a:lnTo>
                    <a:lnTo>
                      <a:pt x="1194033" y="317255"/>
                    </a:lnTo>
                    <a:lnTo>
                      <a:pt x="1206044" y="317255"/>
                    </a:lnTo>
                    <a:lnTo>
                      <a:pt x="1206044" y="328616"/>
                    </a:lnTo>
                    <a:lnTo>
                      <a:pt x="1216323" y="328616"/>
                    </a:lnTo>
                    <a:lnTo>
                      <a:pt x="1216323" y="340086"/>
                    </a:lnTo>
                    <a:lnTo>
                      <a:pt x="1225953" y="340086"/>
                    </a:lnTo>
                    <a:lnTo>
                      <a:pt x="1225953" y="350906"/>
                    </a:lnTo>
                    <a:lnTo>
                      <a:pt x="1234934" y="350906"/>
                    </a:lnTo>
                    <a:lnTo>
                      <a:pt x="1234934" y="355667"/>
                    </a:lnTo>
                    <a:lnTo>
                      <a:pt x="1268586" y="355667"/>
                    </a:lnTo>
                    <a:lnTo>
                      <a:pt x="1268586" y="365297"/>
                    </a:lnTo>
                    <a:lnTo>
                      <a:pt x="1276377" y="365297"/>
                    </a:lnTo>
                    <a:lnTo>
                      <a:pt x="1276377" y="371898"/>
                    </a:lnTo>
                    <a:lnTo>
                      <a:pt x="1290876" y="371898"/>
                    </a:lnTo>
                    <a:lnTo>
                      <a:pt x="1290876" y="389319"/>
                    </a:lnTo>
                    <a:lnTo>
                      <a:pt x="1314897" y="389319"/>
                    </a:lnTo>
                    <a:lnTo>
                      <a:pt x="1314897" y="401979"/>
                    </a:lnTo>
                    <a:lnTo>
                      <a:pt x="1353959" y="401979"/>
                    </a:lnTo>
                    <a:lnTo>
                      <a:pt x="1353959" y="411609"/>
                    </a:lnTo>
                    <a:lnTo>
                      <a:pt x="1370190" y="411609"/>
                    </a:lnTo>
                    <a:lnTo>
                      <a:pt x="1370190" y="420590"/>
                    </a:lnTo>
                    <a:lnTo>
                      <a:pt x="1393021" y="420590"/>
                    </a:lnTo>
                    <a:lnTo>
                      <a:pt x="1393021" y="428489"/>
                    </a:lnTo>
                    <a:lnTo>
                      <a:pt x="1402651" y="428489"/>
                    </a:lnTo>
                    <a:lnTo>
                      <a:pt x="1402651" y="438660"/>
                    </a:lnTo>
                    <a:lnTo>
                      <a:pt x="1413471" y="438660"/>
                    </a:lnTo>
                    <a:lnTo>
                      <a:pt x="1413471" y="448831"/>
                    </a:lnTo>
                    <a:lnTo>
                      <a:pt x="1430351" y="448831"/>
                    </a:lnTo>
                    <a:lnTo>
                      <a:pt x="1430351" y="456081"/>
                    </a:lnTo>
                    <a:lnTo>
                      <a:pt x="1448962" y="456081"/>
                    </a:lnTo>
                    <a:lnTo>
                      <a:pt x="1448962" y="465062"/>
                    </a:lnTo>
                    <a:lnTo>
                      <a:pt x="1462163" y="465062"/>
                    </a:lnTo>
                    <a:lnTo>
                      <a:pt x="1462163" y="474692"/>
                    </a:lnTo>
                    <a:lnTo>
                      <a:pt x="1469954" y="474692"/>
                    </a:lnTo>
                    <a:lnTo>
                      <a:pt x="1469954" y="483132"/>
                    </a:lnTo>
                    <a:lnTo>
                      <a:pt x="1482614" y="483132"/>
                    </a:lnTo>
                    <a:lnTo>
                      <a:pt x="1482614" y="489732"/>
                    </a:lnTo>
                    <a:lnTo>
                      <a:pt x="1499385" y="489732"/>
                    </a:lnTo>
                    <a:lnTo>
                      <a:pt x="1499385" y="500012"/>
                    </a:lnTo>
                    <a:lnTo>
                      <a:pt x="1507284" y="500012"/>
                    </a:lnTo>
                    <a:lnTo>
                      <a:pt x="1507284" y="510832"/>
                    </a:lnTo>
                    <a:lnTo>
                      <a:pt x="1518646" y="510832"/>
                    </a:lnTo>
                    <a:lnTo>
                      <a:pt x="1518646" y="518623"/>
                    </a:lnTo>
                    <a:lnTo>
                      <a:pt x="1530656" y="518623"/>
                    </a:lnTo>
                    <a:lnTo>
                      <a:pt x="1530656" y="529984"/>
                    </a:lnTo>
                    <a:lnTo>
                      <a:pt x="1540936" y="529984"/>
                    </a:lnTo>
                    <a:lnTo>
                      <a:pt x="1540936" y="535394"/>
                    </a:lnTo>
                    <a:lnTo>
                      <a:pt x="1560196" y="535394"/>
                    </a:lnTo>
                    <a:lnTo>
                      <a:pt x="1560196" y="538424"/>
                    </a:lnTo>
                    <a:lnTo>
                      <a:pt x="1576427" y="538424"/>
                    </a:lnTo>
                    <a:lnTo>
                      <a:pt x="1576427" y="548054"/>
                    </a:lnTo>
                    <a:lnTo>
                      <a:pt x="1584218" y="548054"/>
                    </a:lnTo>
                    <a:lnTo>
                      <a:pt x="1584218" y="557035"/>
                    </a:lnTo>
                    <a:lnTo>
                      <a:pt x="1598609" y="557035"/>
                    </a:lnTo>
                    <a:lnTo>
                      <a:pt x="1598609" y="567856"/>
                    </a:lnTo>
                    <a:lnTo>
                      <a:pt x="1605209" y="567856"/>
                    </a:lnTo>
                    <a:lnTo>
                      <a:pt x="1605209" y="581165"/>
                    </a:lnTo>
                    <a:lnTo>
                      <a:pt x="1620249" y="581165"/>
                    </a:lnTo>
                    <a:lnTo>
                      <a:pt x="1620249" y="588306"/>
                    </a:lnTo>
                    <a:lnTo>
                      <a:pt x="1626309" y="588306"/>
                    </a:lnTo>
                    <a:lnTo>
                      <a:pt x="1626309" y="597395"/>
                    </a:lnTo>
                    <a:lnTo>
                      <a:pt x="1652170" y="597395"/>
                    </a:lnTo>
                    <a:lnTo>
                      <a:pt x="1652170" y="605186"/>
                    </a:lnTo>
                    <a:lnTo>
                      <a:pt x="1670132" y="605186"/>
                    </a:lnTo>
                    <a:lnTo>
                      <a:pt x="1670132" y="611786"/>
                    </a:lnTo>
                    <a:lnTo>
                      <a:pt x="1692963" y="611786"/>
                    </a:lnTo>
                    <a:lnTo>
                      <a:pt x="1692963" y="619577"/>
                    </a:lnTo>
                    <a:lnTo>
                      <a:pt x="1699563" y="619577"/>
                    </a:lnTo>
                    <a:lnTo>
                      <a:pt x="1699563" y="630398"/>
                    </a:lnTo>
                    <a:lnTo>
                      <a:pt x="1718823" y="630398"/>
                    </a:lnTo>
                    <a:lnTo>
                      <a:pt x="1718823" y="637647"/>
                    </a:lnTo>
                    <a:lnTo>
                      <a:pt x="1747065" y="637647"/>
                    </a:lnTo>
                    <a:lnTo>
                      <a:pt x="1747065" y="645438"/>
                    </a:lnTo>
                    <a:lnTo>
                      <a:pt x="1776605" y="645438"/>
                    </a:lnTo>
                    <a:lnTo>
                      <a:pt x="1776605" y="652038"/>
                    </a:lnTo>
                    <a:lnTo>
                      <a:pt x="1799977" y="652038"/>
                    </a:lnTo>
                    <a:lnTo>
                      <a:pt x="1799977" y="661669"/>
                    </a:lnTo>
                    <a:lnTo>
                      <a:pt x="1830707" y="661669"/>
                    </a:lnTo>
                    <a:lnTo>
                      <a:pt x="1830707" y="669459"/>
                    </a:lnTo>
                    <a:lnTo>
                      <a:pt x="1848128" y="669459"/>
                    </a:lnTo>
                    <a:lnTo>
                      <a:pt x="1848128" y="679089"/>
                    </a:lnTo>
                    <a:lnTo>
                      <a:pt x="1888380" y="679089"/>
                    </a:lnTo>
                    <a:lnTo>
                      <a:pt x="1888380" y="689910"/>
                    </a:lnTo>
                    <a:lnTo>
                      <a:pt x="1905800" y="689910"/>
                    </a:lnTo>
                    <a:lnTo>
                      <a:pt x="1965313" y="689910"/>
                    </a:lnTo>
                    <a:lnTo>
                      <a:pt x="1965313" y="706790"/>
                    </a:lnTo>
                    <a:lnTo>
                      <a:pt x="2001994" y="706790"/>
                    </a:lnTo>
                    <a:lnTo>
                      <a:pt x="2040406" y="706790"/>
                    </a:lnTo>
                    <a:lnTo>
                      <a:pt x="2040406" y="735031"/>
                    </a:lnTo>
                    <a:lnTo>
                      <a:pt x="2074166" y="735031"/>
                    </a:lnTo>
                    <a:lnTo>
                      <a:pt x="2074166" y="759702"/>
                    </a:lnTo>
                    <a:lnTo>
                      <a:pt x="2126970" y="759702"/>
                    </a:lnTo>
                    <a:lnTo>
                      <a:pt x="2126970" y="771712"/>
                    </a:lnTo>
                    <a:lnTo>
                      <a:pt x="2154021" y="771712"/>
                    </a:lnTo>
                    <a:lnTo>
                      <a:pt x="2154021" y="789133"/>
                    </a:lnTo>
                    <a:lnTo>
                      <a:pt x="2182370" y="789133"/>
                    </a:lnTo>
                    <a:lnTo>
                      <a:pt x="2182370" y="802983"/>
                    </a:lnTo>
                    <a:lnTo>
                      <a:pt x="2239394" y="802983"/>
                    </a:lnTo>
                    <a:lnTo>
                      <a:pt x="2239394" y="823975"/>
                    </a:lnTo>
                    <a:lnTo>
                      <a:pt x="2282135" y="823975"/>
                    </a:lnTo>
                    <a:lnTo>
                      <a:pt x="2282135" y="836635"/>
                    </a:lnTo>
                    <a:lnTo>
                      <a:pt x="2312756" y="836635"/>
                    </a:lnTo>
                    <a:lnTo>
                      <a:pt x="2312756" y="850485"/>
                    </a:lnTo>
                    <a:lnTo>
                      <a:pt x="2338617" y="850485"/>
                    </a:lnTo>
                    <a:lnTo>
                      <a:pt x="2338617" y="859466"/>
                    </a:lnTo>
                    <a:lnTo>
                      <a:pt x="2353658" y="859466"/>
                    </a:lnTo>
                    <a:lnTo>
                      <a:pt x="2353658" y="873316"/>
                    </a:lnTo>
                    <a:lnTo>
                      <a:pt x="2371728" y="873316"/>
                    </a:lnTo>
                    <a:lnTo>
                      <a:pt x="2371728" y="884677"/>
                    </a:lnTo>
                    <a:lnTo>
                      <a:pt x="2416741" y="884677"/>
                    </a:lnTo>
                    <a:lnTo>
                      <a:pt x="2416741" y="900908"/>
                    </a:lnTo>
                    <a:lnTo>
                      <a:pt x="2465432" y="900908"/>
                    </a:lnTo>
                    <a:lnTo>
                      <a:pt x="2465432" y="914758"/>
                    </a:lnTo>
                    <a:lnTo>
                      <a:pt x="2476253" y="914758"/>
                    </a:lnTo>
                    <a:lnTo>
                      <a:pt x="2519535" y="914758"/>
                    </a:lnTo>
                    <a:lnTo>
                      <a:pt x="2519535" y="930989"/>
                    </a:lnTo>
                    <a:lnTo>
                      <a:pt x="2530355" y="930989"/>
                    </a:lnTo>
                    <a:lnTo>
                      <a:pt x="2530355" y="939970"/>
                    </a:lnTo>
                    <a:lnTo>
                      <a:pt x="2557190" y="939970"/>
                    </a:lnTo>
                    <a:lnTo>
                      <a:pt x="2557190" y="956200"/>
                    </a:lnTo>
                    <a:lnTo>
                      <a:pt x="2566495" y="956200"/>
                    </a:lnTo>
                    <a:lnTo>
                      <a:pt x="2566495" y="965290"/>
                    </a:lnTo>
                    <a:lnTo>
                      <a:pt x="2589867" y="965290"/>
                    </a:lnTo>
                    <a:lnTo>
                      <a:pt x="2589867" y="979681"/>
                    </a:lnTo>
                    <a:lnTo>
                      <a:pt x="2602527" y="979681"/>
                    </a:lnTo>
                    <a:lnTo>
                      <a:pt x="2638559" y="979681"/>
                    </a:lnTo>
                    <a:lnTo>
                      <a:pt x="2638559" y="1008571"/>
                    </a:lnTo>
                    <a:lnTo>
                      <a:pt x="2669289" y="1008571"/>
                    </a:lnTo>
                    <a:lnTo>
                      <a:pt x="2684113" y="1008571"/>
                    </a:lnTo>
                    <a:lnTo>
                      <a:pt x="2684113" y="1021556"/>
                    </a:lnTo>
                    <a:lnTo>
                      <a:pt x="2700777" y="1021556"/>
                    </a:lnTo>
                    <a:lnTo>
                      <a:pt x="2700777" y="1027507"/>
                    </a:lnTo>
                    <a:lnTo>
                      <a:pt x="2710731" y="1027507"/>
                    </a:lnTo>
                    <a:lnTo>
                      <a:pt x="2710731" y="1042764"/>
                    </a:lnTo>
                    <a:lnTo>
                      <a:pt x="2751741" y="1042764"/>
                    </a:lnTo>
                    <a:lnTo>
                      <a:pt x="2751741" y="1053584"/>
                    </a:lnTo>
                    <a:lnTo>
                      <a:pt x="2767106" y="1053584"/>
                    </a:lnTo>
                    <a:lnTo>
                      <a:pt x="2767106" y="1064837"/>
                    </a:lnTo>
                    <a:lnTo>
                      <a:pt x="2776520" y="1064837"/>
                    </a:lnTo>
                    <a:lnTo>
                      <a:pt x="2776520" y="1075658"/>
                    </a:lnTo>
                    <a:lnTo>
                      <a:pt x="2792750" y="1075658"/>
                    </a:lnTo>
                    <a:lnTo>
                      <a:pt x="2792750" y="1084314"/>
                    </a:lnTo>
                    <a:lnTo>
                      <a:pt x="2966310" y="1084314"/>
                    </a:lnTo>
                    <a:lnTo>
                      <a:pt x="2966310" y="1093295"/>
                    </a:lnTo>
                    <a:lnTo>
                      <a:pt x="2993902" y="1093295"/>
                    </a:lnTo>
                    <a:lnTo>
                      <a:pt x="2993902" y="1101410"/>
                    </a:lnTo>
                    <a:lnTo>
                      <a:pt x="3002883" y="1101410"/>
                    </a:lnTo>
                    <a:lnTo>
                      <a:pt x="3002883" y="1115802"/>
                    </a:lnTo>
                    <a:lnTo>
                      <a:pt x="3049302" y="1115802"/>
                    </a:lnTo>
                    <a:lnTo>
                      <a:pt x="3049302" y="1125756"/>
                    </a:lnTo>
                    <a:lnTo>
                      <a:pt x="3069103" y="1125756"/>
                    </a:lnTo>
                    <a:lnTo>
                      <a:pt x="3069103" y="1134305"/>
                    </a:lnTo>
                    <a:lnTo>
                      <a:pt x="3081331" y="1134305"/>
                    </a:lnTo>
                    <a:lnTo>
                      <a:pt x="3081331" y="1141554"/>
                    </a:lnTo>
                    <a:lnTo>
                      <a:pt x="3139977" y="1141554"/>
                    </a:lnTo>
                    <a:lnTo>
                      <a:pt x="3139977" y="1149237"/>
                    </a:lnTo>
                    <a:lnTo>
                      <a:pt x="3153936" y="1149237"/>
                    </a:lnTo>
                    <a:lnTo>
                      <a:pt x="3153936" y="1157352"/>
                    </a:lnTo>
                    <a:lnTo>
                      <a:pt x="3162051" y="1157352"/>
                    </a:lnTo>
                    <a:lnTo>
                      <a:pt x="3162051" y="1166766"/>
                    </a:lnTo>
                    <a:lnTo>
                      <a:pt x="3213448" y="1166766"/>
                    </a:lnTo>
                    <a:lnTo>
                      <a:pt x="3213448" y="1176721"/>
                    </a:lnTo>
                    <a:lnTo>
                      <a:pt x="3242771" y="1176721"/>
                    </a:lnTo>
                    <a:lnTo>
                      <a:pt x="3242771" y="1190679"/>
                    </a:lnTo>
                    <a:lnTo>
                      <a:pt x="3255323" y="1190679"/>
                    </a:lnTo>
                    <a:lnTo>
                      <a:pt x="3255323" y="1195223"/>
                    </a:lnTo>
                    <a:lnTo>
                      <a:pt x="3281508" y="1195223"/>
                    </a:lnTo>
                    <a:lnTo>
                      <a:pt x="3281508" y="1203339"/>
                    </a:lnTo>
                    <a:lnTo>
                      <a:pt x="3289191" y="1203339"/>
                    </a:lnTo>
                    <a:lnTo>
                      <a:pt x="3289191" y="1209182"/>
                    </a:lnTo>
                    <a:lnTo>
                      <a:pt x="3317973" y="1209182"/>
                    </a:lnTo>
                    <a:lnTo>
                      <a:pt x="3317973" y="1216864"/>
                    </a:lnTo>
                    <a:lnTo>
                      <a:pt x="3356819" y="1216864"/>
                    </a:lnTo>
                    <a:lnTo>
                      <a:pt x="3356819" y="1224439"/>
                    </a:lnTo>
                    <a:lnTo>
                      <a:pt x="3376620" y="1224439"/>
                    </a:lnTo>
                    <a:lnTo>
                      <a:pt x="3376620" y="1231688"/>
                    </a:lnTo>
                    <a:lnTo>
                      <a:pt x="3398261" y="1231688"/>
                    </a:lnTo>
                    <a:lnTo>
                      <a:pt x="3398261" y="1249326"/>
                    </a:lnTo>
                    <a:lnTo>
                      <a:pt x="3435699" y="1249326"/>
                    </a:lnTo>
                    <a:lnTo>
                      <a:pt x="3435699" y="1261661"/>
                    </a:lnTo>
                    <a:lnTo>
                      <a:pt x="3477791" y="1261661"/>
                    </a:lnTo>
                    <a:lnTo>
                      <a:pt x="3477791" y="1283302"/>
                    </a:lnTo>
                    <a:lnTo>
                      <a:pt x="3525834" y="1283302"/>
                    </a:lnTo>
                    <a:lnTo>
                      <a:pt x="3525834" y="1298883"/>
                    </a:lnTo>
                    <a:lnTo>
                      <a:pt x="3561974" y="1298883"/>
                    </a:lnTo>
                    <a:lnTo>
                      <a:pt x="3589566" y="1298883"/>
                    </a:lnTo>
                    <a:lnTo>
                      <a:pt x="3589566" y="1312084"/>
                    </a:lnTo>
                    <a:lnTo>
                      <a:pt x="3624407" y="1312084"/>
                    </a:lnTo>
                    <a:lnTo>
                      <a:pt x="3624407" y="1325285"/>
                    </a:lnTo>
                    <a:lnTo>
                      <a:pt x="3664119" y="1325285"/>
                    </a:lnTo>
                    <a:lnTo>
                      <a:pt x="3664119" y="1333725"/>
                    </a:lnTo>
                    <a:lnTo>
                      <a:pt x="3708590" y="1333725"/>
                    </a:lnTo>
                    <a:lnTo>
                      <a:pt x="3708590" y="1343355"/>
                    </a:lnTo>
                    <a:lnTo>
                      <a:pt x="3756741" y="1343355"/>
                    </a:lnTo>
                    <a:lnTo>
                      <a:pt x="3756741" y="1355366"/>
                    </a:lnTo>
                    <a:lnTo>
                      <a:pt x="3801213" y="1355366"/>
                    </a:lnTo>
                    <a:lnTo>
                      <a:pt x="3801213" y="1368567"/>
                    </a:lnTo>
                    <a:lnTo>
                      <a:pt x="3849256" y="1368567"/>
                    </a:lnTo>
                    <a:lnTo>
                      <a:pt x="3849256" y="1381876"/>
                    </a:lnTo>
                    <a:lnTo>
                      <a:pt x="3876956" y="1381876"/>
                    </a:lnTo>
                    <a:lnTo>
                      <a:pt x="3876956" y="1401028"/>
                    </a:lnTo>
                    <a:lnTo>
                      <a:pt x="3919048" y="1401028"/>
                    </a:lnTo>
                    <a:lnTo>
                      <a:pt x="3953889" y="1401028"/>
                    </a:lnTo>
                    <a:lnTo>
                      <a:pt x="3953889" y="1416717"/>
                    </a:lnTo>
                    <a:lnTo>
                      <a:pt x="3977911" y="1416717"/>
                    </a:lnTo>
                    <a:lnTo>
                      <a:pt x="3977911" y="1428728"/>
                    </a:lnTo>
                    <a:lnTo>
                      <a:pt x="3999552" y="1428728"/>
                    </a:lnTo>
                    <a:lnTo>
                      <a:pt x="3999552" y="1444309"/>
                    </a:lnTo>
                    <a:lnTo>
                      <a:pt x="4124636" y="1444309"/>
                    </a:lnTo>
                    <a:lnTo>
                      <a:pt x="4124636" y="1458809"/>
                    </a:lnTo>
                    <a:lnTo>
                      <a:pt x="4171488" y="1458809"/>
                    </a:lnTo>
                    <a:lnTo>
                      <a:pt x="4171488" y="1476771"/>
                    </a:lnTo>
                    <a:lnTo>
                      <a:pt x="4190748" y="1476771"/>
                    </a:lnTo>
                    <a:lnTo>
                      <a:pt x="4190748" y="1505661"/>
                    </a:lnTo>
                    <a:lnTo>
                      <a:pt x="4217150" y="1505661"/>
                    </a:lnTo>
                    <a:lnTo>
                      <a:pt x="4217150" y="1526112"/>
                    </a:lnTo>
                    <a:lnTo>
                      <a:pt x="4258051" y="1526112"/>
                    </a:lnTo>
                    <a:lnTo>
                      <a:pt x="4258051" y="1536932"/>
                    </a:lnTo>
                    <a:lnTo>
                      <a:pt x="4289322" y="1536932"/>
                    </a:lnTo>
                    <a:lnTo>
                      <a:pt x="4289322" y="1552514"/>
                    </a:lnTo>
                    <a:lnTo>
                      <a:pt x="4369826" y="1552514"/>
                    </a:lnTo>
                    <a:lnTo>
                      <a:pt x="4369826" y="1577834"/>
                    </a:lnTo>
                    <a:lnTo>
                      <a:pt x="4530942" y="1577834"/>
                    </a:lnTo>
                    <a:lnTo>
                      <a:pt x="4530942" y="1598284"/>
                    </a:lnTo>
                    <a:lnTo>
                      <a:pt x="4544143" y="1598284"/>
                    </a:lnTo>
                    <a:lnTo>
                      <a:pt x="4543710" y="1641349"/>
                    </a:lnTo>
                    <a:lnTo>
                      <a:pt x="4674746" y="1641349"/>
                    </a:lnTo>
                    <a:lnTo>
                      <a:pt x="5070232" y="1641349"/>
                    </a:lnTo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A435D75-DA10-5144-A5D6-FC9D1AC3CE82}"/>
                  </a:ext>
                </a:extLst>
              </p:cNvPr>
              <p:cNvSpPr/>
              <p:nvPr/>
            </p:nvSpPr>
            <p:spPr>
              <a:xfrm>
                <a:off x="2870070" y="1859683"/>
                <a:ext cx="30883" cy="31744"/>
              </a:xfrm>
              <a:custGeom>
                <a:avLst/>
                <a:gdLst>
                  <a:gd name="connsiteX0" fmla="*/ 31683 w 31595"/>
                  <a:gd name="connsiteY0" fmla="*/ 15816 h 31595"/>
                  <a:gd name="connsiteX1" fmla="*/ 15885 w 31595"/>
                  <a:gd name="connsiteY1" fmla="*/ 31614 h 31595"/>
                  <a:gd name="connsiteX2" fmla="*/ 87 w 31595"/>
                  <a:gd name="connsiteY2" fmla="*/ 15816 h 31595"/>
                  <a:gd name="connsiteX3" fmla="*/ 15885 w 31595"/>
                  <a:gd name="connsiteY3" fmla="*/ 18 h 31595"/>
                  <a:gd name="connsiteX4" fmla="*/ 31683 w 31595"/>
                  <a:gd name="connsiteY4" fmla="*/ 15816 h 31595"/>
                  <a:gd name="connsiteX5" fmla="*/ 31683 w 31595"/>
                  <a:gd name="connsiteY5" fmla="*/ 1581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683" y="15816"/>
                    </a:moveTo>
                    <a:cubicBezTo>
                      <a:pt x="31683" y="24581"/>
                      <a:pt x="24650" y="31614"/>
                      <a:pt x="15885" y="31614"/>
                    </a:cubicBezTo>
                    <a:cubicBezTo>
                      <a:pt x="7120" y="31614"/>
                      <a:pt x="87" y="24581"/>
                      <a:pt x="87" y="15816"/>
                    </a:cubicBezTo>
                    <a:cubicBezTo>
                      <a:pt x="87" y="7051"/>
                      <a:pt x="7120" y="18"/>
                      <a:pt x="15885" y="18"/>
                    </a:cubicBezTo>
                    <a:cubicBezTo>
                      <a:pt x="24650" y="18"/>
                      <a:pt x="31683" y="7051"/>
                      <a:pt x="31683" y="15816"/>
                    </a:cubicBezTo>
                    <a:lnTo>
                      <a:pt x="31683" y="1581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F4647B5-3855-3A41-BDA7-D744305528A3}"/>
                  </a:ext>
                </a:extLst>
              </p:cNvPr>
              <p:cNvSpPr/>
              <p:nvPr/>
            </p:nvSpPr>
            <p:spPr>
              <a:xfrm>
                <a:off x="3060248" y="1927403"/>
                <a:ext cx="30884" cy="31744"/>
              </a:xfrm>
              <a:custGeom>
                <a:avLst/>
                <a:gdLst>
                  <a:gd name="connsiteX0" fmla="*/ 31700 w 31595"/>
                  <a:gd name="connsiteY0" fmla="*/ 15822 h 31595"/>
                  <a:gd name="connsiteX1" fmla="*/ 15903 w 31595"/>
                  <a:gd name="connsiteY1" fmla="*/ 31620 h 31595"/>
                  <a:gd name="connsiteX2" fmla="*/ 105 w 31595"/>
                  <a:gd name="connsiteY2" fmla="*/ 15822 h 31595"/>
                  <a:gd name="connsiteX3" fmla="*/ 15903 w 31595"/>
                  <a:gd name="connsiteY3" fmla="*/ 25 h 31595"/>
                  <a:gd name="connsiteX4" fmla="*/ 31700 w 31595"/>
                  <a:gd name="connsiteY4" fmla="*/ 15822 h 31595"/>
                  <a:gd name="connsiteX5" fmla="*/ 31700 w 31595"/>
                  <a:gd name="connsiteY5" fmla="*/ 1582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700" y="15822"/>
                    </a:moveTo>
                    <a:cubicBezTo>
                      <a:pt x="31700" y="24587"/>
                      <a:pt x="24667" y="31620"/>
                      <a:pt x="15903" y="31620"/>
                    </a:cubicBezTo>
                    <a:cubicBezTo>
                      <a:pt x="7138" y="31620"/>
                      <a:pt x="105" y="24587"/>
                      <a:pt x="105" y="15822"/>
                    </a:cubicBezTo>
                    <a:cubicBezTo>
                      <a:pt x="105" y="7058"/>
                      <a:pt x="7138" y="25"/>
                      <a:pt x="15903" y="25"/>
                    </a:cubicBezTo>
                    <a:cubicBezTo>
                      <a:pt x="24667" y="25"/>
                      <a:pt x="31700" y="7058"/>
                      <a:pt x="31700" y="15822"/>
                    </a:cubicBezTo>
                    <a:lnTo>
                      <a:pt x="31700" y="1582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3586AFF-0CD1-F843-8037-58319F58BCF8}"/>
                  </a:ext>
                </a:extLst>
              </p:cNvPr>
              <p:cNvSpPr/>
              <p:nvPr/>
            </p:nvSpPr>
            <p:spPr>
              <a:xfrm>
                <a:off x="3216292" y="2003588"/>
                <a:ext cx="32509" cy="31744"/>
              </a:xfrm>
              <a:custGeom>
                <a:avLst/>
                <a:gdLst>
                  <a:gd name="connsiteX0" fmla="*/ 31715 w 31595"/>
                  <a:gd name="connsiteY0" fmla="*/ 15829 h 31595"/>
                  <a:gd name="connsiteX1" fmla="*/ 15917 w 31595"/>
                  <a:gd name="connsiteY1" fmla="*/ 31627 h 31595"/>
                  <a:gd name="connsiteX2" fmla="*/ 119 w 31595"/>
                  <a:gd name="connsiteY2" fmla="*/ 15829 h 31595"/>
                  <a:gd name="connsiteX3" fmla="*/ 15917 w 31595"/>
                  <a:gd name="connsiteY3" fmla="*/ 32 h 31595"/>
                  <a:gd name="connsiteX4" fmla="*/ 31715 w 31595"/>
                  <a:gd name="connsiteY4" fmla="*/ 15829 h 31595"/>
                  <a:gd name="connsiteX5" fmla="*/ 31715 w 31595"/>
                  <a:gd name="connsiteY5" fmla="*/ 15829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715" y="15829"/>
                    </a:moveTo>
                    <a:cubicBezTo>
                      <a:pt x="31715" y="24594"/>
                      <a:pt x="24682" y="31627"/>
                      <a:pt x="15917" y="31627"/>
                    </a:cubicBezTo>
                    <a:cubicBezTo>
                      <a:pt x="7153" y="31627"/>
                      <a:pt x="119" y="24594"/>
                      <a:pt x="119" y="15829"/>
                    </a:cubicBezTo>
                    <a:cubicBezTo>
                      <a:pt x="119" y="7065"/>
                      <a:pt x="7153" y="32"/>
                      <a:pt x="15917" y="32"/>
                    </a:cubicBezTo>
                    <a:cubicBezTo>
                      <a:pt x="24682" y="32"/>
                      <a:pt x="31715" y="7065"/>
                      <a:pt x="31715" y="15829"/>
                    </a:cubicBezTo>
                    <a:lnTo>
                      <a:pt x="31715" y="15829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679FCA3-F588-7844-9DF3-3D54925667DF}"/>
                  </a:ext>
                </a:extLst>
              </p:cNvPr>
              <p:cNvSpPr/>
              <p:nvPr/>
            </p:nvSpPr>
            <p:spPr>
              <a:xfrm>
                <a:off x="3915238" y="2335840"/>
                <a:ext cx="30884" cy="31743"/>
              </a:xfrm>
              <a:custGeom>
                <a:avLst/>
                <a:gdLst>
                  <a:gd name="connsiteX0" fmla="*/ 31779 w 31595"/>
                  <a:gd name="connsiteY0" fmla="*/ 15860 h 31595"/>
                  <a:gd name="connsiteX1" fmla="*/ 15982 w 31595"/>
                  <a:gd name="connsiteY1" fmla="*/ 31658 h 31595"/>
                  <a:gd name="connsiteX2" fmla="*/ 184 w 31595"/>
                  <a:gd name="connsiteY2" fmla="*/ 15860 h 31595"/>
                  <a:gd name="connsiteX3" fmla="*/ 15982 w 31595"/>
                  <a:gd name="connsiteY3" fmla="*/ 62 h 31595"/>
                  <a:gd name="connsiteX4" fmla="*/ 31779 w 31595"/>
                  <a:gd name="connsiteY4" fmla="*/ 15860 h 31595"/>
                  <a:gd name="connsiteX5" fmla="*/ 31779 w 31595"/>
                  <a:gd name="connsiteY5" fmla="*/ 1586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779" y="15860"/>
                    </a:moveTo>
                    <a:cubicBezTo>
                      <a:pt x="31779" y="24625"/>
                      <a:pt x="24746" y="31658"/>
                      <a:pt x="15982" y="31658"/>
                    </a:cubicBezTo>
                    <a:cubicBezTo>
                      <a:pt x="7217" y="31658"/>
                      <a:pt x="184" y="24625"/>
                      <a:pt x="184" y="15860"/>
                    </a:cubicBezTo>
                    <a:cubicBezTo>
                      <a:pt x="184" y="7096"/>
                      <a:pt x="7217" y="62"/>
                      <a:pt x="15982" y="62"/>
                    </a:cubicBezTo>
                    <a:cubicBezTo>
                      <a:pt x="24746" y="62"/>
                      <a:pt x="31779" y="7096"/>
                      <a:pt x="31779" y="15860"/>
                    </a:cubicBezTo>
                    <a:lnTo>
                      <a:pt x="31779" y="1586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BFB82D7-142C-F247-8CC1-81FB55D210C5}"/>
                  </a:ext>
                </a:extLst>
              </p:cNvPr>
              <p:cNvSpPr/>
              <p:nvPr/>
            </p:nvSpPr>
            <p:spPr>
              <a:xfrm>
                <a:off x="4061528" y="2405675"/>
                <a:ext cx="32509" cy="31744"/>
              </a:xfrm>
              <a:custGeom>
                <a:avLst/>
                <a:gdLst>
                  <a:gd name="connsiteX0" fmla="*/ 31793 w 31595"/>
                  <a:gd name="connsiteY0" fmla="*/ 15867 h 31595"/>
                  <a:gd name="connsiteX1" fmla="*/ 15995 w 31595"/>
                  <a:gd name="connsiteY1" fmla="*/ 31664 h 31595"/>
                  <a:gd name="connsiteX2" fmla="*/ 197 w 31595"/>
                  <a:gd name="connsiteY2" fmla="*/ 15867 h 31595"/>
                  <a:gd name="connsiteX3" fmla="*/ 15995 w 31595"/>
                  <a:gd name="connsiteY3" fmla="*/ 69 h 31595"/>
                  <a:gd name="connsiteX4" fmla="*/ 31793 w 31595"/>
                  <a:gd name="connsiteY4" fmla="*/ 15867 h 31595"/>
                  <a:gd name="connsiteX5" fmla="*/ 31793 w 31595"/>
                  <a:gd name="connsiteY5" fmla="*/ 15867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793" y="15867"/>
                    </a:moveTo>
                    <a:cubicBezTo>
                      <a:pt x="31793" y="24631"/>
                      <a:pt x="24760" y="31664"/>
                      <a:pt x="15995" y="31664"/>
                    </a:cubicBezTo>
                    <a:cubicBezTo>
                      <a:pt x="7231" y="31664"/>
                      <a:pt x="197" y="24631"/>
                      <a:pt x="197" y="15867"/>
                    </a:cubicBezTo>
                    <a:cubicBezTo>
                      <a:pt x="197" y="7102"/>
                      <a:pt x="7231" y="69"/>
                      <a:pt x="15995" y="69"/>
                    </a:cubicBezTo>
                    <a:cubicBezTo>
                      <a:pt x="24760" y="69"/>
                      <a:pt x="31793" y="7102"/>
                      <a:pt x="31793" y="15867"/>
                    </a:cubicBezTo>
                    <a:lnTo>
                      <a:pt x="31793" y="1586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40E4BA0-C661-0445-B7E9-57A377E089D2}"/>
                  </a:ext>
                </a:extLst>
              </p:cNvPr>
              <p:cNvSpPr/>
              <p:nvPr/>
            </p:nvSpPr>
            <p:spPr>
              <a:xfrm>
                <a:off x="4253332" y="2481861"/>
                <a:ext cx="30884" cy="29628"/>
              </a:xfrm>
              <a:custGeom>
                <a:avLst/>
                <a:gdLst>
                  <a:gd name="connsiteX0" fmla="*/ 31811 w 31595"/>
                  <a:gd name="connsiteY0" fmla="*/ 15873 h 31595"/>
                  <a:gd name="connsiteX1" fmla="*/ 16013 w 31595"/>
                  <a:gd name="connsiteY1" fmla="*/ 31671 h 31595"/>
                  <a:gd name="connsiteX2" fmla="*/ 215 w 31595"/>
                  <a:gd name="connsiteY2" fmla="*/ 15873 h 31595"/>
                  <a:gd name="connsiteX3" fmla="*/ 16013 w 31595"/>
                  <a:gd name="connsiteY3" fmla="*/ 76 h 31595"/>
                  <a:gd name="connsiteX4" fmla="*/ 31811 w 31595"/>
                  <a:gd name="connsiteY4" fmla="*/ 15873 h 31595"/>
                  <a:gd name="connsiteX5" fmla="*/ 31811 w 31595"/>
                  <a:gd name="connsiteY5" fmla="*/ 15873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811" y="15873"/>
                    </a:moveTo>
                    <a:cubicBezTo>
                      <a:pt x="31811" y="24638"/>
                      <a:pt x="24777" y="31671"/>
                      <a:pt x="16013" y="31671"/>
                    </a:cubicBezTo>
                    <a:cubicBezTo>
                      <a:pt x="7248" y="31671"/>
                      <a:pt x="215" y="24638"/>
                      <a:pt x="215" y="15873"/>
                    </a:cubicBezTo>
                    <a:cubicBezTo>
                      <a:pt x="215" y="7109"/>
                      <a:pt x="7248" y="76"/>
                      <a:pt x="16013" y="76"/>
                    </a:cubicBezTo>
                    <a:cubicBezTo>
                      <a:pt x="24777" y="76"/>
                      <a:pt x="31811" y="7109"/>
                      <a:pt x="31811" y="15873"/>
                    </a:cubicBezTo>
                    <a:lnTo>
                      <a:pt x="31811" y="1587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66F3695-CC8F-DC40-8FA6-9CBF7DC47AE0}"/>
                  </a:ext>
                </a:extLst>
              </p:cNvPr>
              <p:cNvSpPr/>
              <p:nvPr/>
            </p:nvSpPr>
            <p:spPr>
              <a:xfrm>
                <a:off x="4313475" y="2503023"/>
                <a:ext cx="30883" cy="29628"/>
              </a:xfrm>
              <a:custGeom>
                <a:avLst/>
                <a:gdLst>
                  <a:gd name="connsiteX0" fmla="*/ 31816 w 31595"/>
                  <a:gd name="connsiteY0" fmla="*/ 15875 h 31595"/>
                  <a:gd name="connsiteX1" fmla="*/ 16018 w 31595"/>
                  <a:gd name="connsiteY1" fmla="*/ 31673 h 31595"/>
                  <a:gd name="connsiteX2" fmla="*/ 221 w 31595"/>
                  <a:gd name="connsiteY2" fmla="*/ 15875 h 31595"/>
                  <a:gd name="connsiteX3" fmla="*/ 16018 w 31595"/>
                  <a:gd name="connsiteY3" fmla="*/ 78 h 31595"/>
                  <a:gd name="connsiteX4" fmla="*/ 31816 w 31595"/>
                  <a:gd name="connsiteY4" fmla="*/ 15875 h 31595"/>
                  <a:gd name="connsiteX5" fmla="*/ 31816 w 31595"/>
                  <a:gd name="connsiteY5" fmla="*/ 15875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816" y="15875"/>
                    </a:moveTo>
                    <a:cubicBezTo>
                      <a:pt x="31816" y="24640"/>
                      <a:pt x="24783" y="31673"/>
                      <a:pt x="16018" y="31673"/>
                    </a:cubicBezTo>
                    <a:cubicBezTo>
                      <a:pt x="7254" y="31673"/>
                      <a:pt x="221" y="24640"/>
                      <a:pt x="221" y="15875"/>
                    </a:cubicBezTo>
                    <a:cubicBezTo>
                      <a:pt x="221" y="7111"/>
                      <a:pt x="7254" y="78"/>
                      <a:pt x="16018" y="78"/>
                    </a:cubicBezTo>
                    <a:cubicBezTo>
                      <a:pt x="24783" y="78"/>
                      <a:pt x="31816" y="7111"/>
                      <a:pt x="31816" y="15875"/>
                    </a:cubicBezTo>
                    <a:lnTo>
                      <a:pt x="31816" y="1587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AF0F5F5-D423-8543-92E8-BE96657A98B8}"/>
                  </a:ext>
                </a:extLst>
              </p:cNvPr>
              <p:cNvSpPr/>
              <p:nvPr/>
            </p:nvSpPr>
            <p:spPr>
              <a:xfrm>
                <a:off x="4687329" y="2689253"/>
                <a:ext cx="32509" cy="31744"/>
              </a:xfrm>
              <a:custGeom>
                <a:avLst/>
                <a:gdLst>
                  <a:gd name="connsiteX0" fmla="*/ 31851 w 31595"/>
                  <a:gd name="connsiteY0" fmla="*/ 15893 h 31595"/>
                  <a:gd name="connsiteX1" fmla="*/ 16053 w 31595"/>
                  <a:gd name="connsiteY1" fmla="*/ 31690 h 31595"/>
                  <a:gd name="connsiteX2" fmla="*/ 255 w 31595"/>
                  <a:gd name="connsiteY2" fmla="*/ 15893 h 31595"/>
                  <a:gd name="connsiteX3" fmla="*/ 16053 w 31595"/>
                  <a:gd name="connsiteY3" fmla="*/ 95 h 31595"/>
                  <a:gd name="connsiteX4" fmla="*/ 31851 w 31595"/>
                  <a:gd name="connsiteY4" fmla="*/ 15893 h 31595"/>
                  <a:gd name="connsiteX5" fmla="*/ 31851 w 31595"/>
                  <a:gd name="connsiteY5" fmla="*/ 15893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851" y="15893"/>
                    </a:moveTo>
                    <a:cubicBezTo>
                      <a:pt x="31851" y="24657"/>
                      <a:pt x="24818" y="31690"/>
                      <a:pt x="16053" y="31690"/>
                    </a:cubicBezTo>
                    <a:cubicBezTo>
                      <a:pt x="7289" y="31690"/>
                      <a:pt x="255" y="24657"/>
                      <a:pt x="255" y="15893"/>
                    </a:cubicBezTo>
                    <a:cubicBezTo>
                      <a:pt x="255" y="7128"/>
                      <a:pt x="7289" y="95"/>
                      <a:pt x="16053" y="95"/>
                    </a:cubicBezTo>
                    <a:cubicBezTo>
                      <a:pt x="24818" y="95"/>
                      <a:pt x="31851" y="7128"/>
                      <a:pt x="31851" y="15893"/>
                    </a:cubicBezTo>
                    <a:lnTo>
                      <a:pt x="31851" y="1589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3A17B05-C00B-6548-8BE3-3D2C1BB6A602}"/>
                  </a:ext>
                </a:extLst>
              </p:cNvPr>
              <p:cNvSpPr/>
              <p:nvPr/>
            </p:nvSpPr>
            <p:spPr>
              <a:xfrm>
                <a:off x="4968532" y="2748508"/>
                <a:ext cx="32509" cy="31744"/>
              </a:xfrm>
              <a:custGeom>
                <a:avLst/>
                <a:gdLst>
                  <a:gd name="connsiteX0" fmla="*/ 31877 w 31595"/>
                  <a:gd name="connsiteY0" fmla="*/ 15898 h 31595"/>
                  <a:gd name="connsiteX1" fmla="*/ 16079 w 31595"/>
                  <a:gd name="connsiteY1" fmla="*/ 31696 h 31595"/>
                  <a:gd name="connsiteX2" fmla="*/ 281 w 31595"/>
                  <a:gd name="connsiteY2" fmla="*/ 15898 h 31595"/>
                  <a:gd name="connsiteX3" fmla="*/ 16079 w 31595"/>
                  <a:gd name="connsiteY3" fmla="*/ 100 h 31595"/>
                  <a:gd name="connsiteX4" fmla="*/ 31877 w 31595"/>
                  <a:gd name="connsiteY4" fmla="*/ 15898 h 31595"/>
                  <a:gd name="connsiteX5" fmla="*/ 31877 w 31595"/>
                  <a:gd name="connsiteY5" fmla="*/ 1589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877" y="15898"/>
                    </a:moveTo>
                    <a:cubicBezTo>
                      <a:pt x="31877" y="24663"/>
                      <a:pt x="24844" y="31696"/>
                      <a:pt x="16079" y="31696"/>
                    </a:cubicBezTo>
                    <a:cubicBezTo>
                      <a:pt x="7315" y="31696"/>
                      <a:pt x="281" y="24663"/>
                      <a:pt x="281" y="15898"/>
                    </a:cubicBezTo>
                    <a:cubicBezTo>
                      <a:pt x="281" y="7134"/>
                      <a:pt x="7315" y="100"/>
                      <a:pt x="16079" y="100"/>
                    </a:cubicBezTo>
                    <a:cubicBezTo>
                      <a:pt x="24844" y="100"/>
                      <a:pt x="31877" y="7134"/>
                      <a:pt x="31877" y="15898"/>
                    </a:cubicBezTo>
                    <a:lnTo>
                      <a:pt x="31877" y="1589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34782D3-796F-3540-84BE-8A0337AB1F30}"/>
                  </a:ext>
                </a:extLst>
              </p:cNvPr>
              <p:cNvSpPr/>
              <p:nvPr/>
            </p:nvSpPr>
            <p:spPr>
              <a:xfrm>
                <a:off x="5363519" y="2879716"/>
                <a:ext cx="30883" cy="31744"/>
              </a:xfrm>
              <a:custGeom>
                <a:avLst/>
                <a:gdLst>
                  <a:gd name="connsiteX0" fmla="*/ 31913 w 31595"/>
                  <a:gd name="connsiteY0" fmla="*/ 15910 h 31595"/>
                  <a:gd name="connsiteX1" fmla="*/ 16116 w 31595"/>
                  <a:gd name="connsiteY1" fmla="*/ 31708 h 31595"/>
                  <a:gd name="connsiteX2" fmla="*/ 318 w 31595"/>
                  <a:gd name="connsiteY2" fmla="*/ 15910 h 31595"/>
                  <a:gd name="connsiteX3" fmla="*/ 16116 w 31595"/>
                  <a:gd name="connsiteY3" fmla="*/ 112 h 31595"/>
                  <a:gd name="connsiteX4" fmla="*/ 31913 w 31595"/>
                  <a:gd name="connsiteY4" fmla="*/ 15910 h 31595"/>
                  <a:gd name="connsiteX5" fmla="*/ 31913 w 31595"/>
                  <a:gd name="connsiteY5" fmla="*/ 1591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13" y="15910"/>
                    </a:moveTo>
                    <a:cubicBezTo>
                      <a:pt x="31913" y="24675"/>
                      <a:pt x="24880" y="31708"/>
                      <a:pt x="16116" y="31708"/>
                    </a:cubicBezTo>
                    <a:cubicBezTo>
                      <a:pt x="7351" y="31708"/>
                      <a:pt x="318" y="24675"/>
                      <a:pt x="318" y="15910"/>
                    </a:cubicBezTo>
                    <a:cubicBezTo>
                      <a:pt x="318" y="7146"/>
                      <a:pt x="7351" y="112"/>
                      <a:pt x="16116" y="112"/>
                    </a:cubicBezTo>
                    <a:cubicBezTo>
                      <a:pt x="24880" y="112"/>
                      <a:pt x="31913" y="7146"/>
                      <a:pt x="31913" y="15910"/>
                    </a:cubicBezTo>
                    <a:lnTo>
                      <a:pt x="31913" y="1591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A3FBA86-485C-CA42-B6A6-C6A902CD28D6}"/>
                  </a:ext>
                </a:extLst>
              </p:cNvPr>
              <p:cNvSpPr/>
              <p:nvPr/>
            </p:nvSpPr>
            <p:spPr>
              <a:xfrm>
                <a:off x="5392777" y="2894530"/>
                <a:ext cx="32509" cy="31743"/>
              </a:xfrm>
              <a:custGeom>
                <a:avLst/>
                <a:gdLst>
                  <a:gd name="connsiteX0" fmla="*/ 31916 w 31595"/>
                  <a:gd name="connsiteY0" fmla="*/ 15912 h 31595"/>
                  <a:gd name="connsiteX1" fmla="*/ 16118 w 31595"/>
                  <a:gd name="connsiteY1" fmla="*/ 31710 h 31595"/>
                  <a:gd name="connsiteX2" fmla="*/ 321 w 31595"/>
                  <a:gd name="connsiteY2" fmla="*/ 15912 h 31595"/>
                  <a:gd name="connsiteX3" fmla="*/ 16118 w 31595"/>
                  <a:gd name="connsiteY3" fmla="*/ 114 h 31595"/>
                  <a:gd name="connsiteX4" fmla="*/ 31916 w 31595"/>
                  <a:gd name="connsiteY4" fmla="*/ 15912 h 31595"/>
                  <a:gd name="connsiteX5" fmla="*/ 31916 w 31595"/>
                  <a:gd name="connsiteY5" fmla="*/ 1591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16" y="15912"/>
                    </a:moveTo>
                    <a:cubicBezTo>
                      <a:pt x="31916" y="24676"/>
                      <a:pt x="24883" y="31710"/>
                      <a:pt x="16118" y="31710"/>
                    </a:cubicBezTo>
                    <a:cubicBezTo>
                      <a:pt x="7354" y="31710"/>
                      <a:pt x="321" y="24676"/>
                      <a:pt x="321" y="15912"/>
                    </a:cubicBezTo>
                    <a:cubicBezTo>
                      <a:pt x="321" y="7147"/>
                      <a:pt x="7354" y="114"/>
                      <a:pt x="16118" y="114"/>
                    </a:cubicBezTo>
                    <a:cubicBezTo>
                      <a:pt x="24883" y="114"/>
                      <a:pt x="31916" y="7147"/>
                      <a:pt x="31916" y="15912"/>
                    </a:cubicBezTo>
                    <a:lnTo>
                      <a:pt x="31916" y="1591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C96B569-DCCE-5847-9555-0D9A8EAD8BFD}"/>
                  </a:ext>
                </a:extLst>
              </p:cNvPr>
              <p:cNvSpPr/>
              <p:nvPr/>
            </p:nvSpPr>
            <p:spPr>
              <a:xfrm>
                <a:off x="5430162" y="2911460"/>
                <a:ext cx="32509" cy="31743"/>
              </a:xfrm>
              <a:custGeom>
                <a:avLst/>
                <a:gdLst>
                  <a:gd name="connsiteX0" fmla="*/ 31920 w 31595"/>
                  <a:gd name="connsiteY0" fmla="*/ 15913 h 31595"/>
                  <a:gd name="connsiteX1" fmla="*/ 16122 w 31595"/>
                  <a:gd name="connsiteY1" fmla="*/ 31711 h 31595"/>
                  <a:gd name="connsiteX2" fmla="*/ 324 w 31595"/>
                  <a:gd name="connsiteY2" fmla="*/ 15913 h 31595"/>
                  <a:gd name="connsiteX3" fmla="*/ 16122 w 31595"/>
                  <a:gd name="connsiteY3" fmla="*/ 115 h 31595"/>
                  <a:gd name="connsiteX4" fmla="*/ 31920 w 31595"/>
                  <a:gd name="connsiteY4" fmla="*/ 15913 h 31595"/>
                  <a:gd name="connsiteX5" fmla="*/ 31920 w 31595"/>
                  <a:gd name="connsiteY5" fmla="*/ 15913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20" y="15913"/>
                    </a:moveTo>
                    <a:cubicBezTo>
                      <a:pt x="31920" y="24678"/>
                      <a:pt x="24886" y="31711"/>
                      <a:pt x="16122" y="31711"/>
                    </a:cubicBezTo>
                    <a:cubicBezTo>
                      <a:pt x="7357" y="31711"/>
                      <a:pt x="324" y="24678"/>
                      <a:pt x="324" y="15913"/>
                    </a:cubicBezTo>
                    <a:cubicBezTo>
                      <a:pt x="324" y="7149"/>
                      <a:pt x="7357" y="115"/>
                      <a:pt x="16122" y="115"/>
                    </a:cubicBezTo>
                    <a:cubicBezTo>
                      <a:pt x="24886" y="115"/>
                      <a:pt x="31920" y="7149"/>
                      <a:pt x="31920" y="15913"/>
                    </a:cubicBezTo>
                    <a:lnTo>
                      <a:pt x="31920" y="1591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C8807BA-5182-514A-86A1-AFAAB59A3D4F}"/>
                  </a:ext>
                </a:extLst>
              </p:cNvPr>
              <p:cNvSpPr/>
              <p:nvPr/>
            </p:nvSpPr>
            <p:spPr>
              <a:xfrm>
                <a:off x="5446416" y="2915693"/>
                <a:ext cx="32509" cy="31743"/>
              </a:xfrm>
              <a:custGeom>
                <a:avLst/>
                <a:gdLst>
                  <a:gd name="connsiteX0" fmla="*/ 31921 w 31595"/>
                  <a:gd name="connsiteY0" fmla="*/ 15914 h 31595"/>
                  <a:gd name="connsiteX1" fmla="*/ 16123 w 31595"/>
                  <a:gd name="connsiteY1" fmla="*/ 31712 h 31595"/>
                  <a:gd name="connsiteX2" fmla="*/ 325 w 31595"/>
                  <a:gd name="connsiteY2" fmla="*/ 15914 h 31595"/>
                  <a:gd name="connsiteX3" fmla="*/ 16123 w 31595"/>
                  <a:gd name="connsiteY3" fmla="*/ 116 h 31595"/>
                  <a:gd name="connsiteX4" fmla="*/ 31921 w 31595"/>
                  <a:gd name="connsiteY4" fmla="*/ 15914 h 31595"/>
                  <a:gd name="connsiteX5" fmla="*/ 31921 w 31595"/>
                  <a:gd name="connsiteY5" fmla="*/ 15914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21" y="15914"/>
                    </a:moveTo>
                    <a:cubicBezTo>
                      <a:pt x="31921" y="24678"/>
                      <a:pt x="24888" y="31712"/>
                      <a:pt x="16123" y="31712"/>
                    </a:cubicBezTo>
                    <a:cubicBezTo>
                      <a:pt x="7359" y="31712"/>
                      <a:pt x="325" y="24678"/>
                      <a:pt x="325" y="15914"/>
                    </a:cubicBezTo>
                    <a:cubicBezTo>
                      <a:pt x="325" y="7149"/>
                      <a:pt x="7359" y="116"/>
                      <a:pt x="16123" y="116"/>
                    </a:cubicBezTo>
                    <a:cubicBezTo>
                      <a:pt x="24888" y="116"/>
                      <a:pt x="31921" y="7149"/>
                      <a:pt x="31921" y="15914"/>
                    </a:cubicBezTo>
                    <a:lnTo>
                      <a:pt x="31921" y="159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00B140B-9424-DF49-8D28-39FAC158C891}"/>
                  </a:ext>
                </a:extLst>
              </p:cNvPr>
              <p:cNvSpPr/>
              <p:nvPr/>
            </p:nvSpPr>
            <p:spPr>
              <a:xfrm>
                <a:off x="5462671" y="2922041"/>
                <a:ext cx="32509" cy="31744"/>
              </a:xfrm>
              <a:custGeom>
                <a:avLst/>
                <a:gdLst>
                  <a:gd name="connsiteX0" fmla="*/ 31923 w 31595"/>
                  <a:gd name="connsiteY0" fmla="*/ 15914 h 31595"/>
                  <a:gd name="connsiteX1" fmla="*/ 16125 w 31595"/>
                  <a:gd name="connsiteY1" fmla="*/ 31712 h 31595"/>
                  <a:gd name="connsiteX2" fmla="*/ 327 w 31595"/>
                  <a:gd name="connsiteY2" fmla="*/ 15914 h 31595"/>
                  <a:gd name="connsiteX3" fmla="*/ 16125 w 31595"/>
                  <a:gd name="connsiteY3" fmla="*/ 116 h 31595"/>
                  <a:gd name="connsiteX4" fmla="*/ 31923 w 31595"/>
                  <a:gd name="connsiteY4" fmla="*/ 15914 h 31595"/>
                  <a:gd name="connsiteX5" fmla="*/ 31923 w 31595"/>
                  <a:gd name="connsiteY5" fmla="*/ 15914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23" y="15914"/>
                    </a:moveTo>
                    <a:cubicBezTo>
                      <a:pt x="31923" y="24679"/>
                      <a:pt x="24889" y="31712"/>
                      <a:pt x="16125" y="31712"/>
                    </a:cubicBezTo>
                    <a:cubicBezTo>
                      <a:pt x="7360" y="31712"/>
                      <a:pt x="327" y="24679"/>
                      <a:pt x="327" y="15914"/>
                    </a:cubicBezTo>
                    <a:cubicBezTo>
                      <a:pt x="327" y="7150"/>
                      <a:pt x="7360" y="116"/>
                      <a:pt x="16125" y="116"/>
                    </a:cubicBezTo>
                    <a:cubicBezTo>
                      <a:pt x="24889" y="116"/>
                      <a:pt x="31923" y="7150"/>
                      <a:pt x="31923" y="15914"/>
                    </a:cubicBezTo>
                    <a:lnTo>
                      <a:pt x="31923" y="1591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BCCDE968-BD85-D64B-98C7-EF0762428DE2}"/>
                  </a:ext>
                </a:extLst>
              </p:cNvPr>
              <p:cNvSpPr/>
              <p:nvPr/>
            </p:nvSpPr>
            <p:spPr>
              <a:xfrm>
                <a:off x="5495180" y="2932623"/>
                <a:ext cx="32509" cy="31743"/>
              </a:xfrm>
              <a:custGeom>
                <a:avLst/>
                <a:gdLst>
                  <a:gd name="connsiteX0" fmla="*/ 31926 w 31595"/>
                  <a:gd name="connsiteY0" fmla="*/ 15915 h 31595"/>
                  <a:gd name="connsiteX1" fmla="*/ 16128 w 31595"/>
                  <a:gd name="connsiteY1" fmla="*/ 31713 h 31595"/>
                  <a:gd name="connsiteX2" fmla="*/ 330 w 31595"/>
                  <a:gd name="connsiteY2" fmla="*/ 15915 h 31595"/>
                  <a:gd name="connsiteX3" fmla="*/ 16128 w 31595"/>
                  <a:gd name="connsiteY3" fmla="*/ 117 h 31595"/>
                  <a:gd name="connsiteX4" fmla="*/ 31926 w 31595"/>
                  <a:gd name="connsiteY4" fmla="*/ 15915 h 31595"/>
                  <a:gd name="connsiteX5" fmla="*/ 31926 w 31595"/>
                  <a:gd name="connsiteY5" fmla="*/ 15915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26" y="15915"/>
                    </a:moveTo>
                    <a:cubicBezTo>
                      <a:pt x="31926" y="24680"/>
                      <a:pt x="24892" y="31713"/>
                      <a:pt x="16128" y="31713"/>
                    </a:cubicBezTo>
                    <a:cubicBezTo>
                      <a:pt x="7363" y="31713"/>
                      <a:pt x="330" y="24680"/>
                      <a:pt x="330" y="15915"/>
                    </a:cubicBezTo>
                    <a:cubicBezTo>
                      <a:pt x="330" y="7151"/>
                      <a:pt x="7363" y="117"/>
                      <a:pt x="16128" y="117"/>
                    </a:cubicBezTo>
                    <a:cubicBezTo>
                      <a:pt x="24892" y="117"/>
                      <a:pt x="31926" y="7151"/>
                      <a:pt x="31926" y="15915"/>
                    </a:cubicBezTo>
                    <a:lnTo>
                      <a:pt x="31926" y="1591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759A283-D4D5-6C47-922E-3CB266E17C82}"/>
                  </a:ext>
                </a:extLst>
              </p:cNvPr>
              <p:cNvSpPr/>
              <p:nvPr/>
            </p:nvSpPr>
            <p:spPr>
              <a:xfrm>
                <a:off x="5527689" y="2943203"/>
                <a:ext cx="30884" cy="31744"/>
              </a:xfrm>
              <a:custGeom>
                <a:avLst/>
                <a:gdLst>
                  <a:gd name="connsiteX0" fmla="*/ 31929 w 31595"/>
                  <a:gd name="connsiteY0" fmla="*/ 15916 h 31595"/>
                  <a:gd name="connsiteX1" fmla="*/ 16131 w 31595"/>
                  <a:gd name="connsiteY1" fmla="*/ 31714 h 31595"/>
                  <a:gd name="connsiteX2" fmla="*/ 333 w 31595"/>
                  <a:gd name="connsiteY2" fmla="*/ 15916 h 31595"/>
                  <a:gd name="connsiteX3" fmla="*/ 16131 w 31595"/>
                  <a:gd name="connsiteY3" fmla="*/ 118 h 31595"/>
                  <a:gd name="connsiteX4" fmla="*/ 31929 w 31595"/>
                  <a:gd name="connsiteY4" fmla="*/ 15916 h 31595"/>
                  <a:gd name="connsiteX5" fmla="*/ 31929 w 31595"/>
                  <a:gd name="connsiteY5" fmla="*/ 1591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29" y="15916"/>
                    </a:moveTo>
                    <a:cubicBezTo>
                      <a:pt x="31929" y="24681"/>
                      <a:pt x="24895" y="31714"/>
                      <a:pt x="16131" y="31714"/>
                    </a:cubicBezTo>
                    <a:cubicBezTo>
                      <a:pt x="7366" y="31714"/>
                      <a:pt x="333" y="24681"/>
                      <a:pt x="333" y="15916"/>
                    </a:cubicBezTo>
                    <a:cubicBezTo>
                      <a:pt x="333" y="7152"/>
                      <a:pt x="7366" y="118"/>
                      <a:pt x="16131" y="118"/>
                    </a:cubicBezTo>
                    <a:cubicBezTo>
                      <a:pt x="24895" y="118"/>
                      <a:pt x="31929" y="7152"/>
                      <a:pt x="31929" y="15916"/>
                    </a:cubicBezTo>
                    <a:lnTo>
                      <a:pt x="31929" y="1591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B9613D0-878D-D647-BEDF-8CDC390BC4E2}"/>
                  </a:ext>
                </a:extLst>
              </p:cNvPr>
              <p:cNvSpPr/>
              <p:nvPr/>
            </p:nvSpPr>
            <p:spPr>
              <a:xfrm>
                <a:off x="5560198" y="2953785"/>
                <a:ext cx="30884" cy="31743"/>
              </a:xfrm>
              <a:custGeom>
                <a:avLst/>
                <a:gdLst>
                  <a:gd name="connsiteX0" fmla="*/ 31932 w 31595"/>
                  <a:gd name="connsiteY0" fmla="*/ 15917 h 31595"/>
                  <a:gd name="connsiteX1" fmla="*/ 16134 w 31595"/>
                  <a:gd name="connsiteY1" fmla="*/ 31715 h 31595"/>
                  <a:gd name="connsiteX2" fmla="*/ 336 w 31595"/>
                  <a:gd name="connsiteY2" fmla="*/ 15917 h 31595"/>
                  <a:gd name="connsiteX3" fmla="*/ 16134 w 31595"/>
                  <a:gd name="connsiteY3" fmla="*/ 119 h 31595"/>
                  <a:gd name="connsiteX4" fmla="*/ 31932 w 31595"/>
                  <a:gd name="connsiteY4" fmla="*/ 15917 h 31595"/>
                  <a:gd name="connsiteX5" fmla="*/ 31932 w 31595"/>
                  <a:gd name="connsiteY5" fmla="*/ 15917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32" y="15917"/>
                    </a:moveTo>
                    <a:cubicBezTo>
                      <a:pt x="31932" y="24682"/>
                      <a:pt x="24898" y="31715"/>
                      <a:pt x="16134" y="31715"/>
                    </a:cubicBezTo>
                    <a:cubicBezTo>
                      <a:pt x="7369" y="31715"/>
                      <a:pt x="336" y="24682"/>
                      <a:pt x="336" y="15917"/>
                    </a:cubicBezTo>
                    <a:cubicBezTo>
                      <a:pt x="336" y="7153"/>
                      <a:pt x="7369" y="119"/>
                      <a:pt x="16134" y="119"/>
                    </a:cubicBezTo>
                    <a:cubicBezTo>
                      <a:pt x="24898" y="119"/>
                      <a:pt x="31932" y="7153"/>
                      <a:pt x="31932" y="15917"/>
                    </a:cubicBezTo>
                    <a:lnTo>
                      <a:pt x="31932" y="1591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D036F69-EDCF-0344-A396-17E2830A5031}"/>
                  </a:ext>
                </a:extLst>
              </p:cNvPr>
              <p:cNvSpPr/>
              <p:nvPr/>
            </p:nvSpPr>
            <p:spPr>
              <a:xfrm>
                <a:off x="5592707" y="2964366"/>
                <a:ext cx="30884" cy="31744"/>
              </a:xfrm>
              <a:custGeom>
                <a:avLst/>
                <a:gdLst>
                  <a:gd name="connsiteX0" fmla="*/ 31935 w 31595"/>
                  <a:gd name="connsiteY0" fmla="*/ 15918 h 31595"/>
                  <a:gd name="connsiteX1" fmla="*/ 16137 w 31595"/>
                  <a:gd name="connsiteY1" fmla="*/ 31716 h 31595"/>
                  <a:gd name="connsiteX2" fmla="*/ 339 w 31595"/>
                  <a:gd name="connsiteY2" fmla="*/ 15918 h 31595"/>
                  <a:gd name="connsiteX3" fmla="*/ 16137 w 31595"/>
                  <a:gd name="connsiteY3" fmla="*/ 120 h 31595"/>
                  <a:gd name="connsiteX4" fmla="*/ 31935 w 31595"/>
                  <a:gd name="connsiteY4" fmla="*/ 15918 h 31595"/>
                  <a:gd name="connsiteX5" fmla="*/ 31935 w 31595"/>
                  <a:gd name="connsiteY5" fmla="*/ 1591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35" y="15918"/>
                    </a:moveTo>
                    <a:cubicBezTo>
                      <a:pt x="31935" y="24683"/>
                      <a:pt x="24901" y="31716"/>
                      <a:pt x="16137" y="31716"/>
                    </a:cubicBezTo>
                    <a:cubicBezTo>
                      <a:pt x="7372" y="31716"/>
                      <a:pt x="339" y="24683"/>
                      <a:pt x="339" y="15918"/>
                    </a:cubicBezTo>
                    <a:cubicBezTo>
                      <a:pt x="339" y="7154"/>
                      <a:pt x="7372" y="120"/>
                      <a:pt x="16137" y="120"/>
                    </a:cubicBezTo>
                    <a:cubicBezTo>
                      <a:pt x="24901" y="120"/>
                      <a:pt x="31935" y="7154"/>
                      <a:pt x="31935" y="15918"/>
                    </a:cubicBezTo>
                    <a:lnTo>
                      <a:pt x="31935" y="1591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7894FA2-F330-664C-A29B-6D4E6451E733}"/>
                  </a:ext>
                </a:extLst>
              </p:cNvPr>
              <p:cNvSpPr/>
              <p:nvPr/>
            </p:nvSpPr>
            <p:spPr>
              <a:xfrm>
                <a:off x="5625216" y="2974948"/>
                <a:ext cx="30884" cy="31743"/>
              </a:xfrm>
              <a:custGeom>
                <a:avLst/>
                <a:gdLst>
                  <a:gd name="connsiteX0" fmla="*/ 31938 w 31595"/>
                  <a:gd name="connsiteY0" fmla="*/ 15919 h 31595"/>
                  <a:gd name="connsiteX1" fmla="*/ 16140 w 31595"/>
                  <a:gd name="connsiteY1" fmla="*/ 31717 h 31595"/>
                  <a:gd name="connsiteX2" fmla="*/ 342 w 31595"/>
                  <a:gd name="connsiteY2" fmla="*/ 15919 h 31595"/>
                  <a:gd name="connsiteX3" fmla="*/ 16140 w 31595"/>
                  <a:gd name="connsiteY3" fmla="*/ 121 h 31595"/>
                  <a:gd name="connsiteX4" fmla="*/ 31938 w 31595"/>
                  <a:gd name="connsiteY4" fmla="*/ 15919 h 31595"/>
                  <a:gd name="connsiteX5" fmla="*/ 31938 w 31595"/>
                  <a:gd name="connsiteY5" fmla="*/ 15919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38" y="15919"/>
                    </a:moveTo>
                    <a:cubicBezTo>
                      <a:pt x="31938" y="24684"/>
                      <a:pt x="24904" y="31717"/>
                      <a:pt x="16140" y="31717"/>
                    </a:cubicBezTo>
                    <a:cubicBezTo>
                      <a:pt x="7375" y="31717"/>
                      <a:pt x="342" y="24684"/>
                      <a:pt x="342" y="15919"/>
                    </a:cubicBezTo>
                    <a:cubicBezTo>
                      <a:pt x="342" y="7155"/>
                      <a:pt x="7375" y="121"/>
                      <a:pt x="16140" y="121"/>
                    </a:cubicBezTo>
                    <a:cubicBezTo>
                      <a:pt x="24904" y="121"/>
                      <a:pt x="31938" y="7155"/>
                      <a:pt x="31938" y="15919"/>
                    </a:cubicBezTo>
                    <a:lnTo>
                      <a:pt x="31938" y="15919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D6CF581-3D30-B044-A5A2-0B5347AC92EB}"/>
                  </a:ext>
                </a:extLst>
              </p:cNvPr>
              <p:cNvSpPr/>
              <p:nvPr/>
            </p:nvSpPr>
            <p:spPr>
              <a:xfrm>
                <a:off x="5657726" y="2985528"/>
                <a:ext cx="30884" cy="31744"/>
              </a:xfrm>
              <a:custGeom>
                <a:avLst/>
                <a:gdLst>
                  <a:gd name="connsiteX0" fmla="*/ 31941 w 31595"/>
                  <a:gd name="connsiteY0" fmla="*/ 15920 h 31595"/>
                  <a:gd name="connsiteX1" fmla="*/ 16143 w 31595"/>
                  <a:gd name="connsiteY1" fmla="*/ 31718 h 31595"/>
                  <a:gd name="connsiteX2" fmla="*/ 345 w 31595"/>
                  <a:gd name="connsiteY2" fmla="*/ 15920 h 31595"/>
                  <a:gd name="connsiteX3" fmla="*/ 16143 w 31595"/>
                  <a:gd name="connsiteY3" fmla="*/ 122 h 31595"/>
                  <a:gd name="connsiteX4" fmla="*/ 31941 w 31595"/>
                  <a:gd name="connsiteY4" fmla="*/ 15920 h 31595"/>
                  <a:gd name="connsiteX5" fmla="*/ 31941 w 31595"/>
                  <a:gd name="connsiteY5" fmla="*/ 1592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41" y="15920"/>
                    </a:moveTo>
                    <a:cubicBezTo>
                      <a:pt x="31941" y="24685"/>
                      <a:pt x="24907" y="31718"/>
                      <a:pt x="16143" y="31718"/>
                    </a:cubicBezTo>
                    <a:cubicBezTo>
                      <a:pt x="7378" y="31718"/>
                      <a:pt x="345" y="24685"/>
                      <a:pt x="345" y="15920"/>
                    </a:cubicBezTo>
                    <a:cubicBezTo>
                      <a:pt x="345" y="7156"/>
                      <a:pt x="7378" y="122"/>
                      <a:pt x="16143" y="122"/>
                    </a:cubicBezTo>
                    <a:cubicBezTo>
                      <a:pt x="24907" y="122"/>
                      <a:pt x="31941" y="7156"/>
                      <a:pt x="31941" y="15920"/>
                    </a:cubicBezTo>
                    <a:lnTo>
                      <a:pt x="31941" y="1592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47D956B-EF77-2C4B-B2A1-089B1E0E559E}"/>
                  </a:ext>
                </a:extLst>
              </p:cNvPr>
              <p:cNvSpPr/>
              <p:nvPr/>
            </p:nvSpPr>
            <p:spPr>
              <a:xfrm>
                <a:off x="5678857" y="2985528"/>
                <a:ext cx="32509" cy="31744"/>
              </a:xfrm>
              <a:custGeom>
                <a:avLst/>
                <a:gdLst>
                  <a:gd name="connsiteX0" fmla="*/ 31943 w 31595"/>
                  <a:gd name="connsiteY0" fmla="*/ 15920 h 31595"/>
                  <a:gd name="connsiteX1" fmla="*/ 16145 w 31595"/>
                  <a:gd name="connsiteY1" fmla="*/ 31718 h 31595"/>
                  <a:gd name="connsiteX2" fmla="*/ 347 w 31595"/>
                  <a:gd name="connsiteY2" fmla="*/ 15920 h 31595"/>
                  <a:gd name="connsiteX3" fmla="*/ 16145 w 31595"/>
                  <a:gd name="connsiteY3" fmla="*/ 122 h 31595"/>
                  <a:gd name="connsiteX4" fmla="*/ 31943 w 31595"/>
                  <a:gd name="connsiteY4" fmla="*/ 15920 h 31595"/>
                  <a:gd name="connsiteX5" fmla="*/ 31943 w 31595"/>
                  <a:gd name="connsiteY5" fmla="*/ 1592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43" y="15920"/>
                    </a:moveTo>
                    <a:cubicBezTo>
                      <a:pt x="31943" y="24685"/>
                      <a:pt x="24909" y="31718"/>
                      <a:pt x="16145" y="31718"/>
                    </a:cubicBezTo>
                    <a:cubicBezTo>
                      <a:pt x="7380" y="31718"/>
                      <a:pt x="347" y="24685"/>
                      <a:pt x="347" y="15920"/>
                    </a:cubicBezTo>
                    <a:cubicBezTo>
                      <a:pt x="347" y="7156"/>
                      <a:pt x="7380" y="122"/>
                      <a:pt x="16145" y="122"/>
                    </a:cubicBezTo>
                    <a:cubicBezTo>
                      <a:pt x="24909" y="122"/>
                      <a:pt x="31943" y="7156"/>
                      <a:pt x="31943" y="15920"/>
                    </a:cubicBezTo>
                    <a:lnTo>
                      <a:pt x="31943" y="1592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6F6F662-18C8-EC4F-9A49-3880AD7D606C}"/>
                  </a:ext>
                </a:extLst>
              </p:cNvPr>
              <p:cNvSpPr/>
              <p:nvPr/>
            </p:nvSpPr>
            <p:spPr>
              <a:xfrm>
                <a:off x="5678857" y="2985528"/>
                <a:ext cx="32509" cy="31744"/>
              </a:xfrm>
              <a:custGeom>
                <a:avLst/>
                <a:gdLst>
                  <a:gd name="connsiteX0" fmla="*/ 31943 w 31595"/>
                  <a:gd name="connsiteY0" fmla="*/ 15920 h 31595"/>
                  <a:gd name="connsiteX1" fmla="*/ 16145 w 31595"/>
                  <a:gd name="connsiteY1" fmla="*/ 31718 h 31595"/>
                  <a:gd name="connsiteX2" fmla="*/ 347 w 31595"/>
                  <a:gd name="connsiteY2" fmla="*/ 15920 h 31595"/>
                  <a:gd name="connsiteX3" fmla="*/ 16145 w 31595"/>
                  <a:gd name="connsiteY3" fmla="*/ 122 h 31595"/>
                  <a:gd name="connsiteX4" fmla="*/ 31943 w 31595"/>
                  <a:gd name="connsiteY4" fmla="*/ 15920 h 31595"/>
                  <a:gd name="connsiteX5" fmla="*/ 31943 w 31595"/>
                  <a:gd name="connsiteY5" fmla="*/ 1592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43" y="15920"/>
                    </a:moveTo>
                    <a:cubicBezTo>
                      <a:pt x="31943" y="24685"/>
                      <a:pt x="24909" y="31718"/>
                      <a:pt x="16145" y="31718"/>
                    </a:cubicBezTo>
                    <a:cubicBezTo>
                      <a:pt x="7380" y="31718"/>
                      <a:pt x="347" y="24685"/>
                      <a:pt x="347" y="15920"/>
                    </a:cubicBezTo>
                    <a:cubicBezTo>
                      <a:pt x="347" y="7156"/>
                      <a:pt x="7380" y="122"/>
                      <a:pt x="16145" y="122"/>
                    </a:cubicBezTo>
                    <a:cubicBezTo>
                      <a:pt x="24909" y="122"/>
                      <a:pt x="31943" y="7156"/>
                      <a:pt x="31943" y="15920"/>
                    </a:cubicBezTo>
                    <a:lnTo>
                      <a:pt x="31943" y="1592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2AC2878-FED1-7B43-A55A-AE4C88390B2A}"/>
                  </a:ext>
                </a:extLst>
              </p:cNvPr>
              <p:cNvSpPr/>
              <p:nvPr/>
            </p:nvSpPr>
            <p:spPr>
              <a:xfrm>
                <a:off x="5701613" y="2985528"/>
                <a:ext cx="30883" cy="31744"/>
              </a:xfrm>
              <a:custGeom>
                <a:avLst/>
                <a:gdLst>
                  <a:gd name="connsiteX0" fmla="*/ 31945 w 31595"/>
                  <a:gd name="connsiteY0" fmla="*/ 15920 h 31595"/>
                  <a:gd name="connsiteX1" fmla="*/ 16147 w 31595"/>
                  <a:gd name="connsiteY1" fmla="*/ 31718 h 31595"/>
                  <a:gd name="connsiteX2" fmla="*/ 349 w 31595"/>
                  <a:gd name="connsiteY2" fmla="*/ 15920 h 31595"/>
                  <a:gd name="connsiteX3" fmla="*/ 16147 w 31595"/>
                  <a:gd name="connsiteY3" fmla="*/ 122 h 31595"/>
                  <a:gd name="connsiteX4" fmla="*/ 31945 w 31595"/>
                  <a:gd name="connsiteY4" fmla="*/ 15920 h 31595"/>
                  <a:gd name="connsiteX5" fmla="*/ 31945 w 31595"/>
                  <a:gd name="connsiteY5" fmla="*/ 1592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45" y="15920"/>
                    </a:moveTo>
                    <a:cubicBezTo>
                      <a:pt x="31945" y="24685"/>
                      <a:pt x="24911" y="31718"/>
                      <a:pt x="16147" y="31718"/>
                    </a:cubicBezTo>
                    <a:cubicBezTo>
                      <a:pt x="7382" y="31718"/>
                      <a:pt x="349" y="24685"/>
                      <a:pt x="349" y="15920"/>
                    </a:cubicBezTo>
                    <a:cubicBezTo>
                      <a:pt x="349" y="7156"/>
                      <a:pt x="7382" y="122"/>
                      <a:pt x="16147" y="122"/>
                    </a:cubicBezTo>
                    <a:cubicBezTo>
                      <a:pt x="24911" y="122"/>
                      <a:pt x="31945" y="7156"/>
                      <a:pt x="31945" y="15920"/>
                    </a:cubicBezTo>
                    <a:lnTo>
                      <a:pt x="31945" y="1592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C7CE9E02-1D3C-6D4E-9010-9723497DF6C4}"/>
                  </a:ext>
                </a:extLst>
              </p:cNvPr>
              <p:cNvSpPr/>
              <p:nvPr/>
            </p:nvSpPr>
            <p:spPr>
              <a:xfrm>
                <a:off x="5734122" y="2985528"/>
                <a:ext cx="30883" cy="31744"/>
              </a:xfrm>
              <a:custGeom>
                <a:avLst/>
                <a:gdLst>
                  <a:gd name="connsiteX0" fmla="*/ 31948 w 31595"/>
                  <a:gd name="connsiteY0" fmla="*/ 15920 h 31595"/>
                  <a:gd name="connsiteX1" fmla="*/ 16150 w 31595"/>
                  <a:gd name="connsiteY1" fmla="*/ 31718 h 31595"/>
                  <a:gd name="connsiteX2" fmla="*/ 352 w 31595"/>
                  <a:gd name="connsiteY2" fmla="*/ 15920 h 31595"/>
                  <a:gd name="connsiteX3" fmla="*/ 16150 w 31595"/>
                  <a:gd name="connsiteY3" fmla="*/ 122 h 31595"/>
                  <a:gd name="connsiteX4" fmla="*/ 31948 w 31595"/>
                  <a:gd name="connsiteY4" fmla="*/ 15920 h 31595"/>
                  <a:gd name="connsiteX5" fmla="*/ 31948 w 31595"/>
                  <a:gd name="connsiteY5" fmla="*/ 1592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48" y="15920"/>
                    </a:moveTo>
                    <a:cubicBezTo>
                      <a:pt x="31948" y="24685"/>
                      <a:pt x="24914" y="31718"/>
                      <a:pt x="16150" y="31718"/>
                    </a:cubicBezTo>
                    <a:cubicBezTo>
                      <a:pt x="7385" y="31718"/>
                      <a:pt x="352" y="24685"/>
                      <a:pt x="352" y="15920"/>
                    </a:cubicBezTo>
                    <a:cubicBezTo>
                      <a:pt x="352" y="7156"/>
                      <a:pt x="7385" y="122"/>
                      <a:pt x="16150" y="122"/>
                    </a:cubicBezTo>
                    <a:cubicBezTo>
                      <a:pt x="24914" y="122"/>
                      <a:pt x="31948" y="7156"/>
                      <a:pt x="31948" y="15920"/>
                    </a:cubicBezTo>
                    <a:lnTo>
                      <a:pt x="31948" y="1592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290B1D-3934-5C44-B711-520DE06E8CA1}"/>
                  </a:ext>
                </a:extLst>
              </p:cNvPr>
              <p:cNvSpPr/>
              <p:nvPr/>
            </p:nvSpPr>
            <p:spPr>
              <a:xfrm>
                <a:off x="5722744" y="2985528"/>
                <a:ext cx="30884" cy="31744"/>
              </a:xfrm>
              <a:custGeom>
                <a:avLst/>
                <a:gdLst>
                  <a:gd name="connsiteX0" fmla="*/ 31947 w 31595"/>
                  <a:gd name="connsiteY0" fmla="*/ 15920 h 31595"/>
                  <a:gd name="connsiteX1" fmla="*/ 16149 w 31595"/>
                  <a:gd name="connsiteY1" fmla="*/ 31718 h 31595"/>
                  <a:gd name="connsiteX2" fmla="*/ 351 w 31595"/>
                  <a:gd name="connsiteY2" fmla="*/ 15920 h 31595"/>
                  <a:gd name="connsiteX3" fmla="*/ 16149 w 31595"/>
                  <a:gd name="connsiteY3" fmla="*/ 122 h 31595"/>
                  <a:gd name="connsiteX4" fmla="*/ 31947 w 31595"/>
                  <a:gd name="connsiteY4" fmla="*/ 15920 h 31595"/>
                  <a:gd name="connsiteX5" fmla="*/ 31947 w 31595"/>
                  <a:gd name="connsiteY5" fmla="*/ 1592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47" y="15920"/>
                    </a:moveTo>
                    <a:cubicBezTo>
                      <a:pt x="31947" y="24685"/>
                      <a:pt x="24913" y="31718"/>
                      <a:pt x="16149" y="31718"/>
                    </a:cubicBezTo>
                    <a:cubicBezTo>
                      <a:pt x="7384" y="31718"/>
                      <a:pt x="351" y="24685"/>
                      <a:pt x="351" y="15920"/>
                    </a:cubicBezTo>
                    <a:cubicBezTo>
                      <a:pt x="351" y="7156"/>
                      <a:pt x="7384" y="122"/>
                      <a:pt x="16149" y="122"/>
                    </a:cubicBezTo>
                    <a:cubicBezTo>
                      <a:pt x="24913" y="122"/>
                      <a:pt x="31947" y="7156"/>
                      <a:pt x="31947" y="15920"/>
                    </a:cubicBezTo>
                    <a:lnTo>
                      <a:pt x="31947" y="1592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5BD8908-ECC6-F54E-9080-069396FA0EDB}"/>
                  </a:ext>
                </a:extLst>
              </p:cNvPr>
              <p:cNvSpPr/>
              <p:nvPr/>
            </p:nvSpPr>
            <p:spPr>
              <a:xfrm>
                <a:off x="5755253" y="2998226"/>
                <a:ext cx="30884" cy="29628"/>
              </a:xfrm>
              <a:custGeom>
                <a:avLst/>
                <a:gdLst>
                  <a:gd name="connsiteX0" fmla="*/ 31950 w 31595"/>
                  <a:gd name="connsiteY0" fmla="*/ 15921 h 31595"/>
                  <a:gd name="connsiteX1" fmla="*/ 16152 w 31595"/>
                  <a:gd name="connsiteY1" fmla="*/ 31719 h 31595"/>
                  <a:gd name="connsiteX2" fmla="*/ 354 w 31595"/>
                  <a:gd name="connsiteY2" fmla="*/ 15921 h 31595"/>
                  <a:gd name="connsiteX3" fmla="*/ 16152 w 31595"/>
                  <a:gd name="connsiteY3" fmla="*/ 123 h 31595"/>
                  <a:gd name="connsiteX4" fmla="*/ 31950 w 31595"/>
                  <a:gd name="connsiteY4" fmla="*/ 15921 h 31595"/>
                  <a:gd name="connsiteX5" fmla="*/ 31950 w 31595"/>
                  <a:gd name="connsiteY5" fmla="*/ 15921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50" y="15921"/>
                    </a:moveTo>
                    <a:cubicBezTo>
                      <a:pt x="31950" y="24686"/>
                      <a:pt x="24916" y="31719"/>
                      <a:pt x="16152" y="31719"/>
                    </a:cubicBezTo>
                    <a:cubicBezTo>
                      <a:pt x="7387" y="31719"/>
                      <a:pt x="354" y="24686"/>
                      <a:pt x="354" y="15921"/>
                    </a:cubicBezTo>
                    <a:cubicBezTo>
                      <a:pt x="354" y="7157"/>
                      <a:pt x="7387" y="123"/>
                      <a:pt x="16152" y="123"/>
                    </a:cubicBezTo>
                    <a:cubicBezTo>
                      <a:pt x="24916" y="123"/>
                      <a:pt x="31950" y="7157"/>
                      <a:pt x="31950" y="15921"/>
                    </a:cubicBezTo>
                    <a:lnTo>
                      <a:pt x="31950" y="15921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4512B0C-862C-1F4C-9D3F-7099E1D78504}"/>
                  </a:ext>
                </a:extLst>
              </p:cNvPr>
              <p:cNvSpPr/>
              <p:nvPr/>
            </p:nvSpPr>
            <p:spPr>
              <a:xfrm>
                <a:off x="5765006" y="3008808"/>
                <a:ext cx="32509" cy="31743"/>
              </a:xfrm>
              <a:custGeom>
                <a:avLst/>
                <a:gdLst>
                  <a:gd name="connsiteX0" fmla="*/ 31951 w 31595"/>
                  <a:gd name="connsiteY0" fmla="*/ 15922 h 31595"/>
                  <a:gd name="connsiteX1" fmla="*/ 16153 w 31595"/>
                  <a:gd name="connsiteY1" fmla="*/ 31720 h 31595"/>
                  <a:gd name="connsiteX2" fmla="*/ 355 w 31595"/>
                  <a:gd name="connsiteY2" fmla="*/ 15922 h 31595"/>
                  <a:gd name="connsiteX3" fmla="*/ 16153 w 31595"/>
                  <a:gd name="connsiteY3" fmla="*/ 124 h 31595"/>
                  <a:gd name="connsiteX4" fmla="*/ 31951 w 31595"/>
                  <a:gd name="connsiteY4" fmla="*/ 15922 h 31595"/>
                  <a:gd name="connsiteX5" fmla="*/ 31951 w 31595"/>
                  <a:gd name="connsiteY5" fmla="*/ 1592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51" y="15922"/>
                    </a:moveTo>
                    <a:cubicBezTo>
                      <a:pt x="31951" y="24687"/>
                      <a:pt x="24917" y="31720"/>
                      <a:pt x="16153" y="31720"/>
                    </a:cubicBezTo>
                    <a:cubicBezTo>
                      <a:pt x="7388" y="31720"/>
                      <a:pt x="355" y="24687"/>
                      <a:pt x="355" y="15922"/>
                    </a:cubicBezTo>
                    <a:cubicBezTo>
                      <a:pt x="355" y="7158"/>
                      <a:pt x="7388" y="124"/>
                      <a:pt x="16153" y="124"/>
                    </a:cubicBezTo>
                    <a:cubicBezTo>
                      <a:pt x="24917" y="124"/>
                      <a:pt x="31951" y="7158"/>
                      <a:pt x="31951" y="15922"/>
                    </a:cubicBezTo>
                    <a:lnTo>
                      <a:pt x="31951" y="1592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072650F-93D2-064C-8828-934C453ABF3C}"/>
                  </a:ext>
                </a:extLst>
              </p:cNvPr>
              <p:cNvSpPr/>
              <p:nvPr/>
            </p:nvSpPr>
            <p:spPr>
              <a:xfrm>
                <a:off x="5776384" y="3008808"/>
                <a:ext cx="32509" cy="31743"/>
              </a:xfrm>
              <a:custGeom>
                <a:avLst/>
                <a:gdLst>
                  <a:gd name="connsiteX0" fmla="*/ 31952 w 31595"/>
                  <a:gd name="connsiteY0" fmla="*/ 15922 h 31595"/>
                  <a:gd name="connsiteX1" fmla="*/ 16154 w 31595"/>
                  <a:gd name="connsiteY1" fmla="*/ 31720 h 31595"/>
                  <a:gd name="connsiteX2" fmla="*/ 356 w 31595"/>
                  <a:gd name="connsiteY2" fmla="*/ 15922 h 31595"/>
                  <a:gd name="connsiteX3" fmla="*/ 16154 w 31595"/>
                  <a:gd name="connsiteY3" fmla="*/ 124 h 31595"/>
                  <a:gd name="connsiteX4" fmla="*/ 31952 w 31595"/>
                  <a:gd name="connsiteY4" fmla="*/ 15922 h 31595"/>
                  <a:gd name="connsiteX5" fmla="*/ 31952 w 31595"/>
                  <a:gd name="connsiteY5" fmla="*/ 1592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52" y="15922"/>
                    </a:moveTo>
                    <a:cubicBezTo>
                      <a:pt x="31952" y="24687"/>
                      <a:pt x="24918" y="31720"/>
                      <a:pt x="16154" y="31720"/>
                    </a:cubicBezTo>
                    <a:cubicBezTo>
                      <a:pt x="7389" y="31720"/>
                      <a:pt x="356" y="24687"/>
                      <a:pt x="356" y="15922"/>
                    </a:cubicBezTo>
                    <a:cubicBezTo>
                      <a:pt x="356" y="7158"/>
                      <a:pt x="7389" y="124"/>
                      <a:pt x="16154" y="124"/>
                    </a:cubicBezTo>
                    <a:cubicBezTo>
                      <a:pt x="24918" y="124"/>
                      <a:pt x="31952" y="7158"/>
                      <a:pt x="31952" y="15922"/>
                    </a:cubicBezTo>
                    <a:lnTo>
                      <a:pt x="31952" y="1592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D53A605D-2A25-FE42-BD43-4CAB6E1AA3DE}"/>
                  </a:ext>
                </a:extLst>
              </p:cNvPr>
              <p:cNvSpPr/>
              <p:nvPr/>
            </p:nvSpPr>
            <p:spPr>
              <a:xfrm>
                <a:off x="5808893" y="3019388"/>
                <a:ext cx="32509" cy="31744"/>
              </a:xfrm>
              <a:custGeom>
                <a:avLst/>
                <a:gdLst>
                  <a:gd name="connsiteX0" fmla="*/ 31955 w 31595"/>
                  <a:gd name="connsiteY0" fmla="*/ 15923 h 31595"/>
                  <a:gd name="connsiteX1" fmla="*/ 16157 w 31595"/>
                  <a:gd name="connsiteY1" fmla="*/ 31721 h 31595"/>
                  <a:gd name="connsiteX2" fmla="*/ 359 w 31595"/>
                  <a:gd name="connsiteY2" fmla="*/ 15923 h 31595"/>
                  <a:gd name="connsiteX3" fmla="*/ 16157 w 31595"/>
                  <a:gd name="connsiteY3" fmla="*/ 125 h 31595"/>
                  <a:gd name="connsiteX4" fmla="*/ 31955 w 31595"/>
                  <a:gd name="connsiteY4" fmla="*/ 15923 h 31595"/>
                  <a:gd name="connsiteX5" fmla="*/ 31955 w 31595"/>
                  <a:gd name="connsiteY5" fmla="*/ 15923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55" y="15923"/>
                    </a:moveTo>
                    <a:cubicBezTo>
                      <a:pt x="31955" y="24688"/>
                      <a:pt x="24921" y="31721"/>
                      <a:pt x="16157" y="31721"/>
                    </a:cubicBezTo>
                    <a:cubicBezTo>
                      <a:pt x="7392" y="31721"/>
                      <a:pt x="359" y="24688"/>
                      <a:pt x="359" y="15923"/>
                    </a:cubicBezTo>
                    <a:cubicBezTo>
                      <a:pt x="359" y="7159"/>
                      <a:pt x="7392" y="125"/>
                      <a:pt x="16157" y="125"/>
                    </a:cubicBezTo>
                    <a:cubicBezTo>
                      <a:pt x="24921" y="125"/>
                      <a:pt x="31955" y="7159"/>
                      <a:pt x="31955" y="15923"/>
                    </a:cubicBezTo>
                    <a:lnTo>
                      <a:pt x="31955" y="1592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59F75E5-2108-3F41-AC63-5171E8F42357}"/>
                  </a:ext>
                </a:extLst>
              </p:cNvPr>
              <p:cNvSpPr/>
              <p:nvPr/>
            </p:nvSpPr>
            <p:spPr>
              <a:xfrm>
                <a:off x="5820271" y="3029970"/>
                <a:ext cx="30884" cy="31743"/>
              </a:xfrm>
              <a:custGeom>
                <a:avLst/>
                <a:gdLst>
                  <a:gd name="connsiteX0" fmla="*/ 31956 w 31595"/>
                  <a:gd name="connsiteY0" fmla="*/ 15924 h 31595"/>
                  <a:gd name="connsiteX1" fmla="*/ 16158 w 31595"/>
                  <a:gd name="connsiteY1" fmla="*/ 31722 h 31595"/>
                  <a:gd name="connsiteX2" fmla="*/ 360 w 31595"/>
                  <a:gd name="connsiteY2" fmla="*/ 15924 h 31595"/>
                  <a:gd name="connsiteX3" fmla="*/ 16158 w 31595"/>
                  <a:gd name="connsiteY3" fmla="*/ 126 h 31595"/>
                  <a:gd name="connsiteX4" fmla="*/ 31956 w 31595"/>
                  <a:gd name="connsiteY4" fmla="*/ 15924 h 31595"/>
                  <a:gd name="connsiteX5" fmla="*/ 31956 w 31595"/>
                  <a:gd name="connsiteY5" fmla="*/ 15924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56" y="15924"/>
                    </a:moveTo>
                    <a:cubicBezTo>
                      <a:pt x="31956" y="24689"/>
                      <a:pt x="24922" y="31722"/>
                      <a:pt x="16158" y="31722"/>
                    </a:cubicBezTo>
                    <a:cubicBezTo>
                      <a:pt x="7393" y="31722"/>
                      <a:pt x="360" y="24689"/>
                      <a:pt x="360" y="15924"/>
                    </a:cubicBezTo>
                    <a:cubicBezTo>
                      <a:pt x="360" y="7160"/>
                      <a:pt x="7393" y="126"/>
                      <a:pt x="16158" y="126"/>
                    </a:cubicBezTo>
                    <a:cubicBezTo>
                      <a:pt x="24922" y="126"/>
                      <a:pt x="31956" y="7160"/>
                      <a:pt x="31956" y="15924"/>
                    </a:cubicBezTo>
                    <a:lnTo>
                      <a:pt x="31956" y="1592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C185CD1-FB17-6547-95E8-A4E25A5FD800}"/>
                  </a:ext>
                </a:extLst>
              </p:cNvPr>
              <p:cNvSpPr/>
              <p:nvPr/>
            </p:nvSpPr>
            <p:spPr>
              <a:xfrm>
                <a:off x="5841402" y="3040551"/>
                <a:ext cx="30883" cy="31744"/>
              </a:xfrm>
              <a:custGeom>
                <a:avLst/>
                <a:gdLst>
                  <a:gd name="connsiteX0" fmla="*/ 31958 w 31595"/>
                  <a:gd name="connsiteY0" fmla="*/ 15925 h 31595"/>
                  <a:gd name="connsiteX1" fmla="*/ 16160 w 31595"/>
                  <a:gd name="connsiteY1" fmla="*/ 31723 h 31595"/>
                  <a:gd name="connsiteX2" fmla="*/ 362 w 31595"/>
                  <a:gd name="connsiteY2" fmla="*/ 15925 h 31595"/>
                  <a:gd name="connsiteX3" fmla="*/ 16160 w 31595"/>
                  <a:gd name="connsiteY3" fmla="*/ 127 h 31595"/>
                  <a:gd name="connsiteX4" fmla="*/ 31958 w 31595"/>
                  <a:gd name="connsiteY4" fmla="*/ 15925 h 31595"/>
                  <a:gd name="connsiteX5" fmla="*/ 31958 w 31595"/>
                  <a:gd name="connsiteY5" fmla="*/ 15925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58" y="15925"/>
                    </a:moveTo>
                    <a:cubicBezTo>
                      <a:pt x="31958" y="24690"/>
                      <a:pt x="24924" y="31723"/>
                      <a:pt x="16160" y="31723"/>
                    </a:cubicBezTo>
                    <a:cubicBezTo>
                      <a:pt x="7395" y="31723"/>
                      <a:pt x="362" y="24690"/>
                      <a:pt x="362" y="15925"/>
                    </a:cubicBezTo>
                    <a:cubicBezTo>
                      <a:pt x="362" y="7161"/>
                      <a:pt x="7395" y="127"/>
                      <a:pt x="16160" y="127"/>
                    </a:cubicBezTo>
                    <a:cubicBezTo>
                      <a:pt x="24924" y="127"/>
                      <a:pt x="31958" y="7161"/>
                      <a:pt x="31958" y="15925"/>
                    </a:cubicBezTo>
                    <a:lnTo>
                      <a:pt x="31958" y="1592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F3CD7B9-9EF6-E442-859B-C72D06455127}"/>
                  </a:ext>
                </a:extLst>
              </p:cNvPr>
              <p:cNvSpPr/>
              <p:nvPr/>
            </p:nvSpPr>
            <p:spPr>
              <a:xfrm>
                <a:off x="5852780" y="3040551"/>
                <a:ext cx="30884" cy="31744"/>
              </a:xfrm>
              <a:custGeom>
                <a:avLst/>
                <a:gdLst>
                  <a:gd name="connsiteX0" fmla="*/ 31959 w 31595"/>
                  <a:gd name="connsiteY0" fmla="*/ 15925 h 31595"/>
                  <a:gd name="connsiteX1" fmla="*/ 16161 w 31595"/>
                  <a:gd name="connsiteY1" fmla="*/ 31723 h 31595"/>
                  <a:gd name="connsiteX2" fmla="*/ 363 w 31595"/>
                  <a:gd name="connsiteY2" fmla="*/ 15925 h 31595"/>
                  <a:gd name="connsiteX3" fmla="*/ 16161 w 31595"/>
                  <a:gd name="connsiteY3" fmla="*/ 127 h 31595"/>
                  <a:gd name="connsiteX4" fmla="*/ 31959 w 31595"/>
                  <a:gd name="connsiteY4" fmla="*/ 15925 h 31595"/>
                  <a:gd name="connsiteX5" fmla="*/ 31959 w 31595"/>
                  <a:gd name="connsiteY5" fmla="*/ 15925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59" y="15925"/>
                    </a:moveTo>
                    <a:cubicBezTo>
                      <a:pt x="31959" y="24690"/>
                      <a:pt x="24925" y="31723"/>
                      <a:pt x="16161" y="31723"/>
                    </a:cubicBezTo>
                    <a:cubicBezTo>
                      <a:pt x="7396" y="31723"/>
                      <a:pt x="363" y="24690"/>
                      <a:pt x="363" y="15925"/>
                    </a:cubicBezTo>
                    <a:cubicBezTo>
                      <a:pt x="363" y="7161"/>
                      <a:pt x="7396" y="127"/>
                      <a:pt x="16161" y="127"/>
                    </a:cubicBezTo>
                    <a:cubicBezTo>
                      <a:pt x="24925" y="127"/>
                      <a:pt x="31959" y="7161"/>
                      <a:pt x="31959" y="15925"/>
                    </a:cubicBezTo>
                    <a:lnTo>
                      <a:pt x="31959" y="1592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3FF56E6D-904D-E84B-BB2E-CA20220E75CB}"/>
                  </a:ext>
                </a:extLst>
              </p:cNvPr>
              <p:cNvSpPr/>
              <p:nvPr/>
            </p:nvSpPr>
            <p:spPr>
              <a:xfrm>
                <a:off x="5873912" y="3040551"/>
                <a:ext cx="30883" cy="31744"/>
              </a:xfrm>
              <a:custGeom>
                <a:avLst/>
                <a:gdLst>
                  <a:gd name="connsiteX0" fmla="*/ 31961 w 31595"/>
                  <a:gd name="connsiteY0" fmla="*/ 15925 h 31595"/>
                  <a:gd name="connsiteX1" fmla="*/ 16163 w 31595"/>
                  <a:gd name="connsiteY1" fmla="*/ 31723 h 31595"/>
                  <a:gd name="connsiteX2" fmla="*/ 365 w 31595"/>
                  <a:gd name="connsiteY2" fmla="*/ 15925 h 31595"/>
                  <a:gd name="connsiteX3" fmla="*/ 16163 w 31595"/>
                  <a:gd name="connsiteY3" fmla="*/ 127 h 31595"/>
                  <a:gd name="connsiteX4" fmla="*/ 31961 w 31595"/>
                  <a:gd name="connsiteY4" fmla="*/ 15925 h 31595"/>
                  <a:gd name="connsiteX5" fmla="*/ 31961 w 31595"/>
                  <a:gd name="connsiteY5" fmla="*/ 15925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61" y="15925"/>
                    </a:moveTo>
                    <a:cubicBezTo>
                      <a:pt x="31961" y="24690"/>
                      <a:pt x="24927" y="31723"/>
                      <a:pt x="16163" y="31723"/>
                    </a:cubicBezTo>
                    <a:cubicBezTo>
                      <a:pt x="7398" y="31723"/>
                      <a:pt x="365" y="24690"/>
                      <a:pt x="365" y="15925"/>
                    </a:cubicBezTo>
                    <a:cubicBezTo>
                      <a:pt x="365" y="7161"/>
                      <a:pt x="7398" y="127"/>
                      <a:pt x="16163" y="127"/>
                    </a:cubicBezTo>
                    <a:cubicBezTo>
                      <a:pt x="24927" y="127"/>
                      <a:pt x="31961" y="7161"/>
                      <a:pt x="31961" y="15925"/>
                    </a:cubicBezTo>
                    <a:lnTo>
                      <a:pt x="31961" y="1592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8A2E940-F947-8F4C-8600-5E8D665F94DF}"/>
                  </a:ext>
                </a:extLst>
              </p:cNvPr>
              <p:cNvSpPr/>
              <p:nvPr/>
            </p:nvSpPr>
            <p:spPr>
              <a:xfrm>
                <a:off x="5895042" y="3051133"/>
                <a:ext cx="32509" cy="31743"/>
              </a:xfrm>
              <a:custGeom>
                <a:avLst/>
                <a:gdLst>
                  <a:gd name="connsiteX0" fmla="*/ 31963 w 31595"/>
                  <a:gd name="connsiteY0" fmla="*/ 15926 h 31595"/>
                  <a:gd name="connsiteX1" fmla="*/ 16165 w 31595"/>
                  <a:gd name="connsiteY1" fmla="*/ 31724 h 31595"/>
                  <a:gd name="connsiteX2" fmla="*/ 367 w 31595"/>
                  <a:gd name="connsiteY2" fmla="*/ 15926 h 31595"/>
                  <a:gd name="connsiteX3" fmla="*/ 16165 w 31595"/>
                  <a:gd name="connsiteY3" fmla="*/ 128 h 31595"/>
                  <a:gd name="connsiteX4" fmla="*/ 31963 w 31595"/>
                  <a:gd name="connsiteY4" fmla="*/ 15926 h 31595"/>
                  <a:gd name="connsiteX5" fmla="*/ 31963 w 31595"/>
                  <a:gd name="connsiteY5" fmla="*/ 1592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63" y="15926"/>
                    </a:moveTo>
                    <a:cubicBezTo>
                      <a:pt x="31963" y="24691"/>
                      <a:pt x="24929" y="31724"/>
                      <a:pt x="16165" y="31724"/>
                    </a:cubicBezTo>
                    <a:cubicBezTo>
                      <a:pt x="7400" y="31724"/>
                      <a:pt x="367" y="24691"/>
                      <a:pt x="367" y="15926"/>
                    </a:cubicBezTo>
                    <a:cubicBezTo>
                      <a:pt x="367" y="7162"/>
                      <a:pt x="7400" y="128"/>
                      <a:pt x="16165" y="128"/>
                    </a:cubicBezTo>
                    <a:cubicBezTo>
                      <a:pt x="24929" y="128"/>
                      <a:pt x="31963" y="7162"/>
                      <a:pt x="31963" y="15926"/>
                    </a:cubicBezTo>
                    <a:lnTo>
                      <a:pt x="31963" y="1592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2BB158F-90BB-5941-AB59-AF0CA4AA5A9C}"/>
                  </a:ext>
                </a:extLst>
              </p:cNvPr>
              <p:cNvSpPr/>
              <p:nvPr/>
            </p:nvSpPr>
            <p:spPr>
              <a:xfrm>
                <a:off x="5890166" y="3046900"/>
                <a:ext cx="30883" cy="31743"/>
              </a:xfrm>
              <a:custGeom>
                <a:avLst/>
                <a:gdLst>
                  <a:gd name="connsiteX0" fmla="*/ 31962 w 31595"/>
                  <a:gd name="connsiteY0" fmla="*/ 15926 h 31595"/>
                  <a:gd name="connsiteX1" fmla="*/ 16164 w 31595"/>
                  <a:gd name="connsiteY1" fmla="*/ 31724 h 31595"/>
                  <a:gd name="connsiteX2" fmla="*/ 366 w 31595"/>
                  <a:gd name="connsiteY2" fmla="*/ 15926 h 31595"/>
                  <a:gd name="connsiteX3" fmla="*/ 16164 w 31595"/>
                  <a:gd name="connsiteY3" fmla="*/ 128 h 31595"/>
                  <a:gd name="connsiteX4" fmla="*/ 31962 w 31595"/>
                  <a:gd name="connsiteY4" fmla="*/ 15926 h 31595"/>
                  <a:gd name="connsiteX5" fmla="*/ 31962 w 31595"/>
                  <a:gd name="connsiteY5" fmla="*/ 1592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62" y="15926"/>
                    </a:moveTo>
                    <a:cubicBezTo>
                      <a:pt x="31962" y="24690"/>
                      <a:pt x="24929" y="31724"/>
                      <a:pt x="16164" y="31724"/>
                    </a:cubicBezTo>
                    <a:cubicBezTo>
                      <a:pt x="7400" y="31724"/>
                      <a:pt x="366" y="24690"/>
                      <a:pt x="366" y="15926"/>
                    </a:cubicBezTo>
                    <a:cubicBezTo>
                      <a:pt x="366" y="7161"/>
                      <a:pt x="7400" y="128"/>
                      <a:pt x="16164" y="128"/>
                    </a:cubicBezTo>
                    <a:cubicBezTo>
                      <a:pt x="24929" y="128"/>
                      <a:pt x="31962" y="7161"/>
                      <a:pt x="31962" y="15926"/>
                    </a:cubicBezTo>
                    <a:lnTo>
                      <a:pt x="31962" y="1592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CD8ABB87-AC47-DE45-B2C4-5C7723C07898}"/>
                  </a:ext>
                </a:extLst>
              </p:cNvPr>
              <p:cNvSpPr/>
              <p:nvPr/>
            </p:nvSpPr>
            <p:spPr>
              <a:xfrm>
                <a:off x="5927551" y="3061713"/>
                <a:ext cx="32509" cy="31744"/>
              </a:xfrm>
              <a:custGeom>
                <a:avLst/>
                <a:gdLst>
                  <a:gd name="connsiteX0" fmla="*/ 31966 w 31595"/>
                  <a:gd name="connsiteY0" fmla="*/ 15927 h 31595"/>
                  <a:gd name="connsiteX1" fmla="*/ 16168 w 31595"/>
                  <a:gd name="connsiteY1" fmla="*/ 31725 h 31595"/>
                  <a:gd name="connsiteX2" fmla="*/ 370 w 31595"/>
                  <a:gd name="connsiteY2" fmla="*/ 15927 h 31595"/>
                  <a:gd name="connsiteX3" fmla="*/ 16168 w 31595"/>
                  <a:gd name="connsiteY3" fmla="*/ 129 h 31595"/>
                  <a:gd name="connsiteX4" fmla="*/ 31966 w 31595"/>
                  <a:gd name="connsiteY4" fmla="*/ 15927 h 31595"/>
                  <a:gd name="connsiteX5" fmla="*/ 31966 w 31595"/>
                  <a:gd name="connsiteY5" fmla="*/ 15927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66" y="15927"/>
                    </a:moveTo>
                    <a:cubicBezTo>
                      <a:pt x="31966" y="24692"/>
                      <a:pt x="24932" y="31725"/>
                      <a:pt x="16168" y="31725"/>
                    </a:cubicBezTo>
                    <a:cubicBezTo>
                      <a:pt x="7403" y="31725"/>
                      <a:pt x="370" y="24692"/>
                      <a:pt x="370" y="15927"/>
                    </a:cubicBezTo>
                    <a:cubicBezTo>
                      <a:pt x="370" y="7163"/>
                      <a:pt x="7403" y="129"/>
                      <a:pt x="16168" y="129"/>
                    </a:cubicBezTo>
                    <a:cubicBezTo>
                      <a:pt x="24932" y="129"/>
                      <a:pt x="31966" y="7163"/>
                      <a:pt x="31966" y="15927"/>
                    </a:cubicBezTo>
                    <a:lnTo>
                      <a:pt x="31966" y="1592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96EBE01-6B23-3C42-8886-9B2D6DAB9CB3}"/>
                  </a:ext>
                </a:extLst>
              </p:cNvPr>
              <p:cNvSpPr/>
              <p:nvPr/>
            </p:nvSpPr>
            <p:spPr>
              <a:xfrm>
                <a:off x="5945432" y="3068063"/>
                <a:ext cx="30883" cy="31743"/>
              </a:xfrm>
              <a:custGeom>
                <a:avLst/>
                <a:gdLst>
                  <a:gd name="connsiteX0" fmla="*/ 31967 w 31595"/>
                  <a:gd name="connsiteY0" fmla="*/ 15928 h 31595"/>
                  <a:gd name="connsiteX1" fmla="*/ 16169 w 31595"/>
                  <a:gd name="connsiteY1" fmla="*/ 31725 h 31595"/>
                  <a:gd name="connsiteX2" fmla="*/ 371 w 31595"/>
                  <a:gd name="connsiteY2" fmla="*/ 15928 h 31595"/>
                  <a:gd name="connsiteX3" fmla="*/ 16169 w 31595"/>
                  <a:gd name="connsiteY3" fmla="*/ 130 h 31595"/>
                  <a:gd name="connsiteX4" fmla="*/ 31967 w 31595"/>
                  <a:gd name="connsiteY4" fmla="*/ 15928 h 31595"/>
                  <a:gd name="connsiteX5" fmla="*/ 31967 w 31595"/>
                  <a:gd name="connsiteY5" fmla="*/ 1592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67" y="15928"/>
                    </a:moveTo>
                    <a:cubicBezTo>
                      <a:pt x="31967" y="24692"/>
                      <a:pt x="24934" y="31725"/>
                      <a:pt x="16169" y="31725"/>
                    </a:cubicBezTo>
                    <a:cubicBezTo>
                      <a:pt x="7405" y="31725"/>
                      <a:pt x="371" y="24692"/>
                      <a:pt x="371" y="15928"/>
                    </a:cubicBezTo>
                    <a:cubicBezTo>
                      <a:pt x="371" y="7163"/>
                      <a:pt x="7405" y="130"/>
                      <a:pt x="16169" y="130"/>
                    </a:cubicBezTo>
                    <a:cubicBezTo>
                      <a:pt x="24934" y="130"/>
                      <a:pt x="31967" y="7163"/>
                      <a:pt x="31967" y="15928"/>
                    </a:cubicBezTo>
                    <a:lnTo>
                      <a:pt x="31967" y="1592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7FEB2B8-FAA1-D749-B285-6FC639A38FD7}"/>
                  </a:ext>
                </a:extLst>
              </p:cNvPr>
              <p:cNvSpPr/>
              <p:nvPr/>
            </p:nvSpPr>
            <p:spPr>
              <a:xfrm>
                <a:off x="5960060" y="3072295"/>
                <a:ext cx="32509" cy="31743"/>
              </a:xfrm>
              <a:custGeom>
                <a:avLst/>
                <a:gdLst>
                  <a:gd name="connsiteX0" fmla="*/ 31969 w 31595"/>
                  <a:gd name="connsiteY0" fmla="*/ 15928 h 31595"/>
                  <a:gd name="connsiteX1" fmla="*/ 16171 w 31595"/>
                  <a:gd name="connsiteY1" fmla="*/ 31726 h 31595"/>
                  <a:gd name="connsiteX2" fmla="*/ 373 w 31595"/>
                  <a:gd name="connsiteY2" fmla="*/ 15928 h 31595"/>
                  <a:gd name="connsiteX3" fmla="*/ 16171 w 31595"/>
                  <a:gd name="connsiteY3" fmla="*/ 130 h 31595"/>
                  <a:gd name="connsiteX4" fmla="*/ 31969 w 31595"/>
                  <a:gd name="connsiteY4" fmla="*/ 15928 h 31595"/>
                  <a:gd name="connsiteX5" fmla="*/ 31969 w 31595"/>
                  <a:gd name="connsiteY5" fmla="*/ 1592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69" y="15928"/>
                    </a:moveTo>
                    <a:cubicBezTo>
                      <a:pt x="31969" y="24693"/>
                      <a:pt x="24935" y="31726"/>
                      <a:pt x="16171" y="31726"/>
                    </a:cubicBezTo>
                    <a:cubicBezTo>
                      <a:pt x="7406" y="31726"/>
                      <a:pt x="373" y="24693"/>
                      <a:pt x="373" y="15928"/>
                    </a:cubicBezTo>
                    <a:cubicBezTo>
                      <a:pt x="373" y="7164"/>
                      <a:pt x="7406" y="130"/>
                      <a:pt x="16171" y="130"/>
                    </a:cubicBezTo>
                    <a:cubicBezTo>
                      <a:pt x="24935" y="130"/>
                      <a:pt x="31969" y="7164"/>
                      <a:pt x="31969" y="15928"/>
                    </a:cubicBezTo>
                    <a:lnTo>
                      <a:pt x="31969" y="1592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A3E6B4C-22E0-7C48-A7E6-92C834729632}"/>
                  </a:ext>
                </a:extLst>
              </p:cNvPr>
              <p:cNvSpPr/>
              <p:nvPr/>
            </p:nvSpPr>
            <p:spPr>
              <a:xfrm>
                <a:off x="5982817" y="3082876"/>
                <a:ext cx="30884" cy="31744"/>
              </a:xfrm>
              <a:custGeom>
                <a:avLst/>
                <a:gdLst>
                  <a:gd name="connsiteX0" fmla="*/ 31971 w 31595"/>
                  <a:gd name="connsiteY0" fmla="*/ 15929 h 31595"/>
                  <a:gd name="connsiteX1" fmla="*/ 16173 w 31595"/>
                  <a:gd name="connsiteY1" fmla="*/ 31727 h 31595"/>
                  <a:gd name="connsiteX2" fmla="*/ 375 w 31595"/>
                  <a:gd name="connsiteY2" fmla="*/ 15929 h 31595"/>
                  <a:gd name="connsiteX3" fmla="*/ 16173 w 31595"/>
                  <a:gd name="connsiteY3" fmla="*/ 131 h 31595"/>
                  <a:gd name="connsiteX4" fmla="*/ 31971 w 31595"/>
                  <a:gd name="connsiteY4" fmla="*/ 15929 h 31595"/>
                  <a:gd name="connsiteX5" fmla="*/ 31971 w 31595"/>
                  <a:gd name="connsiteY5" fmla="*/ 15929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71" y="15929"/>
                    </a:moveTo>
                    <a:cubicBezTo>
                      <a:pt x="31971" y="24694"/>
                      <a:pt x="24937" y="31727"/>
                      <a:pt x="16173" y="31727"/>
                    </a:cubicBezTo>
                    <a:cubicBezTo>
                      <a:pt x="7408" y="31727"/>
                      <a:pt x="375" y="24694"/>
                      <a:pt x="375" y="15929"/>
                    </a:cubicBezTo>
                    <a:cubicBezTo>
                      <a:pt x="375" y="7165"/>
                      <a:pt x="7408" y="131"/>
                      <a:pt x="16173" y="131"/>
                    </a:cubicBezTo>
                    <a:cubicBezTo>
                      <a:pt x="24937" y="131"/>
                      <a:pt x="31971" y="7165"/>
                      <a:pt x="31971" y="15929"/>
                    </a:cubicBezTo>
                    <a:lnTo>
                      <a:pt x="31971" y="15929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478F99B-6C1E-BF48-BA95-A7B313CD2D0C}"/>
                  </a:ext>
                </a:extLst>
              </p:cNvPr>
              <p:cNvSpPr/>
              <p:nvPr/>
            </p:nvSpPr>
            <p:spPr>
              <a:xfrm>
                <a:off x="6003948" y="3095573"/>
                <a:ext cx="30883" cy="29628"/>
              </a:xfrm>
              <a:custGeom>
                <a:avLst/>
                <a:gdLst>
                  <a:gd name="connsiteX0" fmla="*/ 31973 w 31595"/>
                  <a:gd name="connsiteY0" fmla="*/ 15930 h 31595"/>
                  <a:gd name="connsiteX1" fmla="*/ 16175 w 31595"/>
                  <a:gd name="connsiteY1" fmla="*/ 31728 h 31595"/>
                  <a:gd name="connsiteX2" fmla="*/ 377 w 31595"/>
                  <a:gd name="connsiteY2" fmla="*/ 15930 h 31595"/>
                  <a:gd name="connsiteX3" fmla="*/ 16175 w 31595"/>
                  <a:gd name="connsiteY3" fmla="*/ 132 h 31595"/>
                  <a:gd name="connsiteX4" fmla="*/ 31973 w 31595"/>
                  <a:gd name="connsiteY4" fmla="*/ 15930 h 31595"/>
                  <a:gd name="connsiteX5" fmla="*/ 31973 w 31595"/>
                  <a:gd name="connsiteY5" fmla="*/ 1593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73" y="15930"/>
                    </a:moveTo>
                    <a:cubicBezTo>
                      <a:pt x="31973" y="24695"/>
                      <a:pt x="24939" y="31728"/>
                      <a:pt x="16175" y="31728"/>
                    </a:cubicBezTo>
                    <a:cubicBezTo>
                      <a:pt x="7410" y="31728"/>
                      <a:pt x="377" y="24695"/>
                      <a:pt x="377" y="15930"/>
                    </a:cubicBezTo>
                    <a:cubicBezTo>
                      <a:pt x="377" y="7166"/>
                      <a:pt x="7410" y="132"/>
                      <a:pt x="16175" y="132"/>
                    </a:cubicBezTo>
                    <a:cubicBezTo>
                      <a:pt x="24939" y="132"/>
                      <a:pt x="31973" y="7166"/>
                      <a:pt x="31973" y="15930"/>
                    </a:cubicBezTo>
                    <a:lnTo>
                      <a:pt x="31973" y="1593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EBC8BF49-C278-ED4D-8F9B-8735A26846FD}"/>
                  </a:ext>
                </a:extLst>
              </p:cNvPr>
              <p:cNvSpPr/>
              <p:nvPr/>
            </p:nvSpPr>
            <p:spPr>
              <a:xfrm>
                <a:off x="6025078" y="3095573"/>
                <a:ext cx="32509" cy="29628"/>
              </a:xfrm>
              <a:custGeom>
                <a:avLst/>
                <a:gdLst>
                  <a:gd name="connsiteX0" fmla="*/ 31975 w 31595"/>
                  <a:gd name="connsiteY0" fmla="*/ 15930 h 31595"/>
                  <a:gd name="connsiteX1" fmla="*/ 16177 w 31595"/>
                  <a:gd name="connsiteY1" fmla="*/ 31728 h 31595"/>
                  <a:gd name="connsiteX2" fmla="*/ 379 w 31595"/>
                  <a:gd name="connsiteY2" fmla="*/ 15930 h 31595"/>
                  <a:gd name="connsiteX3" fmla="*/ 16177 w 31595"/>
                  <a:gd name="connsiteY3" fmla="*/ 132 h 31595"/>
                  <a:gd name="connsiteX4" fmla="*/ 31975 w 31595"/>
                  <a:gd name="connsiteY4" fmla="*/ 15930 h 31595"/>
                  <a:gd name="connsiteX5" fmla="*/ 31975 w 31595"/>
                  <a:gd name="connsiteY5" fmla="*/ 1593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75" y="15930"/>
                    </a:moveTo>
                    <a:cubicBezTo>
                      <a:pt x="31975" y="24695"/>
                      <a:pt x="24941" y="31728"/>
                      <a:pt x="16177" y="31728"/>
                    </a:cubicBezTo>
                    <a:cubicBezTo>
                      <a:pt x="7412" y="31728"/>
                      <a:pt x="379" y="24695"/>
                      <a:pt x="379" y="15930"/>
                    </a:cubicBezTo>
                    <a:cubicBezTo>
                      <a:pt x="379" y="7166"/>
                      <a:pt x="7412" y="132"/>
                      <a:pt x="16177" y="132"/>
                    </a:cubicBezTo>
                    <a:cubicBezTo>
                      <a:pt x="24941" y="132"/>
                      <a:pt x="31975" y="7166"/>
                      <a:pt x="31975" y="15930"/>
                    </a:cubicBezTo>
                    <a:lnTo>
                      <a:pt x="31975" y="1593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92F9FA4-E535-974E-9697-CA06CBE38993}"/>
                  </a:ext>
                </a:extLst>
              </p:cNvPr>
              <p:cNvSpPr/>
              <p:nvPr/>
            </p:nvSpPr>
            <p:spPr>
              <a:xfrm>
                <a:off x="6057587" y="3095573"/>
                <a:ext cx="32509" cy="29628"/>
              </a:xfrm>
              <a:custGeom>
                <a:avLst/>
                <a:gdLst>
                  <a:gd name="connsiteX0" fmla="*/ 31978 w 31595"/>
                  <a:gd name="connsiteY0" fmla="*/ 15930 h 31595"/>
                  <a:gd name="connsiteX1" fmla="*/ 16180 w 31595"/>
                  <a:gd name="connsiteY1" fmla="*/ 31728 h 31595"/>
                  <a:gd name="connsiteX2" fmla="*/ 382 w 31595"/>
                  <a:gd name="connsiteY2" fmla="*/ 15930 h 31595"/>
                  <a:gd name="connsiteX3" fmla="*/ 16180 w 31595"/>
                  <a:gd name="connsiteY3" fmla="*/ 132 h 31595"/>
                  <a:gd name="connsiteX4" fmla="*/ 31978 w 31595"/>
                  <a:gd name="connsiteY4" fmla="*/ 15930 h 31595"/>
                  <a:gd name="connsiteX5" fmla="*/ 31978 w 31595"/>
                  <a:gd name="connsiteY5" fmla="*/ 1593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78" y="15930"/>
                    </a:moveTo>
                    <a:cubicBezTo>
                      <a:pt x="31978" y="24695"/>
                      <a:pt x="24944" y="31728"/>
                      <a:pt x="16180" y="31728"/>
                    </a:cubicBezTo>
                    <a:cubicBezTo>
                      <a:pt x="7415" y="31728"/>
                      <a:pt x="382" y="24695"/>
                      <a:pt x="382" y="15930"/>
                    </a:cubicBezTo>
                    <a:cubicBezTo>
                      <a:pt x="382" y="7166"/>
                      <a:pt x="7415" y="132"/>
                      <a:pt x="16180" y="132"/>
                    </a:cubicBezTo>
                    <a:cubicBezTo>
                      <a:pt x="24944" y="132"/>
                      <a:pt x="31978" y="7166"/>
                      <a:pt x="31978" y="15930"/>
                    </a:cubicBezTo>
                    <a:lnTo>
                      <a:pt x="31978" y="1593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780BBBC4-16F2-AF4D-BE2B-F5415CEA5C06}"/>
                  </a:ext>
                </a:extLst>
              </p:cNvPr>
              <p:cNvSpPr/>
              <p:nvPr/>
            </p:nvSpPr>
            <p:spPr>
              <a:xfrm>
                <a:off x="6090097" y="3095573"/>
                <a:ext cx="32509" cy="29628"/>
              </a:xfrm>
              <a:custGeom>
                <a:avLst/>
                <a:gdLst>
                  <a:gd name="connsiteX0" fmla="*/ 31981 w 31595"/>
                  <a:gd name="connsiteY0" fmla="*/ 15930 h 31595"/>
                  <a:gd name="connsiteX1" fmla="*/ 16183 w 31595"/>
                  <a:gd name="connsiteY1" fmla="*/ 31728 h 31595"/>
                  <a:gd name="connsiteX2" fmla="*/ 385 w 31595"/>
                  <a:gd name="connsiteY2" fmla="*/ 15930 h 31595"/>
                  <a:gd name="connsiteX3" fmla="*/ 16183 w 31595"/>
                  <a:gd name="connsiteY3" fmla="*/ 132 h 31595"/>
                  <a:gd name="connsiteX4" fmla="*/ 31981 w 31595"/>
                  <a:gd name="connsiteY4" fmla="*/ 15930 h 31595"/>
                  <a:gd name="connsiteX5" fmla="*/ 31981 w 31595"/>
                  <a:gd name="connsiteY5" fmla="*/ 1593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81" y="15930"/>
                    </a:moveTo>
                    <a:cubicBezTo>
                      <a:pt x="31981" y="24695"/>
                      <a:pt x="24947" y="31728"/>
                      <a:pt x="16183" y="31728"/>
                    </a:cubicBezTo>
                    <a:cubicBezTo>
                      <a:pt x="7418" y="31728"/>
                      <a:pt x="385" y="24695"/>
                      <a:pt x="385" y="15930"/>
                    </a:cubicBezTo>
                    <a:cubicBezTo>
                      <a:pt x="385" y="7166"/>
                      <a:pt x="7418" y="132"/>
                      <a:pt x="16183" y="132"/>
                    </a:cubicBezTo>
                    <a:cubicBezTo>
                      <a:pt x="24947" y="132"/>
                      <a:pt x="31981" y="7166"/>
                      <a:pt x="31981" y="15930"/>
                    </a:cubicBezTo>
                    <a:lnTo>
                      <a:pt x="31981" y="1593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7A4462B-B8FE-ED45-AB29-EF845B304D63}"/>
                  </a:ext>
                </a:extLst>
              </p:cNvPr>
              <p:cNvSpPr/>
              <p:nvPr/>
            </p:nvSpPr>
            <p:spPr>
              <a:xfrm>
                <a:off x="6122606" y="3106155"/>
                <a:ext cx="32509" cy="31743"/>
              </a:xfrm>
              <a:custGeom>
                <a:avLst/>
                <a:gdLst>
                  <a:gd name="connsiteX0" fmla="*/ 31984 w 31595"/>
                  <a:gd name="connsiteY0" fmla="*/ 15931 h 31595"/>
                  <a:gd name="connsiteX1" fmla="*/ 16186 w 31595"/>
                  <a:gd name="connsiteY1" fmla="*/ 31729 h 31595"/>
                  <a:gd name="connsiteX2" fmla="*/ 388 w 31595"/>
                  <a:gd name="connsiteY2" fmla="*/ 15931 h 31595"/>
                  <a:gd name="connsiteX3" fmla="*/ 16186 w 31595"/>
                  <a:gd name="connsiteY3" fmla="*/ 133 h 31595"/>
                  <a:gd name="connsiteX4" fmla="*/ 31984 w 31595"/>
                  <a:gd name="connsiteY4" fmla="*/ 15931 h 31595"/>
                  <a:gd name="connsiteX5" fmla="*/ 31984 w 31595"/>
                  <a:gd name="connsiteY5" fmla="*/ 15931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84" y="15931"/>
                    </a:moveTo>
                    <a:cubicBezTo>
                      <a:pt x="31984" y="24696"/>
                      <a:pt x="24950" y="31729"/>
                      <a:pt x="16186" y="31729"/>
                    </a:cubicBezTo>
                    <a:cubicBezTo>
                      <a:pt x="7421" y="31729"/>
                      <a:pt x="388" y="24696"/>
                      <a:pt x="388" y="15931"/>
                    </a:cubicBezTo>
                    <a:cubicBezTo>
                      <a:pt x="388" y="7167"/>
                      <a:pt x="7421" y="133"/>
                      <a:pt x="16186" y="133"/>
                    </a:cubicBezTo>
                    <a:cubicBezTo>
                      <a:pt x="24950" y="133"/>
                      <a:pt x="31984" y="7167"/>
                      <a:pt x="31984" y="15931"/>
                    </a:cubicBezTo>
                    <a:lnTo>
                      <a:pt x="31984" y="15931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9C9D1D2-10A7-C34C-8B22-66FBEE655F02}"/>
                  </a:ext>
                </a:extLst>
              </p:cNvPr>
              <p:cNvSpPr/>
              <p:nvPr/>
            </p:nvSpPr>
            <p:spPr>
              <a:xfrm>
                <a:off x="6143737" y="3116736"/>
                <a:ext cx="32509" cy="31744"/>
              </a:xfrm>
              <a:custGeom>
                <a:avLst/>
                <a:gdLst>
                  <a:gd name="connsiteX0" fmla="*/ 31986 w 31595"/>
                  <a:gd name="connsiteY0" fmla="*/ 15932 h 31595"/>
                  <a:gd name="connsiteX1" fmla="*/ 16188 w 31595"/>
                  <a:gd name="connsiteY1" fmla="*/ 31730 h 31595"/>
                  <a:gd name="connsiteX2" fmla="*/ 390 w 31595"/>
                  <a:gd name="connsiteY2" fmla="*/ 15932 h 31595"/>
                  <a:gd name="connsiteX3" fmla="*/ 16188 w 31595"/>
                  <a:gd name="connsiteY3" fmla="*/ 134 h 31595"/>
                  <a:gd name="connsiteX4" fmla="*/ 31986 w 31595"/>
                  <a:gd name="connsiteY4" fmla="*/ 15932 h 31595"/>
                  <a:gd name="connsiteX5" fmla="*/ 31986 w 31595"/>
                  <a:gd name="connsiteY5" fmla="*/ 1593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86" y="15932"/>
                    </a:moveTo>
                    <a:cubicBezTo>
                      <a:pt x="31986" y="24697"/>
                      <a:pt x="24952" y="31730"/>
                      <a:pt x="16188" y="31730"/>
                    </a:cubicBezTo>
                    <a:cubicBezTo>
                      <a:pt x="7423" y="31730"/>
                      <a:pt x="390" y="24697"/>
                      <a:pt x="390" y="15932"/>
                    </a:cubicBezTo>
                    <a:cubicBezTo>
                      <a:pt x="390" y="7168"/>
                      <a:pt x="7423" y="134"/>
                      <a:pt x="16188" y="134"/>
                    </a:cubicBezTo>
                    <a:cubicBezTo>
                      <a:pt x="24952" y="134"/>
                      <a:pt x="31986" y="7168"/>
                      <a:pt x="31986" y="15932"/>
                    </a:cubicBezTo>
                    <a:lnTo>
                      <a:pt x="31986" y="1593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EBBCFAE-F710-6946-85AA-D4505143709E}"/>
                  </a:ext>
                </a:extLst>
              </p:cNvPr>
              <p:cNvSpPr/>
              <p:nvPr/>
            </p:nvSpPr>
            <p:spPr>
              <a:xfrm>
                <a:off x="6166493" y="3148480"/>
                <a:ext cx="30883" cy="31743"/>
              </a:xfrm>
              <a:custGeom>
                <a:avLst/>
                <a:gdLst>
                  <a:gd name="connsiteX0" fmla="*/ 31988 w 31595"/>
                  <a:gd name="connsiteY0" fmla="*/ 15935 h 31595"/>
                  <a:gd name="connsiteX1" fmla="*/ 16190 w 31595"/>
                  <a:gd name="connsiteY1" fmla="*/ 31733 h 31595"/>
                  <a:gd name="connsiteX2" fmla="*/ 392 w 31595"/>
                  <a:gd name="connsiteY2" fmla="*/ 15935 h 31595"/>
                  <a:gd name="connsiteX3" fmla="*/ 16190 w 31595"/>
                  <a:gd name="connsiteY3" fmla="*/ 137 h 31595"/>
                  <a:gd name="connsiteX4" fmla="*/ 31988 w 31595"/>
                  <a:gd name="connsiteY4" fmla="*/ 15935 h 31595"/>
                  <a:gd name="connsiteX5" fmla="*/ 31988 w 31595"/>
                  <a:gd name="connsiteY5" fmla="*/ 15935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88" y="15935"/>
                    </a:moveTo>
                    <a:cubicBezTo>
                      <a:pt x="31988" y="24700"/>
                      <a:pt x="24954" y="31733"/>
                      <a:pt x="16190" y="31733"/>
                    </a:cubicBezTo>
                    <a:cubicBezTo>
                      <a:pt x="7425" y="31733"/>
                      <a:pt x="392" y="24700"/>
                      <a:pt x="392" y="15935"/>
                    </a:cubicBezTo>
                    <a:cubicBezTo>
                      <a:pt x="392" y="7171"/>
                      <a:pt x="7425" y="137"/>
                      <a:pt x="16190" y="137"/>
                    </a:cubicBezTo>
                    <a:cubicBezTo>
                      <a:pt x="24954" y="137"/>
                      <a:pt x="31988" y="7171"/>
                      <a:pt x="31988" y="15935"/>
                    </a:cubicBezTo>
                    <a:lnTo>
                      <a:pt x="31988" y="1593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6567425-3C38-B944-983C-A35CE92E7702}"/>
                  </a:ext>
                </a:extLst>
              </p:cNvPr>
              <p:cNvSpPr/>
              <p:nvPr/>
            </p:nvSpPr>
            <p:spPr>
              <a:xfrm>
                <a:off x="6199003" y="3169643"/>
                <a:ext cx="30883" cy="31743"/>
              </a:xfrm>
              <a:custGeom>
                <a:avLst/>
                <a:gdLst>
                  <a:gd name="connsiteX0" fmla="*/ 31991 w 31595"/>
                  <a:gd name="connsiteY0" fmla="*/ 15937 h 31595"/>
                  <a:gd name="connsiteX1" fmla="*/ 16193 w 31595"/>
                  <a:gd name="connsiteY1" fmla="*/ 31735 h 31595"/>
                  <a:gd name="connsiteX2" fmla="*/ 395 w 31595"/>
                  <a:gd name="connsiteY2" fmla="*/ 15937 h 31595"/>
                  <a:gd name="connsiteX3" fmla="*/ 16193 w 31595"/>
                  <a:gd name="connsiteY3" fmla="*/ 139 h 31595"/>
                  <a:gd name="connsiteX4" fmla="*/ 31991 w 31595"/>
                  <a:gd name="connsiteY4" fmla="*/ 15937 h 31595"/>
                  <a:gd name="connsiteX5" fmla="*/ 31991 w 31595"/>
                  <a:gd name="connsiteY5" fmla="*/ 15937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91" y="15937"/>
                    </a:moveTo>
                    <a:cubicBezTo>
                      <a:pt x="31991" y="24702"/>
                      <a:pt x="24957" y="31735"/>
                      <a:pt x="16193" y="31735"/>
                    </a:cubicBezTo>
                    <a:cubicBezTo>
                      <a:pt x="7428" y="31735"/>
                      <a:pt x="395" y="24702"/>
                      <a:pt x="395" y="15937"/>
                    </a:cubicBezTo>
                    <a:cubicBezTo>
                      <a:pt x="395" y="7173"/>
                      <a:pt x="7428" y="139"/>
                      <a:pt x="16193" y="139"/>
                    </a:cubicBezTo>
                    <a:cubicBezTo>
                      <a:pt x="24957" y="139"/>
                      <a:pt x="31991" y="7173"/>
                      <a:pt x="31991" y="15937"/>
                    </a:cubicBezTo>
                    <a:lnTo>
                      <a:pt x="31991" y="1593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8350E705-7B3B-EF47-BAA4-E563BA7F57DE}"/>
                  </a:ext>
                </a:extLst>
              </p:cNvPr>
              <p:cNvSpPr/>
              <p:nvPr/>
            </p:nvSpPr>
            <p:spPr>
              <a:xfrm>
                <a:off x="6231512" y="3180224"/>
                <a:ext cx="30883" cy="31744"/>
              </a:xfrm>
              <a:custGeom>
                <a:avLst/>
                <a:gdLst>
                  <a:gd name="connsiteX0" fmla="*/ 31994 w 31595"/>
                  <a:gd name="connsiteY0" fmla="*/ 15938 h 31595"/>
                  <a:gd name="connsiteX1" fmla="*/ 16196 w 31595"/>
                  <a:gd name="connsiteY1" fmla="*/ 31736 h 31595"/>
                  <a:gd name="connsiteX2" fmla="*/ 398 w 31595"/>
                  <a:gd name="connsiteY2" fmla="*/ 15938 h 31595"/>
                  <a:gd name="connsiteX3" fmla="*/ 16196 w 31595"/>
                  <a:gd name="connsiteY3" fmla="*/ 140 h 31595"/>
                  <a:gd name="connsiteX4" fmla="*/ 31994 w 31595"/>
                  <a:gd name="connsiteY4" fmla="*/ 15938 h 31595"/>
                  <a:gd name="connsiteX5" fmla="*/ 31994 w 31595"/>
                  <a:gd name="connsiteY5" fmla="*/ 1593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94" y="15938"/>
                    </a:moveTo>
                    <a:cubicBezTo>
                      <a:pt x="31994" y="24703"/>
                      <a:pt x="24960" y="31736"/>
                      <a:pt x="16196" y="31736"/>
                    </a:cubicBezTo>
                    <a:cubicBezTo>
                      <a:pt x="7431" y="31736"/>
                      <a:pt x="398" y="24703"/>
                      <a:pt x="398" y="15938"/>
                    </a:cubicBezTo>
                    <a:cubicBezTo>
                      <a:pt x="398" y="7174"/>
                      <a:pt x="7431" y="140"/>
                      <a:pt x="16196" y="140"/>
                    </a:cubicBezTo>
                    <a:cubicBezTo>
                      <a:pt x="24960" y="140"/>
                      <a:pt x="31994" y="7174"/>
                      <a:pt x="31994" y="15938"/>
                    </a:cubicBezTo>
                    <a:lnTo>
                      <a:pt x="31994" y="1593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9A7D73D-D26B-A942-8486-0469FB71E5F1}"/>
                  </a:ext>
                </a:extLst>
              </p:cNvPr>
              <p:cNvSpPr/>
              <p:nvPr/>
            </p:nvSpPr>
            <p:spPr>
              <a:xfrm>
                <a:off x="6264021" y="3192921"/>
                <a:ext cx="30883" cy="29628"/>
              </a:xfrm>
              <a:custGeom>
                <a:avLst/>
                <a:gdLst>
                  <a:gd name="connsiteX0" fmla="*/ 31997 w 31595"/>
                  <a:gd name="connsiteY0" fmla="*/ 15939 h 31595"/>
                  <a:gd name="connsiteX1" fmla="*/ 16199 w 31595"/>
                  <a:gd name="connsiteY1" fmla="*/ 31737 h 31595"/>
                  <a:gd name="connsiteX2" fmla="*/ 401 w 31595"/>
                  <a:gd name="connsiteY2" fmla="*/ 15939 h 31595"/>
                  <a:gd name="connsiteX3" fmla="*/ 16199 w 31595"/>
                  <a:gd name="connsiteY3" fmla="*/ 141 h 31595"/>
                  <a:gd name="connsiteX4" fmla="*/ 31997 w 31595"/>
                  <a:gd name="connsiteY4" fmla="*/ 15939 h 31595"/>
                  <a:gd name="connsiteX5" fmla="*/ 31997 w 31595"/>
                  <a:gd name="connsiteY5" fmla="*/ 15939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97" y="15939"/>
                    </a:moveTo>
                    <a:cubicBezTo>
                      <a:pt x="31997" y="24704"/>
                      <a:pt x="24963" y="31737"/>
                      <a:pt x="16199" y="31737"/>
                    </a:cubicBezTo>
                    <a:cubicBezTo>
                      <a:pt x="7434" y="31737"/>
                      <a:pt x="401" y="24704"/>
                      <a:pt x="401" y="15939"/>
                    </a:cubicBezTo>
                    <a:cubicBezTo>
                      <a:pt x="401" y="7175"/>
                      <a:pt x="7434" y="141"/>
                      <a:pt x="16199" y="141"/>
                    </a:cubicBezTo>
                    <a:cubicBezTo>
                      <a:pt x="24963" y="141"/>
                      <a:pt x="31997" y="7175"/>
                      <a:pt x="31997" y="15939"/>
                    </a:cubicBezTo>
                    <a:lnTo>
                      <a:pt x="31997" y="15939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94BDC3DB-9072-A64B-A801-FD602CF4C7FE}"/>
                  </a:ext>
                </a:extLst>
              </p:cNvPr>
              <p:cNvSpPr/>
              <p:nvPr/>
            </p:nvSpPr>
            <p:spPr>
              <a:xfrm>
                <a:off x="6296530" y="3203503"/>
                <a:ext cx="30883" cy="31743"/>
              </a:xfrm>
              <a:custGeom>
                <a:avLst/>
                <a:gdLst>
                  <a:gd name="connsiteX0" fmla="*/ 32000 w 31595"/>
                  <a:gd name="connsiteY0" fmla="*/ 15940 h 31595"/>
                  <a:gd name="connsiteX1" fmla="*/ 16202 w 31595"/>
                  <a:gd name="connsiteY1" fmla="*/ 31738 h 31595"/>
                  <a:gd name="connsiteX2" fmla="*/ 404 w 31595"/>
                  <a:gd name="connsiteY2" fmla="*/ 15940 h 31595"/>
                  <a:gd name="connsiteX3" fmla="*/ 16202 w 31595"/>
                  <a:gd name="connsiteY3" fmla="*/ 142 h 31595"/>
                  <a:gd name="connsiteX4" fmla="*/ 32000 w 31595"/>
                  <a:gd name="connsiteY4" fmla="*/ 15940 h 31595"/>
                  <a:gd name="connsiteX5" fmla="*/ 32000 w 31595"/>
                  <a:gd name="connsiteY5" fmla="*/ 1594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00" y="15940"/>
                    </a:moveTo>
                    <a:cubicBezTo>
                      <a:pt x="32000" y="24705"/>
                      <a:pt x="24966" y="31738"/>
                      <a:pt x="16202" y="31738"/>
                    </a:cubicBezTo>
                    <a:cubicBezTo>
                      <a:pt x="7437" y="31738"/>
                      <a:pt x="404" y="24705"/>
                      <a:pt x="404" y="15940"/>
                    </a:cubicBezTo>
                    <a:cubicBezTo>
                      <a:pt x="404" y="7176"/>
                      <a:pt x="7437" y="142"/>
                      <a:pt x="16202" y="142"/>
                    </a:cubicBezTo>
                    <a:cubicBezTo>
                      <a:pt x="24966" y="142"/>
                      <a:pt x="32000" y="7176"/>
                      <a:pt x="32000" y="15940"/>
                    </a:cubicBezTo>
                    <a:lnTo>
                      <a:pt x="32000" y="1594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C2CAC2FE-FB66-3846-AF61-51D5DF9960C1}"/>
                  </a:ext>
                </a:extLst>
              </p:cNvPr>
              <p:cNvSpPr/>
              <p:nvPr/>
            </p:nvSpPr>
            <p:spPr>
              <a:xfrm>
                <a:off x="6317660" y="3207735"/>
                <a:ext cx="30884" cy="31743"/>
              </a:xfrm>
              <a:custGeom>
                <a:avLst/>
                <a:gdLst>
                  <a:gd name="connsiteX0" fmla="*/ 32002 w 31595"/>
                  <a:gd name="connsiteY0" fmla="*/ 15941 h 31595"/>
                  <a:gd name="connsiteX1" fmla="*/ 16204 w 31595"/>
                  <a:gd name="connsiteY1" fmla="*/ 31739 h 31595"/>
                  <a:gd name="connsiteX2" fmla="*/ 406 w 31595"/>
                  <a:gd name="connsiteY2" fmla="*/ 15941 h 31595"/>
                  <a:gd name="connsiteX3" fmla="*/ 16204 w 31595"/>
                  <a:gd name="connsiteY3" fmla="*/ 143 h 31595"/>
                  <a:gd name="connsiteX4" fmla="*/ 32002 w 31595"/>
                  <a:gd name="connsiteY4" fmla="*/ 15941 h 31595"/>
                  <a:gd name="connsiteX5" fmla="*/ 32002 w 31595"/>
                  <a:gd name="connsiteY5" fmla="*/ 15941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02" y="15941"/>
                    </a:moveTo>
                    <a:cubicBezTo>
                      <a:pt x="32002" y="24705"/>
                      <a:pt x="24968" y="31739"/>
                      <a:pt x="16204" y="31739"/>
                    </a:cubicBezTo>
                    <a:cubicBezTo>
                      <a:pt x="7439" y="31739"/>
                      <a:pt x="406" y="24705"/>
                      <a:pt x="406" y="15941"/>
                    </a:cubicBezTo>
                    <a:cubicBezTo>
                      <a:pt x="406" y="7176"/>
                      <a:pt x="7439" y="143"/>
                      <a:pt x="16204" y="143"/>
                    </a:cubicBezTo>
                    <a:cubicBezTo>
                      <a:pt x="24968" y="143"/>
                      <a:pt x="32002" y="7176"/>
                      <a:pt x="32002" y="15941"/>
                    </a:cubicBezTo>
                    <a:lnTo>
                      <a:pt x="32002" y="15941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2097531-94F5-474F-A8AF-10252E874490}"/>
                  </a:ext>
                </a:extLst>
              </p:cNvPr>
              <p:cNvSpPr/>
              <p:nvPr/>
            </p:nvSpPr>
            <p:spPr>
              <a:xfrm>
                <a:off x="6338792" y="3220433"/>
                <a:ext cx="30883" cy="29628"/>
              </a:xfrm>
              <a:custGeom>
                <a:avLst/>
                <a:gdLst>
                  <a:gd name="connsiteX0" fmla="*/ 32004 w 31595"/>
                  <a:gd name="connsiteY0" fmla="*/ 15942 h 31595"/>
                  <a:gd name="connsiteX1" fmla="*/ 16206 w 31595"/>
                  <a:gd name="connsiteY1" fmla="*/ 31740 h 31595"/>
                  <a:gd name="connsiteX2" fmla="*/ 408 w 31595"/>
                  <a:gd name="connsiteY2" fmla="*/ 15942 h 31595"/>
                  <a:gd name="connsiteX3" fmla="*/ 16206 w 31595"/>
                  <a:gd name="connsiteY3" fmla="*/ 144 h 31595"/>
                  <a:gd name="connsiteX4" fmla="*/ 32004 w 31595"/>
                  <a:gd name="connsiteY4" fmla="*/ 15942 h 31595"/>
                  <a:gd name="connsiteX5" fmla="*/ 32004 w 31595"/>
                  <a:gd name="connsiteY5" fmla="*/ 1594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04" y="15942"/>
                    </a:moveTo>
                    <a:cubicBezTo>
                      <a:pt x="32004" y="24706"/>
                      <a:pt x="24970" y="31740"/>
                      <a:pt x="16206" y="31740"/>
                    </a:cubicBezTo>
                    <a:cubicBezTo>
                      <a:pt x="7441" y="31740"/>
                      <a:pt x="408" y="24706"/>
                      <a:pt x="408" y="15942"/>
                    </a:cubicBezTo>
                    <a:cubicBezTo>
                      <a:pt x="408" y="7177"/>
                      <a:pt x="7441" y="144"/>
                      <a:pt x="16206" y="144"/>
                    </a:cubicBezTo>
                    <a:cubicBezTo>
                      <a:pt x="24970" y="144"/>
                      <a:pt x="32004" y="7177"/>
                      <a:pt x="32004" y="15942"/>
                    </a:cubicBezTo>
                    <a:lnTo>
                      <a:pt x="32004" y="1594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C0229B6-405B-584A-A9BD-D88E5A6B41E6}"/>
                  </a:ext>
                </a:extLst>
              </p:cNvPr>
              <p:cNvSpPr/>
              <p:nvPr/>
            </p:nvSpPr>
            <p:spPr>
              <a:xfrm>
                <a:off x="6361548" y="3224665"/>
                <a:ext cx="30883" cy="31743"/>
              </a:xfrm>
              <a:custGeom>
                <a:avLst/>
                <a:gdLst>
                  <a:gd name="connsiteX0" fmla="*/ 32006 w 31595"/>
                  <a:gd name="connsiteY0" fmla="*/ 15942 h 31595"/>
                  <a:gd name="connsiteX1" fmla="*/ 16208 w 31595"/>
                  <a:gd name="connsiteY1" fmla="*/ 31740 h 31595"/>
                  <a:gd name="connsiteX2" fmla="*/ 410 w 31595"/>
                  <a:gd name="connsiteY2" fmla="*/ 15942 h 31595"/>
                  <a:gd name="connsiteX3" fmla="*/ 16208 w 31595"/>
                  <a:gd name="connsiteY3" fmla="*/ 144 h 31595"/>
                  <a:gd name="connsiteX4" fmla="*/ 32006 w 31595"/>
                  <a:gd name="connsiteY4" fmla="*/ 15942 h 31595"/>
                  <a:gd name="connsiteX5" fmla="*/ 32006 w 31595"/>
                  <a:gd name="connsiteY5" fmla="*/ 1594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06" y="15942"/>
                    </a:moveTo>
                    <a:cubicBezTo>
                      <a:pt x="32006" y="24707"/>
                      <a:pt x="24972" y="31740"/>
                      <a:pt x="16208" y="31740"/>
                    </a:cubicBezTo>
                    <a:cubicBezTo>
                      <a:pt x="7443" y="31740"/>
                      <a:pt x="410" y="24707"/>
                      <a:pt x="410" y="15942"/>
                    </a:cubicBezTo>
                    <a:cubicBezTo>
                      <a:pt x="410" y="7178"/>
                      <a:pt x="7443" y="144"/>
                      <a:pt x="16208" y="144"/>
                    </a:cubicBezTo>
                    <a:cubicBezTo>
                      <a:pt x="24972" y="144"/>
                      <a:pt x="32006" y="7178"/>
                      <a:pt x="32006" y="15942"/>
                    </a:cubicBezTo>
                    <a:lnTo>
                      <a:pt x="32006" y="1594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F328F4D9-A070-A049-8420-A1EB78E6EA13}"/>
                  </a:ext>
                </a:extLst>
              </p:cNvPr>
              <p:cNvSpPr/>
              <p:nvPr/>
            </p:nvSpPr>
            <p:spPr>
              <a:xfrm>
                <a:off x="6394057" y="3224665"/>
                <a:ext cx="30883" cy="31743"/>
              </a:xfrm>
              <a:custGeom>
                <a:avLst/>
                <a:gdLst>
                  <a:gd name="connsiteX0" fmla="*/ 32009 w 31595"/>
                  <a:gd name="connsiteY0" fmla="*/ 15942 h 31595"/>
                  <a:gd name="connsiteX1" fmla="*/ 16211 w 31595"/>
                  <a:gd name="connsiteY1" fmla="*/ 31740 h 31595"/>
                  <a:gd name="connsiteX2" fmla="*/ 413 w 31595"/>
                  <a:gd name="connsiteY2" fmla="*/ 15942 h 31595"/>
                  <a:gd name="connsiteX3" fmla="*/ 16211 w 31595"/>
                  <a:gd name="connsiteY3" fmla="*/ 144 h 31595"/>
                  <a:gd name="connsiteX4" fmla="*/ 32009 w 31595"/>
                  <a:gd name="connsiteY4" fmla="*/ 15942 h 31595"/>
                  <a:gd name="connsiteX5" fmla="*/ 32009 w 31595"/>
                  <a:gd name="connsiteY5" fmla="*/ 1594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09" y="15942"/>
                    </a:moveTo>
                    <a:cubicBezTo>
                      <a:pt x="32009" y="24707"/>
                      <a:pt x="24975" y="31740"/>
                      <a:pt x="16211" y="31740"/>
                    </a:cubicBezTo>
                    <a:cubicBezTo>
                      <a:pt x="7446" y="31740"/>
                      <a:pt x="413" y="24707"/>
                      <a:pt x="413" y="15942"/>
                    </a:cubicBezTo>
                    <a:cubicBezTo>
                      <a:pt x="413" y="7178"/>
                      <a:pt x="7446" y="144"/>
                      <a:pt x="16211" y="144"/>
                    </a:cubicBezTo>
                    <a:cubicBezTo>
                      <a:pt x="24975" y="144"/>
                      <a:pt x="32009" y="7178"/>
                      <a:pt x="32009" y="15942"/>
                    </a:cubicBezTo>
                    <a:lnTo>
                      <a:pt x="32009" y="1594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DD4A5B4F-C14F-0E4B-85A7-529CFF6CF7A3}"/>
                  </a:ext>
                </a:extLst>
              </p:cNvPr>
              <p:cNvSpPr/>
              <p:nvPr/>
            </p:nvSpPr>
            <p:spPr>
              <a:xfrm>
                <a:off x="6415188" y="3224665"/>
                <a:ext cx="30884" cy="31743"/>
              </a:xfrm>
              <a:custGeom>
                <a:avLst/>
                <a:gdLst>
                  <a:gd name="connsiteX0" fmla="*/ 32011 w 31595"/>
                  <a:gd name="connsiteY0" fmla="*/ 15942 h 31595"/>
                  <a:gd name="connsiteX1" fmla="*/ 16213 w 31595"/>
                  <a:gd name="connsiteY1" fmla="*/ 31740 h 31595"/>
                  <a:gd name="connsiteX2" fmla="*/ 415 w 31595"/>
                  <a:gd name="connsiteY2" fmla="*/ 15942 h 31595"/>
                  <a:gd name="connsiteX3" fmla="*/ 16213 w 31595"/>
                  <a:gd name="connsiteY3" fmla="*/ 144 h 31595"/>
                  <a:gd name="connsiteX4" fmla="*/ 32011 w 31595"/>
                  <a:gd name="connsiteY4" fmla="*/ 15942 h 31595"/>
                  <a:gd name="connsiteX5" fmla="*/ 32011 w 31595"/>
                  <a:gd name="connsiteY5" fmla="*/ 1594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11" y="15942"/>
                    </a:moveTo>
                    <a:cubicBezTo>
                      <a:pt x="32011" y="24707"/>
                      <a:pt x="24977" y="31740"/>
                      <a:pt x="16213" y="31740"/>
                    </a:cubicBezTo>
                    <a:cubicBezTo>
                      <a:pt x="7448" y="31740"/>
                      <a:pt x="415" y="24707"/>
                      <a:pt x="415" y="15942"/>
                    </a:cubicBezTo>
                    <a:cubicBezTo>
                      <a:pt x="415" y="7178"/>
                      <a:pt x="7448" y="144"/>
                      <a:pt x="16213" y="144"/>
                    </a:cubicBezTo>
                    <a:cubicBezTo>
                      <a:pt x="24977" y="144"/>
                      <a:pt x="32011" y="7178"/>
                      <a:pt x="32011" y="15942"/>
                    </a:cubicBezTo>
                    <a:lnTo>
                      <a:pt x="32011" y="1594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EAF2AA9-41F2-C345-9395-E763EFF06433}"/>
                  </a:ext>
                </a:extLst>
              </p:cNvPr>
              <p:cNvSpPr/>
              <p:nvPr/>
            </p:nvSpPr>
            <p:spPr>
              <a:xfrm>
                <a:off x="6447697" y="3224665"/>
                <a:ext cx="30884" cy="31743"/>
              </a:xfrm>
              <a:custGeom>
                <a:avLst/>
                <a:gdLst>
                  <a:gd name="connsiteX0" fmla="*/ 32014 w 31595"/>
                  <a:gd name="connsiteY0" fmla="*/ 15942 h 31595"/>
                  <a:gd name="connsiteX1" fmla="*/ 16216 w 31595"/>
                  <a:gd name="connsiteY1" fmla="*/ 31740 h 31595"/>
                  <a:gd name="connsiteX2" fmla="*/ 418 w 31595"/>
                  <a:gd name="connsiteY2" fmla="*/ 15942 h 31595"/>
                  <a:gd name="connsiteX3" fmla="*/ 16216 w 31595"/>
                  <a:gd name="connsiteY3" fmla="*/ 144 h 31595"/>
                  <a:gd name="connsiteX4" fmla="*/ 32014 w 31595"/>
                  <a:gd name="connsiteY4" fmla="*/ 15942 h 31595"/>
                  <a:gd name="connsiteX5" fmla="*/ 32014 w 31595"/>
                  <a:gd name="connsiteY5" fmla="*/ 1594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14" y="15942"/>
                    </a:moveTo>
                    <a:cubicBezTo>
                      <a:pt x="32014" y="24707"/>
                      <a:pt x="24980" y="31740"/>
                      <a:pt x="16216" y="31740"/>
                    </a:cubicBezTo>
                    <a:cubicBezTo>
                      <a:pt x="7451" y="31740"/>
                      <a:pt x="418" y="24707"/>
                      <a:pt x="418" y="15942"/>
                    </a:cubicBezTo>
                    <a:cubicBezTo>
                      <a:pt x="418" y="7178"/>
                      <a:pt x="7451" y="144"/>
                      <a:pt x="16216" y="144"/>
                    </a:cubicBezTo>
                    <a:cubicBezTo>
                      <a:pt x="24980" y="144"/>
                      <a:pt x="32014" y="7178"/>
                      <a:pt x="32014" y="15942"/>
                    </a:cubicBezTo>
                    <a:lnTo>
                      <a:pt x="32014" y="1594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94741263-4EDB-1F44-94EC-FFF775640803}"/>
                  </a:ext>
                </a:extLst>
              </p:cNvPr>
              <p:cNvSpPr/>
              <p:nvPr/>
            </p:nvSpPr>
            <p:spPr>
              <a:xfrm>
                <a:off x="6480206" y="3224665"/>
                <a:ext cx="30884" cy="31743"/>
              </a:xfrm>
              <a:custGeom>
                <a:avLst/>
                <a:gdLst>
                  <a:gd name="connsiteX0" fmla="*/ 32017 w 31595"/>
                  <a:gd name="connsiteY0" fmla="*/ 15942 h 31595"/>
                  <a:gd name="connsiteX1" fmla="*/ 16219 w 31595"/>
                  <a:gd name="connsiteY1" fmla="*/ 31740 h 31595"/>
                  <a:gd name="connsiteX2" fmla="*/ 421 w 31595"/>
                  <a:gd name="connsiteY2" fmla="*/ 15942 h 31595"/>
                  <a:gd name="connsiteX3" fmla="*/ 16219 w 31595"/>
                  <a:gd name="connsiteY3" fmla="*/ 144 h 31595"/>
                  <a:gd name="connsiteX4" fmla="*/ 32017 w 31595"/>
                  <a:gd name="connsiteY4" fmla="*/ 15942 h 31595"/>
                  <a:gd name="connsiteX5" fmla="*/ 32017 w 31595"/>
                  <a:gd name="connsiteY5" fmla="*/ 1594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17" y="15942"/>
                    </a:moveTo>
                    <a:cubicBezTo>
                      <a:pt x="32017" y="24707"/>
                      <a:pt x="24983" y="31740"/>
                      <a:pt x="16219" y="31740"/>
                    </a:cubicBezTo>
                    <a:cubicBezTo>
                      <a:pt x="7454" y="31740"/>
                      <a:pt x="421" y="24707"/>
                      <a:pt x="421" y="15942"/>
                    </a:cubicBezTo>
                    <a:cubicBezTo>
                      <a:pt x="421" y="7178"/>
                      <a:pt x="7454" y="144"/>
                      <a:pt x="16219" y="144"/>
                    </a:cubicBezTo>
                    <a:cubicBezTo>
                      <a:pt x="24983" y="144"/>
                      <a:pt x="32017" y="7178"/>
                      <a:pt x="32017" y="15942"/>
                    </a:cubicBezTo>
                    <a:lnTo>
                      <a:pt x="32017" y="1594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6E39AD3-A137-0944-8000-06C3DBEADD9F}"/>
                  </a:ext>
                </a:extLst>
              </p:cNvPr>
              <p:cNvSpPr/>
              <p:nvPr/>
            </p:nvSpPr>
            <p:spPr>
              <a:xfrm>
                <a:off x="6501337" y="3235246"/>
                <a:ext cx="32509" cy="31744"/>
              </a:xfrm>
              <a:custGeom>
                <a:avLst/>
                <a:gdLst>
                  <a:gd name="connsiteX0" fmla="*/ 32019 w 31595"/>
                  <a:gd name="connsiteY0" fmla="*/ 15943 h 31595"/>
                  <a:gd name="connsiteX1" fmla="*/ 16221 w 31595"/>
                  <a:gd name="connsiteY1" fmla="*/ 31741 h 31595"/>
                  <a:gd name="connsiteX2" fmla="*/ 423 w 31595"/>
                  <a:gd name="connsiteY2" fmla="*/ 15943 h 31595"/>
                  <a:gd name="connsiteX3" fmla="*/ 16221 w 31595"/>
                  <a:gd name="connsiteY3" fmla="*/ 145 h 31595"/>
                  <a:gd name="connsiteX4" fmla="*/ 32019 w 31595"/>
                  <a:gd name="connsiteY4" fmla="*/ 15943 h 31595"/>
                  <a:gd name="connsiteX5" fmla="*/ 32019 w 31595"/>
                  <a:gd name="connsiteY5" fmla="*/ 15943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19" y="15943"/>
                    </a:moveTo>
                    <a:cubicBezTo>
                      <a:pt x="32019" y="24708"/>
                      <a:pt x="24985" y="31741"/>
                      <a:pt x="16221" y="31741"/>
                    </a:cubicBezTo>
                    <a:cubicBezTo>
                      <a:pt x="7456" y="31741"/>
                      <a:pt x="423" y="24708"/>
                      <a:pt x="423" y="15943"/>
                    </a:cubicBezTo>
                    <a:cubicBezTo>
                      <a:pt x="423" y="7179"/>
                      <a:pt x="7456" y="145"/>
                      <a:pt x="16221" y="145"/>
                    </a:cubicBezTo>
                    <a:cubicBezTo>
                      <a:pt x="24985" y="145"/>
                      <a:pt x="32019" y="7179"/>
                      <a:pt x="32019" y="15943"/>
                    </a:cubicBezTo>
                    <a:lnTo>
                      <a:pt x="32019" y="1594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8B857E49-04A8-6440-88A8-D76B579A4038}"/>
                  </a:ext>
                </a:extLst>
              </p:cNvPr>
              <p:cNvSpPr/>
              <p:nvPr/>
            </p:nvSpPr>
            <p:spPr>
              <a:xfrm>
                <a:off x="6501337" y="3277571"/>
                <a:ext cx="32509" cy="31744"/>
              </a:xfrm>
              <a:custGeom>
                <a:avLst/>
                <a:gdLst>
                  <a:gd name="connsiteX0" fmla="*/ 32019 w 31595"/>
                  <a:gd name="connsiteY0" fmla="*/ 15947 h 31595"/>
                  <a:gd name="connsiteX1" fmla="*/ 16221 w 31595"/>
                  <a:gd name="connsiteY1" fmla="*/ 31745 h 31595"/>
                  <a:gd name="connsiteX2" fmla="*/ 423 w 31595"/>
                  <a:gd name="connsiteY2" fmla="*/ 15947 h 31595"/>
                  <a:gd name="connsiteX3" fmla="*/ 16221 w 31595"/>
                  <a:gd name="connsiteY3" fmla="*/ 149 h 31595"/>
                  <a:gd name="connsiteX4" fmla="*/ 32019 w 31595"/>
                  <a:gd name="connsiteY4" fmla="*/ 15947 h 31595"/>
                  <a:gd name="connsiteX5" fmla="*/ 32019 w 31595"/>
                  <a:gd name="connsiteY5" fmla="*/ 15947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19" y="15947"/>
                    </a:moveTo>
                    <a:cubicBezTo>
                      <a:pt x="32019" y="24712"/>
                      <a:pt x="24985" y="31745"/>
                      <a:pt x="16221" y="31745"/>
                    </a:cubicBezTo>
                    <a:cubicBezTo>
                      <a:pt x="7456" y="31745"/>
                      <a:pt x="423" y="24712"/>
                      <a:pt x="423" y="15947"/>
                    </a:cubicBezTo>
                    <a:cubicBezTo>
                      <a:pt x="423" y="7183"/>
                      <a:pt x="7456" y="149"/>
                      <a:pt x="16221" y="149"/>
                    </a:cubicBezTo>
                    <a:cubicBezTo>
                      <a:pt x="24985" y="149"/>
                      <a:pt x="32019" y="7183"/>
                      <a:pt x="32019" y="15947"/>
                    </a:cubicBezTo>
                    <a:lnTo>
                      <a:pt x="32019" y="1594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0CAD57DE-DD2F-D84D-B329-60C4A3AD9DAE}"/>
                  </a:ext>
                </a:extLst>
              </p:cNvPr>
              <p:cNvSpPr/>
              <p:nvPr/>
            </p:nvSpPr>
            <p:spPr>
              <a:xfrm>
                <a:off x="6524094" y="3288153"/>
                <a:ext cx="30883" cy="31743"/>
              </a:xfrm>
              <a:custGeom>
                <a:avLst/>
                <a:gdLst>
                  <a:gd name="connsiteX0" fmla="*/ 32021 w 31595"/>
                  <a:gd name="connsiteY0" fmla="*/ 15948 h 31595"/>
                  <a:gd name="connsiteX1" fmla="*/ 16223 w 31595"/>
                  <a:gd name="connsiteY1" fmla="*/ 31746 h 31595"/>
                  <a:gd name="connsiteX2" fmla="*/ 425 w 31595"/>
                  <a:gd name="connsiteY2" fmla="*/ 15948 h 31595"/>
                  <a:gd name="connsiteX3" fmla="*/ 16223 w 31595"/>
                  <a:gd name="connsiteY3" fmla="*/ 150 h 31595"/>
                  <a:gd name="connsiteX4" fmla="*/ 32021 w 31595"/>
                  <a:gd name="connsiteY4" fmla="*/ 15948 h 31595"/>
                  <a:gd name="connsiteX5" fmla="*/ 32021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21" y="15948"/>
                    </a:moveTo>
                    <a:cubicBezTo>
                      <a:pt x="32021" y="24713"/>
                      <a:pt x="24987" y="31746"/>
                      <a:pt x="16223" y="31746"/>
                    </a:cubicBezTo>
                    <a:cubicBezTo>
                      <a:pt x="7458" y="31746"/>
                      <a:pt x="425" y="24713"/>
                      <a:pt x="425" y="15948"/>
                    </a:cubicBezTo>
                    <a:cubicBezTo>
                      <a:pt x="425" y="7184"/>
                      <a:pt x="7458" y="150"/>
                      <a:pt x="16223" y="150"/>
                    </a:cubicBezTo>
                    <a:cubicBezTo>
                      <a:pt x="24987" y="150"/>
                      <a:pt x="32021" y="7184"/>
                      <a:pt x="32021" y="15948"/>
                    </a:cubicBezTo>
                    <a:lnTo>
                      <a:pt x="32021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42AE9025-9169-C44E-ADC4-338D02694C3D}"/>
                  </a:ext>
                </a:extLst>
              </p:cNvPr>
              <p:cNvSpPr/>
              <p:nvPr/>
            </p:nvSpPr>
            <p:spPr>
              <a:xfrm>
                <a:off x="6556603" y="3288153"/>
                <a:ext cx="30883" cy="31743"/>
              </a:xfrm>
              <a:custGeom>
                <a:avLst/>
                <a:gdLst>
                  <a:gd name="connsiteX0" fmla="*/ 32024 w 31595"/>
                  <a:gd name="connsiteY0" fmla="*/ 15948 h 31595"/>
                  <a:gd name="connsiteX1" fmla="*/ 16226 w 31595"/>
                  <a:gd name="connsiteY1" fmla="*/ 31746 h 31595"/>
                  <a:gd name="connsiteX2" fmla="*/ 428 w 31595"/>
                  <a:gd name="connsiteY2" fmla="*/ 15948 h 31595"/>
                  <a:gd name="connsiteX3" fmla="*/ 16226 w 31595"/>
                  <a:gd name="connsiteY3" fmla="*/ 150 h 31595"/>
                  <a:gd name="connsiteX4" fmla="*/ 32024 w 31595"/>
                  <a:gd name="connsiteY4" fmla="*/ 15948 h 31595"/>
                  <a:gd name="connsiteX5" fmla="*/ 32024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24" y="15948"/>
                    </a:moveTo>
                    <a:cubicBezTo>
                      <a:pt x="32024" y="24713"/>
                      <a:pt x="24990" y="31746"/>
                      <a:pt x="16226" y="31746"/>
                    </a:cubicBezTo>
                    <a:cubicBezTo>
                      <a:pt x="7461" y="31746"/>
                      <a:pt x="428" y="24713"/>
                      <a:pt x="428" y="15948"/>
                    </a:cubicBezTo>
                    <a:cubicBezTo>
                      <a:pt x="428" y="7184"/>
                      <a:pt x="7461" y="150"/>
                      <a:pt x="16226" y="150"/>
                    </a:cubicBezTo>
                    <a:cubicBezTo>
                      <a:pt x="24990" y="150"/>
                      <a:pt x="32024" y="7184"/>
                      <a:pt x="32024" y="15948"/>
                    </a:cubicBezTo>
                    <a:lnTo>
                      <a:pt x="32024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461B4398-98B3-4648-B4DA-60B448581AA7}"/>
                  </a:ext>
                </a:extLst>
              </p:cNvPr>
              <p:cNvSpPr/>
              <p:nvPr/>
            </p:nvSpPr>
            <p:spPr>
              <a:xfrm>
                <a:off x="6589112" y="3288153"/>
                <a:ext cx="30883" cy="31743"/>
              </a:xfrm>
              <a:custGeom>
                <a:avLst/>
                <a:gdLst>
                  <a:gd name="connsiteX0" fmla="*/ 32027 w 31595"/>
                  <a:gd name="connsiteY0" fmla="*/ 15948 h 31595"/>
                  <a:gd name="connsiteX1" fmla="*/ 16229 w 31595"/>
                  <a:gd name="connsiteY1" fmla="*/ 31746 h 31595"/>
                  <a:gd name="connsiteX2" fmla="*/ 431 w 31595"/>
                  <a:gd name="connsiteY2" fmla="*/ 15948 h 31595"/>
                  <a:gd name="connsiteX3" fmla="*/ 16229 w 31595"/>
                  <a:gd name="connsiteY3" fmla="*/ 150 h 31595"/>
                  <a:gd name="connsiteX4" fmla="*/ 32027 w 31595"/>
                  <a:gd name="connsiteY4" fmla="*/ 15948 h 31595"/>
                  <a:gd name="connsiteX5" fmla="*/ 32027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27" y="15948"/>
                    </a:moveTo>
                    <a:cubicBezTo>
                      <a:pt x="32027" y="24713"/>
                      <a:pt x="24993" y="31746"/>
                      <a:pt x="16229" y="31746"/>
                    </a:cubicBezTo>
                    <a:cubicBezTo>
                      <a:pt x="7464" y="31746"/>
                      <a:pt x="431" y="24713"/>
                      <a:pt x="431" y="15948"/>
                    </a:cubicBezTo>
                    <a:cubicBezTo>
                      <a:pt x="431" y="7184"/>
                      <a:pt x="7464" y="150"/>
                      <a:pt x="16229" y="150"/>
                    </a:cubicBezTo>
                    <a:cubicBezTo>
                      <a:pt x="24993" y="150"/>
                      <a:pt x="32027" y="7184"/>
                      <a:pt x="32027" y="15948"/>
                    </a:cubicBezTo>
                    <a:lnTo>
                      <a:pt x="32027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FEEE64D-2485-3942-8CE9-D4E7E905C79A}"/>
                  </a:ext>
                </a:extLst>
              </p:cNvPr>
              <p:cNvSpPr/>
              <p:nvPr/>
            </p:nvSpPr>
            <p:spPr>
              <a:xfrm>
                <a:off x="6621621" y="3288153"/>
                <a:ext cx="30883" cy="31743"/>
              </a:xfrm>
              <a:custGeom>
                <a:avLst/>
                <a:gdLst>
                  <a:gd name="connsiteX0" fmla="*/ 32030 w 31595"/>
                  <a:gd name="connsiteY0" fmla="*/ 15948 h 31595"/>
                  <a:gd name="connsiteX1" fmla="*/ 16232 w 31595"/>
                  <a:gd name="connsiteY1" fmla="*/ 31746 h 31595"/>
                  <a:gd name="connsiteX2" fmla="*/ 434 w 31595"/>
                  <a:gd name="connsiteY2" fmla="*/ 15948 h 31595"/>
                  <a:gd name="connsiteX3" fmla="*/ 16232 w 31595"/>
                  <a:gd name="connsiteY3" fmla="*/ 150 h 31595"/>
                  <a:gd name="connsiteX4" fmla="*/ 32030 w 31595"/>
                  <a:gd name="connsiteY4" fmla="*/ 15948 h 31595"/>
                  <a:gd name="connsiteX5" fmla="*/ 32030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30" y="15948"/>
                    </a:moveTo>
                    <a:cubicBezTo>
                      <a:pt x="32030" y="24713"/>
                      <a:pt x="24996" y="31746"/>
                      <a:pt x="16232" y="31746"/>
                    </a:cubicBezTo>
                    <a:cubicBezTo>
                      <a:pt x="7467" y="31746"/>
                      <a:pt x="434" y="24713"/>
                      <a:pt x="434" y="15948"/>
                    </a:cubicBezTo>
                    <a:cubicBezTo>
                      <a:pt x="434" y="7184"/>
                      <a:pt x="7467" y="150"/>
                      <a:pt x="16232" y="150"/>
                    </a:cubicBezTo>
                    <a:cubicBezTo>
                      <a:pt x="24996" y="150"/>
                      <a:pt x="32030" y="7184"/>
                      <a:pt x="32030" y="15948"/>
                    </a:cubicBezTo>
                    <a:lnTo>
                      <a:pt x="32030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F920128-2908-D847-BD46-96076815037E}"/>
                  </a:ext>
                </a:extLst>
              </p:cNvPr>
              <p:cNvSpPr/>
              <p:nvPr/>
            </p:nvSpPr>
            <p:spPr>
              <a:xfrm>
                <a:off x="6654130" y="3288153"/>
                <a:ext cx="30883" cy="31743"/>
              </a:xfrm>
              <a:custGeom>
                <a:avLst/>
                <a:gdLst>
                  <a:gd name="connsiteX0" fmla="*/ 32033 w 31595"/>
                  <a:gd name="connsiteY0" fmla="*/ 15948 h 31595"/>
                  <a:gd name="connsiteX1" fmla="*/ 16235 w 31595"/>
                  <a:gd name="connsiteY1" fmla="*/ 31746 h 31595"/>
                  <a:gd name="connsiteX2" fmla="*/ 437 w 31595"/>
                  <a:gd name="connsiteY2" fmla="*/ 15948 h 31595"/>
                  <a:gd name="connsiteX3" fmla="*/ 16235 w 31595"/>
                  <a:gd name="connsiteY3" fmla="*/ 150 h 31595"/>
                  <a:gd name="connsiteX4" fmla="*/ 32033 w 31595"/>
                  <a:gd name="connsiteY4" fmla="*/ 15948 h 31595"/>
                  <a:gd name="connsiteX5" fmla="*/ 32033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33" y="15948"/>
                    </a:moveTo>
                    <a:cubicBezTo>
                      <a:pt x="32033" y="24713"/>
                      <a:pt x="24999" y="31746"/>
                      <a:pt x="16235" y="31746"/>
                    </a:cubicBezTo>
                    <a:cubicBezTo>
                      <a:pt x="7470" y="31746"/>
                      <a:pt x="437" y="24713"/>
                      <a:pt x="437" y="15948"/>
                    </a:cubicBezTo>
                    <a:cubicBezTo>
                      <a:pt x="437" y="7184"/>
                      <a:pt x="7470" y="150"/>
                      <a:pt x="16235" y="150"/>
                    </a:cubicBezTo>
                    <a:cubicBezTo>
                      <a:pt x="24999" y="150"/>
                      <a:pt x="32033" y="7184"/>
                      <a:pt x="32033" y="15948"/>
                    </a:cubicBezTo>
                    <a:lnTo>
                      <a:pt x="32033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EDBA67B-C20F-E647-B898-E8A2459D4457}"/>
                  </a:ext>
                </a:extLst>
              </p:cNvPr>
              <p:cNvSpPr/>
              <p:nvPr/>
            </p:nvSpPr>
            <p:spPr>
              <a:xfrm>
                <a:off x="6686639" y="3288153"/>
                <a:ext cx="30883" cy="31743"/>
              </a:xfrm>
              <a:custGeom>
                <a:avLst/>
                <a:gdLst>
                  <a:gd name="connsiteX0" fmla="*/ 32036 w 31595"/>
                  <a:gd name="connsiteY0" fmla="*/ 15948 h 31595"/>
                  <a:gd name="connsiteX1" fmla="*/ 16238 w 31595"/>
                  <a:gd name="connsiteY1" fmla="*/ 31746 h 31595"/>
                  <a:gd name="connsiteX2" fmla="*/ 440 w 31595"/>
                  <a:gd name="connsiteY2" fmla="*/ 15948 h 31595"/>
                  <a:gd name="connsiteX3" fmla="*/ 16238 w 31595"/>
                  <a:gd name="connsiteY3" fmla="*/ 150 h 31595"/>
                  <a:gd name="connsiteX4" fmla="*/ 32036 w 31595"/>
                  <a:gd name="connsiteY4" fmla="*/ 15948 h 31595"/>
                  <a:gd name="connsiteX5" fmla="*/ 32036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36" y="15948"/>
                    </a:moveTo>
                    <a:cubicBezTo>
                      <a:pt x="32036" y="24713"/>
                      <a:pt x="25002" y="31746"/>
                      <a:pt x="16238" y="31746"/>
                    </a:cubicBezTo>
                    <a:cubicBezTo>
                      <a:pt x="7473" y="31746"/>
                      <a:pt x="440" y="24713"/>
                      <a:pt x="440" y="15948"/>
                    </a:cubicBezTo>
                    <a:cubicBezTo>
                      <a:pt x="440" y="7184"/>
                      <a:pt x="7473" y="150"/>
                      <a:pt x="16238" y="150"/>
                    </a:cubicBezTo>
                    <a:cubicBezTo>
                      <a:pt x="25002" y="150"/>
                      <a:pt x="32036" y="7184"/>
                      <a:pt x="32036" y="15948"/>
                    </a:cubicBezTo>
                    <a:lnTo>
                      <a:pt x="32036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090087AD-B30D-A647-84C4-5B935546CE3A}"/>
                  </a:ext>
                </a:extLst>
              </p:cNvPr>
              <p:cNvSpPr/>
              <p:nvPr/>
            </p:nvSpPr>
            <p:spPr>
              <a:xfrm>
                <a:off x="6728901" y="3288153"/>
                <a:ext cx="32509" cy="31743"/>
              </a:xfrm>
              <a:custGeom>
                <a:avLst/>
                <a:gdLst>
                  <a:gd name="connsiteX0" fmla="*/ 32040 w 31595"/>
                  <a:gd name="connsiteY0" fmla="*/ 15948 h 31595"/>
                  <a:gd name="connsiteX1" fmla="*/ 16242 w 31595"/>
                  <a:gd name="connsiteY1" fmla="*/ 31746 h 31595"/>
                  <a:gd name="connsiteX2" fmla="*/ 444 w 31595"/>
                  <a:gd name="connsiteY2" fmla="*/ 15948 h 31595"/>
                  <a:gd name="connsiteX3" fmla="*/ 16242 w 31595"/>
                  <a:gd name="connsiteY3" fmla="*/ 150 h 31595"/>
                  <a:gd name="connsiteX4" fmla="*/ 32040 w 31595"/>
                  <a:gd name="connsiteY4" fmla="*/ 15948 h 31595"/>
                  <a:gd name="connsiteX5" fmla="*/ 32040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40" y="15948"/>
                    </a:moveTo>
                    <a:cubicBezTo>
                      <a:pt x="32040" y="24713"/>
                      <a:pt x="25006" y="31746"/>
                      <a:pt x="16242" y="31746"/>
                    </a:cubicBezTo>
                    <a:cubicBezTo>
                      <a:pt x="7477" y="31746"/>
                      <a:pt x="444" y="24713"/>
                      <a:pt x="444" y="15948"/>
                    </a:cubicBezTo>
                    <a:cubicBezTo>
                      <a:pt x="444" y="7184"/>
                      <a:pt x="7477" y="150"/>
                      <a:pt x="16242" y="150"/>
                    </a:cubicBezTo>
                    <a:cubicBezTo>
                      <a:pt x="25006" y="150"/>
                      <a:pt x="32040" y="7184"/>
                      <a:pt x="32040" y="15948"/>
                    </a:cubicBezTo>
                    <a:lnTo>
                      <a:pt x="32040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A93AA23-A180-5947-9CEE-0F40AEEBF92E}"/>
                  </a:ext>
                </a:extLst>
              </p:cNvPr>
              <p:cNvSpPr/>
              <p:nvPr/>
            </p:nvSpPr>
            <p:spPr>
              <a:xfrm>
                <a:off x="6751657" y="3288153"/>
                <a:ext cx="30883" cy="31743"/>
              </a:xfrm>
              <a:custGeom>
                <a:avLst/>
                <a:gdLst>
                  <a:gd name="connsiteX0" fmla="*/ 32042 w 31595"/>
                  <a:gd name="connsiteY0" fmla="*/ 15948 h 31595"/>
                  <a:gd name="connsiteX1" fmla="*/ 16244 w 31595"/>
                  <a:gd name="connsiteY1" fmla="*/ 31746 h 31595"/>
                  <a:gd name="connsiteX2" fmla="*/ 446 w 31595"/>
                  <a:gd name="connsiteY2" fmla="*/ 15948 h 31595"/>
                  <a:gd name="connsiteX3" fmla="*/ 16244 w 31595"/>
                  <a:gd name="connsiteY3" fmla="*/ 150 h 31595"/>
                  <a:gd name="connsiteX4" fmla="*/ 32042 w 31595"/>
                  <a:gd name="connsiteY4" fmla="*/ 15948 h 31595"/>
                  <a:gd name="connsiteX5" fmla="*/ 32042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42" y="15948"/>
                    </a:moveTo>
                    <a:cubicBezTo>
                      <a:pt x="32042" y="24713"/>
                      <a:pt x="25008" y="31746"/>
                      <a:pt x="16244" y="31746"/>
                    </a:cubicBezTo>
                    <a:cubicBezTo>
                      <a:pt x="7479" y="31746"/>
                      <a:pt x="446" y="24713"/>
                      <a:pt x="446" y="15948"/>
                    </a:cubicBezTo>
                    <a:cubicBezTo>
                      <a:pt x="446" y="7184"/>
                      <a:pt x="7479" y="150"/>
                      <a:pt x="16244" y="150"/>
                    </a:cubicBezTo>
                    <a:cubicBezTo>
                      <a:pt x="25008" y="150"/>
                      <a:pt x="32042" y="7184"/>
                      <a:pt x="32042" y="15948"/>
                    </a:cubicBezTo>
                    <a:lnTo>
                      <a:pt x="32042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D7D352D-6C2E-614E-B9A7-D1C6DB72BED0}"/>
                  </a:ext>
                </a:extLst>
              </p:cNvPr>
              <p:cNvSpPr/>
              <p:nvPr/>
            </p:nvSpPr>
            <p:spPr>
              <a:xfrm>
                <a:off x="6784166" y="3288153"/>
                <a:ext cx="30883" cy="31743"/>
              </a:xfrm>
              <a:custGeom>
                <a:avLst/>
                <a:gdLst>
                  <a:gd name="connsiteX0" fmla="*/ 32045 w 31595"/>
                  <a:gd name="connsiteY0" fmla="*/ 15948 h 31595"/>
                  <a:gd name="connsiteX1" fmla="*/ 16247 w 31595"/>
                  <a:gd name="connsiteY1" fmla="*/ 31746 h 31595"/>
                  <a:gd name="connsiteX2" fmla="*/ 449 w 31595"/>
                  <a:gd name="connsiteY2" fmla="*/ 15948 h 31595"/>
                  <a:gd name="connsiteX3" fmla="*/ 16247 w 31595"/>
                  <a:gd name="connsiteY3" fmla="*/ 150 h 31595"/>
                  <a:gd name="connsiteX4" fmla="*/ 32045 w 31595"/>
                  <a:gd name="connsiteY4" fmla="*/ 15948 h 31595"/>
                  <a:gd name="connsiteX5" fmla="*/ 32045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45" y="15948"/>
                    </a:moveTo>
                    <a:cubicBezTo>
                      <a:pt x="32045" y="24713"/>
                      <a:pt x="25011" y="31746"/>
                      <a:pt x="16247" y="31746"/>
                    </a:cubicBezTo>
                    <a:cubicBezTo>
                      <a:pt x="7482" y="31746"/>
                      <a:pt x="449" y="24713"/>
                      <a:pt x="449" y="15948"/>
                    </a:cubicBezTo>
                    <a:cubicBezTo>
                      <a:pt x="449" y="7184"/>
                      <a:pt x="7482" y="150"/>
                      <a:pt x="16247" y="150"/>
                    </a:cubicBezTo>
                    <a:cubicBezTo>
                      <a:pt x="25011" y="150"/>
                      <a:pt x="32045" y="7184"/>
                      <a:pt x="32045" y="15948"/>
                    </a:cubicBezTo>
                    <a:lnTo>
                      <a:pt x="32045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6AB08176-7926-A64C-A827-8F4FC7897495}"/>
                  </a:ext>
                </a:extLst>
              </p:cNvPr>
              <p:cNvSpPr/>
              <p:nvPr/>
            </p:nvSpPr>
            <p:spPr>
              <a:xfrm>
                <a:off x="6870315" y="3288153"/>
                <a:ext cx="32509" cy="31743"/>
              </a:xfrm>
              <a:custGeom>
                <a:avLst/>
                <a:gdLst>
                  <a:gd name="connsiteX0" fmla="*/ 32053 w 31595"/>
                  <a:gd name="connsiteY0" fmla="*/ 15948 h 31595"/>
                  <a:gd name="connsiteX1" fmla="*/ 16255 w 31595"/>
                  <a:gd name="connsiteY1" fmla="*/ 31746 h 31595"/>
                  <a:gd name="connsiteX2" fmla="*/ 457 w 31595"/>
                  <a:gd name="connsiteY2" fmla="*/ 15948 h 31595"/>
                  <a:gd name="connsiteX3" fmla="*/ 16255 w 31595"/>
                  <a:gd name="connsiteY3" fmla="*/ 150 h 31595"/>
                  <a:gd name="connsiteX4" fmla="*/ 32053 w 31595"/>
                  <a:gd name="connsiteY4" fmla="*/ 15948 h 31595"/>
                  <a:gd name="connsiteX5" fmla="*/ 32053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53" y="15948"/>
                    </a:moveTo>
                    <a:cubicBezTo>
                      <a:pt x="32053" y="24713"/>
                      <a:pt x="25019" y="31746"/>
                      <a:pt x="16255" y="31746"/>
                    </a:cubicBezTo>
                    <a:cubicBezTo>
                      <a:pt x="7490" y="31746"/>
                      <a:pt x="457" y="24713"/>
                      <a:pt x="457" y="15948"/>
                    </a:cubicBezTo>
                    <a:cubicBezTo>
                      <a:pt x="457" y="7184"/>
                      <a:pt x="7490" y="150"/>
                      <a:pt x="16255" y="150"/>
                    </a:cubicBezTo>
                    <a:cubicBezTo>
                      <a:pt x="25019" y="150"/>
                      <a:pt x="32053" y="7184"/>
                      <a:pt x="32053" y="15948"/>
                    </a:cubicBezTo>
                    <a:lnTo>
                      <a:pt x="32053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CB737B1-ADF7-F54E-95FD-08BC4060A05B}"/>
                  </a:ext>
                </a:extLst>
              </p:cNvPr>
              <p:cNvSpPr/>
              <p:nvPr/>
            </p:nvSpPr>
            <p:spPr>
              <a:xfrm>
                <a:off x="6816676" y="3288153"/>
                <a:ext cx="30883" cy="31743"/>
              </a:xfrm>
              <a:custGeom>
                <a:avLst/>
                <a:gdLst>
                  <a:gd name="connsiteX0" fmla="*/ 32048 w 31595"/>
                  <a:gd name="connsiteY0" fmla="*/ 15948 h 31595"/>
                  <a:gd name="connsiteX1" fmla="*/ 16250 w 31595"/>
                  <a:gd name="connsiteY1" fmla="*/ 31746 h 31595"/>
                  <a:gd name="connsiteX2" fmla="*/ 452 w 31595"/>
                  <a:gd name="connsiteY2" fmla="*/ 15948 h 31595"/>
                  <a:gd name="connsiteX3" fmla="*/ 16250 w 31595"/>
                  <a:gd name="connsiteY3" fmla="*/ 150 h 31595"/>
                  <a:gd name="connsiteX4" fmla="*/ 32048 w 31595"/>
                  <a:gd name="connsiteY4" fmla="*/ 15948 h 31595"/>
                  <a:gd name="connsiteX5" fmla="*/ 32048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48" y="15948"/>
                    </a:moveTo>
                    <a:cubicBezTo>
                      <a:pt x="32048" y="24713"/>
                      <a:pt x="25014" y="31746"/>
                      <a:pt x="16250" y="31746"/>
                    </a:cubicBezTo>
                    <a:cubicBezTo>
                      <a:pt x="7485" y="31746"/>
                      <a:pt x="452" y="24713"/>
                      <a:pt x="452" y="15948"/>
                    </a:cubicBezTo>
                    <a:cubicBezTo>
                      <a:pt x="452" y="7184"/>
                      <a:pt x="7485" y="150"/>
                      <a:pt x="16250" y="150"/>
                    </a:cubicBezTo>
                    <a:cubicBezTo>
                      <a:pt x="25014" y="150"/>
                      <a:pt x="32048" y="7184"/>
                      <a:pt x="32048" y="15948"/>
                    </a:cubicBezTo>
                    <a:lnTo>
                      <a:pt x="32048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CF7DBE29-02C8-F841-B431-C37EFC79C4AB}"/>
                  </a:ext>
                </a:extLst>
              </p:cNvPr>
              <p:cNvSpPr/>
              <p:nvPr/>
            </p:nvSpPr>
            <p:spPr>
              <a:xfrm>
                <a:off x="6849185" y="3288153"/>
                <a:ext cx="30883" cy="31743"/>
              </a:xfrm>
              <a:custGeom>
                <a:avLst/>
                <a:gdLst>
                  <a:gd name="connsiteX0" fmla="*/ 32051 w 31595"/>
                  <a:gd name="connsiteY0" fmla="*/ 15948 h 31595"/>
                  <a:gd name="connsiteX1" fmla="*/ 16253 w 31595"/>
                  <a:gd name="connsiteY1" fmla="*/ 31746 h 31595"/>
                  <a:gd name="connsiteX2" fmla="*/ 455 w 31595"/>
                  <a:gd name="connsiteY2" fmla="*/ 15948 h 31595"/>
                  <a:gd name="connsiteX3" fmla="*/ 16253 w 31595"/>
                  <a:gd name="connsiteY3" fmla="*/ 150 h 31595"/>
                  <a:gd name="connsiteX4" fmla="*/ 32051 w 31595"/>
                  <a:gd name="connsiteY4" fmla="*/ 15948 h 31595"/>
                  <a:gd name="connsiteX5" fmla="*/ 32051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51" y="15948"/>
                    </a:moveTo>
                    <a:cubicBezTo>
                      <a:pt x="32051" y="24713"/>
                      <a:pt x="25017" y="31746"/>
                      <a:pt x="16253" y="31746"/>
                    </a:cubicBezTo>
                    <a:cubicBezTo>
                      <a:pt x="7488" y="31746"/>
                      <a:pt x="455" y="24713"/>
                      <a:pt x="455" y="15948"/>
                    </a:cubicBezTo>
                    <a:cubicBezTo>
                      <a:pt x="455" y="7184"/>
                      <a:pt x="7488" y="150"/>
                      <a:pt x="16253" y="150"/>
                    </a:cubicBezTo>
                    <a:cubicBezTo>
                      <a:pt x="25017" y="150"/>
                      <a:pt x="32051" y="7184"/>
                      <a:pt x="32051" y="15948"/>
                    </a:cubicBezTo>
                    <a:lnTo>
                      <a:pt x="32051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382E9B7-AA79-604D-A308-49B2B46AE23C}"/>
                  </a:ext>
                </a:extLst>
              </p:cNvPr>
              <p:cNvSpPr/>
              <p:nvPr/>
            </p:nvSpPr>
            <p:spPr>
              <a:xfrm>
                <a:off x="6902824" y="3288153"/>
                <a:ext cx="30884" cy="31743"/>
              </a:xfrm>
              <a:custGeom>
                <a:avLst/>
                <a:gdLst>
                  <a:gd name="connsiteX0" fmla="*/ 32056 w 31595"/>
                  <a:gd name="connsiteY0" fmla="*/ 15948 h 31595"/>
                  <a:gd name="connsiteX1" fmla="*/ 16258 w 31595"/>
                  <a:gd name="connsiteY1" fmla="*/ 31746 h 31595"/>
                  <a:gd name="connsiteX2" fmla="*/ 460 w 31595"/>
                  <a:gd name="connsiteY2" fmla="*/ 15948 h 31595"/>
                  <a:gd name="connsiteX3" fmla="*/ 16258 w 31595"/>
                  <a:gd name="connsiteY3" fmla="*/ 150 h 31595"/>
                  <a:gd name="connsiteX4" fmla="*/ 32056 w 31595"/>
                  <a:gd name="connsiteY4" fmla="*/ 15948 h 31595"/>
                  <a:gd name="connsiteX5" fmla="*/ 32056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56" y="15948"/>
                    </a:moveTo>
                    <a:cubicBezTo>
                      <a:pt x="32056" y="24713"/>
                      <a:pt x="25022" y="31746"/>
                      <a:pt x="16258" y="31746"/>
                    </a:cubicBezTo>
                    <a:cubicBezTo>
                      <a:pt x="7493" y="31746"/>
                      <a:pt x="460" y="24713"/>
                      <a:pt x="460" y="15948"/>
                    </a:cubicBezTo>
                    <a:cubicBezTo>
                      <a:pt x="460" y="7184"/>
                      <a:pt x="7493" y="150"/>
                      <a:pt x="16258" y="150"/>
                    </a:cubicBezTo>
                    <a:cubicBezTo>
                      <a:pt x="25022" y="150"/>
                      <a:pt x="32056" y="7184"/>
                      <a:pt x="32056" y="15948"/>
                    </a:cubicBezTo>
                    <a:lnTo>
                      <a:pt x="32056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53F4EBE-E2BF-8B4C-8C4B-EC0E16B612FD}"/>
                  </a:ext>
                </a:extLst>
              </p:cNvPr>
              <p:cNvSpPr/>
              <p:nvPr/>
            </p:nvSpPr>
            <p:spPr>
              <a:xfrm>
                <a:off x="6935333" y="3288153"/>
                <a:ext cx="30884" cy="31743"/>
              </a:xfrm>
              <a:custGeom>
                <a:avLst/>
                <a:gdLst>
                  <a:gd name="connsiteX0" fmla="*/ 32059 w 31595"/>
                  <a:gd name="connsiteY0" fmla="*/ 15948 h 31595"/>
                  <a:gd name="connsiteX1" fmla="*/ 16261 w 31595"/>
                  <a:gd name="connsiteY1" fmla="*/ 31746 h 31595"/>
                  <a:gd name="connsiteX2" fmla="*/ 463 w 31595"/>
                  <a:gd name="connsiteY2" fmla="*/ 15948 h 31595"/>
                  <a:gd name="connsiteX3" fmla="*/ 16261 w 31595"/>
                  <a:gd name="connsiteY3" fmla="*/ 150 h 31595"/>
                  <a:gd name="connsiteX4" fmla="*/ 32059 w 31595"/>
                  <a:gd name="connsiteY4" fmla="*/ 15948 h 31595"/>
                  <a:gd name="connsiteX5" fmla="*/ 32059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59" y="15948"/>
                    </a:moveTo>
                    <a:cubicBezTo>
                      <a:pt x="32059" y="24713"/>
                      <a:pt x="25025" y="31746"/>
                      <a:pt x="16261" y="31746"/>
                    </a:cubicBezTo>
                    <a:cubicBezTo>
                      <a:pt x="7496" y="31746"/>
                      <a:pt x="463" y="24713"/>
                      <a:pt x="463" y="15948"/>
                    </a:cubicBezTo>
                    <a:cubicBezTo>
                      <a:pt x="463" y="7184"/>
                      <a:pt x="7496" y="150"/>
                      <a:pt x="16261" y="150"/>
                    </a:cubicBezTo>
                    <a:cubicBezTo>
                      <a:pt x="25025" y="150"/>
                      <a:pt x="32059" y="7184"/>
                      <a:pt x="32059" y="15948"/>
                    </a:cubicBezTo>
                    <a:lnTo>
                      <a:pt x="32059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2538D505-8146-B34D-8B82-243B18EE988F}"/>
                  </a:ext>
                </a:extLst>
              </p:cNvPr>
              <p:cNvSpPr/>
              <p:nvPr/>
            </p:nvSpPr>
            <p:spPr>
              <a:xfrm>
                <a:off x="6956465" y="3288153"/>
                <a:ext cx="32509" cy="31743"/>
              </a:xfrm>
              <a:custGeom>
                <a:avLst/>
                <a:gdLst>
                  <a:gd name="connsiteX0" fmla="*/ 32061 w 31595"/>
                  <a:gd name="connsiteY0" fmla="*/ 15948 h 31595"/>
                  <a:gd name="connsiteX1" fmla="*/ 16263 w 31595"/>
                  <a:gd name="connsiteY1" fmla="*/ 31746 h 31595"/>
                  <a:gd name="connsiteX2" fmla="*/ 465 w 31595"/>
                  <a:gd name="connsiteY2" fmla="*/ 15948 h 31595"/>
                  <a:gd name="connsiteX3" fmla="*/ 16263 w 31595"/>
                  <a:gd name="connsiteY3" fmla="*/ 150 h 31595"/>
                  <a:gd name="connsiteX4" fmla="*/ 32061 w 31595"/>
                  <a:gd name="connsiteY4" fmla="*/ 15948 h 31595"/>
                  <a:gd name="connsiteX5" fmla="*/ 32061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61" y="15948"/>
                    </a:moveTo>
                    <a:cubicBezTo>
                      <a:pt x="32061" y="24713"/>
                      <a:pt x="25027" y="31746"/>
                      <a:pt x="16263" y="31746"/>
                    </a:cubicBezTo>
                    <a:cubicBezTo>
                      <a:pt x="7498" y="31746"/>
                      <a:pt x="465" y="24713"/>
                      <a:pt x="465" y="15948"/>
                    </a:cubicBezTo>
                    <a:cubicBezTo>
                      <a:pt x="465" y="7184"/>
                      <a:pt x="7498" y="150"/>
                      <a:pt x="16263" y="150"/>
                    </a:cubicBezTo>
                    <a:cubicBezTo>
                      <a:pt x="25027" y="150"/>
                      <a:pt x="32061" y="7184"/>
                      <a:pt x="32061" y="15948"/>
                    </a:cubicBezTo>
                    <a:lnTo>
                      <a:pt x="32061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FD62FE95-E6EF-C94A-A82E-C1E52A505788}"/>
                  </a:ext>
                </a:extLst>
              </p:cNvPr>
              <p:cNvSpPr/>
              <p:nvPr/>
            </p:nvSpPr>
            <p:spPr>
              <a:xfrm>
                <a:off x="7044239" y="3288153"/>
                <a:ext cx="30883" cy="31743"/>
              </a:xfrm>
              <a:custGeom>
                <a:avLst/>
                <a:gdLst>
                  <a:gd name="connsiteX0" fmla="*/ 32069 w 31595"/>
                  <a:gd name="connsiteY0" fmla="*/ 15948 h 31595"/>
                  <a:gd name="connsiteX1" fmla="*/ 16271 w 31595"/>
                  <a:gd name="connsiteY1" fmla="*/ 31746 h 31595"/>
                  <a:gd name="connsiteX2" fmla="*/ 473 w 31595"/>
                  <a:gd name="connsiteY2" fmla="*/ 15948 h 31595"/>
                  <a:gd name="connsiteX3" fmla="*/ 16271 w 31595"/>
                  <a:gd name="connsiteY3" fmla="*/ 150 h 31595"/>
                  <a:gd name="connsiteX4" fmla="*/ 32069 w 31595"/>
                  <a:gd name="connsiteY4" fmla="*/ 15948 h 31595"/>
                  <a:gd name="connsiteX5" fmla="*/ 32069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69" y="15948"/>
                    </a:moveTo>
                    <a:cubicBezTo>
                      <a:pt x="32069" y="24713"/>
                      <a:pt x="25035" y="31746"/>
                      <a:pt x="16271" y="31746"/>
                    </a:cubicBezTo>
                    <a:cubicBezTo>
                      <a:pt x="7506" y="31746"/>
                      <a:pt x="473" y="24713"/>
                      <a:pt x="473" y="15948"/>
                    </a:cubicBezTo>
                    <a:cubicBezTo>
                      <a:pt x="473" y="7184"/>
                      <a:pt x="7506" y="150"/>
                      <a:pt x="16271" y="150"/>
                    </a:cubicBezTo>
                    <a:cubicBezTo>
                      <a:pt x="25035" y="150"/>
                      <a:pt x="32069" y="7184"/>
                      <a:pt x="32069" y="15948"/>
                    </a:cubicBezTo>
                    <a:lnTo>
                      <a:pt x="32069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55342" name="Graphic 25">
              <a:extLst>
                <a:ext uri="{FF2B5EF4-FFF2-40B4-BE49-F238E27FC236}">
                  <a16:creationId xmlns:a16="http://schemas.microsoft.com/office/drawing/2014/main" id="{F3A93E74-5A5F-1146-AD72-3395126339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7120" y="1662396"/>
              <a:ext cx="4912361" cy="2006538"/>
              <a:chOff x="1987120" y="1662396"/>
              <a:chExt cx="4912361" cy="2006538"/>
            </a:xfrm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E0686C5-8F0C-C241-BFEA-59811D0B893D}"/>
                  </a:ext>
                </a:extLst>
              </p:cNvPr>
              <p:cNvSpPr/>
              <p:nvPr/>
            </p:nvSpPr>
            <p:spPr>
              <a:xfrm>
                <a:off x="2598619" y="1726359"/>
                <a:ext cx="32509" cy="31743"/>
              </a:xfrm>
              <a:custGeom>
                <a:avLst/>
                <a:gdLst>
                  <a:gd name="connsiteX0" fmla="*/ 31658 w 31595"/>
                  <a:gd name="connsiteY0" fmla="*/ 15804 h 31595"/>
                  <a:gd name="connsiteX1" fmla="*/ 15860 w 31595"/>
                  <a:gd name="connsiteY1" fmla="*/ 31602 h 31595"/>
                  <a:gd name="connsiteX2" fmla="*/ 62 w 31595"/>
                  <a:gd name="connsiteY2" fmla="*/ 15804 h 31595"/>
                  <a:gd name="connsiteX3" fmla="*/ 15860 w 31595"/>
                  <a:gd name="connsiteY3" fmla="*/ 6 h 31595"/>
                  <a:gd name="connsiteX4" fmla="*/ 31658 w 31595"/>
                  <a:gd name="connsiteY4" fmla="*/ 15804 h 31595"/>
                  <a:gd name="connsiteX5" fmla="*/ 31658 w 31595"/>
                  <a:gd name="connsiteY5" fmla="*/ 15804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658" y="15804"/>
                    </a:moveTo>
                    <a:cubicBezTo>
                      <a:pt x="31658" y="24568"/>
                      <a:pt x="24625" y="31602"/>
                      <a:pt x="15860" y="31602"/>
                    </a:cubicBezTo>
                    <a:cubicBezTo>
                      <a:pt x="7095" y="31602"/>
                      <a:pt x="62" y="24568"/>
                      <a:pt x="62" y="15804"/>
                    </a:cubicBezTo>
                    <a:cubicBezTo>
                      <a:pt x="62" y="7039"/>
                      <a:pt x="7095" y="6"/>
                      <a:pt x="15860" y="6"/>
                    </a:cubicBezTo>
                    <a:cubicBezTo>
                      <a:pt x="24625" y="6"/>
                      <a:pt x="31658" y="7039"/>
                      <a:pt x="31658" y="15804"/>
                    </a:cubicBezTo>
                    <a:lnTo>
                      <a:pt x="31658" y="1580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2D5D63FF-7670-3049-A86C-F65D503C9F55}"/>
                  </a:ext>
                </a:extLst>
              </p:cNvPr>
              <p:cNvSpPr/>
              <p:nvPr/>
            </p:nvSpPr>
            <p:spPr>
              <a:xfrm>
                <a:off x="3074878" y="1846985"/>
                <a:ext cx="32509" cy="29628"/>
              </a:xfrm>
              <a:custGeom>
                <a:avLst/>
                <a:gdLst>
                  <a:gd name="connsiteX0" fmla="*/ 31702 w 31595"/>
                  <a:gd name="connsiteY0" fmla="*/ 15815 h 31595"/>
                  <a:gd name="connsiteX1" fmla="*/ 15904 w 31595"/>
                  <a:gd name="connsiteY1" fmla="*/ 31613 h 31595"/>
                  <a:gd name="connsiteX2" fmla="*/ 106 w 31595"/>
                  <a:gd name="connsiteY2" fmla="*/ 15815 h 31595"/>
                  <a:gd name="connsiteX3" fmla="*/ 15904 w 31595"/>
                  <a:gd name="connsiteY3" fmla="*/ 17 h 31595"/>
                  <a:gd name="connsiteX4" fmla="*/ 31702 w 31595"/>
                  <a:gd name="connsiteY4" fmla="*/ 15815 h 31595"/>
                  <a:gd name="connsiteX5" fmla="*/ 31702 w 31595"/>
                  <a:gd name="connsiteY5" fmla="*/ 15815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702" y="15815"/>
                    </a:moveTo>
                    <a:cubicBezTo>
                      <a:pt x="31702" y="24579"/>
                      <a:pt x="24669" y="31613"/>
                      <a:pt x="15904" y="31613"/>
                    </a:cubicBezTo>
                    <a:cubicBezTo>
                      <a:pt x="7139" y="31613"/>
                      <a:pt x="106" y="24579"/>
                      <a:pt x="106" y="15815"/>
                    </a:cubicBezTo>
                    <a:cubicBezTo>
                      <a:pt x="106" y="7050"/>
                      <a:pt x="7139" y="17"/>
                      <a:pt x="15904" y="17"/>
                    </a:cubicBezTo>
                    <a:cubicBezTo>
                      <a:pt x="24669" y="17"/>
                      <a:pt x="31702" y="7050"/>
                      <a:pt x="31702" y="15815"/>
                    </a:cubicBezTo>
                    <a:lnTo>
                      <a:pt x="31702" y="1581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41AFEE9-016B-7D40-948D-D94DBE3DDC1D}"/>
                  </a:ext>
                </a:extLst>
              </p:cNvPr>
              <p:cNvSpPr/>
              <p:nvPr/>
            </p:nvSpPr>
            <p:spPr>
              <a:xfrm>
                <a:off x="3234172" y="1933752"/>
                <a:ext cx="30883" cy="31743"/>
              </a:xfrm>
              <a:custGeom>
                <a:avLst/>
                <a:gdLst>
                  <a:gd name="connsiteX0" fmla="*/ 31717 w 31595"/>
                  <a:gd name="connsiteY0" fmla="*/ 15823 h 31595"/>
                  <a:gd name="connsiteX1" fmla="*/ 15919 w 31595"/>
                  <a:gd name="connsiteY1" fmla="*/ 31621 h 31595"/>
                  <a:gd name="connsiteX2" fmla="*/ 121 w 31595"/>
                  <a:gd name="connsiteY2" fmla="*/ 15823 h 31595"/>
                  <a:gd name="connsiteX3" fmla="*/ 15919 w 31595"/>
                  <a:gd name="connsiteY3" fmla="*/ 25 h 31595"/>
                  <a:gd name="connsiteX4" fmla="*/ 31717 w 31595"/>
                  <a:gd name="connsiteY4" fmla="*/ 15823 h 31595"/>
                  <a:gd name="connsiteX5" fmla="*/ 31717 w 31595"/>
                  <a:gd name="connsiteY5" fmla="*/ 15823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717" y="15823"/>
                    </a:moveTo>
                    <a:cubicBezTo>
                      <a:pt x="31717" y="24587"/>
                      <a:pt x="24683" y="31621"/>
                      <a:pt x="15919" y="31621"/>
                    </a:cubicBezTo>
                    <a:cubicBezTo>
                      <a:pt x="7154" y="31621"/>
                      <a:pt x="121" y="24587"/>
                      <a:pt x="121" y="15823"/>
                    </a:cubicBezTo>
                    <a:cubicBezTo>
                      <a:pt x="121" y="7058"/>
                      <a:pt x="7154" y="25"/>
                      <a:pt x="15919" y="25"/>
                    </a:cubicBezTo>
                    <a:cubicBezTo>
                      <a:pt x="24683" y="25"/>
                      <a:pt x="31717" y="7058"/>
                      <a:pt x="31717" y="15823"/>
                    </a:cubicBezTo>
                    <a:lnTo>
                      <a:pt x="31717" y="1582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AAA9AD0-3530-0C42-9E42-886A37F4B27A}"/>
                  </a:ext>
                </a:extLst>
              </p:cNvPr>
              <p:cNvSpPr/>
              <p:nvPr/>
            </p:nvSpPr>
            <p:spPr>
              <a:xfrm>
                <a:off x="3482866" y="2096703"/>
                <a:ext cx="30884" cy="31744"/>
              </a:xfrm>
              <a:custGeom>
                <a:avLst/>
                <a:gdLst>
                  <a:gd name="connsiteX0" fmla="*/ 31740 w 31595"/>
                  <a:gd name="connsiteY0" fmla="*/ 15838 h 31595"/>
                  <a:gd name="connsiteX1" fmla="*/ 15942 w 31595"/>
                  <a:gd name="connsiteY1" fmla="*/ 31636 h 31595"/>
                  <a:gd name="connsiteX2" fmla="*/ 144 w 31595"/>
                  <a:gd name="connsiteY2" fmla="*/ 15838 h 31595"/>
                  <a:gd name="connsiteX3" fmla="*/ 15942 w 31595"/>
                  <a:gd name="connsiteY3" fmla="*/ 40 h 31595"/>
                  <a:gd name="connsiteX4" fmla="*/ 31740 w 31595"/>
                  <a:gd name="connsiteY4" fmla="*/ 15838 h 31595"/>
                  <a:gd name="connsiteX5" fmla="*/ 31740 w 31595"/>
                  <a:gd name="connsiteY5" fmla="*/ 1583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740" y="15838"/>
                    </a:moveTo>
                    <a:cubicBezTo>
                      <a:pt x="31740" y="24602"/>
                      <a:pt x="24706" y="31636"/>
                      <a:pt x="15942" y="31636"/>
                    </a:cubicBezTo>
                    <a:cubicBezTo>
                      <a:pt x="7177" y="31636"/>
                      <a:pt x="144" y="24602"/>
                      <a:pt x="144" y="15838"/>
                    </a:cubicBezTo>
                    <a:cubicBezTo>
                      <a:pt x="144" y="7073"/>
                      <a:pt x="7177" y="40"/>
                      <a:pt x="15942" y="40"/>
                    </a:cubicBezTo>
                    <a:cubicBezTo>
                      <a:pt x="24706" y="40"/>
                      <a:pt x="31740" y="7073"/>
                      <a:pt x="31740" y="15838"/>
                    </a:cubicBezTo>
                    <a:lnTo>
                      <a:pt x="31740" y="1583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9C10C11-B4B6-9444-89D1-44BD53D2C326}"/>
                  </a:ext>
                </a:extLst>
              </p:cNvPr>
              <p:cNvSpPr/>
              <p:nvPr/>
            </p:nvSpPr>
            <p:spPr>
              <a:xfrm>
                <a:off x="3591772" y="2183470"/>
                <a:ext cx="30883" cy="31743"/>
              </a:xfrm>
              <a:custGeom>
                <a:avLst/>
                <a:gdLst>
                  <a:gd name="connsiteX0" fmla="*/ 31750 w 31595"/>
                  <a:gd name="connsiteY0" fmla="*/ 15846 h 31595"/>
                  <a:gd name="connsiteX1" fmla="*/ 15952 w 31595"/>
                  <a:gd name="connsiteY1" fmla="*/ 31644 h 31595"/>
                  <a:gd name="connsiteX2" fmla="*/ 154 w 31595"/>
                  <a:gd name="connsiteY2" fmla="*/ 15846 h 31595"/>
                  <a:gd name="connsiteX3" fmla="*/ 15952 w 31595"/>
                  <a:gd name="connsiteY3" fmla="*/ 48 h 31595"/>
                  <a:gd name="connsiteX4" fmla="*/ 31750 w 31595"/>
                  <a:gd name="connsiteY4" fmla="*/ 15846 h 31595"/>
                  <a:gd name="connsiteX5" fmla="*/ 31750 w 31595"/>
                  <a:gd name="connsiteY5" fmla="*/ 1584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750" y="15846"/>
                    </a:moveTo>
                    <a:cubicBezTo>
                      <a:pt x="31750" y="24610"/>
                      <a:pt x="24716" y="31644"/>
                      <a:pt x="15952" y="31644"/>
                    </a:cubicBezTo>
                    <a:cubicBezTo>
                      <a:pt x="7187" y="31644"/>
                      <a:pt x="154" y="24610"/>
                      <a:pt x="154" y="15846"/>
                    </a:cubicBezTo>
                    <a:cubicBezTo>
                      <a:pt x="154" y="7081"/>
                      <a:pt x="7187" y="48"/>
                      <a:pt x="15952" y="48"/>
                    </a:cubicBezTo>
                    <a:cubicBezTo>
                      <a:pt x="24716" y="48"/>
                      <a:pt x="31750" y="7081"/>
                      <a:pt x="31750" y="15846"/>
                    </a:cubicBezTo>
                    <a:lnTo>
                      <a:pt x="31750" y="1584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2E1B8F18-5C77-C144-ABA5-8E2438AC9223}"/>
                  </a:ext>
                </a:extLst>
              </p:cNvPr>
              <p:cNvSpPr/>
              <p:nvPr/>
            </p:nvSpPr>
            <p:spPr>
              <a:xfrm>
                <a:off x="4458139" y="2701951"/>
                <a:ext cx="30884" cy="31744"/>
              </a:xfrm>
              <a:custGeom>
                <a:avLst/>
                <a:gdLst>
                  <a:gd name="connsiteX0" fmla="*/ 31830 w 31595"/>
                  <a:gd name="connsiteY0" fmla="*/ 15894 h 31595"/>
                  <a:gd name="connsiteX1" fmla="*/ 16032 w 31595"/>
                  <a:gd name="connsiteY1" fmla="*/ 31692 h 31595"/>
                  <a:gd name="connsiteX2" fmla="*/ 234 w 31595"/>
                  <a:gd name="connsiteY2" fmla="*/ 15894 h 31595"/>
                  <a:gd name="connsiteX3" fmla="*/ 16032 w 31595"/>
                  <a:gd name="connsiteY3" fmla="*/ 96 h 31595"/>
                  <a:gd name="connsiteX4" fmla="*/ 31830 w 31595"/>
                  <a:gd name="connsiteY4" fmla="*/ 15894 h 31595"/>
                  <a:gd name="connsiteX5" fmla="*/ 31830 w 31595"/>
                  <a:gd name="connsiteY5" fmla="*/ 15894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830" y="15894"/>
                    </a:moveTo>
                    <a:cubicBezTo>
                      <a:pt x="31830" y="24658"/>
                      <a:pt x="24796" y="31692"/>
                      <a:pt x="16032" y="31692"/>
                    </a:cubicBezTo>
                    <a:cubicBezTo>
                      <a:pt x="7267" y="31692"/>
                      <a:pt x="234" y="24658"/>
                      <a:pt x="234" y="15894"/>
                    </a:cubicBezTo>
                    <a:cubicBezTo>
                      <a:pt x="234" y="7129"/>
                      <a:pt x="7267" y="96"/>
                      <a:pt x="16032" y="96"/>
                    </a:cubicBezTo>
                    <a:cubicBezTo>
                      <a:pt x="24796" y="96"/>
                      <a:pt x="31830" y="7129"/>
                      <a:pt x="31830" y="15894"/>
                    </a:cubicBezTo>
                    <a:lnTo>
                      <a:pt x="31830" y="1589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3CB784F-028E-C045-A2C0-9476427E595E}"/>
                  </a:ext>
                </a:extLst>
              </p:cNvPr>
              <p:cNvSpPr/>
              <p:nvPr/>
            </p:nvSpPr>
            <p:spPr>
              <a:xfrm>
                <a:off x="4753972" y="2854321"/>
                <a:ext cx="32509" cy="31744"/>
              </a:xfrm>
              <a:custGeom>
                <a:avLst/>
                <a:gdLst>
                  <a:gd name="connsiteX0" fmla="*/ 31857 w 31595"/>
                  <a:gd name="connsiteY0" fmla="*/ 15908 h 31595"/>
                  <a:gd name="connsiteX1" fmla="*/ 16059 w 31595"/>
                  <a:gd name="connsiteY1" fmla="*/ 31706 h 31595"/>
                  <a:gd name="connsiteX2" fmla="*/ 261 w 31595"/>
                  <a:gd name="connsiteY2" fmla="*/ 15908 h 31595"/>
                  <a:gd name="connsiteX3" fmla="*/ 16059 w 31595"/>
                  <a:gd name="connsiteY3" fmla="*/ 110 h 31595"/>
                  <a:gd name="connsiteX4" fmla="*/ 31857 w 31595"/>
                  <a:gd name="connsiteY4" fmla="*/ 15908 h 31595"/>
                  <a:gd name="connsiteX5" fmla="*/ 31857 w 31595"/>
                  <a:gd name="connsiteY5" fmla="*/ 1590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857" y="15908"/>
                    </a:moveTo>
                    <a:cubicBezTo>
                      <a:pt x="31857" y="24672"/>
                      <a:pt x="24824" y="31706"/>
                      <a:pt x="16059" y="31706"/>
                    </a:cubicBezTo>
                    <a:cubicBezTo>
                      <a:pt x="7295" y="31706"/>
                      <a:pt x="261" y="24672"/>
                      <a:pt x="261" y="15908"/>
                    </a:cubicBezTo>
                    <a:cubicBezTo>
                      <a:pt x="261" y="7143"/>
                      <a:pt x="7295" y="110"/>
                      <a:pt x="16059" y="110"/>
                    </a:cubicBezTo>
                    <a:cubicBezTo>
                      <a:pt x="24824" y="110"/>
                      <a:pt x="31857" y="7143"/>
                      <a:pt x="31857" y="15908"/>
                    </a:cubicBezTo>
                    <a:lnTo>
                      <a:pt x="31857" y="1590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47BFD63-BA87-CA47-AE16-E48E42B33B02}"/>
                  </a:ext>
                </a:extLst>
              </p:cNvPr>
              <p:cNvSpPr/>
              <p:nvPr/>
            </p:nvSpPr>
            <p:spPr>
              <a:xfrm>
                <a:off x="4975034" y="2989761"/>
                <a:ext cx="30884" cy="31744"/>
              </a:xfrm>
              <a:custGeom>
                <a:avLst/>
                <a:gdLst>
                  <a:gd name="connsiteX0" fmla="*/ 31877 w 31595"/>
                  <a:gd name="connsiteY0" fmla="*/ 15920 h 31595"/>
                  <a:gd name="connsiteX1" fmla="*/ 16080 w 31595"/>
                  <a:gd name="connsiteY1" fmla="*/ 31718 h 31595"/>
                  <a:gd name="connsiteX2" fmla="*/ 282 w 31595"/>
                  <a:gd name="connsiteY2" fmla="*/ 15920 h 31595"/>
                  <a:gd name="connsiteX3" fmla="*/ 16080 w 31595"/>
                  <a:gd name="connsiteY3" fmla="*/ 123 h 31595"/>
                  <a:gd name="connsiteX4" fmla="*/ 31877 w 31595"/>
                  <a:gd name="connsiteY4" fmla="*/ 15920 h 31595"/>
                  <a:gd name="connsiteX5" fmla="*/ 31877 w 31595"/>
                  <a:gd name="connsiteY5" fmla="*/ 1592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877" y="15920"/>
                    </a:moveTo>
                    <a:cubicBezTo>
                      <a:pt x="31877" y="24685"/>
                      <a:pt x="24844" y="31718"/>
                      <a:pt x="16080" y="31718"/>
                    </a:cubicBezTo>
                    <a:cubicBezTo>
                      <a:pt x="7315" y="31718"/>
                      <a:pt x="282" y="24685"/>
                      <a:pt x="282" y="15920"/>
                    </a:cubicBezTo>
                    <a:cubicBezTo>
                      <a:pt x="282" y="7156"/>
                      <a:pt x="7315" y="123"/>
                      <a:pt x="16080" y="123"/>
                    </a:cubicBezTo>
                    <a:cubicBezTo>
                      <a:pt x="24844" y="123"/>
                      <a:pt x="31877" y="7156"/>
                      <a:pt x="31877" y="15920"/>
                    </a:cubicBezTo>
                    <a:lnTo>
                      <a:pt x="31877" y="1592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5418723B-E832-A949-A67C-94F4B3FD8607}"/>
                  </a:ext>
                </a:extLst>
              </p:cNvPr>
              <p:cNvSpPr/>
              <p:nvPr/>
            </p:nvSpPr>
            <p:spPr>
              <a:xfrm>
                <a:off x="5057933" y="3042668"/>
                <a:ext cx="30883" cy="31743"/>
              </a:xfrm>
              <a:custGeom>
                <a:avLst/>
                <a:gdLst>
                  <a:gd name="connsiteX0" fmla="*/ 31885 w 31595"/>
                  <a:gd name="connsiteY0" fmla="*/ 15925 h 31595"/>
                  <a:gd name="connsiteX1" fmla="*/ 16087 w 31595"/>
                  <a:gd name="connsiteY1" fmla="*/ 31723 h 31595"/>
                  <a:gd name="connsiteX2" fmla="*/ 289 w 31595"/>
                  <a:gd name="connsiteY2" fmla="*/ 15925 h 31595"/>
                  <a:gd name="connsiteX3" fmla="*/ 16087 w 31595"/>
                  <a:gd name="connsiteY3" fmla="*/ 128 h 31595"/>
                  <a:gd name="connsiteX4" fmla="*/ 31885 w 31595"/>
                  <a:gd name="connsiteY4" fmla="*/ 15925 h 31595"/>
                  <a:gd name="connsiteX5" fmla="*/ 31885 w 31595"/>
                  <a:gd name="connsiteY5" fmla="*/ 15925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885" y="15925"/>
                    </a:moveTo>
                    <a:cubicBezTo>
                      <a:pt x="31885" y="24690"/>
                      <a:pt x="24852" y="31723"/>
                      <a:pt x="16087" y="31723"/>
                    </a:cubicBezTo>
                    <a:cubicBezTo>
                      <a:pt x="7323" y="31723"/>
                      <a:pt x="289" y="24690"/>
                      <a:pt x="289" y="15925"/>
                    </a:cubicBezTo>
                    <a:cubicBezTo>
                      <a:pt x="289" y="7161"/>
                      <a:pt x="7323" y="128"/>
                      <a:pt x="16087" y="128"/>
                    </a:cubicBezTo>
                    <a:cubicBezTo>
                      <a:pt x="24852" y="128"/>
                      <a:pt x="31885" y="7161"/>
                      <a:pt x="31885" y="15925"/>
                    </a:cubicBezTo>
                    <a:lnTo>
                      <a:pt x="31885" y="1592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C534375F-8BDD-AC46-A921-68DBA9741B5B}"/>
                  </a:ext>
                </a:extLst>
              </p:cNvPr>
              <p:cNvSpPr/>
              <p:nvPr/>
            </p:nvSpPr>
            <p:spPr>
              <a:xfrm>
                <a:off x="5301751" y="3097690"/>
                <a:ext cx="30883" cy="31743"/>
              </a:xfrm>
              <a:custGeom>
                <a:avLst/>
                <a:gdLst>
                  <a:gd name="connsiteX0" fmla="*/ 31908 w 31595"/>
                  <a:gd name="connsiteY0" fmla="*/ 15930 h 31595"/>
                  <a:gd name="connsiteX1" fmla="*/ 16110 w 31595"/>
                  <a:gd name="connsiteY1" fmla="*/ 31728 h 31595"/>
                  <a:gd name="connsiteX2" fmla="*/ 312 w 31595"/>
                  <a:gd name="connsiteY2" fmla="*/ 15930 h 31595"/>
                  <a:gd name="connsiteX3" fmla="*/ 16110 w 31595"/>
                  <a:gd name="connsiteY3" fmla="*/ 133 h 31595"/>
                  <a:gd name="connsiteX4" fmla="*/ 31908 w 31595"/>
                  <a:gd name="connsiteY4" fmla="*/ 15930 h 31595"/>
                  <a:gd name="connsiteX5" fmla="*/ 31908 w 31595"/>
                  <a:gd name="connsiteY5" fmla="*/ 1593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08" y="15930"/>
                    </a:moveTo>
                    <a:cubicBezTo>
                      <a:pt x="31908" y="24695"/>
                      <a:pt x="24874" y="31728"/>
                      <a:pt x="16110" y="31728"/>
                    </a:cubicBezTo>
                    <a:cubicBezTo>
                      <a:pt x="7345" y="31728"/>
                      <a:pt x="312" y="24695"/>
                      <a:pt x="312" y="15930"/>
                    </a:cubicBezTo>
                    <a:cubicBezTo>
                      <a:pt x="312" y="7166"/>
                      <a:pt x="7345" y="133"/>
                      <a:pt x="16110" y="133"/>
                    </a:cubicBezTo>
                    <a:cubicBezTo>
                      <a:pt x="24874" y="133"/>
                      <a:pt x="31908" y="7166"/>
                      <a:pt x="31908" y="15930"/>
                    </a:cubicBezTo>
                    <a:lnTo>
                      <a:pt x="31908" y="1593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1C4860B4-9542-8F4B-AB7F-7FE1885D3B0B}"/>
                  </a:ext>
                </a:extLst>
              </p:cNvPr>
              <p:cNvSpPr/>
              <p:nvPr/>
            </p:nvSpPr>
            <p:spPr>
              <a:xfrm>
                <a:off x="5366769" y="3118853"/>
                <a:ext cx="30883" cy="31743"/>
              </a:xfrm>
              <a:custGeom>
                <a:avLst/>
                <a:gdLst>
                  <a:gd name="connsiteX0" fmla="*/ 31914 w 31595"/>
                  <a:gd name="connsiteY0" fmla="*/ 15932 h 31595"/>
                  <a:gd name="connsiteX1" fmla="*/ 16116 w 31595"/>
                  <a:gd name="connsiteY1" fmla="*/ 31730 h 31595"/>
                  <a:gd name="connsiteX2" fmla="*/ 318 w 31595"/>
                  <a:gd name="connsiteY2" fmla="*/ 15932 h 31595"/>
                  <a:gd name="connsiteX3" fmla="*/ 16116 w 31595"/>
                  <a:gd name="connsiteY3" fmla="*/ 135 h 31595"/>
                  <a:gd name="connsiteX4" fmla="*/ 31914 w 31595"/>
                  <a:gd name="connsiteY4" fmla="*/ 15932 h 31595"/>
                  <a:gd name="connsiteX5" fmla="*/ 31914 w 31595"/>
                  <a:gd name="connsiteY5" fmla="*/ 1593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14" y="15932"/>
                    </a:moveTo>
                    <a:cubicBezTo>
                      <a:pt x="31914" y="24697"/>
                      <a:pt x="24880" y="31730"/>
                      <a:pt x="16116" y="31730"/>
                    </a:cubicBezTo>
                    <a:cubicBezTo>
                      <a:pt x="7351" y="31730"/>
                      <a:pt x="318" y="24697"/>
                      <a:pt x="318" y="15932"/>
                    </a:cubicBezTo>
                    <a:cubicBezTo>
                      <a:pt x="318" y="7168"/>
                      <a:pt x="7351" y="135"/>
                      <a:pt x="16116" y="135"/>
                    </a:cubicBezTo>
                    <a:cubicBezTo>
                      <a:pt x="24880" y="135"/>
                      <a:pt x="31914" y="7168"/>
                      <a:pt x="31914" y="15932"/>
                    </a:cubicBezTo>
                    <a:lnTo>
                      <a:pt x="31914" y="1593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AFAF2572-9C49-A34E-A905-BC515962C3A1}"/>
                  </a:ext>
                </a:extLst>
              </p:cNvPr>
              <p:cNvSpPr/>
              <p:nvPr/>
            </p:nvSpPr>
            <p:spPr>
              <a:xfrm>
                <a:off x="5399279" y="3129433"/>
                <a:ext cx="30883" cy="31744"/>
              </a:xfrm>
              <a:custGeom>
                <a:avLst/>
                <a:gdLst>
                  <a:gd name="connsiteX0" fmla="*/ 31917 w 31595"/>
                  <a:gd name="connsiteY0" fmla="*/ 15933 h 31595"/>
                  <a:gd name="connsiteX1" fmla="*/ 16119 w 31595"/>
                  <a:gd name="connsiteY1" fmla="*/ 31731 h 31595"/>
                  <a:gd name="connsiteX2" fmla="*/ 321 w 31595"/>
                  <a:gd name="connsiteY2" fmla="*/ 15933 h 31595"/>
                  <a:gd name="connsiteX3" fmla="*/ 16119 w 31595"/>
                  <a:gd name="connsiteY3" fmla="*/ 136 h 31595"/>
                  <a:gd name="connsiteX4" fmla="*/ 31917 w 31595"/>
                  <a:gd name="connsiteY4" fmla="*/ 15933 h 31595"/>
                  <a:gd name="connsiteX5" fmla="*/ 31917 w 31595"/>
                  <a:gd name="connsiteY5" fmla="*/ 15933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17" y="15933"/>
                    </a:moveTo>
                    <a:cubicBezTo>
                      <a:pt x="31917" y="24698"/>
                      <a:pt x="24883" y="31731"/>
                      <a:pt x="16119" y="31731"/>
                    </a:cubicBezTo>
                    <a:cubicBezTo>
                      <a:pt x="7354" y="31731"/>
                      <a:pt x="321" y="24698"/>
                      <a:pt x="321" y="15933"/>
                    </a:cubicBezTo>
                    <a:cubicBezTo>
                      <a:pt x="321" y="7169"/>
                      <a:pt x="7354" y="136"/>
                      <a:pt x="16119" y="136"/>
                    </a:cubicBezTo>
                    <a:cubicBezTo>
                      <a:pt x="24883" y="136"/>
                      <a:pt x="31917" y="7169"/>
                      <a:pt x="31917" y="15933"/>
                    </a:cubicBezTo>
                    <a:lnTo>
                      <a:pt x="31917" y="1593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7C0E3E5-D2EC-A844-ADE5-86FA5521EDEE}"/>
                  </a:ext>
                </a:extLst>
              </p:cNvPr>
              <p:cNvSpPr/>
              <p:nvPr/>
            </p:nvSpPr>
            <p:spPr>
              <a:xfrm>
                <a:off x="5420409" y="3140015"/>
                <a:ext cx="32509" cy="31743"/>
              </a:xfrm>
              <a:custGeom>
                <a:avLst/>
                <a:gdLst>
                  <a:gd name="connsiteX0" fmla="*/ 31919 w 31595"/>
                  <a:gd name="connsiteY0" fmla="*/ 15934 h 31595"/>
                  <a:gd name="connsiteX1" fmla="*/ 16121 w 31595"/>
                  <a:gd name="connsiteY1" fmla="*/ 31732 h 31595"/>
                  <a:gd name="connsiteX2" fmla="*/ 323 w 31595"/>
                  <a:gd name="connsiteY2" fmla="*/ 15934 h 31595"/>
                  <a:gd name="connsiteX3" fmla="*/ 16121 w 31595"/>
                  <a:gd name="connsiteY3" fmla="*/ 137 h 31595"/>
                  <a:gd name="connsiteX4" fmla="*/ 31919 w 31595"/>
                  <a:gd name="connsiteY4" fmla="*/ 15934 h 31595"/>
                  <a:gd name="connsiteX5" fmla="*/ 31919 w 31595"/>
                  <a:gd name="connsiteY5" fmla="*/ 15934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19" y="15934"/>
                    </a:moveTo>
                    <a:cubicBezTo>
                      <a:pt x="31919" y="24699"/>
                      <a:pt x="24885" y="31732"/>
                      <a:pt x="16121" y="31732"/>
                    </a:cubicBezTo>
                    <a:cubicBezTo>
                      <a:pt x="7356" y="31732"/>
                      <a:pt x="323" y="24699"/>
                      <a:pt x="323" y="15934"/>
                    </a:cubicBezTo>
                    <a:cubicBezTo>
                      <a:pt x="323" y="7170"/>
                      <a:pt x="7356" y="137"/>
                      <a:pt x="16121" y="137"/>
                    </a:cubicBezTo>
                    <a:cubicBezTo>
                      <a:pt x="24885" y="137"/>
                      <a:pt x="31919" y="7170"/>
                      <a:pt x="31919" y="15934"/>
                    </a:cubicBezTo>
                    <a:lnTo>
                      <a:pt x="31919" y="1593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05496E7-FD6D-4041-8E9A-2CF239FD0EA0}"/>
                  </a:ext>
                </a:extLst>
              </p:cNvPr>
              <p:cNvSpPr/>
              <p:nvPr/>
            </p:nvSpPr>
            <p:spPr>
              <a:xfrm>
                <a:off x="5443165" y="3150596"/>
                <a:ext cx="30884" cy="31744"/>
              </a:xfrm>
              <a:custGeom>
                <a:avLst/>
                <a:gdLst>
                  <a:gd name="connsiteX0" fmla="*/ 31921 w 31595"/>
                  <a:gd name="connsiteY0" fmla="*/ 15935 h 31595"/>
                  <a:gd name="connsiteX1" fmla="*/ 16123 w 31595"/>
                  <a:gd name="connsiteY1" fmla="*/ 31733 h 31595"/>
                  <a:gd name="connsiteX2" fmla="*/ 325 w 31595"/>
                  <a:gd name="connsiteY2" fmla="*/ 15935 h 31595"/>
                  <a:gd name="connsiteX3" fmla="*/ 16123 w 31595"/>
                  <a:gd name="connsiteY3" fmla="*/ 138 h 31595"/>
                  <a:gd name="connsiteX4" fmla="*/ 31921 w 31595"/>
                  <a:gd name="connsiteY4" fmla="*/ 15935 h 31595"/>
                  <a:gd name="connsiteX5" fmla="*/ 31921 w 31595"/>
                  <a:gd name="connsiteY5" fmla="*/ 15935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21" y="15935"/>
                    </a:moveTo>
                    <a:cubicBezTo>
                      <a:pt x="31921" y="24700"/>
                      <a:pt x="24887" y="31733"/>
                      <a:pt x="16123" y="31733"/>
                    </a:cubicBezTo>
                    <a:cubicBezTo>
                      <a:pt x="7358" y="31733"/>
                      <a:pt x="325" y="24700"/>
                      <a:pt x="325" y="15935"/>
                    </a:cubicBezTo>
                    <a:cubicBezTo>
                      <a:pt x="325" y="7171"/>
                      <a:pt x="7358" y="138"/>
                      <a:pt x="16123" y="138"/>
                    </a:cubicBezTo>
                    <a:cubicBezTo>
                      <a:pt x="24887" y="138"/>
                      <a:pt x="31921" y="7171"/>
                      <a:pt x="31921" y="15935"/>
                    </a:cubicBezTo>
                    <a:lnTo>
                      <a:pt x="31921" y="1593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93AAEE5-78C2-0F4D-A3F4-432A4B144BC4}"/>
                  </a:ext>
                </a:extLst>
              </p:cNvPr>
              <p:cNvSpPr/>
              <p:nvPr/>
            </p:nvSpPr>
            <p:spPr>
              <a:xfrm>
                <a:off x="5475674" y="3163293"/>
                <a:ext cx="30884" cy="31744"/>
              </a:xfrm>
              <a:custGeom>
                <a:avLst/>
                <a:gdLst>
                  <a:gd name="connsiteX0" fmla="*/ 31924 w 31595"/>
                  <a:gd name="connsiteY0" fmla="*/ 15936 h 31595"/>
                  <a:gd name="connsiteX1" fmla="*/ 16126 w 31595"/>
                  <a:gd name="connsiteY1" fmla="*/ 31734 h 31595"/>
                  <a:gd name="connsiteX2" fmla="*/ 328 w 31595"/>
                  <a:gd name="connsiteY2" fmla="*/ 15936 h 31595"/>
                  <a:gd name="connsiteX3" fmla="*/ 16126 w 31595"/>
                  <a:gd name="connsiteY3" fmla="*/ 139 h 31595"/>
                  <a:gd name="connsiteX4" fmla="*/ 31924 w 31595"/>
                  <a:gd name="connsiteY4" fmla="*/ 15936 h 31595"/>
                  <a:gd name="connsiteX5" fmla="*/ 31924 w 31595"/>
                  <a:gd name="connsiteY5" fmla="*/ 1593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24" y="15936"/>
                    </a:moveTo>
                    <a:cubicBezTo>
                      <a:pt x="31924" y="24701"/>
                      <a:pt x="24890" y="31734"/>
                      <a:pt x="16126" y="31734"/>
                    </a:cubicBezTo>
                    <a:cubicBezTo>
                      <a:pt x="7361" y="31734"/>
                      <a:pt x="328" y="24701"/>
                      <a:pt x="328" y="15936"/>
                    </a:cubicBezTo>
                    <a:cubicBezTo>
                      <a:pt x="328" y="7172"/>
                      <a:pt x="7361" y="139"/>
                      <a:pt x="16126" y="139"/>
                    </a:cubicBezTo>
                    <a:cubicBezTo>
                      <a:pt x="24890" y="139"/>
                      <a:pt x="31924" y="7172"/>
                      <a:pt x="31924" y="15936"/>
                    </a:cubicBezTo>
                    <a:lnTo>
                      <a:pt x="31924" y="1593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A2F63EC-A957-0B44-9DD9-C50DB0A7EB05}"/>
                  </a:ext>
                </a:extLst>
              </p:cNvPr>
              <p:cNvSpPr/>
              <p:nvPr/>
            </p:nvSpPr>
            <p:spPr>
              <a:xfrm>
                <a:off x="5508184" y="3163293"/>
                <a:ext cx="30884" cy="31744"/>
              </a:xfrm>
              <a:custGeom>
                <a:avLst/>
                <a:gdLst>
                  <a:gd name="connsiteX0" fmla="*/ 31927 w 31595"/>
                  <a:gd name="connsiteY0" fmla="*/ 15936 h 31595"/>
                  <a:gd name="connsiteX1" fmla="*/ 16129 w 31595"/>
                  <a:gd name="connsiteY1" fmla="*/ 31734 h 31595"/>
                  <a:gd name="connsiteX2" fmla="*/ 331 w 31595"/>
                  <a:gd name="connsiteY2" fmla="*/ 15936 h 31595"/>
                  <a:gd name="connsiteX3" fmla="*/ 16129 w 31595"/>
                  <a:gd name="connsiteY3" fmla="*/ 139 h 31595"/>
                  <a:gd name="connsiteX4" fmla="*/ 31927 w 31595"/>
                  <a:gd name="connsiteY4" fmla="*/ 15936 h 31595"/>
                  <a:gd name="connsiteX5" fmla="*/ 31927 w 31595"/>
                  <a:gd name="connsiteY5" fmla="*/ 1593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27" y="15936"/>
                    </a:moveTo>
                    <a:cubicBezTo>
                      <a:pt x="31927" y="24701"/>
                      <a:pt x="24893" y="31734"/>
                      <a:pt x="16129" y="31734"/>
                    </a:cubicBezTo>
                    <a:cubicBezTo>
                      <a:pt x="7364" y="31734"/>
                      <a:pt x="331" y="24701"/>
                      <a:pt x="331" y="15936"/>
                    </a:cubicBezTo>
                    <a:cubicBezTo>
                      <a:pt x="331" y="7172"/>
                      <a:pt x="7364" y="139"/>
                      <a:pt x="16129" y="139"/>
                    </a:cubicBezTo>
                    <a:cubicBezTo>
                      <a:pt x="24893" y="139"/>
                      <a:pt x="31927" y="7172"/>
                      <a:pt x="31927" y="15936"/>
                    </a:cubicBezTo>
                    <a:lnTo>
                      <a:pt x="31927" y="1593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0ED905E-B022-3144-A268-D131922624D7}"/>
                  </a:ext>
                </a:extLst>
              </p:cNvPr>
              <p:cNvSpPr/>
              <p:nvPr/>
            </p:nvSpPr>
            <p:spPr>
              <a:xfrm>
                <a:off x="5529315" y="3163293"/>
                <a:ext cx="30883" cy="31744"/>
              </a:xfrm>
              <a:custGeom>
                <a:avLst/>
                <a:gdLst>
                  <a:gd name="connsiteX0" fmla="*/ 31929 w 31595"/>
                  <a:gd name="connsiteY0" fmla="*/ 15936 h 31595"/>
                  <a:gd name="connsiteX1" fmla="*/ 16131 w 31595"/>
                  <a:gd name="connsiteY1" fmla="*/ 31734 h 31595"/>
                  <a:gd name="connsiteX2" fmla="*/ 333 w 31595"/>
                  <a:gd name="connsiteY2" fmla="*/ 15936 h 31595"/>
                  <a:gd name="connsiteX3" fmla="*/ 16131 w 31595"/>
                  <a:gd name="connsiteY3" fmla="*/ 139 h 31595"/>
                  <a:gd name="connsiteX4" fmla="*/ 31929 w 31595"/>
                  <a:gd name="connsiteY4" fmla="*/ 15936 h 31595"/>
                  <a:gd name="connsiteX5" fmla="*/ 31929 w 31595"/>
                  <a:gd name="connsiteY5" fmla="*/ 1593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29" y="15936"/>
                    </a:moveTo>
                    <a:cubicBezTo>
                      <a:pt x="31929" y="24701"/>
                      <a:pt x="24895" y="31734"/>
                      <a:pt x="16131" y="31734"/>
                    </a:cubicBezTo>
                    <a:cubicBezTo>
                      <a:pt x="7366" y="31734"/>
                      <a:pt x="333" y="24701"/>
                      <a:pt x="333" y="15936"/>
                    </a:cubicBezTo>
                    <a:cubicBezTo>
                      <a:pt x="333" y="7172"/>
                      <a:pt x="7366" y="139"/>
                      <a:pt x="16131" y="139"/>
                    </a:cubicBezTo>
                    <a:cubicBezTo>
                      <a:pt x="24895" y="139"/>
                      <a:pt x="31929" y="7172"/>
                      <a:pt x="31929" y="15936"/>
                    </a:cubicBezTo>
                    <a:lnTo>
                      <a:pt x="31929" y="1593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08FF3F1-C8FC-954C-B1A4-56C3F68E77BC}"/>
                  </a:ext>
                </a:extLst>
              </p:cNvPr>
              <p:cNvSpPr/>
              <p:nvPr/>
            </p:nvSpPr>
            <p:spPr>
              <a:xfrm>
                <a:off x="5561824" y="3173875"/>
                <a:ext cx="30883" cy="31743"/>
              </a:xfrm>
              <a:custGeom>
                <a:avLst/>
                <a:gdLst>
                  <a:gd name="connsiteX0" fmla="*/ 31932 w 31595"/>
                  <a:gd name="connsiteY0" fmla="*/ 15937 h 31595"/>
                  <a:gd name="connsiteX1" fmla="*/ 16134 w 31595"/>
                  <a:gd name="connsiteY1" fmla="*/ 31735 h 31595"/>
                  <a:gd name="connsiteX2" fmla="*/ 336 w 31595"/>
                  <a:gd name="connsiteY2" fmla="*/ 15937 h 31595"/>
                  <a:gd name="connsiteX3" fmla="*/ 16134 w 31595"/>
                  <a:gd name="connsiteY3" fmla="*/ 140 h 31595"/>
                  <a:gd name="connsiteX4" fmla="*/ 31932 w 31595"/>
                  <a:gd name="connsiteY4" fmla="*/ 15937 h 31595"/>
                  <a:gd name="connsiteX5" fmla="*/ 31932 w 31595"/>
                  <a:gd name="connsiteY5" fmla="*/ 15937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32" y="15937"/>
                    </a:moveTo>
                    <a:cubicBezTo>
                      <a:pt x="31932" y="24702"/>
                      <a:pt x="24898" y="31735"/>
                      <a:pt x="16134" y="31735"/>
                    </a:cubicBezTo>
                    <a:cubicBezTo>
                      <a:pt x="7369" y="31735"/>
                      <a:pt x="336" y="24702"/>
                      <a:pt x="336" y="15937"/>
                    </a:cubicBezTo>
                    <a:cubicBezTo>
                      <a:pt x="336" y="7173"/>
                      <a:pt x="7369" y="140"/>
                      <a:pt x="16134" y="140"/>
                    </a:cubicBezTo>
                    <a:cubicBezTo>
                      <a:pt x="24898" y="140"/>
                      <a:pt x="31932" y="7173"/>
                      <a:pt x="31932" y="15937"/>
                    </a:cubicBezTo>
                    <a:lnTo>
                      <a:pt x="31932" y="1593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404F3ECC-F527-4D4D-8665-30C4C464439C}"/>
                  </a:ext>
                </a:extLst>
              </p:cNvPr>
              <p:cNvSpPr/>
              <p:nvPr/>
            </p:nvSpPr>
            <p:spPr>
              <a:xfrm>
                <a:off x="5594333" y="3173875"/>
                <a:ext cx="30883" cy="31743"/>
              </a:xfrm>
              <a:custGeom>
                <a:avLst/>
                <a:gdLst>
                  <a:gd name="connsiteX0" fmla="*/ 31935 w 31595"/>
                  <a:gd name="connsiteY0" fmla="*/ 15937 h 31595"/>
                  <a:gd name="connsiteX1" fmla="*/ 16137 w 31595"/>
                  <a:gd name="connsiteY1" fmla="*/ 31735 h 31595"/>
                  <a:gd name="connsiteX2" fmla="*/ 339 w 31595"/>
                  <a:gd name="connsiteY2" fmla="*/ 15937 h 31595"/>
                  <a:gd name="connsiteX3" fmla="*/ 16137 w 31595"/>
                  <a:gd name="connsiteY3" fmla="*/ 140 h 31595"/>
                  <a:gd name="connsiteX4" fmla="*/ 31935 w 31595"/>
                  <a:gd name="connsiteY4" fmla="*/ 15937 h 31595"/>
                  <a:gd name="connsiteX5" fmla="*/ 31935 w 31595"/>
                  <a:gd name="connsiteY5" fmla="*/ 15937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35" y="15937"/>
                    </a:moveTo>
                    <a:cubicBezTo>
                      <a:pt x="31935" y="24702"/>
                      <a:pt x="24901" y="31735"/>
                      <a:pt x="16137" y="31735"/>
                    </a:cubicBezTo>
                    <a:cubicBezTo>
                      <a:pt x="7372" y="31735"/>
                      <a:pt x="339" y="24702"/>
                      <a:pt x="339" y="15937"/>
                    </a:cubicBezTo>
                    <a:cubicBezTo>
                      <a:pt x="339" y="7173"/>
                      <a:pt x="7372" y="140"/>
                      <a:pt x="16137" y="140"/>
                    </a:cubicBezTo>
                    <a:cubicBezTo>
                      <a:pt x="24901" y="140"/>
                      <a:pt x="31935" y="7173"/>
                      <a:pt x="31935" y="15937"/>
                    </a:cubicBezTo>
                    <a:lnTo>
                      <a:pt x="31935" y="1593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4280458-05D6-0A40-A210-0F2824CE5DF9}"/>
                  </a:ext>
                </a:extLst>
              </p:cNvPr>
              <p:cNvSpPr/>
              <p:nvPr/>
            </p:nvSpPr>
            <p:spPr>
              <a:xfrm>
                <a:off x="5615464" y="3195038"/>
                <a:ext cx="32509" cy="31743"/>
              </a:xfrm>
              <a:custGeom>
                <a:avLst/>
                <a:gdLst>
                  <a:gd name="connsiteX0" fmla="*/ 31937 w 31595"/>
                  <a:gd name="connsiteY0" fmla="*/ 15939 h 31595"/>
                  <a:gd name="connsiteX1" fmla="*/ 16139 w 31595"/>
                  <a:gd name="connsiteY1" fmla="*/ 31737 h 31595"/>
                  <a:gd name="connsiteX2" fmla="*/ 341 w 31595"/>
                  <a:gd name="connsiteY2" fmla="*/ 15939 h 31595"/>
                  <a:gd name="connsiteX3" fmla="*/ 16139 w 31595"/>
                  <a:gd name="connsiteY3" fmla="*/ 142 h 31595"/>
                  <a:gd name="connsiteX4" fmla="*/ 31937 w 31595"/>
                  <a:gd name="connsiteY4" fmla="*/ 15939 h 31595"/>
                  <a:gd name="connsiteX5" fmla="*/ 31937 w 31595"/>
                  <a:gd name="connsiteY5" fmla="*/ 15939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37" y="15939"/>
                    </a:moveTo>
                    <a:cubicBezTo>
                      <a:pt x="31937" y="24704"/>
                      <a:pt x="24903" y="31737"/>
                      <a:pt x="16139" y="31737"/>
                    </a:cubicBezTo>
                    <a:cubicBezTo>
                      <a:pt x="7374" y="31737"/>
                      <a:pt x="341" y="24704"/>
                      <a:pt x="341" y="15939"/>
                    </a:cubicBezTo>
                    <a:cubicBezTo>
                      <a:pt x="341" y="7175"/>
                      <a:pt x="7374" y="142"/>
                      <a:pt x="16139" y="142"/>
                    </a:cubicBezTo>
                    <a:cubicBezTo>
                      <a:pt x="24903" y="142"/>
                      <a:pt x="31937" y="7175"/>
                      <a:pt x="31937" y="15939"/>
                    </a:cubicBezTo>
                    <a:lnTo>
                      <a:pt x="31937" y="15939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84BE021E-6CD6-EB40-B221-BD8E6F133D77}"/>
                  </a:ext>
                </a:extLst>
              </p:cNvPr>
              <p:cNvSpPr/>
              <p:nvPr/>
            </p:nvSpPr>
            <p:spPr>
              <a:xfrm>
                <a:off x="5647973" y="3216200"/>
                <a:ext cx="32509" cy="31743"/>
              </a:xfrm>
              <a:custGeom>
                <a:avLst/>
                <a:gdLst>
                  <a:gd name="connsiteX0" fmla="*/ 31940 w 31595"/>
                  <a:gd name="connsiteY0" fmla="*/ 15941 h 31595"/>
                  <a:gd name="connsiteX1" fmla="*/ 16142 w 31595"/>
                  <a:gd name="connsiteY1" fmla="*/ 31739 h 31595"/>
                  <a:gd name="connsiteX2" fmla="*/ 344 w 31595"/>
                  <a:gd name="connsiteY2" fmla="*/ 15941 h 31595"/>
                  <a:gd name="connsiteX3" fmla="*/ 16142 w 31595"/>
                  <a:gd name="connsiteY3" fmla="*/ 144 h 31595"/>
                  <a:gd name="connsiteX4" fmla="*/ 31940 w 31595"/>
                  <a:gd name="connsiteY4" fmla="*/ 15941 h 31595"/>
                  <a:gd name="connsiteX5" fmla="*/ 31940 w 31595"/>
                  <a:gd name="connsiteY5" fmla="*/ 15941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40" y="15941"/>
                    </a:moveTo>
                    <a:cubicBezTo>
                      <a:pt x="31940" y="24706"/>
                      <a:pt x="24906" y="31739"/>
                      <a:pt x="16142" y="31739"/>
                    </a:cubicBezTo>
                    <a:cubicBezTo>
                      <a:pt x="7377" y="31739"/>
                      <a:pt x="344" y="24706"/>
                      <a:pt x="344" y="15941"/>
                    </a:cubicBezTo>
                    <a:cubicBezTo>
                      <a:pt x="344" y="7177"/>
                      <a:pt x="7377" y="144"/>
                      <a:pt x="16142" y="144"/>
                    </a:cubicBezTo>
                    <a:cubicBezTo>
                      <a:pt x="24906" y="144"/>
                      <a:pt x="31940" y="7177"/>
                      <a:pt x="31940" y="15941"/>
                    </a:cubicBezTo>
                    <a:lnTo>
                      <a:pt x="31940" y="15941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E76E844-DBCB-5043-8049-353FAC0E6767}"/>
                  </a:ext>
                </a:extLst>
              </p:cNvPr>
              <p:cNvSpPr/>
              <p:nvPr/>
            </p:nvSpPr>
            <p:spPr>
              <a:xfrm>
                <a:off x="5669104" y="3237363"/>
                <a:ext cx="32509" cy="31743"/>
              </a:xfrm>
              <a:custGeom>
                <a:avLst/>
                <a:gdLst>
                  <a:gd name="connsiteX0" fmla="*/ 31942 w 31595"/>
                  <a:gd name="connsiteY0" fmla="*/ 15943 h 31595"/>
                  <a:gd name="connsiteX1" fmla="*/ 16144 w 31595"/>
                  <a:gd name="connsiteY1" fmla="*/ 31741 h 31595"/>
                  <a:gd name="connsiteX2" fmla="*/ 346 w 31595"/>
                  <a:gd name="connsiteY2" fmla="*/ 15943 h 31595"/>
                  <a:gd name="connsiteX3" fmla="*/ 16144 w 31595"/>
                  <a:gd name="connsiteY3" fmla="*/ 146 h 31595"/>
                  <a:gd name="connsiteX4" fmla="*/ 31942 w 31595"/>
                  <a:gd name="connsiteY4" fmla="*/ 15943 h 31595"/>
                  <a:gd name="connsiteX5" fmla="*/ 31942 w 31595"/>
                  <a:gd name="connsiteY5" fmla="*/ 15943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42" y="15943"/>
                    </a:moveTo>
                    <a:cubicBezTo>
                      <a:pt x="31942" y="24708"/>
                      <a:pt x="24908" y="31741"/>
                      <a:pt x="16144" y="31741"/>
                    </a:cubicBezTo>
                    <a:cubicBezTo>
                      <a:pt x="7379" y="31741"/>
                      <a:pt x="346" y="24708"/>
                      <a:pt x="346" y="15943"/>
                    </a:cubicBezTo>
                    <a:cubicBezTo>
                      <a:pt x="346" y="7179"/>
                      <a:pt x="7379" y="146"/>
                      <a:pt x="16144" y="146"/>
                    </a:cubicBezTo>
                    <a:cubicBezTo>
                      <a:pt x="24908" y="146"/>
                      <a:pt x="31942" y="7179"/>
                      <a:pt x="31942" y="15943"/>
                    </a:cubicBezTo>
                    <a:lnTo>
                      <a:pt x="31942" y="1594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630E2C59-C64E-3343-933D-46820596E2F2}"/>
                  </a:ext>
                </a:extLst>
              </p:cNvPr>
              <p:cNvSpPr/>
              <p:nvPr/>
            </p:nvSpPr>
            <p:spPr>
              <a:xfrm>
                <a:off x="5691860" y="3260641"/>
                <a:ext cx="30883" cy="31744"/>
              </a:xfrm>
              <a:custGeom>
                <a:avLst/>
                <a:gdLst>
                  <a:gd name="connsiteX0" fmla="*/ 31944 w 31595"/>
                  <a:gd name="connsiteY0" fmla="*/ 15945 h 31595"/>
                  <a:gd name="connsiteX1" fmla="*/ 16146 w 31595"/>
                  <a:gd name="connsiteY1" fmla="*/ 31743 h 31595"/>
                  <a:gd name="connsiteX2" fmla="*/ 348 w 31595"/>
                  <a:gd name="connsiteY2" fmla="*/ 15945 h 31595"/>
                  <a:gd name="connsiteX3" fmla="*/ 16146 w 31595"/>
                  <a:gd name="connsiteY3" fmla="*/ 148 h 31595"/>
                  <a:gd name="connsiteX4" fmla="*/ 31944 w 31595"/>
                  <a:gd name="connsiteY4" fmla="*/ 15945 h 31595"/>
                  <a:gd name="connsiteX5" fmla="*/ 31944 w 31595"/>
                  <a:gd name="connsiteY5" fmla="*/ 15945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44" y="15945"/>
                    </a:moveTo>
                    <a:cubicBezTo>
                      <a:pt x="31944" y="24710"/>
                      <a:pt x="24910" y="31743"/>
                      <a:pt x="16146" y="31743"/>
                    </a:cubicBezTo>
                    <a:cubicBezTo>
                      <a:pt x="7381" y="31743"/>
                      <a:pt x="348" y="24710"/>
                      <a:pt x="348" y="15945"/>
                    </a:cubicBezTo>
                    <a:cubicBezTo>
                      <a:pt x="348" y="7181"/>
                      <a:pt x="7381" y="148"/>
                      <a:pt x="16146" y="148"/>
                    </a:cubicBezTo>
                    <a:cubicBezTo>
                      <a:pt x="24910" y="148"/>
                      <a:pt x="31944" y="7181"/>
                      <a:pt x="31944" y="15945"/>
                    </a:cubicBezTo>
                    <a:lnTo>
                      <a:pt x="31944" y="1594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B75057B7-9C80-5745-8858-41D65E63D51D}"/>
                  </a:ext>
                </a:extLst>
              </p:cNvPr>
              <p:cNvSpPr/>
              <p:nvPr/>
            </p:nvSpPr>
            <p:spPr>
              <a:xfrm>
                <a:off x="5712991" y="3271223"/>
                <a:ext cx="30884" cy="31743"/>
              </a:xfrm>
              <a:custGeom>
                <a:avLst/>
                <a:gdLst>
                  <a:gd name="connsiteX0" fmla="*/ 31946 w 31595"/>
                  <a:gd name="connsiteY0" fmla="*/ 15946 h 31595"/>
                  <a:gd name="connsiteX1" fmla="*/ 16148 w 31595"/>
                  <a:gd name="connsiteY1" fmla="*/ 31744 h 31595"/>
                  <a:gd name="connsiteX2" fmla="*/ 350 w 31595"/>
                  <a:gd name="connsiteY2" fmla="*/ 15946 h 31595"/>
                  <a:gd name="connsiteX3" fmla="*/ 16148 w 31595"/>
                  <a:gd name="connsiteY3" fmla="*/ 149 h 31595"/>
                  <a:gd name="connsiteX4" fmla="*/ 31946 w 31595"/>
                  <a:gd name="connsiteY4" fmla="*/ 15946 h 31595"/>
                  <a:gd name="connsiteX5" fmla="*/ 31946 w 31595"/>
                  <a:gd name="connsiteY5" fmla="*/ 1594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46" y="15946"/>
                    </a:moveTo>
                    <a:cubicBezTo>
                      <a:pt x="31946" y="24711"/>
                      <a:pt x="24912" y="31744"/>
                      <a:pt x="16148" y="31744"/>
                    </a:cubicBezTo>
                    <a:cubicBezTo>
                      <a:pt x="7383" y="31744"/>
                      <a:pt x="350" y="24711"/>
                      <a:pt x="350" y="15946"/>
                    </a:cubicBezTo>
                    <a:cubicBezTo>
                      <a:pt x="350" y="7182"/>
                      <a:pt x="7383" y="149"/>
                      <a:pt x="16148" y="149"/>
                    </a:cubicBezTo>
                    <a:cubicBezTo>
                      <a:pt x="24912" y="149"/>
                      <a:pt x="31946" y="7182"/>
                      <a:pt x="31946" y="15946"/>
                    </a:cubicBezTo>
                    <a:lnTo>
                      <a:pt x="31946" y="1594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5850EF7-79A3-F840-974C-628B94672BA9}"/>
                  </a:ext>
                </a:extLst>
              </p:cNvPr>
              <p:cNvSpPr/>
              <p:nvPr/>
            </p:nvSpPr>
            <p:spPr>
              <a:xfrm>
                <a:off x="5745500" y="3271223"/>
                <a:ext cx="30884" cy="31743"/>
              </a:xfrm>
              <a:custGeom>
                <a:avLst/>
                <a:gdLst>
                  <a:gd name="connsiteX0" fmla="*/ 31949 w 31595"/>
                  <a:gd name="connsiteY0" fmla="*/ 15946 h 31595"/>
                  <a:gd name="connsiteX1" fmla="*/ 16151 w 31595"/>
                  <a:gd name="connsiteY1" fmla="*/ 31744 h 31595"/>
                  <a:gd name="connsiteX2" fmla="*/ 353 w 31595"/>
                  <a:gd name="connsiteY2" fmla="*/ 15946 h 31595"/>
                  <a:gd name="connsiteX3" fmla="*/ 16151 w 31595"/>
                  <a:gd name="connsiteY3" fmla="*/ 149 h 31595"/>
                  <a:gd name="connsiteX4" fmla="*/ 31949 w 31595"/>
                  <a:gd name="connsiteY4" fmla="*/ 15946 h 31595"/>
                  <a:gd name="connsiteX5" fmla="*/ 31949 w 31595"/>
                  <a:gd name="connsiteY5" fmla="*/ 1594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49" y="15946"/>
                    </a:moveTo>
                    <a:cubicBezTo>
                      <a:pt x="31949" y="24711"/>
                      <a:pt x="24915" y="31744"/>
                      <a:pt x="16151" y="31744"/>
                    </a:cubicBezTo>
                    <a:cubicBezTo>
                      <a:pt x="7386" y="31744"/>
                      <a:pt x="353" y="24711"/>
                      <a:pt x="353" y="15946"/>
                    </a:cubicBezTo>
                    <a:cubicBezTo>
                      <a:pt x="353" y="7182"/>
                      <a:pt x="7386" y="149"/>
                      <a:pt x="16151" y="149"/>
                    </a:cubicBezTo>
                    <a:cubicBezTo>
                      <a:pt x="24915" y="149"/>
                      <a:pt x="31949" y="7182"/>
                      <a:pt x="31949" y="15946"/>
                    </a:cubicBezTo>
                    <a:lnTo>
                      <a:pt x="31949" y="1594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6EB90B6-449C-2340-B2C2-79474F79F66A}"/>
                  </a:ext>
                </a:extLst>
              </p:cNvPr>
              <p:cNvSpPr/>
              <p:nvPr/>
            </p:nvSpPr>
            <p:spPr>
              <a:xfrm>
                <a:off x="5778009" y="3281803"/>
                <a:ext cx="30884" cy="31744"/>
              </a:xfrm>
              <a:custGeom>
                <a:avLst/>
                <a:gdLst>
                  <a:gd name="connsiteX0" fmla="*/ 31952 w 31595"/>
                  <a:gd name="connsiteY0" fmla="*/ 15947 h 31595"/>
                  <a:gd name="connsiteX1" fmla="*/ 16154 w 31595"/>
                  <a:gd name="connsiteY1" fmla="*/ 31745 h 31595"/>
                  <a:gd name="connsiteX2" fmla="*/ 356 w 31595"/>
                  <a:gd name="connsiteY2" fmla="*/ 15947 h 31595"/>
                  <a:gd name="connsiteX3" fmla="*/ 16154 w 31595"/>
                  <a:gd name="connsiteY3" fmla="*/ 150 h 31595"/>
                  <a:gd name="connsiteX4" fmla="*/ 31952 w 31595"/>
                  <a:gd name="connsiteY4" fmla="*/ 15947 h 31595"/>
                  <a:gd name="connsiteX5" fmla="*/ 31952 w 31595"/>
                  <a:gd name="connsiteY5" fmla="*/ 15947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52" y="15947"/>
                    </a:moveTo>
                    <a:cubicBezTo>
                      <a:pt x="31952" y="24712"/>
                      <a:pt x="24918" y="31745"/>
                      <a:pt x="16154" y="31745"/>
                    </a:cubicBezTo>
                    <a:cubicBezTo>
                      <a:pt x="7389" y="31745"/>
                      <a:pt x="356" y="24712"/>
                      <a:pt x="356" y="15947"/>
                    </a:cubicBezTo>
                    <a:cubicBezTo>
                      <a:pt x="356" y="7183"/>
                      <a:pt x="7389" y="150"/>
                      <a:pt x="16154" y="150"/>
                    </a:cubicBezTo>
                    <a:cubicBezTo>
                      <a:pt x="24918" y="150"/>
                      <a:pt x="31952" y="7183"/>
                      <a:pt x="31952" y="15947"/>
                    </a:cubicBezTo>
                    <a:lnTo>
                      <a:pt x="31952" y="1594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CE6EC0BC-B352-4D44-AFAF-8E92147716BE}"/>
                  </a:ext>
                </a:extLst>
              </p:cNvPr>
              <p:cNvSpPr/>
              <p:nvPr/>
            </p:nvSpPr>
            <p:spPr>
              <a:xfrm>
                <a:off x="5799141" y="3281803"/>
                <a:ext cx="32509" cy="31744"/>
              </a:xfrm>
              <a:custGeom>
                <a:avLst/>
                <a:gdLst>
                  <a:gd name="connsiteX0" fmla="*/ 31954 w 31595"/>
                  <a:gd name="connsiteY0" fmla="*/ 15947 h 31595"/>
                  <a:gd name="connsiteX1" fmla="*/ 16156 w 31595"/>
                  <a:gd name="connsiteY1" fmla="*/ 31745 h 31595"/>
                  <a:gd name="connsiteX2" fmla="*/ 358 w 31595"/>
                  <a:gd name="connsiteY2" fmla="*/ 15947 h 31595"/>
                  <a:gd name="connsiteX3" fmla="*/ 16156 w 31595"/>
                  <a:gd name="connsiteY3" fmla="*/ 150 h 31595"/>
                  <a:gd name="connsiteX4" fmla="*/ 31954 w 31595"/>
                  <a:gd name="connsiteY4" fmla="*/ 15947 h 31595"/>
                  <a:gd name="connsiteX5" fmla="*/ 31954 w 31595"/>
                  <a:gd name="connsiteY5" fmla="*/ 15947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54" y="15947"/>
                    </a:moveTo>
                    <a:cubicBezTo>
                      <a:pt x="31954" y="24712"/>
                      <a:pt x="24920" y="31745"/>
                      <a:pt x="16156" y="31745"/>
                    </a:cubicBezTo>
                    <a:cubicBezTo>
                      <a:pt x="7391" y="31745"/>
                      <a:pt x="358" y="24712"/>
                      <a:pt x="358" y="15947"/>
                    </a:cubicBezTo>
                    <a:cubicBezTo>
                      <a:pt x="358" y="7183"/>
                      <a:pt x="7391" y="150"/>
                      <a:pt x="16156" y="150"/>
                    </a:cubicBezTo>
                    <a:cubicBezTo>
                      <a:pt x="24920" y="150"/>
                      <a:pt x="31954" y="7183"/>
                      <a:pt x="31954" y="15947"/>
                    </a:cubicBezTo>
                    <a:lnTo>
                      <a:pt x="31954" y="1594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5E77C6FA-B464-8E46-B413-CDEFEA9DCCBE}"/>
                  </a:ext>
                </a:extLst>
              </p:cNvPr>
              <p:cNvSpPr/>
              <p:nvPr/>
            </p:nvSpPr>
            <p:spPr>
              <a:xfrm>
                <a:off x="5831650" y="3281803"/>
                <a:ext cx="32509" cy="31744"/>
              </a:xfrm>
              <a:custGeom>
                <a:avLst/>
                <a:gdLst>
                  <a:gd name="connsiteX0" fmla="*/ 31957 w 31595"/>
                  <a:gd name="connsiteY0" fmla="*/ 15947 h 31595"/>
                  <a:gd name="connsiteX1" fmla="*/ 16159 w 31595"/>
                  <a:gd name="connsiteY1" fmla="*/ 31745 h 31595"/>
                  <a:gd name="connsiteX2" fmla="*/ 361 w 31595"/>
                  <a:gd name="connsiteY2" fmla="*/ 15947 h 31595"/>
                  <a:gd name="connsiteX3" fmla="*/ 16159 w 31595"/>
                  <a:gd name="connsiteY3" fmla="*/ 150 h 31595"/>
                  <a:gd name="connsiteX4" fmla="*/ 31957 w 31595"/>
                  <a:gd name="connsiteY4" fmla="*/ 15947 h 31595"/>
                  <a:gd name="connsiteX5" fmla="*/ 31957 w 31595"/>
                  <a:gd name="connsiteY5" fmla="*/ 15947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57" y="15947"/>
                    </a:moveTo>
                    <a:cubicBezTo>
                      <a:pt x="31957" y="24712"/>
                      <a:pt x="24923" y="31745"/>
                      <a:pt x="16159" y="31745"/>
                    </a:cubicBezTo>
                    <a:cubicBezTo>
                      <a:pt x="7394" y="31745"/>
                      <a:pt x="361" y="24712"/>
                      <a:pt x="361" y="15947"/>
                    </a:cubicBezTo>
                    <a:cubicBezTo>
                      <a:pt x="361" y="7183"/>
                      <a:pt x="7394" y="150"/>
                      <a:pt x="16159" y="150"/>
                    </a:cubicBezTo>
                    <a:cubicBezTo>
                      <a:pt x="24923" y="150"/>
                      <a:pt x="31957" y="7183"/>
                      <a:pt x="31957" y="15947"/>
                    </a:cubicBezTo>
                    <a:lnTo>
                      <a:pt x="31957" y="1594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60CF1FBA-F890-D94D-B12D-59FFAB472AC2}"/>
                  </a:ext>
                </a:extLst>
              </p:cNvPr>
              <p:cNvSpPr/>
              <p:nvPr/>
            </p:nvSpPr>
            <p:spPr>
              <a:xfrm>
                <a:off x="5854406" y="3292385"/>
                <a:ext cx="30883" cy="31743"/>
              </a:xfrm>
              <a:custGeom>
                <a:avLst/>
                <a:gdLst>
                  <a:gd name="connsiteX0" fmla="*/ 31959 w 31595"/>
                  <a:gd name="connsiteY0" fmla="*/ 15948 h 31595"/>
                  <a:gd name="connsiteX1" fmla="*/ 16161 w 31595"/>
                  <a:gd name="connsiteY1" fmla="*/ 31746 h 31595"/>
                  <a:gd name="connsiteX2" fmla="*/ 363 w 31595"/>
                  <a:gd name="connsiteY2" fmla="*/ 15948 h 31595"/>
                  <a:gd name="connsiteX3" fmla="*/ 16161 w 31595"/>
                  <a:gd name="connsiteY3" fmla="*/ 151 h 31595"/>
                  <a:gd name="connsiteX4" fmla="*/ 31959 w 31595"/>
                  <a:gd name="connsiteY4" fmla="*/ 15948 h 31595"/>
                  <a:gd name="connsiteX5" fmla="*/ 31959 w 31595"/>
                  <a:gd name="connsiteY5" fmla="*/ 15948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59" y="15948"/>
                    </a:moveTo>
                    <a:cubicBezTo>
                      <a:pt x="31959" y="24713"/>
                      <a:pt x="24925" y="31746"/>
                      <a:pt x="16161" y="31746"/>
                    </a:cubicBezTo>
                    <a:cubicBezTo>
                      <a:pt x="7396" y="31746"/>
                      <a:pt x="363" y="24713"/>
                      <a:pt x="363" y="15948"/>
                    </a:cubicBezTo>
                    <a:cubicBezTo>
                      <a:pt x="363" y="7184"/>
                      <a:pt x="7396" y="151"/>
                      <a:pt x="16161" y="151"/>
                    </a:cubicBezTo>
                    <a:cubicBezTo>
                      <a:pt x="24925" y="151"/>
                      <a:pt x="31959" y="7184"/>
                      <a:pt x="31959" y="15948"/>
                    </a:cubicBezTo>
                    <a:lnTo>
                      <a:pt x="31959" y="15948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587D564C-8E48-4241-A292-E941E11D482B}"/>
                  </a:ext>
                </a:extLst>
              </p:cNvPr>
              <p:cNvSpPr/>
              <p:nvPr/>
            </p:nvSpPr>
            <p:spPr>
              <a:xfrm>
                <a:off x="5875536" y="3302966"/>
                <a:ext cx="30884" cy="31744"/>
              </a:xfrm>
              <a:custGeom>
                <a:avLst/>
                <a:gdLst>
                  <a:gd name="connsiteX0" fmla="*/ 31961 w 31595"/>
                  <a:gd name="connsiteY0" fmla="*/ 15949 h 31595"/>
                  <a:gd name="connsiteX1" fmla="*/ 16163 w 31595"/>
                  <a:gd name="connsiteY1" fmla="*/ 31747 h 31595"/>
                  <a:gd name="connsiteX2" fmla="*/ 365 w 31595"/>
                  <a:gd name="connsiteY2" fmla="*/ 15949 h 31595"/>
                  <a:gd name="connsiteX3" fmla="*/ 16163 w 31595"/>
                  <a:gd name="connsiteY3" fmla="*/ 152 h 31595"/>
                  <a:gd name="connsiteX4" fmla="*/ 31961 w 31595"/>
                  <a:gd name="connsiteY4" fmla="*/ 15949 h 31595"/>
                  <a:gd name="connsiteX5" fmla="*/ 31961 w 31595"/>
                  <a:gd name="connsiteY5" fmla="*/ 15949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61" y="15949"/>
                    </a:moveTo>
                    <a:cubicBezTo>
                      <a:pt x="31961" y="24714"/>
                      <a:pt x="24927" y="31747"/>
                      <a:pt x="16163" y="31747"/>
                    </a:cubicBezTo>
                    <a:cubicBezTo>
                      <a:pt x="7398" y="31747"/>
                      <a:pt x="365" y="24714"/>
                      <a:pt x="365" y="15949"/>
                    </a:cubicBezTo>
                    <a:cubicBezTo>
                      <a:pt x="365" y="7185"/>
                      <a:pt x="7398" y="152"/>
                      <a:pt x="16163" y="152"/>
                    </a:cubicBezTo>
                    <a:cubicBezTo>
                      <a:pt x="24927" y="152"/>
                      <a:pt x="31961" y="7185"/>
                      <a:pt x="31961" y="15949"/>
                    </a:cubicBezTo>
                    <a:lnTo>
                      <a:pt x="31961" y="15949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2A03F3A-94E7-C243-88CE-434A8177DED7}"/>
                  </a:ext>
                </a:extLst>
              </p:cNvPr>
              <p:cNvSpPr/>
              <p:nvPr/>
            </p:nvSpPr>
            <p:spPr>
              <a:xfrm>
                <a:off x="5896668" y="3313548"/>
                <a:ext cx="32509" cy="31743"/>
              </a:xfrm>
              <a:custGeom>
                <a:avLst/>
                <a:gdLst>
                  <a:gd name="connsiteX0" fmla="*/ 31963 w 31595"/>
                  <a:gd name="connsiteY0" fmla="*/ 15950 h 31595"/>
                  <a:gd name="connsiteX1" fmla="*/ 16165 w 31595"/>
                  <a:gd name="connsiteY1" fmla="*/ 31748 h 31595"/>
                  <a:gd name="connsiteX2" fmla="*/ 367 w 31595"/>
                  <a:gd name="connsiteY2" fmla="*/ 15950 h 31595"/>
                  <a:gd name="connsiteX3" fmla="*/ 16165 w 31595"/>
                  <a:gd name="connsiteY3" fmla="*/ 153 h 31595"/>
                  <a:gd name="connsiteX4" fmla="*/ 31963 w 31595"/>
                  <a:gd name="connsiteY4" fmla="*/ 15950 h 31595"/>
                  <a:gd name="connsiteX5" fmla="*/ 31963 w 31595"/>
                  <a:gd name="connsiteY5" fmla="*/ 1595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63" y="15950"/>
                    </a:moveTo>
                    <a:cubicBezTo>
                      <a:pt x="31963" y="24715"/>
                      <a:pt x="24929" y="31748"/>
                      <a:pt x="16165" y="31748"/>
                    </a:cubicBezTo>
                    <a:cubicBezTo>
                      <a:pt x="7400" y="31748"/>
                      <a:pt x="367" y="24715"/>
                      <a:pt x="367" y="15950"/>
                    </a:cubicBezTo>
                    <a:cubicBezTo>
                      <a:pt x="367" y="7186"/>
                      <a:pt x="7400" y="153"/>
                      <a:pt x="16165" y="153"/>
                    </a:cubicBezTo>
                    <a:cubicBezTo>
                      <a:pt x="24929" y="153"/>
                      <a:pt x="31963" y="7186"/>
                      <a:pt x="31963" y="15950"/>
                    </a:cubicBezTo>
                    <a:lnTo>
                      <a:pt x="31963" y="1595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13848E-6F20-3040-BD3A-13909B39C80F}"/>
                  </a:ext>
                </a:extLst>
              </p:cNvPr>
              <p:cNvSpPr/>
              <p:nvPr/>
            </p:nvSpPr>
            <p:spPr>
              <a:xfrm>
                <a:off x="5919424" y="3313548"/>
                <a:ext cx="30883" cy="31743"/>
              </a:xfrm>
              <a:custGeom>
                <a:avLst/>
                <a:gdLst>
                  <a:gd name="connsiteX0" fmla="*/ 31965 w 31595"/>
                  <a:gd name="connsiteY0" fmla="*/ 15950 h 31595"/>
                  <a:gd name="connsiteX1" fmla="*/ 16167 w 31595"/>
                  <a:gd name="connsiteY1" fmla="*/ 31748 h 31595"/>
                  <a:gd name="connsiteX2" fmla="*/ 369 w 31595"/>
                  <a:gd name="connsiteY2" fmla="*/ 15950 h 31595"/>
                  <a:gd name="connsiteX3" fmla="*/ 16167 w 31595"/>
                  <a:gd name="connsiteY3" fmla="*/ 153 h 31595"/>
                  <a:gd name="connsiteX4" fmla="*/ 31965 w 31595"/>
                  <a:gd name="connsiteY4" fmla="*/ 15950 h 31595"/>
                  <a:gd name="connsiteX5" fmla="*/ 31965 w 31595"/>
                  <a:gd name="connsiteY5" fmla="*/ 1595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65" y="15950"/>
                    </a:moveTo>
                    <a:cubicBezTo>
                      <a:pt x="31965" y="24715"/>
                      <a:pt x="24931" y="31748"/>
                      <a:pt x="16167" y="31748"/>
                    </a:cubicBezTo>
                    <a:cubicBezTo>
                      <a:pt x="7402" y="31748"/>
                      <a:pt x="369" y="24715"/>
                      <a:pt x="369" y="15950"/>
                    </a:cubicBezTo>
                    <a:cubicBezTo>
                      <a:pt x="369" y="7186"/>
                      <a:pt x="7402" y="153"/>
                      <a:pt x="16167" y="153"/>
                    </a:cubicBezTo>
                    <a:cubicBezTo>
                      <a:pt x="24931" y="153"/>
                      <a:pt x="31965" y="7186"/>
                      <a:pt x="31965" y="15950"/>
                    </a:cubicBezTo>
                    <a:lnTo>
                      <a:pt x="31965" y="1595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D321DA1B-75A8-8549-907D-0CCAC6043A15}"/>
                  </a:ext>
                </a:extLst>
              </p:cNvPr>
              <p:cNvSpPr/>
              <p:nvPr/>
            </p:nvSpPr>
            <p:spPr>
              <a:xfrm>
                <a:off x="5940555" y="3313548"/>
                <a:ext cx="30884" cy="31743"/>
              </a:xfrm>
              <a:custGeom>
                <a:avLst/>
                <a:gdLst>
                  <a:gd name="connsiteX0" fmla="*/ 31967 w 31595"/>
                  <a:gd name="connsiteY0" fmla="*/ 15950 h 31595"/>
                  <a:gd name="connsiteX1" fmla="*/ 16169 w 31595"/>
                  <a:gd name="connsiteY1" fmla="*/ 31748 h 31595"/>
                  <a:gd name="connsiteX2" fmla="*/ 371 w 31595"/>
                  <a:gd name="connsiteY2" fmla="*/ 15950 h 31595"/>
                  <a:gd name="connsiteX3" fmla="*/ 16169 w 31595"/>
                  <a:gd name="connsiteY3" fmla="*/ 153 h 31595"/>
                  <a:gd name="connsiteX4" fmla="*/ 31967 w 31595"/>
                  <a:gd name="connsiteY4" fmla="*/ 15950 h 31595"/>
                  <a:gd name="connsiteX5" fmla="*/ 31967 w 31595"/>
                  <a:gd name="connsiteY5" fmla="*/ 1595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67" y="15950"/>
                    </a:moveTo>
                    <a:cubicBezTo>
                      <a:pt x="31967" y="24715"/>
                      <a:pt x="24933" y="31748"/>
                      <a:pt x="16169" y="31748"/>
                    </a:cubicBezTo>
                    <a:cubicBezTo>
                      <a:pt x="7404" y="31748"/>
                      <a:pt x="371" y="24715"/>
                      <a:pt x="371" y="15950"/>
                    </a:cubicBezTo>
                    <a:cubicBezTo>
                      <a:pt x="371" y="7186"/>
                      <a:pt x="7404" y="153"/>
                      <a:pt x="16169" y="153"/>
                    </a:cubicBezTo>
                    <a:cubicBezTo>
                      <a:pt x="24933" y="153"/>
                      <a:pt x="31967" y="7186"/>
                      <a:pt x="31967" y="15950"/>
                    </a:cubicBezTo>
                    <a:lnTo>
                      <a:pt x="31967" y="1595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643AD99-E9C6-5B49-B2C6-E8EFC206F4B8}"/>
                  </a:ext>
                </a:extLst>
              </p:cNvPr>
              <p:cNvSpPr/>
              <p:nvPr/>
            </p:nvSpPr>
            <p:spPr>
              <a:xfrm>
                <a:off x="5961686" y="3313548"/>
                <a:ext cx="32509" cy="31743"/>
              </a:xfrm>
              <a:custGeom>
                <a:avLst/>
                <a:gdLst>
                  <a:gd name="connsiteX0" fmla="*/ 31969 w 31595"/>
                  <a:gd name="connsiteY0" fmla="*/ 15950 h 31595"/>
                  <a:gd name="connsiteX1" fmla="*/ 16171 w 31595"/>
                  <a:gd name="connsiteY1" fmla="*/ 31748 h 31595"/>
                  <a:gd name="connsiteX2" fmla="*/ 373 w 31595"/>
                  <a:gd name="connsiteY2" fmla="*/ 15950 h 31595"/>
                  <a:gd name="connsiteX3" fmla="*/ 16171 w 31595"/>
                  <a:gd name="connsiteY3" fmla="*/ 153 h 31595"/>
                  <a:gd name="connsiteX4" fmla="*/ 31969 w 31595"/>
                  <a:gd name="connsiteY4" fmla="*/ 15950 h 31595"/>
                  <a:gd name="connsiteX5" fmla="*/ 31969 w 31595"/>
                  <a:gd name="connsiteY5" fmla="*/ 1595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69" y="15950"/>
                    </a:moveTo>
                    <a:cubicBezTo>
                      <a:pt x="31969" y="24715"/>
                      <a:pt x="24935" y="31748"/>
                      <a:pt x="16171" y="31748"/>
                    </a:cubicBezTo>
                    <a:cubicBezTo>
                      <a:pt x="7406" y="31748"/>
                      <a:pt x="373" y="24715"/>
                      <a:pt x="373" y="15950"/>
                    </a:cubicBezTo>
                    <a:cubicBezTo>
                      <a:pt x="373" y="7186"/>
                      <a:pt x="7406" y="153"/>
                      <a:pt x="16171" y="153"/>
                    </a:cubicBezTo>
                    <a:cubicBezTo>
                      <a:pt x="24935" y="153"/>
                      <a:pt x="31969" y="7186"/>
                      <a:pt x="31969" y="15950"/>
                    </a:cubicBezTo>
                    <a:lnTo>
                      <a:pt x="31969" y="1595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96D79829-9481-BE43-B56F-425E936D6387}"/>
                  </a:ext>
                </a:extLst>
              </p:cNvPr>
              <p:cNvSpPr/>
              <p:nvPr/>
            </p:nvSpPr>
            <p:spPr>
              <a:xfrm>
                <a:off x="5982816" y="3313548"/>
                <a:ext cx="32509" cy="31743"/>
              </a:xfrm>
              <a:custGeom>
                <a:avLst/>
                <a:gdLst>
                  <a:gd name="connsiteX0" fmla="*/ 31971 w 31595"/>
                  <a:gd name="connsiteY0" fmla="*/ 15950 h 31595"/>
                  <a:gd name="connsiteX1" fmla="*/ 16173 w 31595"/>
                  <a:gd name="connsiteY1" fmla="*/ 31748 h 31595"/>
                  <a:gd name="connsiteX2" fmla="*/ 375 w 31595"/>
                  <a:gd name="connsiteY2" fmla="*/ 15950 h 31595"/>
                  <a:gd name="connsiteX3" fmla="*/ 16173 w 31595"/>
                  <a:gd name="connsiteY3" fmla="*/ 153 h 31595"/>
                  <a:gd name="connsiteX4" fmla="*/ 31971 w 31595"/>
                  <a:gd name="connsiteY4" fmla="*/ 15950 h 31595"/>
                  <a:gd name="connsiteX5" fmla="*/ 31971 w 31595"/>
                  <a:gd name="connsiteY5" fmla="*/ 1595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71" y="15950"/>
                    </a:moveTo>
                    <a:cubicBezTo>
                      <a:pt x="31971" y="24715"/>
                      <a:pt x="24937" y="31748"/>
                      <a:pt x="16173" y="31748"/>
                    </a:cubicBezTo>
                    <a:cubicBezTo>
                      <a:pt x="7408" y="31748"/>
                      <a:pt x="375" y="24715"/>
                      <a:pt x="375" y="15950"/>
                    </a:cubicBezTo>
                    <a:cubicBezTo>
                      <a:pt x="375" y="7186"/>
                      <a:pt x="7408" y="153"/>
                      <a:pt x="16173" y="153"/>
                    </a:cubicBezTo>
                    <a:cubicBezTo>
                      <a:pt x="24937" y="153"/>
                      <a:pt x="31971" y="7186"/>
                      <a:pt x="31971" y="15950"/>
                    </a:cubicBezTo>
                    <a:lnTo>
                      <a:pt x="31971" y="1595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270911B-EA10-6A49-9318-FC1D92156479}"/>
                  </a:ext>
                </a:extLst>
              </p:cNvPr>
              <p:cNvSpPr/>
              <p:nvPr/>
            </p:nvSpPr>
            <p:spPr>
              <a:xfrm>
                <a:off x="6015326" y="3313548"/>
                <a:ext cx="32509" cy="31743"/>
              </a:xfrm>
              <a:custGeom>
                <a:avLst/>
                <a:gdLst>
                  <a:gd name="connsiteX0" fmla="*/ 31974 w 31595"/>
                  <a:gd name="connsiteY0" fmla="*/ 15950 h 31595"/>
                  <a:gd name="connsiteX1" fmla="*/ 16176 w 31595"/>
                  <a:gd name="connsiteY1" fmla="*/ 31748 h 31595"/>
                  <a:gd name="connsiteX2" fmla="*/ 378 w 31595"/>
                  <a:gd name="connsiteY2" fmla="*/ 15950 h 31595"/>
                  <a:gd name="connsiteX3" fmla="*/ 16176 w 31595"/>
                  <a:gd name="connsiteY3" fmla="*/ 153 h 31595"/>
                  <a:gd name="connsiteX4" fmla="*/ 31974 w 31595"/>
                  <a:gd name="connsiteY4" fmla="*/ 15950 h 31595"/>
                  <a:gd name="connsiteX5" fmla="*/ 31974 w 31595"/>
                  <a:gd name="connsiteY5" fmla="*/ 1595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74" y="15950"/>
                    </a:moveTo>
                    <a:cubicBezTo>
                      <a:pt x="31974" y="24715"/>
                      <a:pt x="24940" y="31748"/>
                      <a:pt x="16176" y="31748"/>
                    </a:cubicBezTo>
                    <a:cubicBezTo>
                      <a:pt x="7411" y="31748"/>
                      <a:pt x="378" y="24715"/>
                      <a:pt x="378" y="15950"/>
                    </a:cubicBezTo>
                    <a:cubicBezTo>
                      <a:pt x="378" y="7186"/>
                      <a:pt x="7411" y="153"/>
                      <a:pt x="16176" y="153"/>
                    </a:cubicBezTo>
                    <a:cubicBezTo>
                      <a:pt x="24940" y="153"/>
                      <a:pt x="31974" y="7186"/>
                      <a:pt x="31974" y="15950"/>
                    </a:cubicBezTo>
                    <a:lnTo>
                      <a:pt x="31974" y="1595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C5E2D8C-33C8-EC49-980E-61D4EE893824}"/>
                  </a:ext>
                </a:extLst>
              </p:cNvPr>
              <p:cNvSpPr/>
              <p:nvPr/>
            </p:nvSpPr>
            <p:spPr>
              <a:xfrm>
                <a:off x="6038082" y="3313548"/>
                <a:ext cx="30884" cy="31743"/>
              </a:xfrm>
              <a:custGeom>
                <a:avLst/>
                <a:gdLst>
                  <a:gd name="connsiteX0" fmla="*/ 31976 w 31595"/>
                  <a:gd name="connsiteY0" fmla="*/ 15950 h 31595"/>
                  <a:gd name="connsiteX1" fmla="*/ 16178 w 31595"/>
                  <a:gd name="connsiteY1" fmla="*/ 31748 h 31595"/>
                  <a:gd name="connsiteX2" fmla="*/ 380 w 31595"/>
                  <a:gd name="connsiteY2" fmla="*/ 15950 h 31595"/>
                  <a:gd name="connsiteX3" fmla="*/ 16178 w 31595"/>
                  <a:gd name="connsiteY3" fmla="*/ 153 h 31595"/>
                  <a:gd name="connsiteX4" fmla="*/ 31976 w 31595"/>
                  <a:gd name="connsiteY4" fmla="*/ 15950 h 31595"/>
                  <a:gd name="connsiteX5" fmla="*/ 31976 w 31595"/>
                  <a:gd name="connsiteY5" fmla="*/ 1595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76" y="15950"/>
                    </a:moveTo>
                    <a:cubicBezTo>
                      <a:pt x="31976" y="24715"/>
                      <a:pt x="24942" y="31748"/>
                      <a:pt x="16178" y="31748"/>
                    </a:cubicBezTo>
                    <a:cubicBezTo>
                      <a:pt x="7413" y="31748"/>
                      <a:pt x="380" y="24715"/>
                      <a:pt x="380" y="15950"/>
                    </a:cubicBezTo>
                    <a:cubicBezTo>
                      <a:pt x="380" y="7186"/>
                      <a:pt x="7413" y="153"/>
                      <a:pt x="16178" y="153"/>
                    </a:cubicBezTo>
                    <a:cubicBezTo>
                      <a:pt x="24942" y="153"/>
                      <a:pt x="31976" y="7186"/>
                      <a:pt x="31976" y="15950"/>
                    </a:cubicBezTo>
                    <a:lnTo>
                      <a:pt x="31976" y="1595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DF99B78F-AE69-4142-9BFC-AD949C252B75}"/>
                  </a:ext>
                </a:extLst>
              </p:cNvPr>
              <p:cNvSpPr/>
              <p:nvPr/>
            </p:nvSpPr>
            <p:spPr>
              <a:xfrm>
                <a:off x="6070591" y="3324128"/>
                <a:ext cx="30884" cy="31744"/>
              </a:xfrm>
              <a:custGeom>
                <a:avLst/>
                <a:gdLst>
                  <a:gd name="connsiteX0" fmla="*/ 31979 w 31595"/>
                  <a:gd name="connsiteY0" fmla="*/ 15951 h 31595"/>
                  <a:gd name="connsiteX1" fmla="*/ 16181 w 31595"/>
                  <a:gd name="connsiteY1" fmla="*/ 31749 h 31595"/>
                  <a:gd name="connsiteX2" fmla="*/ 383 w 31595"/>
                  <a:gd name="connsiteY2" fmla="*/ 15951 h 31595"/>
                  <a:gd name="connsiteX3" fmla="*/ 16181 w 31595"/>
                  <a:gd name="connsiteY3" fmla="*/ 154 h 31595"/>
                  <a:gd name="connsiteX4" fmla="*/ 31979 w 31595"/>
                  <a:gd name="connsiteY4" fmla="*/ 15951 h 31595"/>
                  <a:gd name="connsiteX5" fmla="*/ 31979 w 31595"/>
                  <a:gd name="connsiteY5" fmla="*/ 15951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79" y="15951"/>
                    </a:moveTo>
                    <a:cubicBezTo>
                      <a:pt x="31979" y="24716"/>
                      <a:pt x="24945" y="31749"/>
                      <a:pt x="16181" y="31749"/>
                    </a:cubicBezTo>
                    <a:cubicBezTo>
                      <a:pt x="7416" y="31749"/>
                      <a:pt x="383" y="24716"/>
                      <a:pt x="383" y="15951"/>
                    </a:cubicBezTo>
                    <a:cubicBezTo>
                      <a:pt x="383" y="7187"/>
                      <a:pt x="7416" y="154"/>
                      <a:pt x="16181" y="154"/>
                    </a:cubicBezTo>
                    <a:cubicBezTo>
                      <a:pt x="24945" y="154"/>
                      <a:pt x="31979" y="7187"/>
                      <a:pt x="31979" y="15951"/>
                    </a:cubicBezTo>
                    <a:lnTo>
                      <a:pt x="31979" y="15951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18B445D-0291-B841-BB9F-AF797B8FF067}"/>
                  </a:ext>
                </a:extLst>
              </p:cNvPr>
              <p:cNvSpPr/>
              <p:nvPr/>
            </p:nvSpPr>
            <p:spPr>
              <a:xfrm>
                <a:off x="6091722" y="3347408"/>
                <a:ext cx="30883" cy="29628"/>
              </a:xfrm>
              <a:custGeom>
                <a:avLst/>
                <a:gdLst>
                  <a:gd name="connsiteX0" fmla="*/ 31981 w 31595"/>
                  <a:gd name="connsiteY0" fmla="*/ 15953 h 31595"/>
                  <a:gd name="connsiteX1" fmla="*/ 16183 w 31595"/>
                  <a:gd name="connsiteY1" fmla="*/ 31751 h 31595"/>
                  <a:gd name="connsiteX2" fmla="*/ 385 w 31595"/>
                  <a:gd name="connsiteY2" fmla="*/ 15953 h 31595"/>
                  <a:gd name="connsiteX3" fmla="*/ 16183 w 31595"/>
                  <a:gd name="connsiteY3" fmla="*/ 156 h 31595"/>
                  <a:gd name="connsiteX4" fmla="*/ 31981 w 31595"/>
                  <a:gd name="connsiteY4" fmla="*/ 15953 h 31595"/>
                  <a:gd name="connsiteX5" fmla="*/ 31981 w 31595"/>
                  <a:gd name="connsiteY5" fmla="*/ 15953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81" y="15953"/>
                    </a:moveTo>
                    <a:cubicBezTo>
                      <a:pt x="31981" y="24718"/>
                      <a:pt x="24947" y="31751"/>
                      <a:pt x="16183" y="31751"/>
                    </a:cubicBezTo>
                    <a:cubicBezTo>
                      <a:pt x="7418" y="31751"/>
                      <a:pt x="385" y="24718"/>
                      <a:pt x="385" y="15953"/>
                    </a:cubicBezTo>
                    <a:cubicBezTo>
                      <a:pt x="385" y="7189"/>
                      <a:pt x="7418" y="156"/>
                      <a:pt x="16183" y="156"/>
                    </a:cubicBezTo>
                    <a:cubicBezTo>
                      <a:pt x="24947" y="156"/>
                      <a:pt x="31981" y="7189"/>
                      <a:pt x="31981" y="15953"/>
                    </a:cubicBezTo>
                    <a:lnTo>
                      <a:pt x="31981" y="1595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8CBA69EA-C9AD-8447-8AD3-6F33BCAD29B4}"/>
                  </a:ext>
                </a:extLst>
              </p:cNvPr>
              <p:cNvSpPr/>
              <p:nvPr/>
            </p:nvSpPr>
            <p:spPr>
              <a:xfrm>
                <a:off x="6112853" y="3357988"/>
                <a:ext cx="32509" cy="31744"/>
              </a:xfrm>
              <a:custGeom>
                <a:avLst/>
                <a:gdLst>
                  <a:gd name="connsiteX0" fmla="*/ 31983 w 31595"/>
                  <a:gd name="connsiteY0" fmla="*/ 15954 h 31595"/>
                  <a:gd name="connsiteX1" fmla="*/ 16185 w 31595"/>
                  <a:gd name="connsiteY1" fmla="*/ 31752 h 31595"/>
                  <a:gd name="connsiteX2" fmla="*/ 387 w 31595"/>
                  <a:gd name="connsiteY2" fmla="*/ 15954 h 31595"/>
                  <a:gd name="connsiteX3" fmla="*/ 16185 w 31595"/>
                  <a:gd name="connsiteY3" fmla="*/ 157 h 31595"/>
                  <a:gd name="connsiteX4" fmla="*/ 31983 w 31595"/>
                  <a:gd name="connsiteY4" fmla="*/ 15954 h 31595"/>
                  <a:gd name="connsiteX5" fmla="*/ 31983 w 31595"/>
                  <a:gd name="connsiteY5" fmla="*/ 15954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83" y="15954"/>
                    </a:moveTo>
                    <a:cubicBezTo>
                      <a:pt x="31983" y="24719"/>
                      <a:pt x="24949" y="31752"/>
                      <a:pt x="16185" y="31752"/>
                    </a:cubicBezTo>
                    <a:cubicBezTo>
                      <a:pt x="7420" y="31752"/>
                      <a:pt x="387" y="24719"/>
                      <a:pt x="387" y="15954"/>
                    </a:cubicBezTo>
                    <a:cubicBezTo>
                      <a:pt x="387" y="7190"/>
                      <a:pt x="7420" y="157"/>
                      <a:pt x="16185" y="157"/>
                    </a:cubicBezTo>
                    <a:cubicBezTo>
                      <a:pt x="24949" y="157"/>
                      <a:pt x="31983" y="7190"/>
                      <a:pt x="31983" y="15954"/>
                    </a:cubicBezTo>
                    <a:lnTo>
                      <a:pt x="31983" y="1595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F96BAEFB-BB37-C348-87D1-18421ADC05E2}"/>
                  </a:ext>
                </a:extLst>
              </p:cNvPr>
              <p:cNvSpPr/>
              <p:nvPr/>
            </p:nvSpPr>
            <p:spPr>
              <a:xfrm>
                <a:off x="6145362" y="3368570"/>
                <a:ext cx="32509" cy="31743"/>
              </a:xfrm>
              <a:custGeom>
                <a:avLst/>
                <a:gdLst>
                  <a:gd name="connsiteX0" fmla="*/ 31986 w 31595"/>
                  <a:gd name="connsiteY0" fmla="*/ 15955 h 31595"/>
                  <a:gd name="connsiteX1" fmla="*/ 16188 w 31595"/>
                  <a:gd name="connsiteY1" fmla="*/ 31753 h 31595"/>
                  <a:gd name="connsiteX2" fmla="*/ 390 w 31595"/>
                  <a:gd name="connsiteY2" fmla="*/ 15955 h 31595"/>
                  <a:gd name="connsiteX3" fmla="*/ 16188 w 31595"/>
                  <a:gd name="connsiteY3" fmla="*/ 158 h 31595"/>
                  <a:gd name="connsiteX4" fmla="*/ 31986 w 31595"/>
                  <a:gd name="connsiteY4" fmla="*/ 15955 h 31595"/>
                  <a:gd name="connsiteX5" fmla="*/ 31986 w 31595"/>
                  <a:gd name="connsiteY5" fmla="*/ 15955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86" y="15955"/>
                    </a:moveTo>
                    <a:cubicBezTo>
                      <a:pt x="31986" y="24720"/>
                      <a:pt x="24952" y="31753"/>
                      <a:pt x="16188" y="31753"/>
                    </a:cubicBezTo>
                    <a:cubicBezTo>
                      <a:pt x="7423" y="31753"/>
                      <a:pt x="390" y="24720"/>
                      <a:pt x="390" y="15955"/>
                    </a:cubicBezTo>
                    <a:cubicBezTo>
                      <a:pt x="390" y="7191"/>
                      <a:pt x="7423" y="158"/>
                      <a:pt x="16188" y="158"/>
                    </a:cubicBezTo>
                    <a:cubicBezTo>
                      <a:pt x="24952" y="158"/>
                      <a:pt x="31986" y="7191"/>
                      <a:pt x="31986" y="15955"/>
                    </a:cubicBezTo>
                    <a:lnTo>
                      <a:pt x="31986" y="1595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B4A0486-1D1B-8F46-A4D4-9CD0A971C895}"/>
                  </a:ext>
                </a:extLst>
              </p:cNvPr>
              <p:cNvSpPr/>
              <p:nvPr/>
            </p:nvSpPr>
            <p:spPr>
              <a:xfrm>
                <a:off x="6168118" y="3379151"/>
                <a:ext cx="30884" cy="31744"/>
              </a:xfrm>
              <a:custGeom>
                <a:avLst/>
                <a:gdLst>
                  <a:gd name="connsiteX0" fmla="*/ 31988 w 31595"/>
                  <a:gd name="connsiteY0" fmla="*/ 15956 h 31595"/>
                  <a:gd name="connsiteX1" fmla="*/ 16190 w 31595"/>
                  <a:gd name="connsiteY1" fmla="*/ 31754 h 31595"/>
                  <a:gd name="connsiteX2" fmla="*/ 392 w 31595"/>
                  <a:gd name="connsiteY2" fmla="*/ 15956 h 31595"/>
                  <a:gd name="connsiteX3" fmla="*/ 16190 w 31595"/>
                  <a:gd name="connsiteY3" fmla="*/ 159 h 31595"/>
                  <a:gd name="connsiteX4" fmla="*/ 31988 w 31595"/>
                  <a:gd name="connsiteY4" fmla="*/ 15956 h 31595"/>
                  <a:gd name="connsiteX5" fmla="*/ 31988 w 31595"/>
                  <a:gd name="connsiteY5" fmla="*/ 1595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88" y="15956"/>
                    </a:moveTo>
                    <a:cubicBezTo>
                      <a:pt x="31988" y="24721"/>
                      <a:pt x="24954" y="31754"/>
                      <a:pt x="16190" y="31754"/>
                    </a:cubicBezTo>
                    <a:cubicBezTo>
                      <a:pt x="7425" y="31754"/>
                      <a:pt x="392" y="24721"/>
                      <a:pt x="392" y="15956"/>
                    </a:cubicBezTo>
                    <a:cubicBezTo>
                      <a:pt x="392" y="7192"/>
                      <a:pt x="7425" y="159"/>
                      <a:pt x="16190" y="159"/>
                    </a:cubicBezTo>
                    <a:cubicBezTo>
                      <a:pt x="24954" y="159"/>
                      <a:pt x="31988" y="7192"/>
                      <a:pt x="31988" y="15956"/>
                    </a:cubicBezTo>
                    <a:lnTo>
                      <a:pt x="31988" y="1595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9DD3EC24-7E2A-DB48-9FAA-77D75EB4A47D}"/>
                  </a:ext>
                </a:extLst>
              </p:cNvPr>
              <p:cNvSpPr/>
              <p:nvPr/>
            </p:nvSpPr>
            <p:spPr>
              <a:xfrm>
                <a:off x="6200627" y="3432058"/>
                <a:ext cx="30884" cy="31743"/>
              </a:xfrm>
              <a:custGeom>
                <a:avLst/>
                <a:gdLst>
                  <a:gd name="connsiteX0" fmla="*/ 31991 w 31595"/>
                  <a:gd name="connsiteY0" fmla="*/ 15961 h 31595"/>
                  <a:gd name="connsiteX1" fmla="*/ 16193 w 31595"/>
                  <a:gd name="connsiteY1" fmla="*/ 31759 h 31595"/>
                  <a:gd name="connsiteX2" fmla="*/ 395 w 31595"/>
                  <a:gd name="connsiteY2" fmla="*/ 15961 h 31595"/>
                  <a:gd name="connsiteX3" fmla="*/ 16193 w 31595"/>
                  <a:gd name="connsiteY3" fmla="*/ 164 h 31595"/>
                  <a:gd name="connsiteX4" fmla="*/ 31991 w 31595"/>
                  <a:gd name="connsiteY4" fmla="*/ 15961 h 31595"/>
                  <a:gd name="connsiteX5" fmla="*/ 31991 w 31595"/>
                  <a:gd name="connsiteY5" fmla="*/ 15961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91" y="15961"/>
                    </a:moveTo>
                    <a:cubicBezTo>
                      <a:pt x="31991" y="24726"/>
                      <a:pt x="24957" y="31759"/>
                      <a:pt x="16193" y="31759"/>
                    </a:cubicBezTo>
                    <a:cubicBezTo>
                      <a:pt x="7428" y="31759"/>
                      <a:pt x="395" y="24726"/>
                      <a:pt x="395" y="15961"/>
                    </a:cubicBezTo>
                    <a:cubicBezTo>
                      <a:pt x="395" y="7197"/>
                      <a:pt x="7428" y="164"/>
                      <a:pt x="16193" y="164"/>
                    </a:cubicBezTo>
                    <a:cubicBezTo>
                      <a:pt x="24957" y="164"/>
                      <a:pt x="31991" y="7197"/>
                      <a:pt x="31991" y="15961"/>
                    </a:cubicBezTo>
                    <a:lnTo>
                      <a:pt x="31991" y="15961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24BF257C-D480-EF41-80B4-7F0A4A9B1D5B}"/>
                  </a:ext>
                </a:extLst>
              </p:cNvPr>
              <p:cNvSpPr/>
              <p:nvPr/>
            </p:nvSpPr>
            <p:spPr>
              <a:xfrm>
                <a:off x="6221759" y="3465918"/>
                <a:ext cx="30883" cy="31743"/>
              </a:xfrm>
              <a:custGeom>
                <a:avLst/>
                <a:gdLst>
                  <a:gd name="connsiteX0" fmla="*/ 31993 w 31595"/>
                  <a:gd name="connsiteY0" fmla="*/ 15964 h 31595"/>
                  <a:gd name="connsiteX1" fmla="*/ 16195 w 31595"/>
                  <a:gd name="connsiteY1" fmla="*/ 31762 h 31595"/>
                  <a:gd name="connsiteX2" fmla="*/ 397 w 31595"/>
                  <a:gd name="connsiteY2" fmla="*/ 15964 h 31595"/>
                  <a:gd name="connsiteX3" fmla="*/ 16195 w 31595"/>
                  <a:gd name="connsiteY3" fmla="*/ 167 h 31595"/>
                  <a:gd name="connsiteX4" fmla="*/ 31993 w 31595"/>
                  <a:gd name="connsiteY4" fmla="*/ 15964 h 31595"/>
                  <a:gd name="connsiteX5" fmla="*/ 31993 w 31595"/>
                  <a:gd name="connsiteY5" fmla="*/ 15964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93" y="15964"/>
                    </a:moveTo>
                    <a:cubicBezTo>
                      <a:pt x="31993" y="24729"/>
                      <a:pt x="24959" y="31762"/>
                      <a:pt x="16195" y="31762"/>
                    </a:cubicBezTo>
                    <a:cubicBezTo>
                      <a:pt x="7430" y="31762"/>
                      <a:pt x="397" y="24729"/>
                      <a:pt x="397" y="15964"/>
                    </a:cubicBezTo>
                    <a:cubicBezTo>
                      <a:pt x="397" y="7200"/>
                      <a:pt x="7430" y="167"/>
                      <a:pt x="16195" y="167"/>
                    </a:cubicBezTo>
                    <a:cubicBezTo>
                      <a:pt x="24959" y="167"/>
                      <a:pt x="31993" y="7200"/>
                      <a:pt x="31993" y="15964"/>
                    </a:cubicBezTo>
                    <a:lnTo>
                      <a:pt x="31993" y="1596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85C10FC3-CC71-6D4D-8F6B-3927F45EDE2E}"/>
                  </a:ext>
                </a:extLst>
              </p:cNvPr>
              <p:cNvSpPr/>
              <p:nvPr/>
            </p:nvSpPr>
            <p:spPr>
              <a:xfrm>
                <a:off x="6242889" y="3487080"/>
                <a:ext cx="32509" cy="31743"/>
              </a:xfrm>
              <a:custGeom>
                <a:avLst/>
                <a:gdLst>
                  <a:gd name="connsiteX0" fmla="*/ 31995 w 31595"/>
                  <a:gd name="connsiteY0" fmla="*/ 15966 h 31595"/>
                  <a:gd name="connsiteX1" fmla="*/ 16197 w 31595"/>
                  <a:gd name="connsiteY1" fmla="*/ 31764 h 31595"/>
                  <a:gd name="connsiteX2" fmla="*/ 399 w 31595"/>
                  <a:gd name="connsiteY2" fmla="*/ 15966 h 31595"/>
                  <a:gd name="connsiteX3" fmla="*/ 16197 w 31595"/>
                  <a:gd name="connsiteY3" fmla="*/ 169 h 31595"/>
                  <a:gd name="connsiteX4" fmla="*/ 31995 w 31595"/>
                  <a:gd name="connsiteY4" fmla="*/ 15966 h 31595"/>
                  <a:gd name="connsiteX5" fmla="*/ 31995 w 31595"/>
                  <a:gd name="connsiteY5" fmla="*/ 15966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995" y="15966"/>
                    </a:moveTo>
                    <a:cubicBezTo>
                      <a:pt x="31995" y="24731"/>
                      <a:pt x="24961" y="31764"/>
                      <a:pt x="16197" y="31764"/>
                    </a:cubicBezTo>
                    <a:cubicBezTo>
                      <a:pt x="7432" y="31764"/>
                      <a:pt x="399" y="24731"/>
                      <a:pt x="399" y="15966"/>
                    </a:cubicBezTo>
                    <a:cubicBezTo>
                      <a:pt x="399" y="7202"/>
                      <a:pt x="7432" y="169"/>
                      <a:pt x="16197" y="169"/>
                    </a:cubicBezTo>
                    <a:cubicBezTo>
                      <a:pt x="24961" y="169"/>
                      <a:pt x="31995" y="7202"/>
                      <a:pt x="31995" y="15966"/>
                    </a:cubicBezTo>
                    <a:lnTo>
                      <a:pt x="31995" y="1596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55392" name="Graphic 25">
                <a:extLst>
                  <a:ext uri="{FF2B5EF4-FFF2-40B4-BE49-F238E27FC236}">
                    <a16:creationId xmlns:a16="http://schemas.microsoft.com/office/drawing/2014/main" id="{3761376E-C472-604C-AF00-A96C7C15E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64756" y="3497755"/>
                <a:ext cx="399489" cy="31595"/>
                <a:chOff x="6264756" y="3497755"/>
                <a:chExt cx="399489" cy="31595"/>
              </a:xfrm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B477CDA9-75A5-294A-8A2C-6CBA35F19676}"/>
                    </a:ext>
                  </a:extLst>
                </p:cNvPr>
                <p:cNvSpPr/>
                <p:nvPr/>
              </p:nvSpPr>
              <p:spPr>
                <a:xfrm>
                  <a:off x="6268897" y="3497660"/>
                  <a:ext cx="27633" cy="31744"/>
                </a:xfrm>
                <a:custGeom>
                  <a:avLst/>
                  <a:gdLst>
                    <a:gd name="connsiteX0" fmla="*/ 31997 w 31595"/>
                    <a:gd name="connsiteY0" fmla="*/ 15967 h 31595"/>
                    <a:gd name="connsiteX1" fmla="*/ 16199 w 31595"/>
                    <a:gd name="connsiteY1" fmla="*/ 31765 h 31595"/>
                    <a:gd name="connsiteX2" fmla="*/ 401 w 31595"/>
                    <a:gd name="connsiteY2" fmla="*/ 15967 h 31595"/>
                    <a:gd name="connsiteX3" fmla="*/ 16199 w 31595"/>
                    <a:gd name="connsiteY3" fmla="*/ 170 h 31595"/>
                    <a:gd name="connsiteX4" fmla="*/ 31997 w 31595"/>
                    <a:gd name="connsiteY4" fmla="*/ 15967 h 31595"/>
                    <a:gd name="connsiteX5" fmla="*/ 31997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1997" y="15967"/>
                      </a:moveTo>
                      <a:cubicBezTo>
                        <a:pt x="31997" y="24732"/>
                        <a:pt x="24963" y="31765"/>
                        <a:pt x="16199" y="31765"/>
                      </a:cubicBezTo>
                      <a:cubicBezTo>
                        <a:pt x="7434" y="31765"/>
                        <a:pt x="401" y="24732"/>
                        <a:pt x="401" y="15967"/>
                      </a:cubicBezTo>
                      <a:cubicBezTo>
                        <a:pt x="401" y="7203"/>
                        <a:pt x="7434" y="170"/>
                        <a:pt x="16199" y="170"/>
                      </a:cubicBezTo>
                      <a:cubicBezTo>
                        <a:pt x="24963" y="170"/>
                        <a:pt x="31997" y="7203"/>
                        <a:pt x="31997" y="15967"/>
                      </a:cubicBezTo>
                      <a:lnTo>
                        <a:pt x="31997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E289EBC2-92CC-8A44-B9A1-DFC9D04307B7}"/>
                    </a:ext>
                  </a:extLst>
                </p:cNvPr>
                <p:cNvSpPr/>
                <p:nvPr/>
              </p:nvSpPr>
              <p:spPr>
                <a:xfrm>
                  <a:off x="6298155" y="3497660"/>
                  <a:ext cx="30884" cy="31744"/>
                </a:xfrm>
                <a:custGeom>
                  <a:avLst/>
                  <a:gdLst>
                    <a:gd name="connsiteX0" fmla="*/ 32000 w 31595"/>
                    <a:gd name="connsiteY0" fmla="*/ 15967 h 31595"/>
                    <a:gd name="connsiteX1" fmla="*/ 16202 w 31595"/>
                    <a:gd name="connsiteY1" fmla="*/ 31765 h 31595"/>
                    <a:gd name="connsiteX2" fmla="*/ 404 w 31595"/>
                    <a:gd name="connsiteY2" fmla="*/ 15967 h 31595"/>
                    <a:gd name="connsiteX3" fmla="*/ 16202 w 31595"/>
                    <a:gd name="connsiteY3" fmla="*/ 170 h 31595"/>
                    <a:gd name="connsiteX4" fmla="*/ 32000 w 31595"/>
                    <a:gd name="connsiteY4" fmla="*/ 15967 h 31595"/>
                    <a:gd name="connsiteX5" fmla="*/ 32000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00" y="15967"/>
                      </a:moveTo>
                      <a:cubicBezTo>
                        <a:pt x="32000" y="24732"/>
                        <a:pt x="24966" y="31765"/>
                        <a:pt x="16202" y="31765"/>
                      </a:cubicBezTo>
                      <a:cubicBezTo>
                        <a:pt x="7437" y="31765"/>
                        <a:pt x="404" y="24732"/>
                        <a:pt x="404" y="15967"/>
                      </a:cubicBezTo>
                      <a:cubicBezTo>
                        <a:pt x="404" y="7203"/>
                        <a:pt x="7437" y="170"/>
                        <a:pt x="16202" y="170"/>
                      </a:cubicBezTo>
                      <a:cubicBezTo>
                        <a:pt x="24966" y="170"/>
                        <a:pt x="32000" y="7203"/>
                        <a:pt x="32000" y="15967"/>
                      </a:cubicBezTo>
                      <a:lnTo>
                        <a:pt x="32000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93A3F7A9-F8FE-7543-828D-22B0470E32CE}"/>
                    </a:ext>
                  </a:extLst>
                </p:cNvPr>
                <p:cNvSpPr/>
                <p:nvPr/>
              </p:nvSpPr>
              <p:spPr>
                <a:xfrm>
                  <a:off x="6330664" y="3497660"/>
                  <a:ext cx="30884" cy="31744"/>
                </a:xfrm>
                <a:custGeom>
                  <a:avLst/>
                  <a:gdLst>
                    <a:gd name="connsiteX0" fmla="*/ 32003 w 31595"/>
                    <a:gd name="connsiteY0" fmla="*/ 15967 h 31595"/>
                    <a:gd name="connsiteX1" fmla="*/ 16205 w 31595"/>
                    <a:gd name="connsiteY1" fmla="*/ 31765 h 31595"/>
                    <a:gd name="connsiteX2" fmla="*/ 407 w 31595"/>
                    <a:gd name="connsiteY2" fmla="*/ 15967 h 31595"/>
                    <a:gd name="connsiteX3" fmla="*/ 16205 w 31595"/>
                    <a:gd name="connsiteY3" fmla="*/ 170 h 31595"/>
                    <a:gd name="connsiteX4" fmla="*/ 32003 w 31595"/>
                    <a:gd name="connsiteY4" fmla="*/ 15967 h 31595"/>
                    <a:gd name="connsiteX5" fmla="*/ 32003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03" y="15967"/>
                      </a:moveTo>
                      <a:cubicBezTo>
                        <a:pt x="32003" y="24732"/>
                        <a:pt x="24969" y="31765"/>
                        <a:pt x="16205" y="31765"/>
                      </a:cubicBezTo>
                      <a:cubicBezTo>
                        <a:pt x="7440" y="31765"/>
                        <a:pt x="407" y="24732"/>
                        <a:pt x="407" y="15967"/>
                      </a:cubicBezTo>
                      <a:cubicBezTo>
                        <a:pt x="407" y="7203"/>
                        <a:pt x="7440" y="170"/>
                        <a:pt x="16205" y="170"/>
                      </a:cubicBezTo>
                      <a:cubicBezTo>
                        <a:pt x="24969" y="170"/>
                        <a:pt x="32003" y="7203"/>
                        <a:pt x="32003" y="15967"/>
                      </a:cubicBezTo>
                      <a:lnTo>
                        <a:pt x="32003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EA5F98C3-AF8C-0E42-AD6D-8220547B3B54}"/>
                    </a:ext>
                  </a:extLst>
                </p:cNvPr>
                <p:cNvSpPr/>
                <p:nvPr/>
              </p:nvSpPr>
              <p:spPr>
                <a:xfrm>
                  <a:off x="6363173" y="3497660"/>
                  <a:ext cx="30884" cy="31744"/>
                </a:xfrm>
                <a:custGeom>
                  <a:avLst/>
                  <a:gdLst>
                    <a:gd name="connsiteX0" fmla="*/ 32006 w 31595"/>
                    <a:gd name="connsiteY0" fmla="*/ 15967 h 31595"/>
                    <a:gd name="connsiteX1" fmla="*/ 16208 w 31595"/>
                    <a:gd name="connsiteY1" fmla="*/ 31765 h 31595"/>
                    <a:gd name="connsiteX2" fmla="*/ 410 w 31595"/>
                    <a:gd name="connsiteY2" fmla="*/ 15967 h 31595"/>
                    <a:gd name="connsiteX3" fmla="*/ 16208 w 31595"/>
                    <a:gd name="connsiteY3" fmla="*/ 170 h 31595"/>
                    <a:gd name="connsiteX4" fmla="*/ 32006 w 31595"/>
                    <a:gd name="connsiteY4" fmla="*/ 15967 h 31595"/>
                    <a:gd name="connsiteX5" fmla="*/ 32006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06" y="15967"/>
                      </a:moveTo>
                      <a:cubicBezTo>
                        <a:pt x="32006" y="24732"/>
                        <a:pt x="24972" y="31765"/>
                        <a:pt x="16208" y="31765"/>
                      </a:cubicBezTo>
                      <a:cubicBezTo>
                        <a:pt x="7443" y="31765"/>
                        <a:pt x="410" y="24732"/>
                        <a:pt x="410" y="15967"/>
                      </a:cubicBezTo>
                      <a:cubicBezTo>
                        <a:pt x="410" y="7203"/>
                        <a:pt x="7443" y="170"/>
                        <a:pt x="16208" y="170"/>
                      </a:cubicBezTo>
                      <a:cubicBezTo>
                        <a:pt x="24972" y="170"/>
                        <a:pt x="32006" y="7203"/>
                        <a:pt x="32006" y="15967"/>
                      </a:cubicBezTo>
                      <a:lnTo>
                        <a:pt x="32006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44CEDDC7-AC53-C441-924B-11236064A84E}"/>
                    </a:ext>
                  </a:extLst>
                </p:cNvPr>
                <p:cNvSpPr/>
                <p:nvPr/>
              </p:nvSpPr>
              <p:spPr>
                <a:xfrm>
                  <a:off x="6395682" y="3497660"/>
                  <a:ext cx="30884" cy="31744"/>
                </a:xfrm>
                <a:custGeom>
                  <a:avLst/>
                  <a:gdLst>
                    <a:gd name="connsiteX0" fmla="*/ 32009 w 31595"/>
                    <a:gd name="connsiteY0" fmla="*/ 15967 h 31595"/>
                    <a:gd name="connsiteX1" fmla="*/ 16211 w 31595"/>
                    <a:gd name="connsiteY1" fmla="*/ 31765 h 31595"/>
                    <a:gd name="connsiteX2" fmla="*/ 413 w 31595"/>
                    <a:gd name="connsiteY2" fmla="*/ 15967 h 31595"/>
                    <a:gd name="connsiteX3" fmla="*/ 16211 w 31595"/>
                    <a:gd name="connsiteY3" fmla="*/ 170 h 31595"/>
                    <a:gd name="connsiteX4" fmla="*/ 32009 w 31595"/>
                    <a:gd name="connsiteY4" fmla="*/ 15967 h 31595"/>
                    <a:gd name="connsiteX5" fmla="*/ 32009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09" y="15967"/>
                      </a:moveTo>
                      <a:cubicBezTo>
                        <a:pt x="32009" y="24732"/>
                        <a:pt x="24975" y="31765"/>
                        <a:pt x="16211" y="31765"/>
                      </a:cubicBezTo>
                      <a:cubicBezTo>
                        <a:pt x="7446" y="31765"/>
                        <a:pt x="413" y="24732"/>
                        <a:pt x="413" y="15967"/>
                      </a:cubicBezTo>
                      <a:cubicBezTo>
                        <a:pt x="413" y="7203"/>
                        <a:pt x="7446" y="170"/>
                        <a:pt x="16211" y="170"/>
                      </a:cubicBezTo>
                      <a:cubicBezTo>
                        <a:pt x="24975" y="170"/>
                        <a:pt x="32009" y="7203"/>
                        <a:pt x="32009" y="15967"/>
                      </a:cubicBezTo>
                      <a:lnTo>
                        <a:pt x="32009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22210541-10E2-624B-AA53-8994DF2BE926}"/>
                    </a:ext>
                  </a:extLst>
                </p:cNvPr>
                <p:cNvSpPr/>
                <p:nvPr/>
              </p:nvSpPr>
              <p:spPr>
                <a:xfrm>
                  <a:off x="6437944" y="3497660"/>
                  <a:ext cx="32509" cy="31744"/>
                </a:xfrm>
                <a:custGeom>
                  <a:avLst/>
                  <a:gdLst>
                    <a:gd name="connsiteX0" fmla="*/ 32013 w 31595"/>
                    <a:gd name="connsiteY0" fmla="*/ 15967 h 31595"/>
                    <a:gd name="connsiteX1" fmla="*/ 16215 w 31595"/>
                    <a:gd name="connsiteY1" fmla="*/ 31765 h 31595"/>
                    <a:gd name="connsiteX2" fmla="*/ 417 w 31595"/>
                    <a:gd name="connsiteY2" fmla="*/ 15967 h 31595"/>
                    <a:gd name="connsiteX3" fmla="*/ 16215 w 31595"/>
                    <a:gd name="connsiteY3" fmla="*/ 170 h 31595"/>
                    <a:gd name="connsiteX4" fmla="*/ 32013 w 31595"/>
                    <a:gd name="connsiteY4" fmla="*/ 15967 h 31595"/>
                    <a:gd name="connsiteX5" fmla="*/ 32013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13" y="15967"/>
                      </a:moveTo>
                      <a:cubicBezTo>
                        <a:pt x="32013" y="24732"/>
                        <a:pt x="24979" y="31765"/>
                        <a:pt x="16215" y="31765"/>
                      </a:cubicBezTo>
                      <a:cubicBezTo>
                        <a:pt x="7450" y="31765"/>
                        <a:pt x="417" y="24732"/>
                        <a:pt x="417" y="15967"/>
                      </a:cubicBezTo>
                      <a:cubicBezTo>
                        <a:pt x="417" y="7203"/>
                        <a:pt x="7450" y="170"/>
                        <a:pt x="16215" y="170"/>
                      </a:cubicBezTo>
                      <a:cubicBezTo>
                        <a:pt x="24979" y="170"/>
                        <a:pt x="32013" y="7203"/>
                        <a:pt x="32013" y="15967"/>
                      </a:cubicBezTo>
                      <a:lnTo>
                        <a:pt x="32013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E9E07762-A58F-5048-814F-469EBCC50611}"/>
                    </a:ext>
                  </a:extLst>
                </p:cNvPr>
                <p:cNvSpPr/>
                <p:nvPr/>
              </p:nvSpPr>
              <p:spPr>
                <a:xfrm>
                  <a:off x="6470453" y="3497660"/>
                  <a:ext cx="30884" cy="31744"/>
                </a:xfrm>
                <a:custGeom>
                  <a:avLst/>
                  <a:gdLst>
                    <a:gd name="connsiteX0" fmla="*/ 32016 w 31595"/>
                    <a:gd name="connsiteY0" fmla="*/ 15967 h 31595"/>
                    <a:gd name="connsiteX1" fmla="*/ 16218 w 31595"/>
                    <a:gd name="connsiteY1" fmla="*/ 31765 h 31595"/>
                    <a:gd name="connsiteX2" fmla="*/ 420 w 31595"/>
                    <a:gd name="connsiteY2" fmla="*/ 15967 h 31595"/>
                    <a:gd name="connsiteX3" fmla="*/ 16218 w 31595"/>
                    <a:gd name="connsiteY3" fmla="*/ 170 h 31595"/>
                    <a:gd name="connsiteX4" fmla="*/ 32016 w 31595"/>
                    <a:gd name="connsiteY4" fmla="*/ 15967 h 31595"/>
                    <a:gd name="connsiteX5" fmla="*/ 32016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16" y="15967"/>
                      </a:moveTo>
                      <a:cubicBezTo>
                        <a:pt x="32016" y="24732"/>
                        <a:pt x="24982" y="31765"/>
                        <a:pt x="16218" y="31765"/>
                      </a:cubicBezTo>
                      <a:cubicBezTo>
                        <a:pt x="7453" y="31765"/>
                        <a:pt x="420" y="24732"/>
                        <a:pt x="420" y="15967"/>
                      </a:cubicBezTo>
                      <a:cubicBezTo>
                        <a:pt x="420" y="7203"/>
                        <a:pt x="7453" y="170"/>
                        <a:pt x="16218" y="170"/>
                      </a:cubicBezTo>
                      <a:cubicBezTo>
                        <a:pt x="24982" y="170"/>
                        <a:pt x="32016" y="7203"/>
                        <a:pt x="32016" y="15967"/>
                      </a:cubicBezTo>
                      <a:lnTo>
                        <a:pt x="32016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93F0850D-880C-DF41-A1F6-836AF5B1FE7C}"/>
                    </a:ext>
                  </a:extLst>
                </p:cNvPr>
                <p:cNvSpPr/>
                <p:nvPr/>
              </p:nvSpPr>
              <p:spPr>
                <a:xfrm>
                  <a:off x="6502962" y="3497660"/>
                  <a:ext cx="30884" cy="31744"/>
                </a:xfrm>
                <a:custGeom>
                  <a:avLst/>
                  <a:gdLst>
                    <a:gd name="connsiteX0" fmla="*/ 32019 w 31595"/>
                    <a:gd name="connsiteY0" fmla="*/ 15967 h 31595"/>
                    <a:gd name="connsiteX1" fmla="*/ 16221 w 31595"/>
                    <a:gd name="connsiteY1" fmla="*/ 31765 h 31595"/>
                    <a:gd name="connsiteX2" fmla="*/ 423 w 31595"/>
                    <a:gd name="connsiteY2" fmla="*/ 15967 h 31595"/>
                    <a:gd name="connsiteX3" fmla="*/ 16221 w 31595"/>
                    <a:gd name="connsiteY3" fmla="*/ 170 h 31595"/>
                    <a:gd name="connsiteX4" fmla="*/ 32019 w 31595"/>
                    <a:gd name="connsiteY4" fmla="*/ 15967 h 31595"/>
                    <a:gd name="connsiteX5" fmla="*/ 32019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19" y="15967"/>
                      </a:moveTo>
                      <a:cubicBezTo>
                        <a:pt x="32019" y="24732"/>
                        <a:pt x="24985" y="31765"/>
                        <a:pt x="16221" y="31765"/>
                      </a:cubicBezTo>
                      <a:cubicBezTo>
                        <a:pt x="7456" y="31765"/>
                        <a:pt x="423" y="24732"/>
                        <a:pt x="423" y="15967"/>
                      </a:cubicBezTo>
                      <a:cubicBezTo>
                        <a:pt x="423" y="7203"/>
                        <a:pt x="7456" y="170"/>
                        <a:pt x="16221" y="170"/>
                      </a:cubicBezTo>
                      <a:cubicBezTo>
                        <a:pt x="24985" y="170"/>
                        <a:pt x="32019" y="7203"/>
                        <a:pt x="32019" y="15967"/>
                      </a:cubicBezTo>
                      <a:lnTo>
                        <a:pt x="32019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FFB6E655-AF40-9946-849E-815A765F94A1}"/>
                    </a:ext>
                  </a:extLst>
                </p:cNvPr>
                <p:cNvSpPr/>
                <p:nvPr/>
              </p:nvSpPr>
              <p:spPr>
                <a:xfrm>
                  <a:off x="6524093" y="3497660"/>
                  <a:ext cx="32509" cy="31744"/>
                </a:xfrm>
                <a:custGeom>
                  <a:avLst/>
                  <a:gdLst>
                    <a:gd name="connsiteX0" fmla="*/ 32021 w 31595"/>
                    <a:gd name="connsiteY0" fmla="*/ 15967 h 31595"/>
                    <a:gd name="connsiteX1" fmla="*/ 16223 w 31595"/>
                    <a:gd name="connsiteY1" fmla="*/ 31765 h 31595"/>
                    <a:gd name="connsiteX2" fmla="*/ 425 w 31595"/>
                    <a:gd name="connsiteY2" fmla="*/ 15967 h 31595"/>
                    <a:gd name="connsiteX3" fmla="*/ 16223 w 31595"/>
                    <a:gd name="connsiteY3" fmla="*/ 170 h 31595"/>
                    <a:gd name="connsiteX4" fmla="*/ 32021 w 31595"/>
                    <a:gd name="connsiteY4" fmla="*/ 15967 h 31595"/>
                    <a:gd name="connsiteX5" fmla="*/ 32021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21" y="15967"/>
                      </a:moveTo>
                      <a:cubicBezTo>
                        <a:pt x="32021" y="24732"/>
                        <a:pt x="24987" y="31765"/>
                        <a:pt x="16223" y="31765"/>
                      </a:cubicBezTo>
                      <a:cubicBezTo>
                        <a:pt x="7458" y="31765"/>
                        <a:pt x="425" y="24732"/>
                        <a:pt x="425" y="15967"/>
                      </a:cubicBezTo>
                      <a:cubicBezTo>
                        <a:pt x="425" y="7203"/>
                        <a:pt x="7458" y="170"/>
                        <a:pt x="16223" y="170"/>
                      </a:cubicBezTo>
                      <a:cubicBezTo>
                        <a:pt x="24987" y="170"/>
                        <a:pt x="32021" y="7203"/>
                        <a:pt x="32021" y="15967"/>
                      </a:cubicBezTo>
                      <a:lnTo>
                        <a:pt x="32021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6012343D-25D1-6F45-8CBD-5A132F4DC06D}"/>
                    </a:ext>
                  </a:extLst>
                </p:cNvPr>
                <p:cNvSpPr/>
                <p:nvPr/>
              </p:nvSpPr>
              <p:spPr>
                <a:xfrm>
                  <a:off x="6546850" y="3497660"/>
                  <a:ext cx="30883" cy="31744"/>
                </a:xfrm>
                <a:custGeom>
                  <a:avLst/>
                  <a:gdLst>
                    <a:gd name="connsiteX0" fmla="*/ 32023 w 31595"/>
                    <a:gd name="connsiteY0" fmla="*/ 15967 h 31595"/>
                    <a:gd name="connsiteX1" fmla="*/ 16225 w 31595"/>
                    <a:gd name="connsiteY1" fmla="*/ 31765 h 31595"/>
                    <a:gd name="connsiteX2" fmla="*/ 427 w 31595"/>
                    <a:gd name="connsiteY2" fmla="*/ 15967 h 31595"/>
                    <a:gd name="connsiteX3" fmla="*/ 16225 w 31595"/>
                    <a:gd name="connsiteY3" fmla="*/ 170 h 31595"/>
                    <a:gd name="connsiteX4" fmla="*/ 32023 w 31595"/>
                    <a:gd name="connsiteY4" fmla="*/ 15967 h 31595"/>
                    <a:gd name="connsiteX5" fmla="*/ 32023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23" y="15967"/>
                      </a:moveTo>
                      <a:cubicBezTo>
                        <a:pt x="32023" y="24732"/>
                        <a:pt x="24989" y="31765"/>
                        <a:pt x="16225" y="31765"/>
                      </a:cubicBezTo>
                      <a:cubicBezTo>
                        <a:pt x="7460" y="31765"/>
                        <a:pt x="427" y="24732"/>
                        <a:pt x="427" y="15967"/>
                      </a:cubicBezTo>
                      <a:cubicBezTo>
                        <a:pt x="427" y="7203"/>
                        <a:pt x="7460" y="170"/>
                        <a:pt x="16225" y="170"/>
                      </a:cubicBezTo>
                      <a:cubicBezTo>
                        <a:pt x="24989" y="170"/>
                        <a:pt x="32023" y="7203"/>
                        <a:pt x="32023" y="15967"/>
                      </a:cubicBezTo>
                      <a:lnTo>
                        <a:pt x="32023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40DCC9BF-5E92-8C4E-BB4B-ED94D3B13419}"/>
                    </a:ext>
                  </a:extLst>
                </p:cNvPr>
                <p:cNvSpPr/>
                <p:nvPr/>
              </p:nvSpPr>
              <p:spPr>
                <a:xfrm>
                  <a:off x="6567980" y="3497660"/>
                  <a:ext cx="30884" cy="31744"/>
                </a:xfrm>
                <a:custGeom>
                  <a:avLst/>
                  <a:gdLst>
                    <a:gd name="connsiteX0" fmla="*/ 32025 w 31595"/>
                    <a:gd name="connsiteY0" fmla="*/ 15967 h 31595"/>
                    <a:gd name="connsiteX1" fmla="*/ 16227 w 31595"/>
                    <a:gd name="connsiteY1" fmla="*/ 31765 h 31595"/>
                    <a:gd name="connsiteX2" fmla="*/ 429 w 31595"/>
                    <a:gd name="connsiteY2" fmla="*/ 15967 h 31595"/>
                    <a:gd name="connsiteX3" fmla="*/ 16227 w 31595"/>
                    <a:gd name="connsiteY3" fmla="*/ 170 h 31595"/>
                    <a:gd name="connsiteX4" fmla="*/ 32025 w 31595"/>
                    <a:gd name="connsiteY4" fmla="*/ 15967 h 31595"/>
                    <a:gd name="connsiteX5" fmla="*/ 32025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25" y="15967"/>
                      </a:moveTo>
                      <a:cubicBezTo>
                        <a:pt x="32025" y="24732"/>
                        <a:pt x="24991" y="31765"/>
                        <a:pt x="16227" y="31765"/>
                      </a:cubicBezTo>
                      <a:cubicBezTo>
                        <a:pt x="7462" y="31765"/>
                        <a:pt x="429" y="24732"/>
                        <a:pt x="429" y="15967"/>
                      </a:cubicBezTo>
                      <a:cubicBezTo>
                        <a:pt x="429" y="7203"/>
                        <a:pt x="7462" y="170"/>
                        <a:pt x="16227" y="170"/>
                      </a:cubicBezTo>
                      <a:cubicBezTo>
                        <a:pt x="24991" y="170"/>
                        <a:pt x="32025" y="7203"/>
                        <a:pt x="32025" y="15967"/>
                      </a:cubicBezTo>
                      <a:lnTo>
                        <a:pt x="32025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C49D90B9-16D5-0B42-BC21-D1492CC58F16}"/>
                    </a:ext>
                  </a:extLst>
                </p:cNvPr>
                <p:cNvSpPr/>
                <p:nvPr/>
              </p:nvSpPr>
              <p:spPr>
                <a:xfrm>
                  <a:off x="6589112" y="3497660"/>
                  <a:ext cx="30883" cy="31744"/>
                </a:xfrm>
                <a:custGeom>
                  <a:avLst/>
                  <a:gdLst>
                    <a:gd name="connsiteX0" fmla="*/ 32027 w 31595"/>
                    <a:gd name="connsiteY0" fmla="*/ 15967 h 31595"/>
                    <a:gd name="connsiteX1" fmla="*/ 16229 w 31595"/>
                    <a:gd name="connsiteY1" fmla="*/ 31765 h 31595"/>
                    <a:gd name="connsiteX2" fmla="*/ 431 w 31595"/>
                    <a:gd name="connsiteY2" fmla="*/ 15967 h 31595"/>
                    <a:gd name="connsiteX3" fmla="*/ 16229 w 31595"/>
                    <a:gd name="connsiteY3" fmla="*/ 170 h 31595"/>
                    <a:gd name="connsiteX4" fmla="*/ 32027 w 31595"/>
                    <a:gd name="connsiteY4" fmla="*/ 15967 h 31595"/>
                    <a:gd name="connsiteX5" fmla="*/ 32027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27" y="15967"/>
                      </a:moveTo>
                      <a:cubicBezTo>
                        <a:pt x="32027" y="24732"/>
                        <a:pt x="24993" y="31765"/>
                        <a:pt x="16229" y="31765"/>
                      </a:cubicBezTo>
                      <a:cubicBezTo>
                        <a:pt x="7464" y="31765"/>
                        <a:pt x="431" y="24732"/>
                        <a:pt x="431" y="15967"/>
                      </a:cubicBezTo>
                      <a:cubicBezTo>
                        <a:pt x="431" y="7203"/>
                        <a:pt x="7464" y="170"/>
                        <a:pt x="16229" y="170"/>
                      </a:cubicBezTo>
                      <a:cubicBezTo>
                        <a:pt x="24993" y="170"/>
                        <a:pt x="32027" y="7203"/>
                        <a:pt x="32027" y="15967"/>
                      </a:cubicBezTo>
                      <a:lnTo>
                        <a:pt x="32027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D21CB51F-A9FA-F641-8CE8-883242573F2C}"/>
                    </a:ext>
                  </a:extLst>
                </p:cNvPr>
                <p:cNvSpPr/>
                <p:nvPr/>
              </p:nvSpPr>
              <p:spPr>
                <a:xfrm>
                  <a:off x="6610242" y="3497660"/>
                  <a:ext cx="32509" cy="31744"/>
                </a:xfrm>
                <a:custGeom>
                  <a:avLst/>
                  <a:gdLst>
                    <a:gd name="connsiteX0" fmla="*/ 32029 w 31595"/>
                    <a:gd name="connsiteY0" fmla="*/ 15967 h 31595"/>
                    <a:gd name="connsiteX1" fmla="*/ 16231 w 31595"/>
                    <a:gd name="connsiteY1" fmla="*/ 31765 h 31595"/>
                    <a:gd name="connsiteX2" fmla="*/ 433 w 31595"/>
                    <a:gd name="connsiteY2" fmla="*/ 15967 h 31595"/>
                    <a:gd name="connsiteX3" fmla="*/ 16231 w 31595"/>
                    <a:gd name="connsiteY3" fmla="*/ 170 h 31595"/>
                    <a:gd name="connsiteX4" fmla="*/ 32029 w 31595"/>
                    <a:gd name="connsiteY4" fmla="*/ 15967 h 31595"/>
                    <a:gd name="connsiteX5" fmla="*/ 32029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29" y="15967"/>
                      </a:moveTo>
                      <a:cubicBezTo>
                        <a:pt x="32029" y="24732"/>
                        <a:pt x="24995" y="31765"/>
                        <a:pt x="16231" y="31765"/>
                      </a:cubicBezTo>
                      <a:cubicBezTo>
                        <a:pt x="7466" y="31765"/>
                        <a:pt x="433" y="24732"/>
                        <a:pt x="433" y="15967"/>
                      </a:cubicBezTo>
                      <a:cubicBezTo>
                        <a:pt x="433" y="7203"/>
                        <a:pt x="7466" y="170"/>
                        <a:pt x="16231" y="170"/>
                      </a:cubicBezTo>
                      <a:cubicBezTo>
                        <a:pt x="24995" y="170"/>
                        <a:pt x="32029" y="7203"/>
                        <a:pt x="32029" y="15967"/>
                      </a:cubicBezTo>
                      <a:lnTo>
                        <a:pt x="32029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3FC440A9-AD95-A343-AA73-7B234931EB46}"/>
                    </a:ext>
                  </a:extLst>
                </p:cNvPr>
                <p:cNvSpPr/>
                <p:nvPr/>
              </p:nvSpPr>
              <p:spPr>
                <a:xfrm>
                  <a:off x="6632998" y="3497660"/>
                  <a:ext cx="30884" cy="31744"/>
                </a:xfrm>
                <a:custGeom>
                  <a:avLst/>
                  <a:gdLst>
                    <a:gd name="connsiteX0" fmla="*/ 32031 w 31595"/>
                    <a:gd name="connsiteY0" fmla="*/ 15967 h 31595"/>
                    <a:gd name="connsiteX1" fmla="*/ 16233 w 31595"/>
                    <a:gd name="connsiteY1" fmla="*/ 31765 h 31595"/>
                    <a:gd name="connsiteX2" fmla="*/ 435 w 31595"/>
                    <a:gd name="connsiteY2" fmla="*/ 15967 h 31595"/>
                    <a:gd name="connsiteX3" fmla="*/ 16233 w 31595"/>
                    <a:gd name="connsiteY3" fmla="*/ 170 h 31595"/>
                    <a:gd name="connsiteX4" fmla="*/ 32031 w 31595"/>
                    <a:gd name="connsiteY4" fmla="*/ 15967 h 31595"/>
                    <a:gd name="connsiteX5" fmla="*/ 32031 w 31595"/>
                    <a:gd name="connsiteY5" fmla="*/ 15967 h 3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95" h="31595">
                      <a:moveTo>
                        <a:pt x="32031" y="15967"/>
                      </a:moveTo>
                      <a:cubicBezTo>
                        <a:pt x="32031" y="24732"/>
                        <a:pt x="24997" y="31765"/>
                        <a:pt x="16233" y="31765"/>
                      </a:cubicBezTo>
                      <a:cubicBezTo>
                        <a:pt x="7468" y="31765"/>
                        <a:pt x="435" y="24732"/>
                        <a:pt x="435" y="15967"/>
                      </a:cubicBezTo>
                      <a:cubicBezTo>
                        <a:pt x="435" y="7203"/>
                        <a:pt x="7468" y="170"/>
                        <a:pt x="16233" y="170"/>
                      </a:cubicBezTo>
                      <a:cubicBezTo>
                        <a:pt x="24997" y="170"/>
                        <a:pt x="32031" y="7203"/>
                        <a:pt x="32031" y="15967"/>
                      </a:cubicBezTo>
                      <a:lnTo>
                        <a:pt x="32031" y="15967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</p:grp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B499F60C-5B52-0144-B4CD-5A2ECE52225C}"/>
                  </a:ext>
                </a:extLst>
              </p:cNvPr>
              <p:cNvSpPr/>
              <p:nvPr/>
            </p:nvSpPr>
            <p:spPr>
              <a:xfrm>
                <a:off x="6706144" y="3637334"/>
                <a:ext cx="30883" cy="31744"/>
              </a:xfrm>
              <a:custGeom>
                <a:avLst/>
                <a:gdLst>
                  <a:gd name="connsiteX0" fmla="*/ 32037 w 31595"/>
                  <a:gd name="connsiteY0" fmla="*/ 15980 h 31595"/>
                  <a:gd name="connsiteX1" fmla="*/ 16240 w 31595"/>
                  <a:gd name="connsiteY1" fmla="*/ 31778 h 31595"/>
                  <a:gd name="connsiteX2" fmla="*/ 442 w 31595"/>
                  <a:gd name="connsiteY2" fmla="*/ 15980 h 31595"/>
                  <a:gd name="connsiteX3" fmla="*/ 16240 w 31595"/>
                  <a:gd name="connsiteY3" fmla="*/ 183 h 31595"/>
                  <a:gd name="connsiteX4" fmla="*/ 32037 w 31595"/>
                  <a:gd name="connsiteY4" fmla="*/ 15980 h 31595"/>
                  <a:gd name="connsiteX5" fmla="*/ 32037 w 31595"/>
                  <a:gd name="connsiteY5" fmla="*/ 1598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37" y="15980"/>
                    </a:moveTo>
                    <a:cubicBezTo>
                      <a:pt x="32037" y="24745"/>
                      <a:pt x="25004" y="31778"/>
                      <a:pt x="16240" y="31778"/>
                    </a:cubicBezTo>
                    <a:cubicBezTo>
                      <a:pt x="7475" y="31778"/>
                      <a:pt x="442" y="24745"/>
                      <a:pt x="442" y="15980"/>
                    </a:cubicBezTo>
                    <a:cubicBezTo>
                      <a:pt x="442" y="7216"/>
                      <a:pt x="7475" y="183"/>
                      <a:pt x="16240" y="183"/>
                    </a:cubicBezTo>
                    <a:cubicBezTo>
                      <a:pt x="25004" y="183"/>
                      <a:pt x="32037" y="7216"/>
                      <a:pt x="32037" y="15980"/>
                    </a:cubicBezTo>
                    <a:lnTo>
                      <a:pt x="32037" y="1598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11C435D6-2DA8-E04E-9890-71FE6CB3FEC8}"/>
                  </a:ext>
                </a:extLst>
              </p:cNvPr>
              <p:cNvSpPr/>
              <p:nvPr/>
            </p:nvSpPr>
            <p:spPr>
              <a:xfrm>
                <a:off x="6738654" y="3637334"/>
                <a:ext cx="30883" cy="31744"/>
              </a:xfrm>
              <a:custGeom>
                <a:avLst/>
                <a:gdLst>
                  <a:gd name="connsiteX0" fmla="*/ 32040 w 31595"/>
                  <a:gd name="connsiteY0" fmla="*/ 15980 h 31595"/>
                  <a:gd name="connsiteX1" fmla="*/ 16243 w 31595"/>
                  <a:gd name="connsiteY1" fmla="*/ 31778 h 31595"/>
                  <a:gd name="connsiteX2" fmla="*/ 445 w 31595"/>
                  <a:gd name="connsiteY2" fmla="*/ 15980 h 31595"/>
                  <a:gd name="connsiteX3" fmla="*/ 16243 w 31595"/>
                  <a:gd name="connsiteY3" fmla="*/ 183 h 31595"/>
                  <a:gd name="connsiteX4" fmla="*/ 32040 w 31595"/>
                  <a:gd name="connsiteY4" fmla="*/ 15980 h 31595"/>
                  <a:gd name="connsiteX5" fmla="*/ 32040 w 31595"/>
                  <a:gd name="connsiteY5" fmla="*/ 1598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40" y="15980"/>
                    </a:moveTo>
                    <a:cubicBezTo>
                      <a:pt x="32040" y="24745"/>
                      <a:pt x="25007" y="31778"/>
                      <a:pt x="16243" y="31778"/>
                    </a:cubicBezTo>
                    <a:cubicBezTo>
                      <a:pt x="7478" y="31778"/>
                      <a:pt x="445" y="24745"/>
                      <a:pt x="445" y="15980"/>
                    </a:cubicBezTo>
                    <a:cubicBezTo>
                      <a:pt x="445" y="7216"/>
                      <a:pt x="7478" y="183"/>
                      <a:pt x="16243" y="183"/>
                    </a:cubicBezTo>
                    <a:cubicBezTo>
                      <a:pt x="25007" y="183"/>
                      <a:pt x="32040" y="7216"/>
                      <a:pt x="32040" y="15980"/>
                    </a:cubicBezTo>
                    <a:lnTo>
                      <a:pt x="32040" y="1598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7DCC0-1015-4741-875F-C36ED806594B}"/>
                  </a:ext>
                </a:extLst>
              </p:cNvPr>
              <p:cNvSpPr/>
              <p:nvPr/>
            </p:nvSpPr>
            <p:spPr>
              <a:xfrm>
                <a:off x="6771163" y="3637334"/>
                <a:ext cx="30883" cy="31744"/>
              </a:xfrm>
              <a:custGeom>
                <a:avLst/>
                <a:gdLst>
                  <a:gd name="connsiteX0" fmla="*/ 32043 w 31595"/>
                  <a:gd name="connsiteY0" fmla="*/ 15980 h 31595"/>
                  <a:gd name="connsiteX1" fmla="*/ 16246 w 31595"/>
                  <a:gd name="connsiteY1" fmla="*/ 31778 h 31595"/>
                  <a:gd name="connsiteX2" fmla="*/ 448 w 31595"/>
                  <a:gd name="connsiteY2" fmla="*/ 15980 h 31595"/>
                  <a:gd name="connsiteX3" fmla="*/ 16246 w 31595"/>
                  <a:gd name="connsiteY3" fmla="*/ 183 h 31595"/>
                  <a:gd name="connsiteX4" fmla="*/ 32043 w 31595"/>
                  <a:gd name="connsiteY4" fmla="*/ 15980 h 31595"/>
                  <a:gd name="connsiteX5" fmla="*/ 32043 w 31595"/>
                  <a:gd name="connsiteY5" fmla="*/ 1598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43" y="15980"/>
                    </a:moveTo>
                    <a:cubicBezTo>
                      <a:pt x="32043" y="24745"/>
                      <a:pt x="25010" y="31778"/>
                      <a:pt x="16246" y="31778"/>
                    </a:cubicBezTo>
                    <a:cubicBezTo>
                      <a:pt x="7481" y="31778"/>
                      <a:pt x="448" y="24745"/>
                      <a:pt x="448" y="15980"/>
                    </a:cubicBezTo>
                    <a:cubicBezTo>
                      <a:pt x="448" y="7216"/>
                      <a:pt x="7481" y="183"/>
                      <a:pt x="16246" y="183"/>
                    </a:cubicBezTo>
                    <a:cubicBezTo>
                      <a:pt x="25010" y="183"/>
                      <a:pt x="32043" y="7216"/>
                      <a:pt x="32043" y="15980"/>
                    </a:cubicBezTo>
                    <a:lnTo>
                      <a:pt x="32043" y="1598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C3026E01-B39B-EA44-B678-CE7F74708B63}"/>
                  </a:ext>
                </a:extLst>
              </p:cNvPr>
              <p:cNvSpPr/>
              <p:nvPr/>
            </p:nvSpPr>
            <p:spPr>
              <a:xfrm>
                <a:off x="6803672" y="3637334"/>
                <a:ext cx="30883" cy="31744"/>
              </a:xfrm>
              <a:custGeom>
                <a:avLst/>
                <a:gdLst>
                  <a:gd name="connsiteX0" fmla="*/ 32046 w 31595"/>
                  <a:gd name="connsiteY0" fmla="*/ 15980 h 31595"/>
                  <a:gd name="connsiteX1" fmla="*/ 16249 w 31595"/>
                  <a:gd name="connsiteY1" fmla="*/ 31778 h 31595"/>
                  <a:gd name="connsiteX2" fmla="*/ 451 w 31595"/>
                  <a:gd name="connsiteY2" fmla="*/ 15980 h 31595"/>
                  <a:gd name="connsiteX3" fmla="*/ 16249 w 31595"/>
                  <a:gd name="connsiteY3" fmla="*/ 183 h 31595"/>
                  <a:gd name="connsiteX4" fmla="*/ 32046 w 31595"/>
                  <a:gd name="connsiteY4" fmla="*/ 15980 h 31595"/>
                  <a:gd name="connsiteX5" fmla="*/ 32046 w 31595"/>
                  <a:gd name="connsiteY5" fmla="*/ 1598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46" y="15980"/>
                    </a:moveTo>
                    <a:cubicBezTo>
                      <a:pt x="32046" y="24745"/>
                      <a:pt x="25013" y="31778"/>
                      <a:pt x="16249" y="31778"/>
                    </a:cubicBezTo>
                    <a:cubicBezTo>
                      <a:pt x="7484" y="31778"/>
                      <a:pt x="451" y="24745"/>
                      <a:pt x="451" y="15980"/>
                    </a:cubicBezTo>
                    <a:cubicBezTo>
                      <a:pt x="451" y="7216"/>
                      <a:pt x="7484" y="183"/>
                      <a:pt x="16249" y="183"/>
                    </a:cubicBezTo>
                    <a:cubicBezTo>
                      <a:pt x="25013" y="183"/>
                      <a:pt x="32046" y="7216"/>
                      <a:pt x="32046" y="15980"/>
                    </a:cubicBezTo>
                    <a:lnTo>
                      <a:pt x="32046" y="1598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6848A97B-5492-7641-ABE8-0361BCE288C6}"/>
                  </a:ext>
                </a:extLst>
              </p:cNvPr>
              <p:cNvSpPr/>
              <p:nvPr/>
            </p:nvSpPr>
            <p:spPr>
              <a:xfrm>
                <a:off x="6836181" y="3637334"/>
                <a:ext cx="30883" cy="31744"/>
              </a:xfrm>
              <a:custGeom>
                <a:avLst/>
                <a:gdLst>
                  <a:gd name="connsiteX0" fmla="*/ 32049 w 31595"/>
                  <a:gd name="connsiteY0" fmla="*/ 15980 h 31595"/>
                  <a:gd name="connsiteX1" fmla="*/ 16252 w 31595"/>
                  <a:gd name="connsiteY1" fmla="*/ 31778 h 31595"/>
                  <a:gd name="connsiteX2" fmla="*/ 454 w 31595"/>
                  <a:gd name="connsiteY2" fmla="*/ 15980 h 31595"/>
                  <a:gd name="connsiteX3" fmla="*/ 16252 w 31595"/>
                  <a:gd name="connsiteY3" fmla="*/ 183 h 31595"/>
                  <a:gd name="connsiteX4" fmla="*/ 32049 w 31595"/>
                  <a:gd name="connsiteY4" fmla="*/ 15980 h 31595"/>
                  <a:gd name="connsiteX5" fmla="*/ 32049 w 31595"/>
                  <a:gd name="connsiteY5" fmla="*/ 1598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49" y="15980"/>
                    </a:moveTo>
                    <a:cubicBezTo>
                      <a:pt x="32049" y="24745"/>
                      <a:pt x="25016" y="31778"/>
                      <a:pt x="16252" y="31778"/>
                    </a:cubicBezTo>
                    <a:cubicBezTo>
                      <a:pt x="7487" y="31778"/>
                      <a:pt x="454" y="24745"/>
                      <a:pt x="454" y="15980"/>
                    </a:cubicBezTo>
                    <a:cubicBezTo>
                      <a:pt x="454" y="7216"/>
                      <a:pt x="7487" y="183"/>
                      <a:pt x="16252" y="183"/>
                    </a:cubicBezTo>
                    <a:cubicBezTo>
                      <a:pt x="25016" y="183"/>
                      <a:pt x="32049" y="7216"/>
                      <a:pt x="32049" y="15980"/>
                    </a:cubicBezTo>
                    <a:lnTo>
                      <a:pt x="32049" y="1598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A0D415E8-17EF-2C4B-8DC9-369B146862B6}"/>
                  </a:ext>
                </a:extLst>
              </p:cNvPr>
              <p:cNvSpPr/>
              <p:nvPr/>
            </p:nvSpPr>
            <p:spPr>
              <a:xfrm>
                <a:off x="6868690" y="3637334"/>
                <a:ext cx="30883" cy="31744"/>
              </a:xfrm>
              <a:custGeom>
                <a:avLst/>
                <a:gdLst>
                  <a:gd name="connsiteX0" fmla="*/ 32052 w 31595"/>
                  <a:gd name="connsiteY0" fmla="*/ 15980 h 31595"/>
                  <a:gd name="connsiteX1" fmla="*/ 16255 w 31595"/>
                  <a:gd name="connsiteY1" fmla="*/ 31778 h 31595"/>
                  <a:gd name="connsiteX2" fmla="*/ 457 w 31595"/>
                  <a:gd name="connsiteY2" fmla="*/ 15980 h 31595"/>
                  <a:gd name="connsiteX3" fmla="*/ 16255 w 31595"/>
                  <a:gd name="connsiteY3" fmla="*/ 183 h 31595"/>
                  <a:gd name="connsiteX4" fmla="*/ 32052 w 31595"/>
                  <a:gd name="connsiteY4" fmla="*/ 15980 h 31595"/>
                  <a:gd name="connsiteX5" fmla="*/ 32052 w 31595"/>
                  <a:gd name="connsiteY5" fmla="*/ 15980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2052" y="15980"/>
                    </a:moveTo>
                    <a:cubicBezTo>
                      <a:pt x="32052" y="24745"/>
                      <a:pt x="25019" y="31778"/>
                      <a:pt x="16255" y="31778"/>
                    </a:cubicBezTo>
                    <a:cubicBezTo>
                      <a:pt x="7490" y="31778"/>
                      <a:pt x="457" y="24745"/>
                      <a:pt x="457" y="15980"/>
                    </a:cubicBezTo>
                    <a:cubicBezTo>
                      <a:pt x="457" y="7216"/>
                      <a:pt x="7490" y="183"/>
                      <a:pt x="16255" y="183"/>
                    </a:cubicBezTo>
                    <a:cubicBezTo>
                      <a:pt x="25019" y="183"/>
                      <a:pt x="32052" y="7216"/>
                      <a:pt x="32052" y="15980"/>
                    </a:cubicBezTo>
                    <a:lnTo>
                      <a:pt x="32052" y="1598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8342F6C-4F76-7040-AC0A-81F02988BE88}"/>
                  </a:ext>
                </a:extLst>
              </p:cNvPr>
              <p:cNvSpPr/>
              <p:nvPr/>
            </p:nvSpPr>
            <p:spPr>
              <a:xfrm>
                <a:off x="2349925" y="1705197"/>
                <a:ext cx="32509" cy="31743"/>
              </a:xfrm>
              <a:custGeom>
                <a:avLst/>
                <a:gdLst>
                  <a:gd name="connsiteX0" fmla="*/ 31635 w 31595"/>
                  <a:gd name="connsiteY0" fmla="*/ 15802 h 31595"/>
                  <a:gd name="connsiteX1" fmla="*/ 15837 w 31595"/>
                  <a:gd name="connsiteY1" fmla="*/ 31600 h 31595"/>
                  <a:gd name="connsiteX2" fmla="*/ 39 w 31595"/>
                  <a:gd name="connsiteY2" fmla="*/ 15802 h 31595"/>
                  <a:gd name="connsiteX3" fmla="*/ 15837 w 31595"/>
                  <a:gd name="connsiteY3" fmla="*/ 4 h 31595"/>
                  <a:gd name="connsiteX4" fmla="*/ 31635 w 31595"/>
                  <a:gd name="connsiteY4" fmla="*/ 15802 h 31595"/>
                  <a:gd name="connsiteX5" fmla="*/ 31635 w 31595"/>
                  <a:gd name="connsiteY5" fmla="*/ 15802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635" y="15802"/>
                    </a:moveTo>
                    <a:cubicBezTo>
                      <a:pt x="31635" y="24566"/>
                      <a:pt x="24602" y="31600"/>
                      <a:pt x="15837" y="31600"/>
                    </a:cubicBezTo>
                    <a:cubicBezTo>
                      <a:pt x="7072" y="31600"/>
                      <a:pt x="39" y="24566"/>
                      <a:pt x="39" y="15802"/>
                    </a:cubicBezTo>
                    <a:cubicBezTo>
                      <a:pt x="39" y="7037"/>
                      <a:pt x="7072" y="4"/>
                      <a:pt x="15837" y="4"/>
                    </a:cubicBezTo>
                    <a:cubicBezTo>
                      <a:pt x="24602" y="4"/>
                      <a:pt x="31635" y="7037"/>
                      <a:pt x="31635" y="15802"/>
                    </a:cubicBezTo>
                    <a:lnTo>
                      <a:pt x="31635" y="1580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53020B3B-86DC-C84D-B873-E3066DD05FA8}"/>
                  </a:ext>
                </a:extLst>
              </p:cNvPr>
              <p:cNvSpPr/>
              <p:nvPr/>
            </p:nvSpPr>
            <p:spPr>
              <a:xfrm>
                <a:off x="2284906" y="1694615"/>
                <a:ext cx="32509" cy="31744"/>
              </a:xfrm>
              <a:custGeom>
                <a:avLst/>
                <a:gdLst>
                  <a:gd name="connsiteX0" fmla="*/ 31629 w 31595"/>
                  <a:gd name="connsiteY0" fmla="*/ 15801 h 31595"/>
                  <a:gd name="connsiteX1" fmla="*/ 15831 w 31595"/>
                  <a:gd name="connsiteY1" fmla="*/ 31599 h 31595"/>
                  <a:gd name="connsiteX2" fmla="*/ 33 w 31595"/>
                  <a:gd name="connsiteY2" fmla="*/ 15801 h 31595"/>
                  <a:gd name="connsiteX3" fmla="*/ 15831 w 31595"/>
                  <a:gd name="connsiteY3" fmla="*/ 3 h 31595"/>
                  <a:gd name="connsiteX4" fmla="*/ 31629 w 31595"/>
                  <a:gd name="connsiteY4" fmla="*/ 15801 h 31595"/>
                  <a:gd name="connsiteX5" fmla="*/ 31629 w 31595"/>
                  <a:gd name="connsiteY5" fmla="*/ 15801 h 3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5" h="31595">
                    <a:moveTo>
                      <a:pt x="31629" y="15801"/>
                    </a:moveTo>
                    <a:cubicBezTo>
                      <a:pt x="31629" y="24565"/>
                      <a:pt x="24596" y="31599"/>
                      <a:pt x="15831" y="31599"/>
                    </a:cubicBezTo>
                    <a:cubicBezTo>
                      <a:pt x="7066" y="31599"/>
                      <a:pt x="33" y="24565"/>
                      <a:pt x="33" y="15801"/>
                    </a:cubicBezTo>
                    <a:cubicBezTo>
                      <a:pt x="33" y="7036"/>
                      <a:pt x="7066" y="3"/>
                      <a:pt x="15831" y="3"/>
                    </a:cubicBezTo>
                    <a:cubicBezTo>
                      <a:pt x="24596" y="3"/>
                      <a:pt x="31629" y="7036"/>
                      <a:pt x="31629" y="15801"/>
                    </a:cubicBezTo>
                    <a:lnTo>
                      <a:pt x="31629" y="15801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9DA2061-581A-AE46-AF43-EAACC2530B82}"/>
                  </a:ext>
                </a:extLst>
              </p:cNvPr>
              <p:cNvSpPr/>
              <p:nvPr/>
            </p:nvSpPr>
            <p:spPr>
              <a:xfrm>
                <a:off x="1987448" y="1662872"/>
                <a:ext cx="4894246" cy="1991392"/>
              </a:xfrm>
              <a:custGeom>
                <a:avLst/>
                <a:gdLst>
                  <a:gd name="connsiteX0" fmla="*/ 0 w 4893967"/>
                  <a:gd name="connsiteY0" fmla="*/ 0 h 1991714"/>
                  <a:gd name="connsiteX1" fmla="*/ 168041 w 4893967"/>
                  <a:gd name="connsiteY1" fmla="*/ 0 h 1991714"/>
                  <a:gd name="connsiteX2" fmla="*/ 168041 w 4893967"/>
                  <a:gd name="connsiteY2" fmla="*/ 8548 h 1991714"/>
                  <a:gd name="connsiteX3" fmla="*/ 250493 w 4893967"/>
                  <a:gd name="connsiteY3" fmla="*/ 8548 h 1991714"/>
                  <a:gd name="connsiteX4" fmla="*/ 250493 w 4893967"/>
                  <a:gd name="connsiteY4" fmla="*/ 23480 h 1991714"/>
                  <a:gd name="connsiteX5" fmla="*/ 276353 w 4893967"/>
                  <a:gd name="connsiteY5" fmla="*/ 23480 h 1991714"/>
                  <a:gd name="connsiteX6" fmla="*/ 276353 w 4893967"/>
                  <a:gd name="connsiteY6" fmla="*/ 38196 h 1991714"/>
                  <a:gd name="connsiteX7" fmla="*/ 370599 w 4893967"/>
                  <a:gd name="connsiteY7" fmla="*/ 38196 h 1991714"/>
                  <a:gd name="connsiteX8" fmla="*/ 370599 w 4893967"/>
                  <a:gd name="connsiteY8" fmla="*/ 55833 h 1991714"/>
                  <a:gd name="connsiteX9" fmla="*/ 410635 w 4893967"/>
                  <a:gd name="connsiteY9" fmla="*/ 55833 h 1991714"/>
                  <a:gd name="connsiteX10" fmla="*/ 410635 w 4893967"/>
                  <a:gd name="connsiteY10" fmla="*/ 72280 h 1991714"/>
                  <a:gd name="connsiteX11" fmla="*/ 473069 w 4893967"/>
                  <a:gd name="connsiteY11" fmla="*/ 72280 h 1991714"/>
                  <a:gd name="connsiteX12" fmla="*/ 473069 w 4893967"/>
                  <a:gd name="connsiteY12" fmla="*/ 81694 h 1991714"/>
                  <a:gd name="connsiteX13" fmla="*/ 627368 w 4893967"/>
                  <a:gd name="connsiteY13" fmla="*/ 81694 h 1991714"/>
                  <a:gd name="connsiteX14" fmla="*/ 627368 w 4893967"/>
                  <a:gd name="connsiteY14" fmla="*/ 89918 h 1991714"/>
                  <a:gd name="connsiteX15" fmla="*/ 639162 w 4893967"/>
                  <a:gd name="connsiteY15" fmla="*/ 89918 h 1991714"/>
                  <a:gd name="connsiteX16" fmla="*/ 639162 w 4893967"/>
                  <a:gd name="connsiteY16" fmla="*/ 104092 h 1991714"/>
                  <a:gd name="connsiteX17" fmla="*/ 707439 w 4893967"/>
                  <a:gd name="connsiteY17" fmla="*/ 104092 h 1991714"/>
                  <a:gd name="connsiteX18" fmla="*/ 707439 w 4893967"/>
                  <a:gd name="connsiteY18" fmla="*/ 132334 h 1991714"/>
                  <a:gd name="connsiteX19" fmla="*/ 782749 w 4893967"/>
                  <a:gd name="connsiteY19" fmla="*/ 132334 h 1991714"/>
                  <a:gd name="connsiteX20" fmla="*/ 782749 w 4893967"/>
                  <a:gd name="connsiteY20" fmla="*/ 142938 h 1991714"/>
                  <a:gd name="connsiteX21" fmla="*/ 845183 w 4893967"/>
                  <a:gd name="connsiteY21" fmla="*/ 142938 h 1991714"/>
                  <a:gd name="connsiteX22" fmla="*/ 845183 w 4893967"/>
                  <a:gd name="connsiteY22" fmla="*/ 155922 h 1991714"/>
                  <a:gd name="connsiteX23" fmla="*/ 898203 w 4893967"/>
                  <a:gd name="connsiteY23" fmla="*/ 155922 h 1991714"/>
                  <a:gd name="connsiteX24" fmla="*/ 898203 w 4893967"/>
                  <a:gd name="connsiteY24" fmla="*/ 173560 h 1991714"/>
                  <a:gd name="connsiteX25" fmla="*/ 990068 w 4893967"/>
                  <a:gd name="connsiteY25" fmla="*/ 173560 h 1991714"/>
                  <a:gd name="connsiteX26" fmla="*/ 990068 w 4893967"/>
                  <a:gd name="connsiteY26" fmla="*/ 193577 h 1991714"/>
                  <a:gd name="connsiteX27" fmla="*/ 1053692 w 4893967"/>
                  <a:gd name="connsiteY27" fmla="*/ 193577 h 1991714"/>
                  <a:gd name="connsiteX28" fmla="*/ 1053476 w 4893967"/>
                  <a:gd name="connsiteY28" fmla="*/ 200935 h 1991714"/>
                  <a:gd name="connsiteX29" fmla="*/ 1114720 w 4893967"/>
                  <a:gd name="connsiteY29" fmla="*/ 200935 h 1991714"/>
                  <a:gd name="connsiteX30" fmla="*/ 1114936 w 4893967"/>
                  <a:gd name="connsiteY30" fmla="*/ 225389 h 1991714"/>
                  <a:gd name="connsiteX31" fmla="*/ 1189164 w 4893967"/>
                  <a:gd name="connsiteY31" fmla="*/ 225389 h 1991714"/>
                  <a:gd name="connsiteX32" fmla="*/ 1189164 w 4893967"/>
                  <a:gd name="connsiteY32" fmla="*/ 239564 h 1991714"/>
                  <a:gd name="connsiteX33" fmla="*/ 1223357 w 4893967"/>
                  <a:gd name="connsiteY33" fmla="*/ 239564 h 1991714"/>
                  <a:gd name="connsiteX34" fmla="*/ 1223357 w 4893967"/>
                  <a:gd name="connsiteY34" fmla="*/ 258392 h 1991714"/>
                  <a:gd name="connsiteX35" fmla="*/ 1264582 w 4893967"/>
                  <a:gd name="connsiteY35" fmla="*/ 258392 h 1991714"/>
                  <a:gd name="connsiteX36" fmla="*/ 1264582 w 4893967"/>
                  <a:gd name="connsiteY36" fmla="*/ 299617 h 1991714"/>
                  <a:gd name="connsiteX37" fmla="*/ 1291633 w 4893967"/>
                  <a:gd name="connsiteY37" fmla="*/ 299617 h 1991714"/>
                  <a:gd name="connsiteX38" fmla="*/ 1291633 w 4893967"/>
                  <a:gd name="connsiteY38" fmla="*/ 312602 h 1991714"/>
                  <a:gd name="connsiteX39" fmla="*/ 1343463 w 4893967"/>
                  <a:gd name="connsiteY39" fmla="*/ 312602 h 1991714"/>
                  <a:gd name="connsiteX40" fmla="*/ 1343463 w 4893967"/>
                  <a:gd name="connsiteY40" fmla="*/ 327859 h 1991714"/>
                  <a:gd name="connsiteX41" fmla="*/ 1359910 w 4893967"/>
                  <a:gd name="connsiteY41" fmla="*/ 327859 h 1991714"/>
                  <a:gd name="connsiteX42" fmla="*/ 1359910 w 4893967"/>
                  <a:gd name="connsiteY42" fmla="*/ 342033 h 1991714"/>
                  <a:gd name="connsiteX43" fmla="*/ 1401136 w 4893967"/>
                  <a:gd name="connsiteY43" fmla="*/ 342033 h 1991714"/>
                  <a:gd name="connsiteX44" fmla="*/ 1401136 w 4893967"/>
                  <a:gd name="connsiteY44" fmla="*/ 382069 h 1991714"/>
                  <a:gd name="connsiteX45" fmla="*/ 1456428 w 4893967"/>
                  <a:gd name="connsiteY45" fmla="*/ 382069 h 1991714"/>
                  <a:gd name="connsiteX46" fmla="*/ 1456428 w 4893967"/>
                  <a:gd name="connsiteY46" fmla="*/ 400897 h 1991714"/>
                  <a:gd name="connsiteX47" fmla="*/ 1476446 w 4893967"/>
                  <a:gd name="connsiteY47" fmla="*/ 400897 h 1991714"/>
                  <a:gd name="connsiteX48" fmla="*/ 1476446 w 4893967"/>
                  <a:gd name="connsiteY48" fmla="*/ 440932 h 1991714"/>
                  <a:gd name="connsiteX49" fmla="*/ 1509448 w 4893967"/>
                  <a:gd name="connsiteY49" fmla="*/ 440932 h 1991714"/>
                  <a:gd name="connsiteX50" fmla="*/ 1509448 w 4893967"/>
                  <a:gd name="connsiteY50" fmla="*/ 465711 h 1991714"/>
                  <a:gd name="connsiteX51" fmla="*/ 1551864 w 4893967"/>
                  <a:gd name="connsiteY51" fmla="*/ 465711 h 1991714"/>
                  <a:gd name="connsiteX52" fmla="*/ 1551864 w 4893967"/>
                  <a:gd name="connsiteY52" fmla="*/ 496333 h 1991714"/>
                  <a:gd name="connsiteX53" fmla="*/ 1586057 w 4893967"/>
                  <a:gd name="connsiteY53" fmla="*/ 496333 h 1991714"/>
                  <a:gd name="connsiteX54" fmla="*/ 1586057 w 4893967"/>
                  <a:gd name="connsiteY54" fmla="*/ 528145 h 1991714"/>
                  <a:gd name="connsiteX55" fmla="*/ 1630854 w 4893967"/>
                  <a:gd name="connsiteY55" fmla="*/ 528145 h 1991714"/>
                  <a:gd name="connsiteX56" fmla="*/ 1630854 w 4893967"/>
                  <a:gd name="connsiteY56" fmla="*/ 555196 h 1991714"/>
                  <a:gd name="connsiteX57" fmla="*/ 1649681 w 4893967"/>
                  <a:gd name="connsiteY57" fmla="*/ 555196 h 1991714"/>
                  <a:gd name="connsiteX58" fmla="*/ 1649681 w 4893967"/>
                  <a:gd name="connsiteY58" fmla="*/ 570452 h 1991714"/>
                  <a:gd name="connsiteX59" fmla="*/ 1692097 w 4893967"/>
                  <a:gd name="connsiteY59" fmla="*/ 570452 h 1991714"/>
                  <a:gd name="connsiteX60" fmla="*/ 1692097 w 4893967"/>
                  <a:gd name="connsiteY60" fmla="*/ 595231 h 1991714"/>
                  <a:gd name="connsiteX61" fmla="*/ 1709734 w 4893967"/>
                  <a:gd name="connsiteY61" fmla="*/ 595231 h 1991714"/>
                  <a:gd name="connsiteX62" fmla="*/ 1709734 w 4893967"/>
                  <a:gd name="connsiteY62" fmla="*/ 616439 h 1991714"/>
                  <a:gd name="connsiteX63" fmla="*/ 1733323 w 4893967"/>
                  <a:gd name="connsiteY63" fmla="*/ 616439 h 1991714"/>
                  <a:gd name="connsiteX64" fmla="*/ 1733323 w 4893967"/>
                  <a:gd name="connsiteY64" fmla="*/ 631696 h 1991714"/>
                  <a:gd name="connsiteX65" fmla="*/ 1755721 w 4893967"/>
                  <a:gd name="connsiteY65" fmla="*/ 631696 h 1991714"/>
                  <a:gd name="connsiteX66" fmla="*/ 1755721 w 4893967"/>
                  <a:gd name="connsiteY66" fmla="*/ 646953 h 1991714"/>
                  <a:gd name="connsiteX67" fmla="*/ 1785153 w 4893967"/>
                  <a:gd name="connsiteY67" fmla="*/ 646953 h 1991714"/>
                  <a:gd name="connsiteX68" fmla="*/ 1785153 w 4893967"/>
                  <a:gd name="connsiteY68" fmla="*/ 663400 h 1991714"/>
                  <a:gd name="connsiteX69" fmla="*/ 1829949 w 4893967"/>
                  <a:gd name="connsiteY69" fmla="*/ 663400 h 1991714"/>
                  <a:gd name="connsiteX70" fmla="*/ 1829949 w 4893967"/>
                  <a:gd name="connsiteY70" fmla="*/ 671623 h 1991714"/>
                  <a:gd name="connsiteX71" fmla="*/ 1871175 w 4893967"/>
                  <a:gd name="connsiteY71" fmla="*/ 671623 h 1991714"/>
                  <a:gd name="connsiteX72" fmla="*/ 1871175 w 4893967"/>
                  <a:gd name="connsiteY72" fmla="*/ 678657 h 1991714"/>
                  <a:gd name="connsiteX73" fmla="*/ 1888812 w 4893967"/>
                  <a:gd name="connsiteY73" fmla="*/ 678657 h 1991714"/>
                  <a:gd name="connsiteX74" fmla="*/ 1888812 w 4893967"/>
                  <a:gd name="connsiteY74" fmla="*/ 692831 h 1991714"/>
                  <a:gd name="connsiteX75" fmla="*/ 1923005 w 4893967"/>
                  <a:gd name="connsiteY75" fmla="*/ 692831 h 1991714"/>
                  <a:gd name="connsiteX76" fmla="*/ 1923005 w 4893967"/>
                  <a:gd name="connsiteY76" fmla="*/ 707006 h 1991714"/>
                  <a:gd name="connsiteX77" fmla="*/ 1992472 w 4893967"/>
                  <a:gd name="connsiteY77" fmla="*/ 707006 h 1991714"/>
                  <a:gd name="connsiteX78" fmla="*/ 1992472 w 4893967"/>
                  <a:gd name="connsiteY78" fmla="*/ 717610 h 1991714"/>
                  <a:gd name="connsiteX79" fmla="*/ 2043111 w 4893967"/>
                  <a:gd name="connsiteY79" fmla="*/ 717610 h 1991714"/>
                  <a:gd name="connsiteX80" fmla="*/ 2043111 w 4893967"/>
                  <a:gd name="connsiteY80" fmla="*/ 730595 h 1991714"/>
                  <a:gd name="connsiteX81" fmla="*/ 2081957 w 4893967"/>
                  <a:gd name="connsiteY81" fmla="*/ 730595 h 1991714"/>
                  <a:gd name="connsiteX82" fmla="*/ 2081957 w 4893967"/>
                  <a:gd name="connsiteY82" fmla="*/ 741199 h 1991714"/>
                  <a:gd name="connsiteX83" fmla="*/ 2146771 w 4893967"/>
                  <a:gd name="connsiteY83" fmla="*/ 741199 h 1991714"/>
                  <a:gd name="connsiteX84" fmla="*/ 2146771 w 4893967"/>
                  <a:gd name="connsiteY84" fmla="*/ 748232 h 1991714"/>
                  <a:gd name="connsiteX85" fmla="*/ 2192650 w 4893967"/>
                  <a:gd name="connsiteY85" fmla="*/ 748232 h 1991714"/>
                  <a:gd name="connsiteX86" fmla="*/ 2192650 w 4893967"/>
                  <a:gd name="connsiteY86" fmla="*/ 764679 h 1991714"/>
                  <a:gd name="connsiteX87" fmla="*/ 2207907 w 4893967"/>
                  <a:gd name="connsiteY87" fmla="*/ 764679 h 1991714"/>
                  <a:gd name="connsiteX88" fmla="*/ 2207907 w 4893967"/>
                  <a:gd name="connsiteY88" fmla="*/ 776473 h 1991714"/>
                  <a:gd name="connsiteX89" fmla="*/ 2245562 w 4893967"/>
                  <a:gd name="connsiteY89" fmla="*/ 776473 h 1991714"/>
                  <a:gd name="connsiteX90" fmla="*/ 2245562 w 4893967"/>
                  <a:gd name="connsiteY90" fmla="*/ 805905 h 1991714"/>
                  <a:gd name="connsiteX91" fmla="*/ 2259736 w 4893967"/>
                  <a:gd name="connsiteY91" fmla="*/ 805905 h 1991714"/>
                  <a:gd name="connsiteX92" fmla="*/ 2259736 w 4893967"/>
                  <a:gd name="connsiteY92" fmla="*/ 824732 h 1991714"/>
                  <a:gd name="connsiteX93" fmla="*/ 2283325 w 4893967"/>
                  <a:gd name="connsiteY93" fmla="*/ 824732 h 1991714"/>
                  <a:gd name="connsiteX94" fmla="*/ 2283325 w 4893967"/>
                  <a:gd name="connsiteY94" fmla="*/ 845940 h 1991714"/>
                  <a:gd name="connsiteX95" fmla="*/ 2295119 w 4893967"/>
                  <a:gd name="connsiteY95" fmla="*/ 845940 h 1991714"/>
                  <a:gd name="connsiteX96" fmla="*/ 2295119 w 4893967"/>
                  <a:gd name="connsiteY96" fmla="*/ 861197 h 1991714"/>
                  <a:gd name="connsiteX97" fmla="*/ 2343378 w 4893967"/>
                  <a:gd name="connsiteY97" fmla="*/ 861197 h 1991714"/>
                  <a:gd name="connsiteX98" fmla="*/ 2343378 w 4893967"/>
                  <a:gd name="connsiteY98" fmla="*/ 878834 h 1991714"/>
                  <a:gd name="connsiteX99" fmla="*/ 2363396 w 4893967"/>
                  <a:gd name="connsiteY99" fmla="*/ 878834 h 1991714"/>
                  <a:gd name="connsiteX100" fmla="*/ 2363396 w 4893967"/>
                  <a:gd name="connsiteY100" fmla="*/ 888248 h 1991714"/>
                  <a:gd name="connsiteX101" fmla="*/ 2392828 w 4893967"/>
                  <a:gd name="connsiteY101" fmla="*/ 888248 h 1991714"/>
                  <a:gd name="connsiteX102" fmla="*/ 2392828 w 4893967"/>
                  <a:gd name="connsiteY102" fmla="*/ 913027 h 1991714"/>
                  <a:gd name="connsiteX103" fmla="*/ 2402241 w 4893967"/>
                  <a:gd name="connsiteY103" fmla="*/ 913027 h 1991714"/>
                  <a:gd name="connsiteX104" fmla="*/ 2402241 w 4893967"/>
                  <a:gd name="connsiteY104" fmla="*/ 930664 h 1991714"/>
                  <a:gd name="connsiteX105" fmla="*/ 2410465 w 4893967"/>
                  <a:gd name="connsiteY105" fmla="*/ 930664 h 1991714"/>
                  <a:gd name="connsiteX106" fmla="*/ 2410465 w 4893967"/>
                  <a:gd name="connsiteY106" fmla="*/ 950682 h 1991714"/>
                  <a:gd name="connsiteX107" fmla="*/ 2429292 w 4893967"/>
                  <a:gd name="connsiteY107" fmla="*/ 950682 h 1991714"/>
                  <a:gd name="connsiteX108" fmla="*/ 2429292 w 4893967"/>
                  <a:gd name="connsiteY108" fmla="*/ 970700 h 1991714"/>
                  <a:gd name="connsiteX109" fmla="*/ 2463485 w 4893967"/>
                  <a:gd name="connsiteY109" fmla="*/ 970700 h 1991714"/>
                  <a:gd name="connsiteX110" fmla="*/ 2463485 w 4893967"/>
                  <a:gd name="connsiteY110" fmla="*/ 1029563 h 1991714"/>
                  <a:gd name="connsiteX111" fmla="*/ 2487182 w 4893967"/>
                  <a:gd name="connsiteY111" fmla="*/ 1029563 h 1991714"/>
                  <a:gd name="connsiteX112" fmla="*/ 2487182 w 4893967"/>
                  <a:gd name="connsiteY112" fmla="*/ 1067110 h 1991714"/>
                  <a:gd name="connsiteX113" fmla="*/ 2521158 w 4893967"/>
                  <a:gd name="connsiteY113" fmla="*/ 1067110 h 1991714"/>
                  <a:gd name="connsiteX114" fmla="*/ 2521158 w 4893967"/>
                  <a:gd name="connsiteY114" fmla="*/ 1082475 h 1991714"/>
                  <a:gd name="connsiteX115" fmla="*/ 2557731 w 4893967"/>
                  <a:gd name="connsiteY115" fmla="*/ 1082475 h 1991714"/>
                  <a:gd name="connsiteX116" fmla="*/ 2557731 w 4893967"/>
                  <a:gd name="connsiteY116" fmla="*/ 1114287 h 1991714"/>
                  <a:gd name="connsiteX117" fmla="*/ 2611833 w 4893967"/>
                  <a:gd name="connsiteY117" fmla="*/ 1114287 h 1991714"/>
                  <a:gd name="connsiteX118" fmla="*/ 2611833 w 4893967"/>
                  <a:gd name="connsiteY118" fmla="*/ 1143718 h 1991714"/>
                  <a:gd name="connsiteX119" fmla="*/ 2675457 w 4893967"/>
                  <a:gd name="connsiteY119" fmla="*/ 1143718 h 1991714"/>
                  <a:gd name="connsiteX120" fmla="*/ 2675457 w 4893967"/>
                  <a:gd name="connsiteY120" fmla="*/ 1162546 h 1991714"/>
                  <a:gd name="connsiteX121" fmla="*/ 2744924 w 4893967"/>
                  <a:gd name="connsiteY121" fmla="*/ 1162546 h 1991714"/>
                  <a:gd name="connsiteX122" fmla="*/ 2744924 w 4893967"/>
                  <a:gd name="connsiteY122" fmla="*/ 1208533 h 1991714"/>
                  <a:gd name="connsiteX123" fmla="*/ 2804869 w 4893967"/>
                  <a:gd name="connsiteY123" fmla="*/ 1208533 h 1991714"/>
                  <a:gd name="connsiteX124" fmla="*/ 2804869 w 4893967"/>
                  <a:gd name="connsiteY124" fmla="*/ 1237856 h 1991714"/>
                  <a:gd name="connsiteX125" fmla="*/ 2827375 w 4893967"/>
                  <a:gd name="connsiteY125" fmla="*/ 1237856 h 1991714"/>
                  <a:gd name="connsiteX126" fmla="*/ 2827375 w 4893967"/>
                  <a:gd name="connsiteY126" fmla="*/ 1283734 h 1991714"/>
                  <a:gd name="connsiteX127" fmla="*/ 2873254 w 4893967"/>
                  <a:gd name="connsiteY127" fmla="*/ 1283734 h 1991714"/>
                  <a:gd name="connsiteX128" fmla="*/ 2873254 w 4893967"/>
                  <a:gd name="connsiteY128" fmla="*/ 1308513 h 1991714"/>
                  <a:gd name="connsiteX129" fmla="*/ 2887429 w 4893967"/>
                  <a:gd name="connsiteY129" fmla="*/ 1308513 h 1991714"/>
                  <a:gd name="connsiteX130" fmla="*/ 2887429 w 4893967"/>
                  <a:gd name="connsiteY130" fmla="*/ 1322688 h 1991714"/>
                  <a:gd name="connsiteX131" fmla="*/ 2968690 w 4893967"/>
                  <a:gd name="connsiteY131" fmla="*/ 1322688 h 1991714"/>
                  <a:gd name="connsiteX132" fmla="*/ 2968257 w 4893967"/>
                  <a:gd name="connsiteY132" fmla="*/ 1344004 h 1991714"/>
                  <a:gd name="connsiteX133" fmla="*/ 3031882 w 4893967"/>
                  <a:gd name="connsiteY133" fmla="*/ 1344004 h 1991714"/>
                  <a:gd name="connsiteX134" fmla="*/ 3032314 w 4893967"/>
                  <a:gd name="connsiteY134" fmla="*/ 1367484 h 1991714"/>
                  <a:gd name="connsiteX135" fmla="*/ 3063477 w 4893967"/>
                  <a:gd name="connsiteY135" fmla="*/ 1367484 h 1991714"/>
                  <a:gd name="connsiteX136" fmla="*/ 3063477 w 4893967"/>
                  <a:gd name="connsiteY136" fmla="*/ 1397998 h 1991714"/>
                  <a:gd name="connsiteX137" fmla="*/ 3145929 w 4893967"/>
                  <a:gd name="connsiteY137" fmla="*/ 1397998 h 1991714"/>
                  <a:gd name="connsiteX138" fmla="*/ 3146470 w 4893967"/>
                  <a:gd name="connsiteY138" fmla="*/ 1405248 h 1991714"/>
                  <a:gd name="connsiteX139" fmla="*/ 3199490 w 4893967"/>
                  <a:gd name="connsiteY139" fmla="*/ 1405248 h 1991714"/>
                  <a:gd name="connsiteX140" fmla="*/ 3199490 w 4893967"/>
                  <a:gd name="connsiteY140" fmla="*/ 1418232 h 1991714"/>
                  <a:gd name="connsiteX141" fmla="*/ 3223078 w 4893967"/>
                  <a:gd name="connsiteY141" fmla="*/ 1418232 h 1991714"/>
                  <a:gd name="connsiteX142" fmla="*/ 3223078 w 4893967"/>
                  <a:gd name="connsiteY142" fmla="*/ 1448962 h 1991714"/>
                  <a:gd name="connsiteX143" fmla="*/ 3332256 w 4893967"/>
                  <a:gd name="connsiteY143" fmla="*/ 1448962 h 1991714"/>
                  <a:gd name="connsiteX144" fmla="*/ 3332256 w 4893967"/>
                  <a:gd name="connsiteY144" fmla="*/ 1462380 h 1991714"/>
                  <a:gd name="connsiteX145" fmla="*/ 3394366 w 4893967"/>
                  <a:gd name="connsiteY145" fmla="*/ 1462271 h 1991714"/>
                  <a:gd name="connsiteX146" fmla="*/ 3394149 w 4893967"/>
                  <a:gd name="connsiteY146" fmla="*/ 1481640 h 1991714"/>
                  <a:gd name="connsiteX147" fmla="*/ 3450307 w 4893967"/>
                  <a:gd name="connsiteY147" fmla="*/ 1482614 h 1991714"/>
                  <a:gd name="connsiteX148" fmla="*/ 3450307 w 4893967"/>
                  <a:gd name="connsiteY148" fmla="*/ 1505012 h 1991714"/>
                  <a:gd name="connsiteX149" fmla="*/ 3503219 w 4893967"/>
                  <a:gd name="connsiteY149" fmla="*/ 1504038 h 1991714"/>
                  <a:gd name="connsiteX150" fmla="*/ 3503976 w 4893967"/>
                  <a:gd name="connsiteY150" fmla="*/ 1516265 h 1991714"/>
                  <a:gd name="connsiteX151" fmla="*/ 3561325 w 4893967"/>
                  <a:gd name="connsiteY151" fmla="*/ 1516265 h 1991714"/>
                  <a:gd name="connsiteX152" fmla="*/ 3561974 w 4893967"/>
                  <a:gd name="connsiteY152" fmla="*/ 1527410 h 1991714"/>
                  <a:gd name="connsiteX153" fmla="*/ 3622460 w 4893967"/>
                  <a:gd name="connsiteY153" fmla="*/ 1527410 h 1991714"/>
                  <a:gd name="connsiteX154" fmla="*/ 3621594 w 4893967"/>
                  <a:gd name="connsiteY154" fmla="*/ 1540719 h 1991714"/>
                  <a:gd name="connsiteX155" fmla="*/ 3658925 w 4893967"/>
                  <a:gd name="connsiteY155" fmla="*/ 1540719 h 1991714"/>
                  <a:gd name="connsiteX156" fmla="*/ 3657410 w 4893967"/>
                  <a:gd name="connsiteY156" fmla="*/ 1570151 h 1991714"/>
                  <a:gd name="connsiteX157" fmla="*/ 3697878 w 4893967"/>
                  <a:gd name="connsiteY157" fmla="*/ 1569177 h 1991714"/>
                  <a:gd name="connsiteX158" fmla="*/ 3697878 w 4893967"/>
                  <a:gd name="connsiteY158" fmla="*/ 1597418 h 1991714"/>
                  <a:gd name="connsiteX159" fmla="*/ 3721358 w 4893967"/>
                  <a:gd name="connsiteY159" fmla="*/ 1598392 h 1991714"/>
                  <a:gd name="connsiteX160" fmla="*/ 3721358 w 4893967"/>
                  <a:gd name="connsiteY160" fmla="*/ 1614839 h 1991714"/>
                  <a:gd name="connsiteX161" fmla="*/ 3742675 w 4893967"/>
                  <a:gd name="connsiteY161" fmla="*/ 1616895 h 1991714"/>
                  <a:gd name="connsiteX162" fmla="*/ 3742675 w 4893967"/>
                  <a:gd name="connsiteY162" fmla="*/ 1621981 h 1991714"/>
                  <a:gd name="connsiteX163" fmla="*/ 3775244 w 4893967"/>
                  <a:gd name="connsiteY163" fmla="*/ 1622955 h 1991714"/>
                  <a:gd name="connsiteX164" fmla="*/ 3774920 w 4893967"/>
                  <a:gd name="connsiteY164" fmla="*/ 1636264 h 1991714"/>
                  <a:gd name="connsiteX165" fmla="*/ 3828156 w 4893967"/>
                  <a:gd name="connsiteY165" fmla="*/ 1634208 h 1991714"/>
                  <a:gd name="connsiteX166" fmla="*/ 3828481 w 4893967"/>
                  <a:gd name="connsiteY166" fmla="*/ 1641890 h 1991714"/>
                  <a:gd name="connsiteX167" fmla="*/ 3875549 w 4893967"/>
                  <a:gd name="connsiteY167" fmla="*/ 1641890 h 1991714"/>
                  <a:gd name="connsiteX168" fmla="*/ 3875549 w 4893967"/>
                  <a:gd name="connsiteY168" fmla="*/ 1654009 h 1991714"/>
                  <a:gd name="connsiteX169" fmla="*/ 3910824 w 4893967"/>
                  <a:gd name="connsiteY169" fmla="*/ 1654009 h 1991714"/>
                  <a:gd name="connsiteX170" fmla="*/ 3910824 w 4893967"/>
                  <a:gd name="connsiteY170" fmla="*/ 1661908 h 1991714"/>
                  <a:gd name="connsiteX171" fmla="*/ 3946099 w 4893967"/>
                  <a:gd name="connsiteY171" fmla="*/ 1661908 h 1991714"/>
                  <a:gd name="connsiteX172" fmla="*/ 3945666 w 4893967"/>
                  <a:gd name="connsiteY172" fmla="*/ 1667751 h 1991714"/>
                  <a:gd name="connsiteX173" fmla="*/ 4016323 w 4893967"/>
                  <a:gd name="connsiteY173" fmla="*/ 1667751 h 1991714"/>
                  <a:gd name="connsiteX174" fmla="*/ 4015349 w 4893967"/>
                  <a:gd name="connsiteY174" fmla="*/ 1666777 h 1991714"/>
                  <a:gd name="connsiteX175" fmla="*/ 4073022 w 4893967"/>
                  <a:gd name="connsiteY175" fmla="*/ 1666777 h 1991714"/>
                  <a:gd name="connsiteX176" fmla="*/ 4098667 w 4893967"/>
                  <a:gd name="connsiteY176" fmla="*/ 1667751 h 1991714"/>
                  <a:gd name="connsiteX177" fmla="*/ 4099965 w 4893967"/>
                  <a:gd name="connsiteY177" fmla="*/ 1699455 h 1991714"/>
                  <a:gd name="connsiteX178" fmla="*/ 4139027 w 4893967"/>
                  <a:gd name="connsiteY178" fmla="*/ 1698481 h 1991714"/>
                  <a:gd name="connsiteX179" fmla="*/ 4139351 w 4893967"/>
                  <a:gd name="connsiteY179" fmla="*/ 1710600 h 1991714"/>
                  <a:gd name="connsiteX180" fmla="*/ 4161749 w 4893967"/>
                  <a:gd name="connsiteY180" fmla="*/ 1710600 h 1991714"/>
                  <a:gd name="connsiteX181" fmla="*/ 4162074 w 4893967"/>
                  <a:gd name="connsiteY181" fmla="*/ 1720771 h 1991714"/>
                  <a:gd name="connsiteX182" fmla="*/ 4197349 w 4893967"/>
                  <a:gd name="connsiteY182" fmla="*/ 1720771 h 1991714"/>
                  <a:gd name="connsiteX183" fmla="*/ 4196700 w 4893967"/>
                  <a:gd name="connsiteY183" fmla="*/ 1738517 h 1991714"/>
                  <a:gd name="connsiteX184" fmla="*/ 4196700 w 4893967"/>
                  <a:gd name="connsiteY184" fmla="*/ 1762105 h 1991714"/>
                  <a:gd name="connsiteX185" fmla="*/ 4217908 w 4893967"/>
                  <a:gd name="connsiteY185" fmla="*/ 1762105 h 1991714"/>
                  <a:gd name="connsiteX186" fmla="*/ 4218341 w 4893967"/>
                  <a:gd name="connsiteY186" fmla="*/ 1786992 h 1991714"/>
                  <a:gd name="connsiteX187" fmla="*/ 4229918 w 4893967"/>
                  <a:gd name="connsiteY187" fmla="*/ 1786992 h 1991714"/>
                  <a:gd name="connsiteX188" fmla="*/ 4229918 w 4893967"/>
                  <a:gd name="connsiteY188" fmla="*/ 1806361 h 1991714"/>
                  <a:gd name="connsiteX189" fmla="*/ 4250585 w 4893967"/>
                  <a:gd name="connsiteY189" fmla="*/ 1806361 h 1991714"/>
                  <a:gd name="connsiteX190" fmla="*/ 4250585 w 4893967"/>
                  <a:gd name="connsiteY190" fmla="*/ 1826703 h 1991714"/>
                  <a:gd name="connsiteX191" fmla="*/ 4265517 w 4893967"/>
                  <a:gd name="connsiteY191" fmla="*/ 1826703 h 1991714"/>
                  <a:gd name="connsiteX192" fmla="*/ 4265517 w 4893967"/>
                  <a:gd name="connsiteY192" fmla="*/ 1851590 h 1991714"/>
                  <a:gd name="connsiteX193" fmla="*/ 4687730 w 4893967"/>
                  <a:gd name="connsiteY193" fmla="*/ 1851590 h 1991714"/>
                  <a:gd name="connsiteX194" fmla="*/ 4706558 w 4893967"/>
                  <a:gd name="connsiteY194" fmla="*/ 1851590 h 1991714"/>
                  <a:gd name="connsiteX195" fmla="*/ 4706558 w 4893967"/>
                  <a:gd name="connsiteY195" fmla="*/ 1991715 h 1991714"/>
                  <a:gd name="connsiteX196" fmla="*/ 4893967 w 4893967"/>
                  <a:gd name="connsiteY196" fmla="*/ 1991715 h 199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4893967" h="1991714">
                    <a:moveTo>
                      <a:pt x="0" y="0"/>
                    </a:moveTo>
                    <a:lnTo>
                      <a:pt x="168041" y="0"/>
                    </a:lnTo>
                    <a:lnTo>
                      <a:pt x="168041" y="8548"/>
                    </a:lnTo>
                    <a:lnTo>
                      <a:pt x="250493" y="8548"/>
                    </a:lnTo>
                    <a:lnTo>
                      <a:pt x="250493" y="23480"/>
                    </a:lnTo>
                    <a:cubicBezTo>
                      <a:pt x="250493" y="23480"/>
                      <a:pt x="276353" y="23480"/>
                      <a:pt x="276353" y="23480"/>
                    </a:cubicBezTo>
                    <a:lnTo>
                      <a:pt x="276353" y="38196"/>
                    </a:lnTo>
                    <a:lnTo>
                      <a:pt x="370599" y="38196"/>
                    </a:lnTo>
                    <a:lnTo>
                      <a:pt x="370599" y="55833"/>
                    </a:lnTo>
                    <a:lnTo>
                      <a:pt x="410635" y="55833"/>
                    </a:lnTo>
                    <a:lnTo>
                      <a:pt x="410635" y="72280"/>
                    </a:lnTo>
                    <a:lnTo>
                      <a:pt x="473069" y="72280"/>
                    </a:lnTo>
                    <a:lnTo>
                      <a:pt x="473069" y="81694"/>
                    </a:lnTo>
                    <a:lnTo>
                      <a:pt x="627368" y="81694"/>
                    </a:lnTo>
                    <a:lnTo>
                      <a:pt x="627368" y="89918"/>
                    </a:lnTo>
                    <a:lnTo>
                      <a:pt x="639162" y="89918"/>
                    </a:lnTo>
                    <a:lnTo>
                      <a:pt x="639162" y="104092"/>
                    </a:lnTo>
                    <a:lnTo>
                      <a:pt x="707439" y="104092"/>
                    </a:lnTo>
                    <a:lnTo>
                      <a:pt x="707439" y="132334"/>
                    </a:lnTo>
                    <a:lnTo>
                      <a:pt x="782749" y="132334"/>
                    </a:lnTo>
                    <a:lnTo>
                      <a:pt x="782749" y="142938"/>
                    </a:lnTo>
                    <a:lnTo>
                      <a:pt x="845183" y="142938"/>
                    </a:lnTo>
                    <a:lnTo>
                      <a:pt x="845183" y="155922"/>
                    </a:lnTo>
                    <a:lnTo>
                      <a:pt x="898203" y="155922"/>
                    </a:lnTo>
                    <a:lnTo>
                      <a:pt x="898203" y="173560"/>
                    </a:lnTo>
                    <a:lnTo>
                      <a:pt x="990068" y="173560"/>
                    </a:lnTo>
                    <a:lnTo>
                      <a:pt x="990068" y="193577"/>
                    </a:lnTo>
                    <a:lnTo>
                      <a:pt x="1053692" y="193577"/>
                    </a:lnTo>
                    <a:lnTo>
                      <a:pt x="1053476" y="200935"/>
                    </a:lnTo>
                    <a:lnTo>
                      <a:pt x="1114720" y="200935"/>
                    </a:lnTo>
                    <a:lnTo>
                      <a:pt x="1114936" y="225389"/>
                    </a:lnTo>
                    <a:lnTo>
                      <a:pt x="1189164" y="225389"/>
                    </a:lnTo>
                    <a:lnTo>
                      <a:pt x="1189164" y="239564"/>
                    </a:lnTo>
                    <a:lnTo>
                      <a:pt x="1223357" y="239564"/>
                    </a:lnTo>
                    <a:lnTo>
                      <a:pt x="1223357" y="258392"/>
                    </a:lnTo>
                    <a:lnTo>
                      <a:pt x="1264582" y="258392"/>
                    </a:lnTo>
                    <a:lnTo>
                      <a:pt x="1264582" y="299617"/>
                    </a:lnTo>
                    <a:lnTo>
                      <a:pt x="1291633" y="299617"/>
                    </a:lnTo>
                    <a:lnTo>
                      <a:pt x="1291633" y="312602"/>
                    </a:lnTo>
                    <a:lnTo>
                      <a:pt x="1343463" y="312602"/>
                    </a:lnTo>
                    <a:lnTo>
                      <a:pt x="1343463" y="327859"/>
                    </a:lnTo>
                    <a:lnTo>
                      <a:pt x="1359910" y="327859"/>
                    </a:lnTo>
                    <a:lnTo>
                      <a:pt x="1359910" y="342033"/>
                    </a:lnTo>
                    <a:lnTo>
                      <a:pt x="1401136" y="342033"/>
                    </a:lnTo>
                    <a:lnTo>
                      <a:pt x="1401136" y="382069"/>
                    </a:lnTo>
                    <a:lnTo>
                      <a:pt x="1456428" y="382069"/>
                    </a:lnTo>
                    <a:lnTo>
                      <a:pt x="1456428" y="400897"/>
                    </a:lnTo>
                    <a:lnTo>
                      <a:pt x="1476446" y="400897"/>
                    </a:lnTo>
                    <a:lnTo>
                      <a:pt x="1476446" y="440932"/>
                    </a:lnTo>
                    <a:lnTo>
                      <a:pt x="1509448" y="440932"/>
                    </a:lnTo>
                    <a:lnTo>
                      <a:pt x="1509448" y="465711"/>
                    </a:lnTo>
                    <a:lnTo>
                      <a:pt x="1551864" y="465711"/>
                    </a:lnTo>
                    <a:lnTo>
                      <a:pt x="1551864" y="496333"/>
                    </a:lnTo>
                    <a:lnTo>
                      <a:pt x="1586057" y="496333"/>
                    </a:lnTo>
                    <a:lnTo>
                      <a:pt x="1586057" y="528145"/>
                    </a:lnTo>
                    <a:lnTo>
                      <a:pt x="1630854" y="528145"/>
                    </a:lnTo>
                    <a:lnTo>
                      <a:pt x="1630854" y="555196"/>
                    </a:lnTo>
                    <a:lnTo>
                      <a:pt x="1649681" y="555196"/>
                    </a:lnTo>
                    <a:lnTo>
                      <a:pt x="1649681" y="570452"/>
                    </a:lnTo>
                    <a:lnTo>
                      <a:pt x="1692097" y="570452"/>
                    </a:lnTo>
                    <a:lnTo>
                      <a:pt x="1692097" y="595231"/>
                    </a:lnTo>
                    <a:lnTo>
                      <a:pt x="1709734" y="595231"/>
                    </a:lnTo>
                    <a:lnTo>
                      <a:pt x="1709734" y="616439"/>
                    </a:lnTo>
                    <a:lnTo>
                      <a:pt x="1733323" y="616439"/>
                    </a:lnTo>
                    <a:lnTo>
                      <a:pt x="1733323" y="631696"/>
                    </a:lnTo>
                    <a:lnTo>
                      <a:pt x="1755721" y="631696"/>
                    </a:lnTo>
                    <a:lnTo>
                      <a:pt x="1755721" y="646953"/>
                    </a:lnTo>
                    <a:lnTo>
                      <a:pt x="1785153" y="646953"/>
                    </a:lnTo>
                    <a:lnTo>
                      <a:pt x="1785153" y="663400"/>
                    </a:lnTo>
                    <a:lnTo>
                      <a:pt x="1829949" y="663400"/>
                    </a:lnTo>
                    <a:lnTo>
                      <a:pt x="1829949" y="671623"/>
                    </a:lnTo>
                    <a:lnTo>
                      <a:pt x="1871175" y="671623"/>
                    </a:lnTo>
                    <a:lnTo>
                      <a:pt x="1871175" y="678657"/>
                    </a:lnTo>
                    <a:lnTo>
                      <a:pt x="1888812" y="678657"/>
                    </a:lnTo>
                    <a:lnTo>
                      <a:pt x="1888812" y="692831"/>
                    </a:lnTo>
                    <a:lnTo>
                      <a:pt x="1923005" y="692831"/>
                    </a:lnTo>
                    <a:lnTo>
                      <a:pt x="1923005" y="707006"/>
                    </a:lnTo>
                    <a:lnTo>
                      <a:pt x="1992472" y="707006"/>
                    </a:lnTo>
                    <a:lnTo>
                      <a:pt x="1992472" y="717610"/>
                    </a:lnTo>
                    <a:lnTo>
                      <a:pt x="2043111" y="717610"/>
                    </a:lnTo>
                    <a:lnTo>
                      <a:pt x="2043111" y="730595"/>
                    </a:lnTo>
                    <a:lnTo>
                      <a:pt x="2081957" y="730595"/>
                    </a:lnTo>
                    <a:lnTo>
                      <a:pt x="2081957" y="741199"/>
                    </a:lnTo>
                    <a:lnTo>
                      <a:pt x="2146771" y="741199"/>
                    </a:lnTo>
                    <a:lnTo>
                      <a:pt x="2146771" y="748232"/>
                    </a:lnTo>
                    <a:lnTo>
                      <a:pt x="2192650" y="748232"/>
                    </a:lnTo>
                    <a:lnTo>
                      <a:pt x="2192650" y="764679"/>
                    </a:lnTo>
                    <a:lnTo>
                      <a:pt x="2207907" y="764679"/>
                    </a:lnTo>
                    <a:lnTo>
                      <a:pt x="2207907" y="776473"/>
                    </a:lnTo>
                    <a:lnTo>
                      <a:pt x="2245562" y="776473"/>
                    </a:lnTo>
                    <a:lnTo>
                      <a:pt x="2245562" y="805905"/>
                    </a:lnTo>
                    <a:lnTo>
                      <a:pt x="2259736" y="805905"/>
                    </a:lnTo>
                    <a:lnTo>
                      <a:pt x="2259736" y="824732"/>
                    </a:lnTo>
                    <a:lnTo>
                      <a:pt x="2283325" y="824732"/>
                    </a:lnTo>
                    <a:lnTo>
                      <a:pt x="2283325" y="845940"/>
                    </a:lnTo>
                    <a:lnTo>
                      <a:pt x="2295119" y="845940"/>
                    </a:lnTo>
                    <a:lnTo>
                      <a:pt x="2295119" y="861197"/>
                    </a:lnTo>
                    <a:lnTo>
                      <a:pt x="2343378" y="861197"/>
                    </a:lnTo>
                    <a:lnTo>
                      <a:pt x="2343378" y="878834"/>
                    </a:lnTo>
                    <a:lnTo>
                      <a:pt x="2363396" y="878834"/>
                    </a:lnTo>
                    <a:lnTo>
                      <a:pt x="2363396" y="888248"/>
                    </a:lnTo>
                    <a:lnTo>
                      <a:pt x="2392828" y="888248"/>
                    </a:lnTo>
                    <a:lnTo>
                      <a:pt x="2392828" y="913027"/>
                    </a:lnTo>
                    <a:lnTo>
                      <a:pt x="2402241" y="913027"/>
                    </a:lnTo>
                    <a:lnTo>
                      <a:pt x="2402241" y="930664"/>
                    </a:lnTo>
                    <a:lnTo>
                      <a:pt x="2410465" y="930664"/>
                    </a:lnTo>
                    <a:lnTo>
                      <a:pt x="2410465" y="950682"/>
                    </a:lnTo>
                    <a:lnTo>
                      <a:pt x="2429292" y="950682"/>
                    </a:lnTo>
                    <a:lnTo>
                      <a:pt x="2429292" y="970700"/>
                    </a:lnTo>
                    <a:lnTo>
                      <a:pt x="2463485" y="970700"/>
                    </a:lnTo>
                    <a:lnTo>
                      <a:pt x="2463485" y="1029563"/>
                    </a:lnTo>
                    <a:lnTo>
                      <a:pt x="2487182" y="1029563"/>
                    </a:lnTo>
                    <a:cubicBezTo>
                      <a:pt x="2487182" y="1029563"/>
                      <a:pt x="2487182" y="1067110"/>
                      <a:pt x="2487182" y="1067110"/>
                    </a:cubicBezTo>
                    <a:lnTo>
                      <a:pt x="2521158" y="1067110"/>
                    </a:lnTo>
                    <a:lnTo>
                      <a:pt x="2521158" y="1082475"/>
                    </a:lnTo>
                    <a:lnTo>
                      <a:pt x="2557731" y="1082475"/>
                    </a:lnTo>
                    <a:lnTo>
                      <a:pt x="2557731" y="1114287"/>
                    </a:lnTo>
                    <a:lnTo>
                      <a:pt x="2611833" y="1114287"/>
                    </a:lnTo>
                    <a:lnTo>
                      <a:pt x="2611833" y="1143718"/>
                    </a:lnTo>
                    <a:lnTo>
                      <a:pt x="2675457" y="1143718"/>
                    </a:lnTo>
                    <a:lnTo>
                      <a:pt x="2675457" y="1162546"/>
                    </a:lnTo>
                    <a:lnTo>
                      <a:pt x="2744924" y="1162546"/>
                    </a:lnTo>
                    <a:lnTo>
                      <a:pt x="2744924" y="1208533"/>
                    </a:lnTo>
                    <a:cubicBezTo>
                      <a:pt x="2744924" y="1208533"/>
                      <a:pt x="2804869" y="1208533"/>
                      <a:pt x="2804869" y="1208533"/>
                    </a:cubicBezTo>
                    <a:lnTo>
                      <a:pt x="2804869" y="1237856"/>
                    </a:lnTo>
                    <a:lnTo>
                      <a:pt x="2827375" y="1237856"/>
                    </a:lnTo>
                    <a:lnTo>
                      <a:pt x="2827375" y="1283734"/>
                    </a:lnTo>
                    <a:lnTo>
                      <a:pt x="2873254" y="1283734"/>
                    </a:lnTo>
                    <a:lnTo>
                      <a:pt x="2873254" y="1308513"/>
                    </a:lnTo>
                    <a:lnTo>
                      <a:pt x="2887429" y="1308513"/>
                    </a:lnTo>
                    <a:lnTo>
                      <a:pt x="2887429" y="1322688"/>
                    </a:lnTo>
                    <a:lnTo>
                      <a:pt x="2968690" y="1322688"/>
                    </a:lnTo>
                    <a:lnTo>
                      <a:pt x="2968257" y="1344004"/>
                    </a:lnTo>
                    <a:lnTo>
                      <a:pt x="3031882" y="1344004"/>
                    </a:lnTo>
                    <a:lnTo>
                      <a:pt x="3032314" y="1367484"/>
                    </a:lnTo>
                    <a:lnTo>
                      <a:pt x="3063477" y="1367484"/>
                    </a:lnTo>
                    <a:lnTo>
                      <a:pt x="3063477" y="1397998"/>
                    </a:lnTo>
                    <a:lnTo>
                      <a:pt x="3145929" y="1397998"/>
                    </a:lnTo>
                    <a:lnTo>
                      <a:pt x="3146470" y="1405248"/>
                    </a:lnTo>
                    <a:lnTo>
                      <a:pt x="3199490" y="1405248"/>
                    </a:lnTo>
                    <a:lnTo>
                      <a:pt x="3199490" y="1418232"/>
                    </a:lnTo>
                    <a:lnTo>
                      <a:pt x="3223078" y="1418232"/>
                    </a:lnTo>
                    <a:lnTo>
                      <a:pt x="3223078" y="1448962"/>
                    </a:lnTo>
                    <a:lnTo>
                      <a:pt x="3332256" y="1448962"/>
                    </a:lnTo>
                    <a:lnTo>
                      <a:pt x="3332256" y="1462380"/>
                    </a:lnTo>
                    <a:cubicBezTo>
                      <a:pt x="3332256" y="1462380"/>
                      <a:pt x="3394366" y="1462271"/>
                      <a:pt x="3394366" y="1462271"/>
                    </a:cubicBezTo>
                    <a:lnTo>
                      <a:pt x="3394149" y="1481640"/>
                    </a:lnTo>
                    <a:lnTo>
                      <a:pt x="3450307" y="1482614"/>
                    </a:lnTo>
                    <a:lnTo>
                      <a:pt x="3450307" y="1505012"/>
                    </a:lnTo>
                    <a:cubicBezTo>
                      <a:pt x="3450307" y="1505012"/>
                      <a:pt x="3503219" y="1504038"/>
                      <a:pt x="3503219" y="1504038"/>
                    </a:cubicBezTo>
                    <a:lnTo>
                      <a:pt x="3503976" y="1516265"/>
                    </a:lnTo>
                    <a:lnTo>
                      <a:pt x="3561325" y="1516265"/>
                    </a:lnTo>
                    <a:lnTo>
                      <a:pt x="3561974" y="1527410"/>
                    </a:lnTo>
                    <a:lnTo>
                      <a:pt x="3622460" y="1527410"/>
                    </a:lnTo>
                    <a:lnTo>
                      <a:pt x="3621594" y="1540719"/>
                    </a:lnTo>
                    <a:lnTo>
                      <a:pt x="3658925" y="1540719"/>
                    </a:lnTo>
                    <a:lnTo>
                      <a:pt x="3657410" y="1570151"/>
                    </a:lnTo>
                    <a:lnTo>
                      <a:pt x="3697878" y="1569177"/>
                    </a:lnTo>
                    <a:lnTo>
                      <a:pt x="3697878" y="1597418"/>
                    </a:lnTo>
                    <a:lnTo>
                      <a:pt x="3721358" y="1598392"/>
                    </a:lnTo>
                    <a:lnTo>
                      <a:pt x="3721358" y="1614839"/>
                    </a:lnTo>
                    <a:lnTo>
                      <a:pt x="3742675" y="1616895"/>
                    </a:lnTo>
                    <a:lnTo>
                      <a:pt x="3742675" y="1621981"/>
                    </a:lnTo>
                    <a:lnTo>
                      <a:pt x="3775244" y="1622955"/>
                    </a:lnTo>
                    <a:lnTo>
                      <a:pt x="3774920" y="1636264"/>
                    </a:lnTo>
                    <a:lnTo>
                      <a:pt x="3828156" y="1634208"/>
                    </a:lnTo>
                    <a:lnTo>
                      <a:pt x="3828481" y="1641890"/>
                    </a:lnTo>
                    <a:lnTo>
                      <a:pt x="3875549" y="1641890"/>
                    </a:lnTo>
                    <a:lnTo>
                      <a:pt x="3875549" y="1654009"/>
                    </a:lnTo>
                    <a:lnTo>
                      <a:pt x="3910824" y="1654009"/>
                    </a:lnTo>
                    <a:lnTo>
                      <a:pt x="3910824" y="1661908"/>
                    </a:lnTo>
                    <a:lnTo>
                      <a:pt x="3946099" y="1661908"/>
                    </a:lnTo>
                    <a:lnTo>
                      <a:pt x="3945666" y="1667751"/>
                    </a:lnTo>
                    <a:lnTo>
                      <a:pt x="4016323" y="1667751"/>
                    </a:lnTo>
                    <a:lnTo>
                      <a:pt x="4015349" y="1666777"/>
                    </a:lnTo>
                    <a:lnTo>
                      <a:pt x="4073022" y="1666777"/>
                    </a:lnTo>
                    <a:lnTo>
                      <a:pt x="4098667" y="1667751"/>
                    </a:lnTo>
                    <a:lnTo>
                      <a:pt x="4099965" y="1699455"/>
                    </a:lnTo>
                    <a:lnTo>
                      <a:pt x="4139027" y="1698481"/>
                    </a:lnTo>
                    <a:lnTo>
                      <a:pt x="4139351" y="1710600"/>
                    </a:lnTo>
                    <a:lnTo>
                      <a:pt x="4161749" y="1710600"/>
                    </a:lnTo>
                    <a:lnTo>
                      <a:pt x="4162074" y="1720771"/>
                    </a:lnTo>
                    <a:lnTo>
                      <a:pt x="4197349" y="1720771"/>
                    </a:lnTo>
                    <a:lnTo>
                      <a:pt x="4196700" y="1738517"/>
                    </a:lnTo>
                    <a:lnTo>
                      <a:pt x="4196700" y="1762105"/>
                    </a:lnTo>
                    <a:lnTo>
                      <a:pt x="4217908" y="1762105"/>
                    </a:lnTo>
                    <a:lnTo>
                      <a:pt x="4218341" y="1786992"/>
                    </a:lnTo>
                    <a:lnTo>
                      <a:pt x="4229918" y="1786992"/>
                    </a:lnTo>
                    <a:lnTo>
                      <a:pt x="4229918" y="1806361"/>
                    </a:lnTo>
                    <a:lnTo>
                      <a:pt x="4250585" y="1806361"/>
                    </a:lnTo>
                    <a:lnTo>
                      <a:pt x="4250585" y="1826703"/>
                    </a:lnTo>
                    <a:lnTo>
                      <a:pt x="4265517" y="1826703"/>
                    </a:lnTo>
                    <a:lnTo>
                      <a:pt x="4265517" y="1851590"/>
                    </a:lnTo>
                    <a:cubicBezTo>
                      <a:pt x="4265517" y="1851590"/>
                      <a:pt x="4687297" y="1851915"/>
                      <a:pt x="4687730" y="1851590"/>
                    </a:cubicBezTo>
                    <a:lnTo>
                      <a:pt x="4706558" y="1851590"/>
                    </a:lnTo>
                    <a:lnTo>
                      <a:pt x="4706558" y="1991715"/>
                    </a:lnTo>
                    <a:lnTo>
                      <a:pt x="4893967" y="1991715"/>
                    </a:lnTo>
                  </a:path>
                </a:pathLst>
              </a:custGeom>
              <a:noFill/>
              <a:ln w="1905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927495-2173-2C48-8C75-B2F695B93C7C}"/>
                </a:ext>
              </a:extLst>
            </p:cNvPr>
            <p:cNvSpPr txBox="1"/>
            <p:nvPr/>
          </p:nvSpPr>
          <p:spPr>
            <a:xfrm>
              <a:off x="5808893" y="4365324"/>
              <a:ext cx="653433" cy="5227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75" b="1" dirty="0">
                  <a:solidFill>
                    <a:prstClr val="black"/>
                  </a:solidFill>
                  <a:latin typeface="Arial" panose="020B0604020202020204"/>
                </a:rPr>
                <a:t>∆ 7.4 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75" b="1" dirty="0">
                  <a:solidFill>
                    <a:prstClr val="black"/>
                  </a:solidFill>
                  <a:latin typeface="Arial" panose="020B0604020202020204"/>
                </a:rPr>
                <a:t>months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C6028E5-8E78-0345-B440-AFFD3A626C7C}"/>
                </a:ext>
              </a:extLst>
            </p:cNvPr>
            <p:cNvCxnSpPr>
              <a:cxnSpLocks/>
            </p:cNvCxnSpPr>
            <p:nvPr/>
          </p:nvCxnSpPr>
          <p:spPr>
            <a:xfrm>
              <a:off x="1940310" y="3279688"/>
              <a:ext cx="45789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7E1954-B84D-3A4A-A731-3C7EFD498952}"/>
                </a:ext>
              </a:extLst>
            </p:cNvPr>
            <p:cNvCxnSpPr>
              <a:cxnSpLocks/>
            </p:cNvCxnSpPr>
            <p:nvPr/>
          </p:nvCxnSpPr>
          <p:spPr>
            <a:xfrm>
              <a:off x="5703238" y="3300850"/>
              <a:ext cx="27633" cy="159142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E1984C9-6E53-CC4F-B1F5-4261A304ACB3}"/>
                </a:ext>
              </a:extLst>
            </p:cNvPr>
            <p:cNvCxnSpPr>
              <a:cxnSpLocks/>
            </p:cNvCxnSpPr>
            <p:nvPr/>
          </p:nvCxnSpPr>
          <p:spPr>
            <a:xfrm>
              <a:off x="6501337" y="3319896"/>
              <a:ext cx="29258" cy="158930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325">
            <a:extLst>
              <a:ext uri="{FF2B5EF4-FFF2-40B4-BE49-F238E27FC236}">
                <a16:creationId xmlns:a16="http://schemas.microsoft.com/office/drawing/2014/main" id="{7D01CBB9-AF2C-C24D-BF14-755F3ACBCBB5}"/>
              </a:ext>
            </a:extLst>
          </p:cNvPr>
          <p:cNvSpPr/>
          <p:nvPr/>
        </p:nvSpPr>
        <p:spPr>
          <a:xfrm>
            <a:off x="1524000" y="1920875"/>
            <a:ext cx="9144000" cy="32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grpSp>
        <p:nvGrpSpPr>
          <p:cNvPr id="56323" name="Graphic 468">
            <a:extLst>
              <a:ext uri="{FF2B5EF4-FFF2-40B4-BE49-F238E27FC236}">
                <a16:creationId xmlns:a16="http://schemas.microsoft.com/office/drawing/2014/main" id="{A318A26D-F624-A845-9317-12F9B721B823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2814638"/>
            <a:ext cx="2970212" cy="1670050"/>
            <a:chOff x="7037205" y="2610509"/>
            <a:chExt cx="3960456" cy="2225532"/>
          </a:xfrm>
        </p:grpSpPr>
        <p:grpSp>
          <p:nvGrpSpPr>
            <p:cNvPr id="531" name="Graphic 468">
              <a:extLst>
                <a:ext uri="{FF2B5EF4-FFF2-40B4-BE49-F238E27FC236}">
                  <a16:creationId xmlns:a16="http://schemas.microsoft.com/office/drawing/2014/main" id="{933198B4-B961-C948-B09B-D33D39CFED1D}"/>
                </a:ext>
              </a:extLst>
            </p:cNvPr>
            <p:cNvGrpSpPr/>
            <p:nvPr/>
          </p:nvGrpSpPr>
          <p:grpSpPr>
            <a:xfrm>
              <a:off x="7037205" y="2610509"/>
              <a:ext cx="3960456" cy="2225532"/>
              <a:chOff x="7037205" y="2610509"/>
              <a:chExt cx="3960456" cy="2225532"/>
            </a:xfrm>
            <a:noFill/>
          </p:grpSpPr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0BE0BEAB-D626-694B-A691-43395F9611CE}"/>
                  </a:ext>
                </a:extLst>
              </p:cNvPr>
              <p:cNvSpPr/>
              <p:nvPr/>
            </p:nvSpPr>
            <p:spPr>
              <a:xfrm>
                <a:off x="7039678" y="3698199"/>
                <a:ext cx="45276" cy="9498"/>
              </a:xfrm>
              <a:custGeom>
                <a:avLst/>
                <a:gdLst>
                  <a:gd name="connsiteX0" fmla="*/ 0 w 45276"/>
                  <a:gd name="connsiteY0" fmla="*/ 0 h 9498"/>
                  <a:gd name="connsiteX1" fmla="*/ 45276 w 45276"/>
                  <a:gd name="connsiteY1" fmla="*/ 0 h 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276" h="9498">
                    <a:moveTo>
                      <a:pt x="0" y="0"/>
                    </a:moveTo>
                    <a:lnTo>
                      <a:pt x="45276" y="0"/>
                    </a:lnTo>
                  </a:path>
                </a:pathLst>
              </a:custGeom>
              <a:ln w="712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533" name="Graphic 468">
                <a:extLst>
                  <a:ext uri="{FF2B5EF4-FFF2-40B4-BE49-F238E27FC236}">
                    <a16:creationId xmlns:a16="http://schemas.microsoft.com/office/drawing/2014/main" id="{C5CAD97D-7A5B-7241-867B-6CF1C649240C}"/>
                  </a:ext>
                </a:extLst>
              </p:cNvPr>
              <p:cNvGrpSpPr/>
              <p:nvPr/>
            </p:nvGrpSpPr>
            <p:grpSpPr>
              <a:xfrm>
                <a:off x="7037205" y="2610509"/>
                <a:ext cx="3960456" cy="2225532"/>
                <a:chOff x="7037205" y="2610509"/>
                <a:chExt cx="3960456" cy="2225532"/>
              </a:xfrm>
              <a:noFill/>
            </p:grpSpPr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94B499D2-1664-2046-A26C-F8535A08545D}"/>
                    </a:ext>
                  </a:extLst>
                </p:cNvPr>
                <p:cNvSpPr/>
                <p:nvPr/>
              </p:nvSpPr>
              <p:spPr>
                <a:xfrm>
                  <a:off x="7037205" y="2610509"/>
                  <a:ext cx="3960456" cy="2225532"/>
                </a:xfrm>
                <a:custGeom>
                  <a:avLst/>
                  <a:gdLst>
                    <a:gd name="connsiteX0" fmla="*/ 0 w 3960456"/>
                    <a:gd name="connsiteY0" fmla="*/ 0 h 2225532"/>
                    <a:gd name="connsiteX1" fmla="*/ 47750 w 3960456"/>
                    <a:gd name="connsiteY1" fmla="*/ 0 h 2225532"/>
                    <a:gd name="connsiteX2" fmla="*/ 47750 w 3960456"/>
                    <a:gd name="connsiteY2" fmla="*/ 2175570 h 2225532"/>
                    <a:gd name="connsiteX3" fmla="*/ 3960457 w 3960456"/>
                    <a:gd name="connsiteY3" fmla="*/ 2175570 h 2225532"/>
                    <a:gd name="connsiteX4" fmla="*/ 3960457 w 3960456"/>
                    <a:gd name="connsiteY4" fmla="*/ 2225533 h 2225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0456" h="2225532">
                      <a:moveTo>
                        <a:pt x="0" y="0"/>
                      </a:moveTo>
                      <a:lnTo>
                        <a:pt x="47750" y="0"/>
                      </a:lnTo>
                      <a:lnTo>
                        <a:pt x="47750" y="2175570"/>
                      </a:lnTo>
                      <a:lnTo>
                        <a:pt x="3960457" y="2175570"/>
                      </a:lnTo>
                      <a:lnTo>
                        <a:pt x="3960457" y="2225533"/>
                      </a:lnTo>
                    </a:path>
                  </a:pathLst>
                </a:custGeom>
                <a:noFill/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499D7071-9F3C-7E40-B108-8D53564AA6E5}"/>
                    </a:ext>
                  </a:extLst>
                </p:cNvPr>
                <p:cNvSpPr/>
                <p:nvPr/>
              </p:nvSpPr>
              <p:spPr>
                <a:xfrm>
                  <a:off x="7039678" y="2826983"/>
                  <a:ext cx="45276" cy="9498"/>
                </a:xfrm>
                <a:custGeom>
                  <a:avLst/>
                  <a:gdLst>
                    <a:gd name="connsiteX0" fmla="*/ 0 w 45276"/>
                    <a:gd name="connsiteY0" fmla="*/ 0 h 9498"/>
                    <a:gd name="connsiteX1" fmla="*/ 45276 w 45276"/>
                    <a:gd name="connsiteY1" fmla="*/ 0 h 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76" h="9498">
                      <a:moveTo>
                        <a:pt x="0" y="0"/>
                      </a:moveTo>
                      <a:lnTo>
                        <a:pt x="45276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36" name="Freeform: Shape 535">
                  <a:extLst>
                    <a:ext uri="{FF2B5EF4-FFF2-40B4-BE49-F238E27FC236}">
                      <a16:creationId xmlns:a16="http://schemas.microsoft.com/office/drawing/2014/main" id="{94CA72FA-F76D-ED4B-8171-AC203AE6BEF0}"/>
                    </a:ext>
                  </a:extLst>
                </p:cNvPr>
                <p:cNvSpPr/>
                <p:nvPr/>
              </p:nvSpPr>
              <p:spPr>
                <a:xfrm>
                  <a:off x="7039678" y="3044787"/>
                  <a:ext cx="45276" cy="9498"/>
                </a:xfrm>
                <a:custGeom>
                  <a:avLst/>
                  <a:gdLst>
                    <a:gd name="connsiteX0" fmla="*/ 0 w 45276"/>
                    <a:gd name="connsiteY0" fmla="*/ 0 h 9498"/>
                    <a:gd name="connsiteX1" fmla="*/ 45276 w 45276"/>
                    <a:gd name="connsiteY1" fmla="*/ 0 h 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76" h="9498">
                      <a:moveTo>
                        <a:pt x="0" y="0"/>
                      </a:moveTo>
                      <a:lnTo>
                        <a:pt x="45276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37" name="Freeform: Shape 536">
                  <a:extLst>
                    <a:ext uri="{FF2B5EF4-FFF2-40B4-BE49-F238E27FC236}">
                      <a16:creationId xmlns:a16="http://schemas.microsoft.com/office/drawing/2014/main" id="{B9476505-5077-2A4A-8CEA-4FEDDAF5815B}"/>
                    </a:ext>
                  </a:extLst>
                </p:cNvPr>
                <p:cNvSpPr/>
                <p:nvPr/>
              </p:nvSpPr>
              <p:spPr>
                <a:xfrm>
                  <a:off x="7039678" y="3262591"/>
                  <a:ext cx="45276" cy="9498"/>
                </a:xfrm>
                <a:custGeom>
                  <a:avLst/>
                  <a:gdLst>
                    <a:gd name="connsiteX0" fmla="*/ 0 w 45276"/>
                    <a:gd name="connsiteY0" fmla="*/ 0 h 9498"/>
                    <a:gd name="connsiteX1" fmla="*/ 45276 w 45276"/>
                    <a:gd name="connsiteY1" fmla="*/ 0 h 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76" h="9498">
                      <a:moveTo>
                        <a:pt x="0" y="0"/>
                      </a:moveTo>
                      <a:lnTo>
                        <a:pt x="45276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38" name="Freeform: Shape 537">
                  <a:extLst>
                    <a:ext uri="{FF2B5EF4-FFF2-40B4-BE49-F238E27FC236}">
                      <a16:creationId xmlns:a16="http://schemas.microsoft.com/office/drawing/2014/main" id="{93D92C8A-5150-EB48-A0EE-57910FBB17E0}"/>
                    </a:ext>
                  </a:extLst>
                </p:cNvPr>
                <p:cNvSpPr/>
                <p:nvPr/>
              </p:nvSpPr>
              <p:spPr>
                <a:xfrm>
                  <a:off x="7039678" y="3480395"/>
                  <a:ext cx="45276" cy="9498"/>
                </a:xfrm>
                <a:custGeom>
                  <a:avLst/>
                  <a:gdLst>
                    <a:gd name="connsiteX0" fmla="*/ 0 w 45276"/>
                    <a:gd name="connsiteY0" fmla="*/ 0 h 9498"/>
                    <a:gd name="connsiteX1" fmla="*/ 45276 w 45276"/>
                    <a:gd name="connsiteY1" fmla="*/ 0 h 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76" h="9498">
                      <a:moveTo>
                        <a:pt x="0" y="0"/>
                      </a:moveTo>
                      <a:lnTo>
                        <a:pt x="45276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39" name="Freeform: Shape 538">
                  <a:extLst>
                    <a:ext uri="{FF2B5EF4-FFF2-40B4-BE49-F238E27FC236}">
                      <a16:creationId xmlns:a16="http://schemas.microsoft.com/office/drawing/2014/main" id="{E599D2FE-3336-5540-9AD4-8EBE1B709714}"/>
                    </a:ext>
                  </a:extLst>
                </p:cNvPr>
                <p:cNvSpPr/>
                <p:nvPr/>
              </p:nvSpPr>
              <p:spPr>
                <a:xfrm>
                  <a:off x="7039678" y="3916003"/>
                  <a:ext cx="45276" cy="9498"/>
                </a:xfrm>
                <a:custGeom>
                  <a:avLst/>
                  <a:gdLst>
                    <a:gd name="connsiteX0" fmla="*/ 0 w 45276"/>
                    <a:gd name="connsiteY0" fmla="*/ 0 h 9498"/>
                    <a:gd name="connsiteX1" fmla="*/ 45276 w 45276"/>
                    <a:gd name="connsiteY1" fmla="*/ 0 h 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76" h="9498">
                      <a:moveTo>
                        <a:pt x="0" y="0"/>
                      </a:moveTo>
                      <a:lnTo>
                        <a:pt x="45276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40" name="Freeform: Shape 539">
                  <a:extLst>
                    <a:ext uri="{FF2B5EF4-FFF2-40B4-BE49-F238E27FC236}">
                      <a16:creationId xmlns:a16="http://schemas.microsoft.com/office/drawing/2014/main" id="{9B8D919D-05D1-854B-B392-83F4B3E46118}"/>
                    </a:ext>
                  </a:extLst>
                </p:cNvPr>
                <p:cNvSpPr/>
                <p:nvPr/>
              </p:nvSpPr>
              <p:spPr>
                <a:xfrm>
                  <a:off x="7039678" y="4133807"/>
                  <a:ext cx="45276" cy="9498"/>
                </a:xfrm>
                <a:custGeom>
                  <a:avLst/>
                  <a:gdLst>
                    <a:gd name="connsiteX0" fmla="*/ 0 w 45276"/>
                    <a:gd name="connsiteY0" fmla="*/ 0 h 9498"/>
                    <a:gd name="connsiteX1" fmla="*/ 45276 w 45276"/>
                    <a:gd name="connsiteY1" fmla="*/ 0 h 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76" h="9498">
                      <a:moveTo>
                        <a:pt x="0" y="0"/>
                      </a:moveTo>
                      <a:lnTo>
                        <a:pt x="45276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41" name="Freeform: Shape 540">
                  <a:extLst>
                    <a:ext uri="{FF2B5EF4-FFF2-40B4-BE49-F238E27FC236}">
                      <a16:creationId xmlns:a16="http://schemas.microsoft.com/office/drawing/2014/main" id="{9E2F562D-9FDE-9A49-9F92-A20F6A4E73F4}"/>
                    </a:ext>
                  </a:extLst>
                </p:cNvPr>
                <p:cNvSpPr/>
                <p:nvPr/>
              </p:nvSpPr>
              <p:spPr>
                <a:xfrm>
                  <a:off x="7039678" y="4351611"/>
                  <a:ext cx="45276" cy="9498"/>
                </a:xfrm>
                <a:custGeom>
                  <a:avLst/>
                  <a:gdLst>
                    <a:gd name="connsiteX0" fmla="*/ 0 w 45276"/>
                    <a:gd name="connsiteY0" fmla="*/ 0 h 9498"/>
                    <a:gd name="connsiteX1" fmla="*/ 45276 w 45276"/>
                    <a:gd name="connsiteY1" fmla="*/ 0 h 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76" h="9498">
                      <a:moveTo>
                        <a:pt x="0" y="0"/>
                      </a:moveTo>
                      <a:lnTo>
                        <a:pt x="45276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7CC47C10-9EB7-494C-8263-49ADDC570D29}"/>
                    </a:ext>
                  </a:extLst>
                </p:cNvPr>
                <p:cNvSpPr/>
                <p:nvPr/>
              </p:nvSpPr>
              <p:spPr>
                <a:xfrm>
                  <a:off x="7039678" y="4569415"/>
                  <a:ext cx="45276" cy="9498"/>
                </a:xfrm>
                <a:custGeom>
                  <a:avLst/>
                  <a:gdLst>
                    <a:gd name="connsiteX0" fmla="*/ 0 w 45276"/>
                    <a:gd name="connsiteY0" fmla="*/ 0 h 9498"/>
                    <a:gd name="connsiteX1" fmla="*/ 45276 w 45276"/>
                    <a:gd name="connsiteY1" fmla="*/ 0 h 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76" h="9498">
                      <a:moveTo>
                        <a:pt x="0" y="0"/>
                      </a:moveTo>
                      <a:lnTo>
                        <a:pt x="45276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grpSp>
              <p:nvGrpSpPr>
                <p:cNvPr id="543" name="Graphic 468">
                  <a:extLst>
                    <a:ext uri="{FF2B5EF4-FFF2-40B4-BE49-F238E27FC236}">
                      <a16:creationId xmlns:a16="http://schemas.microsoft.com/office/drawing/2014/main" id="{424E21D3-B8E5-7440-8EE6-55419382A1EE}"/>
                    </a:ext>
                  </a:extLst>
                </p:cNvPr>
                <p:cNvGrpSpPr/>
                <p:nvPr/>
              </p:nvGrpSpPr>
              <p:grpSpPr>
                <a:xfrm>
                  <a:off x="7084859" y="4788549"/>
                  <a:ext cx="3744061" cy="47493"/>
                  <a:chOff x="7084859" y="4788549"/>
                  <a:chExt cx="3744061" cy="47493"/>
                </a:xfrm>
              </p:grpSpPr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04A6316F-EF5B-044D-BDB5-80E46DED5840}"/>
                      </a:ext>
                    </a:extLst>
                  </p:cNvPr>
                  <p:cNvSpPr/>
                  <p:nvPr/>
                </p:nvSpPr>
                <p:spPr>
                  <a:xfrm>
                    <a:off x="7084859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88EC29EA-9E62-494D-B31C-DBACFA51794B}"/>
                      </a:ext>
                    </a:extLst>
                  </p:cNvPr>
                  <p:cNvSpPr/>
                  <p:nvPr/>
                </p:nvSpPr>
                <p:spPr>
                  <a:xfrm>
                    <a:off x="7244373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46" name="Freeform: Shape 545">
                    <a:extLst>
                      <a:ext uri="{FF2B5EF4-FFF2-40B4-BE49-F238E27FC236}">
                        <a16:creationId xmlns:a16="http://schemas.microsoft.com/office/drawing/2014/main" id="{AE4FC30F-2871-1241-B121-20AFACA88C53}"/>
                      </a:ext>
                    </a:extLst>
                  </p:cNvPr>
                  <p:cNvSpPr/>
                  <p:nvPr/>
                </p:nvSpPr>
                <p:spPr>
                  <a:xfrm>
                    <a:off x="7408262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47" name="Freeform: Shape 546">
                    <a:extLst>
                      <a:ext uri="{FF2B5EF4-FFF2-40B4-BE49-F238E27FC236}">
                        <a16:creationId xmlns:a16="http://schemas.microsoft.com/office/drawing/2014/main" id="{4F6CA234-650B-7547-9CDE-497E12832D07}"/>
                      </a:ext>
                    </a:extLst>
                  </p:cNvPr>
                  <p:cNvSpPr/>
                  <p:nvPr/>
                </p:nvSpPr>
                <p:spPr>
                  <a:xfrm>
                    <a:off x="7572247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48" name="Freeform: Shape 547">
                    <a:extLst>
                      <a:ext uri="{FF2B5EF4-FFF2-40B4-BE49-F238E27FC236}">
                        <a16:creationId xmlns:a16="http://schemas.microsoft.com/office/drawing/2014/main" id="{E16F488D-EE4C-1944-8CB8-4587E5A3B1F2}"/>
                      </a:ext>
                    </a:extLst>
                  </p:cNvPr>
                  <p:cNvSpPr/>
                  <p:nvPr/>
                </p:nvSpPr>
                <p:spPr>
                  <a:xfrm>
                    <a:off x="7728051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49" name="Freeform: Shape 548">
                    <a:extLst>
                      <a:ext uri="{FF2B5EF4-FFF2-40B4-BE49-F238E27FC236}">
                        <a16:creationId xmlns:a16="http://schemas.microsoft.com/office/drawing/2014/main" id="{F97CF7B4-AF10-7646-993E-69CAF2D12822}"/>
                      </a:ext>
                    </a:extLst>
                  </p:cNvPr>
                  <p:cNvSpPr/>
                  <p:nvPr/>
                </p:nvSpPr>
                <p:spPr>
                  <a:xfrm>
                    <a:off x="7891941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50" name="Freeform: Shape 549">
                    <a:extLst>
                      <a:ext uri="{FF2B5EF4-FFF2-40B4-BE49-F238E27FC236}">
                        <a16:creationId xmlns:a16="http://schemas.microsoft.com/office/drawing/2014/main" id="{E59B2726-D500-6044-B397-53C39CBBBA23}"/>
                      </a:ext>
                    </a:extLst>
                  </p:cNvPr>
                  <p:cNvSpPr/>
                  <p:nvPr/>
                </p:nvSpPr>
                <p:spPr>
                  <a:xfrm>
                    <a:off x="8059635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51" name="Freeform: Shape 550">
                    <a:extLst>
                      <a:ext uri="{FF2B5EF4-FFF2-40B4-BE49-F238E27FC236}">
                        <a16:creationId xmlns:a16="http://schemas.microsoft.com/office/drawing/2014/main" id="{E27D5037-C15C-3944-8E41-1C6A76110E29}"/>
                      </a:ext>
                    </a:extLst>
                  </p:cNvPr>
                  <p:cNvSpPr/>
                  <p:nvPr/>
                </p:nvSpPr>
                <p:spPr>
                  <a:xfrm>
                    <a:off x="8215440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52" name="Freeform: Shape 551">
                    <a:extLst>
                      <a:ext uri="{FF2B5EF4-FFF2-40B4-BE49-F238E27FC236}">
                        <a16:creationId xmlns:a16="http://schemas.microsoft.com/office/drawing/2014/main" id="{241F9A0F-043E-8F49-B823-B3E5342801F4}"/>
                      </a:ext>
                    </a:extLst>
                  </p:cNvPr>
                  <p:cNvSpPr/>
                  <p:nvPr/>
                </p:nvSpPr>
                <p:spPr>
                  <a:xfrm>
                    <a:off x="8379329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53" name="Freeform: Shape 552">
                    <a:extLst>
                      <a:ext uri="{FF2B5EF4-FFF2-40B4-BE49-F238E27FC236}">
                        <a16:creationId xmlns:a16="http://schemas.microsoft.com/office/drawing/2014/main" id="{AA189806-C14D-4046-82F3-C1F8D5D12F04}"/>
                      </a:ext>
                    </a:extLst>
                  </p:cNvPr>
                  <p:cNvSpPr/>
                  <p:nvPr/>
                </p:nvSpPr>
                <p:spPr>
                  <a:xfrm>
                    <a:off x="8551494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54" name="Freeform: Shape 553">
                    <a:extLst>
                      <a:ext uri="{FF2B5EF4-FFF2-40B4-BE49-F238E27FC236}">
                        <a16:creationId xmlns:a16="http://schemas.microsoft.com/office/drawing/2014/main" id="{2F38D29C-D33E-EE4E-9998-51612CBCC389}"/>
                      </a:ext>
                    </a:extLst>
                  </p:cNvPr>
                  <p:cNvSpPr/>
                  <p:nvPr/>
                </p:nvSpPr>
                <p:spPr>
                  <a:xfrm>
                    <a:off x="8715383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:a16="http://schemas.microsoft.com/office/drawing/2014/main" id="{60C78CBE-91F4-C343-9765-A7751F69487C}"/>
                      </a:ext>
                    </a:extLst>
                  </p:cNvPr>
                  <p:cNvSpPr/>
                  <p:nvPr/>
                </p:nvSpPr>
                <p:spPr>
                  <a:xfrm>
                    <a:off x="8874897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56" name="Freeform: Shape 555">
                    <a:extLst>
                      <a:ext uri="{FF2B5EF4-FFF2-40B4-BE49-F238E27FC236}">
                        <a16:creationId xmlns:a16="http://schemas.microsoft.com/office/drawing/2014/main" id="{2A078B45-2312-BD4A-9186-C3F9E051F0D5}"/>
                      </a:ext>
                    </a:extLst>
                  </p:cNvPr>
                  <p:cNvSpPr/>
                  <p:nvPr/>
                </p:nvSpPr>
                <p:spPr>
                  <a:xfrm>
                    <a:off x="9038882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57" name="Freeform: Shape 556">
                    <a:extLst>
                      <a:ext uri="{FF2B5EF4-FFF2-40B4-BE49-F238E27FC236}">
                        <a16:creationId xmlns:a16="http://schemas.microsoft.com/office/drawing/2014/main" id="{1A5DF38D-6B88-654B-A170-B622CF802746}"/>
                      </a:ext>
                    </a:extLst>
                  </p:cNvPr>
                  <p:cNvSpPr/>
                  <p:nvPr/>
                </p:nvSpPr>
                <p:spPr>
                  <a:xfrm>
                    <a:off x="9202772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:a16="http://schemas.microsoft.com/office/drawing/2014/main" id="{B05A1D95-CA2F-4F46-B38E-2D8ADC225E7F}"/>
                      </a:ext>
                    </a:extLst>
                  </p:cNvPr>
                  <p:cNvSpPr/>
                  <p:nvPr/>
                </p:nvSpPr>
                <p:spPr>
                  <a:xfrm>
                    <a:off x="9358576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59" name="Freeform: Shape 558">
                    <a:extLst>
                      <a:ext uri="{FF2B5EF4-FFF2-40B4-BE49-F238E27FC236}">
                        <a16:creationId xmlns:a16="http://schemas.microsoft.com/office/drawing/2014/main" id="{5D98796D-A89E-8D4A-90DA-E741098636E9}"/>
                      </a:ext>
                    </a:extLst>
                  </p:cNvPr>
                  <p:cNvSpPr/>
                  <p:nvPr/>
                </p:nvSpPr>
                <p:spPr>
                  <a:xfrm>
                    <a:off x="9526270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:a16="http://schemas.microsoft.com/office/drawing/2014/main" id="{0E91C0A6-C697-804C-A5A1-07B24C80FB9A}"/>
                      </a:ext>
                    </a:extLst>
                  </p:cNvPr>
                  <p:cNvSpPr/>
                  <p:nvPr/>
                </p:nvSpPr>
                <p:spPr>
                  <a:xfrm>
                    <a:off x="9690255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61" name="Freeform: Shape 560">
                    <a:extLst>
                      <a:ext uri="{FF2B5EF4-FFF2-40B4-BE49-F238E27FC236}">
                        <a16:creationId xmlns:a16="http://schemas.microsoft.com/office/drawing/2014/main" id="{5A2F917B-7A42-3449-A5E5-7B6D9435A95C}"/>
                      </a:ext>
                    </a:extLst>
                  </p:cNvPr>
                  <p:cNvSpPr/>
                  <p:nvPr/>
                </p:nvSpPr>
                <p:spPr>
                  <a:xfrm>
                    <a:off x="10828920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62" name="Freeform: Shape 561">
                    <a:extLst>
                      <a:ext uri="{FF2B5EF4-FFF2-40B4-BE49-F238E27FC236}">
                        <a16:creationId xmlns:a16="http://schemas.microsoft.com/office/drawing/2014/main" id="{98F13E56-7257-4C42-A552-15B94D1FB524}"/>
                      </a:ext>
                    </a:extLst>
                  </p:cNvPr>
                  <p:cNvSpPr/>
                  <p:nvPr/>
                </p:nvSpPr>
                <p:spPr>
                  <a:xfrm>
                    <a:off x="10665031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63" name="Freeform: Shape 562">
                    <a:extLst>
                      <a:ext uri="{FF2B5EF4-FFF2-40B4-BE49-F238E27FC236}">
                        <a16:creationId xmlns:a16="http://schemas.microsoft.com/office/drawing/2014/main" id="{C5802FCD-0253-D44A-AFAC-99C80331D1E9}"/>
                      </a:ext>
                    </a:extLst>
                  </p:cNvPr>
                  <p:cNvSpPr/>
                  <p:nvPr/>
                </p:nvSpPr>
                <p:spPr>
                  <a:xfrm>
                    <a:off x="10505517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64" name="Freeform: Shape 563">
                    <a:extLst>
                      <a:ext uri="{FF2B5EF4-FFF2-40B4-BE49-F238E27FC236}">
                        <a16:creationId xmlns:a16="http://schemas.microsoft.com/office/drawing/2014/main" id="{5DB1C723-4DD9-A740-B963-6F983067000E}"/>
                      </a:ext>
                    </a:extLst>
                  </p:cNvPr>
                  <p:cNvSpPr/>
                  <p:nvPr/>
                </p:nvSpPr>
                <p:spPr>
                  <a:xfrm>
                    <a:off x="10185823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65" name="Freeform: Shape 564">
                    <a:extLst>
                      <a:ext uri="{FF2B5EF4-FFF2-40B4-BE49-F238E27FC236}">
                        <a16:creationId xmlns:a16="http://schemas.microsoft.com/office/drawing/2014/main" id="{C8BFACA7-FD75-244A-A616-F09704822A84}"/>
                      </a:ext>
                    </a:extLst>
                  </p:cNvPr>
                  <p:cNvSpPr/>
                  <p:nvPr/>
                </p:nvSpPr>
                <p:spPr>
                  <a:xfrm>
                    <a:off x="10018129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66" name="Freeform: Shape 565">
                    <a:extLst>
                      <a:ext uri="{FF2B5EF4-FFF2-40B4-BE49-F238E27FC236}">
                        <a16:creationId xmlns:a16="http://schemas.microsoft.com/office/drawing/2014/main" id="{FDD9E8EF-5C44-B948-A477-0E426D628CE0}"/>
                      </a:ext>
                    </a:extLst>
                  </p:cNvPr>
                  <p:cNvSpPr/>
                  <p:nvPr/>
                </p:nvSpPr>
                <p:spPr>
                  <a:xfrm>
                    <a:off x="9854144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67" name="Freeform: Shape 566">
                    <a:extLst>
                      <a:ext uri="{FF2B5EF4-FFF2-40B4-BE49-F238E27FC236}">
                        <a16:creationId xmlns:a16="http://schemas.microsoft.com/office/drawing/2014/main" id="{5F6E8FED-95A3-2E43-BB7C-A3D50889F422}"/>
                      </a:ext>
                    </a:extLst>
                  </p:cNvPr>
                  <p:cNvSpPr/>
                  <p:nvPr/>
                </p:nvSpPr>
                <p:spPr>
                  <a:xfrm>
                    <a:off x="10341532" y="4788549"/>
                    <a:ext cx="9511" cy="47493"/>
                  </a:xfrm>
                  <a:custGeom>
                    <a:avLst/>
                    <a:gdLst>
                      <a:gd name="connsiteX0" fmla="*/ 0 w 9511"/>
                      <a:gd name="connsiteY0" fmla="*/ 47493 h 47493"/>
                      <a:gd name="connsiteX1" fmla="*/ 0 w 9511"/>
                      <a:gd name="connsiteY1" fmla="*/ 0 h 4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11" h="47493">
                        <a:moveTo>
                          <a:pt x="0" y="47493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id="{D5A867E0-9868-5143-86AA-9EEE2297487E}"/>
                    </a:ext>
                  </a:extLst>
                </p:cNvPr>
                <p:cNvSpPr/>
                <p:nvPr/>
              </p:nvSpPr>
              <p:spPr>
                <a:xfrm>
                  <a:off x="7039678" y="4785889"/>
                  <a:ext cx="45276" cy="9498"/>
                </a:xfrm>
                <a:custGeom>
                  <a:avLst/>
                  <a:gdLst>
                    <a:gd name="connsiteX0" fmla="*/ 0 w 45276"/>
                    <a:gd name="connsiteY0" fmla="*/ 0 h 9498"/>
                    <a:gd name="connsiteX1" fmla="*/ 45276 w 45276"/>
                    <a:gd name="connsiteY1" fmla="*/ 0 h 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76" h="9498">
                      <a:moveTo>
                        <a:pt x="0" y="0"/>
                      </a:moveTo>
                      <a:lnTo>
                        <a:pt x="45276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56601" name="Graphic 468">
              <a:extLst>
                <a:ext uri="{FF2B5EF4-FFF2-40B4-BE49-F238E27FC236}">
                  <a16:creationId xmlns:a16="http://schemas.microsoft.com/office/drawing/2014/main" id="{2E898983-DC5C-464F-8645-8FBE9661A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4954" y="2610509"/>
              <a:ext cx="3846789" cy="1300079"/>
              <a:chOff x="7084954" y="2610509"/>
              <a:chExt cx="3846789" cy="1300079"/>
            </a:xfrm>
          </p:grpSpPr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8C59AC1A-0B21-6644-8C62-16487AC0F9B4}"/>
                  </a:ext>
                </a:extLst>
              </p:cNvPr>
              <p:cNvSpPr/>
              <p:nvPr/>
            </p:nvSpPr>
            <p:spPr>
              <a:xfrm>
                <a:off x="7085890" y="2610509"/>
                <a:ext cx="3695862" cy="1286238"/>
              </a:xfrm>
              <a:custGeom>
                <a:avLst/>
                <a:gdLst>
                  <a:gd name="connsiteX0" fmla="*/ 0 w 3695836"/>
                  <a:gd name="connsiteY0" fmla="*/ 0 h 1286211"/>
                  <a:gd name="connsiteX1" fmla="*/ 189286 w 3695836"/>
                  <a:gd name="connsiteY1" fmla="*/ 0 h 1286211"/>
                  <a:gd name="connsiteX2" fmla="*/ 221151 w 3695836"/>
                  <a:gd name="connsiteY2" fmla="*/ 0 h 1286211"/>
                  <a:gd name="connsiteX3" fmla="*/ 221151 w 3695836"/>
                  <a:gd name="connsiteY3" fmla="*/ 10069 h 1286211"/>
                  <a:gd name="connsiteX4" fmla="*/ 239889 w 3695836"/>
                  <a:gd name="connsiteY4" fmla="*/ 10069 h 1286211"/>
                  <a:gd name="connsiteX5" fmla="*/ 239889 w 3695836"/>
                  <a:gd name="connsiteY5" fmla="*/ 21182 h 1286211"/>
                  <a:gd name="connsiteX6" fmla="*/ 333011 w 3695836"/>
                  <a:gd name="connsiteY6" fmla="*/ 21182 h 1286211"/>
                  <a:gd name="connsiteX7" fmla="*/ 333011 w 3695836"/>
                  <a:gd name="connsiteY7" fmla="*/ 29256 h 1286211"/>
                  <a:gd name="connsiteX8" fmla="*/ 489100 w 3695836"/>
                  <a:gd name="connsiteY8" fmla="*/ 29256 h 1286211"/>
                  <a:gd name="connsiteX9" fmla="*/ 489100 w 3695836"/>
                  <a:gd name="connsiteY9" fmla="*/ 42554 h 1286211"/>
                  <a:gd name="connsiteX10" fmla="*/ 553781 w 3695836"/>
                  <a:gd name="connsiteY10" fmla="*/ 42554 h 1286211"/>
                  <a:gd name="connsiteX11" fmla="*/ 553781 w 3695836"/>
                  <a:gd name="connsiteY11" fmla="*/ 60411 h 1286211"/>
                  <a:gd name="connsiteX12" fmla="*/ 622457 w 3695836"/>
                  <a:gd name="connsiteY12" fmla="*/ 60411 h 1286211"/>
                  <a:gd name="connsiteX13" fmla="*/ 622457 w 3695836"/>
                  <a:gd name="connsiteY13" fmla="*/ 76464 h 1286211"/>
                  <a:gd name="connsiteX14" fmla="*/ 647378 w 3695836"/>
                  <a:gd name="connsiteY14" fmla="*/ 76464 h 1286211"/>
                  <a:gd name="connsiteX15" fmla="*/ 647378 w 3695836"/>
                  <a:gd name="connsiteY15" fmla="*/ 82638 h 1286211"/>
                  <a:gd name="connsiteX16" fmla="*/ 661170 w 3695836"/>
                  <a:gd name="connsiteY16" fmla="*/ 82638 h 1286211"/>
                  <a:gd name="connsiteX17" fmla="*/ 661170 w 3695836"/>
                  <a:gd name="connsiteY17" fmla="*/ 90712 h 1286211"/>
                  <a:gd name="connsiteX18" fmla="*/ 680860 w 3695836"/>
                  <a:gd name="connsiteY18" fmla="*/ 90712 h 1286211"/>
                  <a:gd name="connsiteX19" fmla="*/ 680860 w 3695836"/>
                  <a:gd name="connsiteY19" fmla="*/ 106670 h 1286211"/>
                  <a:gd name="connsiteX20" fmla="*/ 750391 w 3695836"/>
                  <a:gd name="connsiteY20" fmla="*/ 106670 h 1286211"/>
                  <a:gd name="connsiteX21" fmla="*/ 750391 w 3695836"/>
                  <a:gd name="connsiteY21" fmla="*/ 115219 h 1286211"/>
                  <a:gd name="connsiteX22" fmla="*/ 768178 w 3695836"/>
                  <a:gd name="connsiteY22" fmla="*/ 115219 h 1286211"/>
                  <a:gd name="connsiteX23" fmla="*/ 768178 w 3695836"/>
                  <a:gd name="connsiteY23" fmla="*/ 124052 h 1286211"/>
                  <a:gd name="connsiteX24" fmla="*/ 808319 w 3695836"/>
                  <a:gd name="connsiteY24" fmla="*/ 124052 h 1286211"/>
                  <a:gd name="connsiteX25" fmla="*/ 808319 w 3695836"/>
                  <a:gd name="connsiteY25" fmla="*/ 129847 h 1286211"/>
                  <a:gd name="connsiteX26" fmla="*/ 827533 w 3695836"/>
                  <a:gd name="connsiteY26" fmla="*/ 129847 h 1286211"/>
                  <a:gd name="connsiteX27" fmla="*/ 827533 w 3695836"/>
                  <a:gd name="connsiteY27" fmla="*/ 137445 h 1286211"/>
                  <a:gd name="connsiteX28" fmla="*/ 851122 w 3695836"/>
                  <a:gd name="connsiteY28" fmla="*/ 137445 h 1286211"/>
                  <a:gd name="connsiteX29" fmla="*/ 851122 w 3695836"/>
                  <a:gd name="connsiteY29" fmla="*/ 153498 h 1286211"/>
                  <a:gd name="connsiteX30" fmla="*/ 928739 w 3695836"/>
                  <a:gd name="connsiteY30" fmla="*/ 153498 h 1286211"/>
                  <a:gd name="connsiteX31" fmla="*/ 928739 w 3695836"/>
                  <a:gd name="connsiteY31" fmla="*/ 164137 h 1286211"/>
                  <a:gd name="connsiteX32" fmla="*/ 934541 w 3695836"/>
                  <a:gd name="connsiteY32" fmla="*/ 164137 h 1286211"/>
                  <a:gd name="connsiteX33" fmla="*/ 934541 w 3695836"/>
                  <a:gd name="connsiteY33" fmla="*/ 171736 h 1286211"/>
                  <a:gd name="connsiteX34" fmla="*/ 953660 w 3695836"/>
                  <a:gd name="connsiteY34" fmla="*/ 171736 h 1286211"/>
                  <a:gd name="connsiteX35" fmla="*/ 953660 w 3695836"/>
                  <a:gd name="connsiteY35" fmla="*/ 185509 h 1286211"/>
                  <a:gd name="connsiteX36" fmla="*/ 983622 w 3695836"/>
                  <a:gd name="connsiteY36" fmla="*/ 185509 h 1286211"/>
                  <a:gd name="connsiteX37" fmla="*/ 983622 w 3695836"/>
                  <a:gd name="connsiteY37" fmla="*/ 192633 h 1286211"/>
                  <a:gd name="connsiteX38" fmla="*/ 1029089 w 3695836"/>
                  <a:gd name="connsiteY38" fmla="*/ 192633 h 1286211"/>
                  <a:gd name="connsiteX39" fmla="*/ 1029089 w 3695836"/>
                  <a:gd name="connsiteY39" fmla="*/ 205551 h 1286211"/>
                  <a:gd name="connsiteX40" fmla="*/ 1062951 w 3695836"/>
                  <a:gd name="connsiteY40" fmla="*/ 205551 h 1286211"/>
                  <a:gd name="connsiteX41" fmla="*/ 1062951 w 3695836"/>
                  <a:gd name="connsiteY41" fmla="*/ 233572 h 1286211"/>
                  <a:gd name="connsiteX42" fmla="*/ 1119547 w 3695836"/>
                  <a:gd name="connsiteY42" fmla="*/ 233572 h 1286211"/>
                  <a:gd name="connsiteX43" fmla="*/ 1119547 w 3695836"/>
                  <a:gd name="connsiteY43" fmla="*/ 258078 h 1286211"/>
                  <a:gd name="connsiteX44" fmla="*/ 1124874 w 3695836"/>
                  <a:gd name="connsiteY44" fmla="*/ 258078 h 1286211"/>
                  <a:gd name="connsiteX45" fmla="*/ 1124874 w 3695836"/>
                  <a:gd name="connsiteY45" fmla="*/ 266152 h 1286211"/>
                  <a:gd name="connsiteX46" fmla="*/ 1150746 w 3695836"/>
                  <a:gd name="connsiteY46" fmla="*/ 266152 h 1286211"/>
                  <a:gd name="connsiteX47" fmla="*/ 1150746 w 3695836"/>
                  <a:gd name="connsiteY47" fmla="*/ 273276 h 1286211"/>
                  <a:gd name="connsiteX48" fmla="*/ 1157880 w 3695836"/>
                  <a:gd name="connsiteY48" fmla="*/ 273276 h 1286211"/>
                  <a:gd name="connsiteX49" fmla="*/ 1157880 w 3695836"/>
                  <a:gd name="connsiteY49" fmla="*/ 300822 h 1286211"/>
                  <a:gd name="connsiteX50" fmla="*/ 1181945 w 3695836"/>
                  <a:gd name="connsiteY50" fmla="*/ 300822 h 1286211"/>
                  <a:gd name="connsiteX51" fmla="*/ 1181945 w 3695836"/>
                  <a:gd name="connsiteY51" fmla="*/ 307566 h 1286211"/>
                  <a:gd name="connsiteX52" fmla="*/ 1201634 w 3695836"/>
                  <a:gd name="connsiteY52" fmla="*/ 307566 h 1286211"/>
                  <a:gd name="connsiteX53" fmla="*/ 1201634 w 3695836"/>
                  <a:gd name="connsiteY53" fmla="*/ 314215 h 1286211"/>
                  <a:gd name="connsiteX54" fmla="*/ 1207817 w 3695836"/>
                  <a:gd name="connsiteY54" fmla="*/ 314215 h 1286211"/>
                  <a:gd name="connsiteX55" fmla="*/ 1207817 w 3695836"/>
                  <a:gd name="connsiteY55" fmla="*/ 320389 h 1286211"/>
                  <a:gd name="connsiteX56" fmla="*/ 1227507 w 3695836"/>
                  <a:gd name="connsiteY56" fmla="*/ 320389 h 1286211"/>
                  <a:gd name="connsiteX57" fmla="*/ 1227507 w 3695836"/>
                  <a:gd name="connsiteY57" fmla="*/ 341761 h 1286211"/>
                  <a:gd name="connsiteX58" fmla="*/ 1233689 w 3695836"/>
                  <a:gd name="connsiteY58" fmla="*/ 341761 h 1286211"/>
                  <a:gd name="connsiteX59" fmla="*/ 1233689 w 3695836"/>
                  <a:gd name="connsiteY59" fmla="*/ 356009 h 1286211"/>
                  <a:gd name="connsiteX60" fmla="*/ 1272498 w 3695836"/>
                  <a:gd name="connsiteY60" fmla="*/ 356009 h 1286211"/>
                  <a:gd name="connsiteX61" fmla="*/ 1272498 w 3695836"/>
                  <a:gd name="connsiteY61" fmla="*/ 374342 h 1286211"/>
                  <a:gd name="connsiteX62" fmla="*/ 1284102 w 3695836"/>
                  <a:gd name="connsiteY62" fmla="*/ 374342 h 1286211"/>
                  <a:gd name="connsiteX63" fmla="*/ 1284102 w 3695836"/>
                  <a:gd name="connsiteY63" fmla="*/ 395239 h 1286211"/>
                  <a:gd name="connsiteX64" fmla="*/ 1317108 w 3695836"/>
                  <a:gd name="connsiteY64" fmla="*/ 395239 h 1286211"/>
                  <a:gd name="connsiteX65" fmla="*/ 1317108 w 3695836"/>
                  <a:gd name="connsiteY65" fmla="*/ 402838 h 1286211"/>
                  <a:gd name="connsiteX66" fmla="*/ 1341649 w 3695836"/>
                  <a:gd name="connsiteY66" fmla="*/ 402838 h 1286211"/>
                  <a:gd name="connsiteX67" fmla="*/ 1341649 w 3695836"/>
                  <a:gd name="connsiteY67" fmla="*/ 417086 h 1286211"/>
                  <a:gd name="connsiteX68" fmla="*/ 1428112 w 3695836"/>
                  <a:gd name="connsiteY68" fmla="*/ 417086 h 1286211"/>
                  <a:gd name="connsiteX69" fmla="*/ 1428112 w 3695836"/>
                  <a:gd name="connsiteY69" fmla="*/ 430859 h 1286211"/>
                  <a:gd name="connsiteX70" fmla="*/ 1436578 w 3695836"/>
                  <a:gd name="connsiteY70" fmla="*/ 430859 h 1286211"/>
                  <a:gd name="connsiteX71" fmla="*/ 1436578 w 3695836"/>
                  <a:gd name="connsiteY71" fmla="*/ 437128 h 1286211"/>
                  <a:gd name="connsiteX72" fmla="*/ 1462450 w 3695836"/>
                  <a:gd name="connsiteY72" fmla="*/ 437128 h 1286211"/>
                  <a:gd name="connsiteX73" fmla="*/ 1462450 w 3695836"/>
                  <a:gd name="connsiteY73" fmla="*/ 443777 h 1286211"/>
                  <a:gd name="connsiteX74" fmla="*/ 1513719 w 3695836"/>
                  <a:gd name="connsiteY74" fmla="*/ 443777 h 1286211"/>
                  <a:gd name="connsiteX75" fmla="*/ 1513719 w 3695836"/>
                  <a:gd name="connsiteY75" fmla="*/ 450046 h 1286211"/>
                  <a:gd name="connsiteX76" fmla="*/ 1526655 w 3695836"/>
                  <a:gd name="connsiteY76" fmla="*/ 450046 h 1286211"/>
                  <a:gd name="connsiteX77" fmla="*/ 1526655 w 3695836"/>
                  <a:gd name="connsiteY77" fmla="*/ 457550 h 1286211"/>
                  <a:gd name="connsiteX78" fmla="*/ 1640797 w 3695836"/>
                  <a:gd name="connsiteY78" fmla="*/ 457550 h 1286211"/>
                  <a:gd name="connsiteX79" fmla="*/ 1640797 w 3695836"/>
                  <a:gd name="connsiteY79" fmla="*/ 477117 h 1286211"/>
                  <a:gd name="connsiteX80" fmla="*/ 1677323 w 3695836"/>
                  <a:gd name="connsiteY80" fmla="*/ 477117 h 1286211"/>
                  <a:gd name="connsiteX81" fmla="*/ 1677323 w 3695836"/>
                  <a:gd name="connsiteY81" fmla="*/ 484716 h 1286211"/>
                  <a:gd name="connsiteX82" fmla="*/ 1684076 w 3695836"/>
                  <a:gd name="connsiteY82" fmla="*/ 484716 h 1286211"/>
                  <a:gd name="connsiteX83" fmla="*/ 1684076 w 3695836"/>
                  <a:gd name="connsiteY83" fmla="*/ 498109 h 1286211"/>
                  <a:gd name="connsiteX84" fmla="*/ 1705478 w 3695836"/>
                  <a:gd name="connsiteY84" fmla="*/ 498109 h 1286211"/>
                  <a:gd name="connsiteX85" fmla="*/ 1705478 w 3695836"/>
                  <a:gd name="connsiteY85" fmla="*/ 524800 h 1286211"/>
                  <a:gd name="connsiteX86" fmla="*/ 1720602 w 3695836"/>
                  <a:gd name="connsiteY86" fmla="*/ 524800 h 1286211"/>
                  <a:gd name="connsiteX87" fmla="*/ 1720602 w 3695836"/>
                  <a:gd name="connsiteY87" fmla="*/ 554151 h 1286211"/>
                  <a:gd name="connsiteX88" fmla="*/ 1779005 w 3695836"/>
                  <a:gd name="connsiteY88" fmla="*/ 554151 h 1286211"/>
                  <a:gd name="connsiteX89" fmla="*/ 1779005 w 3695836"/>
                  <a:gd name="connsiteY89" fmla="*/ 574193 h 1286211"/>
                  <a:gd name="connsiteX90" fmla="*/ 1799075 w 3695836"/>
                  <a:gd name="connsiteY90" fmla="*/ 574193 h 1286211"/>
                  <a:gd name="connsiteX91" fmla="*/ 1799075 w 3695836"/>
                  <a:gd name="connsiteY91" fmla="*/ 597370 h 1286211"/>
                  <a:gd name="connsiteX92" fmla="*/ 1817338 w 3695836"/>
                  <a:gd name="connsiteY92" fmla="*/ 597370 h 1286211"/>
                  <a:gd name="connsiteX93" fmla="*/ 1817338 w 3695836"/>
                  <a:gd name="connsiteY93" fmla="*/ 621876 h 1286211"/>
                  <a:gd name="connsiteX94" fmla="*/ 1825423 w 3695836"/>
                  <a:gd name="connsiteY94" fmla="*/ 621876 h 1286211"/>
                  <a:gd name="connsiteX95" fmla="*/ 1825423 w 3695836"/>
                  <a:gd name="connsiteY95" fmla="*/ 639639 h 1286211"/>
                  <a:gd name="connsiteX96" fmla="*/ 1837883 w 3695836"/>
                  <a:gd name="connsiteY96" fmla="*/ 639639 h 1286211"/>
                  <a:gd name="connsiteX97" fmla="*/ 1837883 w 3695836"/>
                  <a:gd name="connsiteY97" fmla="*/ 652557 h 1286211"/>
                  <a:gd name="connsiteX98" fmla="*/ 1856146 w 3695836"/>
                  <a:gd name="connsiteY98" fmla="*/ 652557 h 1286211"/>
                  <a:gd name="connsiteX99" fmla="*/ 1856146 w 3695836"/>
                  <a:gd name="connsiteY99" fmla="*/ 673549 h 1286211"/>
                  <a:gd name="connsiteX100" fmla="*/ 1863756 w 3695836"/>
                  <a:gd name="connsiteY100" fmla="*/ 673549 h 1286211"/>
                  <a:gd name="connsiteX101" fmla="*/ 1863756 w 3695836"/>
                  <a:gd name="connsiteY101" fmla="*/ 689982 h 1286211"/>
                  <a:gd name="connsiteX102" fmla="*/ 1869558 w 3695836"/>
                  <a:gd name="connsiteY102" fmla="*/ 689982 h 1286211"/>
                  <a:gd name="connsiteX103" fmla="*/ 1869558 w 3695836"/>
                  <a:gd name="connsiteY103" fmla="*/ 708314 h 1286211"/>
                  <a:gd name="connsiteX104" fmla="*/ 1875360 w 3695836"/>
                  <a:gd name="connsiteY104" fmla="*/ 708314 h 1286211"/>
                  <a:gd name="connsiteX105" fmla="*/ 1875360 w 3695836"/>
                  <a:gd name="connsiteY105" fmla="*/ 716103 h 1286211"/>
                  <a:gd name="connsiteX106" fmla="*/ 1894003 w 3695836"/>
                  <a:gd name="connsiteY106" fmla="*/ 716103 h 1286211"/>
                  <a:gd name="connsiteX107" fmla="*/ 1894003 w 3695836"/>
                  <a:gd name="connsiteY107" fmla="*/ 722942 h 1286211"/>
                  <a:gd name="connsiteX108" fmla="*/ 1921207 w 3695836"/>
                  <a:gd name="connsiteY108" fmla="*/ 722942 h 1286211"/>
                  <a:gd name="connsiteX109" fmla="*/ 1921207 w 3695836"/>
                  <a:gd name="connsiteY109" fmla="*/ 730066 h 1286211"/>
                  <a:gd name="connsiteX110" fmla="*/ 1939565 w 3695836"/>
                  <a:gd name="connsiteY110" fmla="*/ 730066 h 1286211"/>
                  <a:gd name="connsiteX111" fmla="*/ 1939565 w 3695836"/>
                  <a:gd name="connsiteY111" fmla="*/ 746499 h 1286211"/>
                  <a:gd name="connsiteX112" fmla="*/ 1978278 w 3695836"/>
                  <a:gd name="connsiteY112" fmla="*/ 746499 h 1286211"/>
                  <a:gd name="connsiteX113" fmla="*/ 1978278 w 3695836"/>
                  <a:gd name="connsiteY113" fmla="*/ 763881 h 1286211"/>
                  <a:gd name="connsiteX114" fmla="*/ 2026504 w 3695836"/>
                  <a:gd name="connsiteY114" fmla="*/ 763881 h 1286211"/>
                  <a:gd name="connsiteX115" fmla="*/ 2026504 w 3695836"/>
                  <a:gd name="connsiteY115" fmla="*/ 770625 h 1286211"/>
                  <a:gd name="connsiteX116" fmla="*/ 2035350 w 3695836"/>
                  <a:gd name="connsiteY116" fmla="*/ 770625 h 1286211"/>
                  <a:gd name="connsiteX117" fmla="*/ 2035350 w 3695836"/>
                  <a:gd name="connsiteY117" fmla="*/ 783923 h 1286211"/>
                  <a:gd name="connsiteX118" fmla="*/ 2060366 w 3695836"/>
                  <a:gd name="connsiteY118" fmla="*/ 783923 h 1286211"/>
                  <a:gd name="connsiteX119" fmla="*/ 2060366 w 3695836"/>
                  <a:gd name="connsiteY119" fmla="*/ 790192 h 1286211"/>
                  <a:gd name="connsiteX120" fmla="*/ 2067024 w 3695836"/>
                  <a:gd name="connsiteY120" fmla="*/ 790192 h 1286211"/>
                  <a:gd name="connsiteX121" fmla="*/ 2067024 w 3695836"/>
                  <a:gd name="connsiteY121" fmla="*/ 798171 h 1286211"/>
                  <a:gd name="connsiteX122" fmla="*/ 2087950 w 3695836"/>
                  <a:gd name="connsiteY122" fmla="*/ 798171 h 1286211"/>
                  <a:gd name="connsiteX123" fmla="*/ 2087950 w 3695836"/>
                  <a:gd name="connsiteY123" fmla="*/ 805295 h 1286211"/>
                  <a:gd name="connsiteX124" fmla="*/ 2137507 w 3695836"/>
                  <a:gd name="connsiteY124" fmla="*/ 805295 h 1286211"/>
                  <a:gd name="connsiteX125" fmla="*/ 2137507 w 3695836"/>
                  <a:gd name="connsiteY125" fmla="*/ 818213 h 1286211"/>
                  <a:gd name="connsiteX126" fmla="*/ 2158433 w 3695836"/>
                  <a:gd name="connsiteY126" fmla="*/ 818213 h 1286211"/>
                  <a:gd name="connsiteX127" fmla="*/ 2158433 w 3695836"/>
                  <a:gd name="connsiteY127" fmla="*/ 837781 h 1286211"/>
                  <a:gd name="connsiteX128" fmla="*/ 2200761 w 3695836"/>
                  <a:gd name="connsiteY128" fmla="*/ 837781 h 1286211"/>
                  <a:gd name="connsiteX129" fmla="*/ 2200761 w 3695836"/>
                  <a:gd name="connsiteY129" fmla="*/ 845855 h 1286211"/>
                  <a:gd name="connsiteX130" fmla="*/ 2242233 w 3695836"/>
                  <a:gd name="connsiteY130" fmla="*/ 845855 h 1286211"/>
                  <a:gd name="connsiteX131" fmla="*/ 2242233 w 3695836"/>
                  <a:gd name="connsiteY131" fmla="*/ 852504 h 1286211"/>
                  <a:gd name="connsiteX132" fmla="*/ 2294453 w 3695836"/>
                  <a:gd name="connsiteY132" fmla="*/ 852504 h 1286211"/>
                  <a:gd name="connsiteX133" fmla="*/ 2294453 w 3695836"/>
                  <a:gd name="connsiteY133" fmla="*/ 861432 h 1286211"/>
                  <a:gd name="connsiteX134" fmla="*/ 2334593 w 3695836"/>
                  <a:gd name="connsiteY134" fmla="*/ 861432 h 1286211"/>
                  <a:gd name="connsiteX135" fmla="*/ 2334593 w 3695836"/>
                  <a:gd name="connsiteY135" fmla="*/ 878815 h 1286211"/>
                  <a:gd name="connsiteX136" fmla="*/ 2423244 w 3695836"/>
                  <a:gd name="connsiteY136" fmla="*/ 878815 h 1286211"/>
                  <a:gd name="connsiteX137" fmla="*/ 2423244 w 3695836"/>
                  <a:gd name="connsiteY137" fmla="*/ 887269 h 1286211"/>
                  <a:gd name="connsiteX138" fmla="*/ 2431804 w 3695836"/>
                  <a:gd name="connsiteY138" fmla="*/ 887269 h 1286211"/>
                  <a:gd name="connsiteX139" fmla="*/ 2431804 w 3695836"/>
                  <a:gd name="connsiteY139" fmla="*/ 895722 h 1286211"/>
                  <a:gd name="connsiteX140" fmla="*/ 2448735 w 3695836"/>
                  <a:gd name="connsiteY140" fmla="*/ 895722 h 1286211"/>
                  <a:gd name="connsiteX141" fmla="*/ 2448735 w 3695836"/>
                  <a:gd name="connsiteY141" fmla="*/ 909495 h 1286211"/>
                  <a:gd name="connsiteX142" fmla="*/ 2483073 w 3695836"/>
                  <a:gd name="connsiteY142" fmla="*/ 909495 h 1286211"/>
                  <a:gd name="connsiteX143" fmla="*/ 2483073 w 3695836"/>
                  <a:gd name="connsiteY143" fmla="*/ 921559 h 1286211"/>
                  <a:gd name="connsiteX144" fmla="*/ 2528064 w 3695836"/>
                  <a:gd name="connsiteY144" fmla="*/ 921559 h 1286211"/>
                  <a:gd name="connsiteX145" fmla="*/ 2528064 w 3695836"/>
                  <a:gd name="connsiteY145" fmla="*/ 930013 h 1286211"/>
                  <a:gd name="connsiteX146" fmla="*/ 2567729 w 3695836"/>
                  <a:gd name="connsiteY146" fmla="*/ 930013 h 1286211"/>
                  <a:gd name="connsiteX147" fmla="*/ 2567729 w 3695836"/>
                  <a:gd name="connsiteY147" fmla="*/ 939796 h 1286211"/>
                  <a:gd name="connsiteX148" fmla="*/ 2607013 w 3695836"/>
                  <a:gd name="connsiteY148" fmla="*/ 939796 h 1286211"/>
                  <a:gd name="connsiteX149" fmla="*/ 2607013 w 3695836"/>
                  <a:gd name="connsiteY149" fmla="*/ 945115 h 1286211"/>
                  <a:gd name="connsiteX150" fmla="*/ 2647533 w 3695836"/>
                  <a:gd name="connsiteY150" fmla="*/ 945115 h 1286211"/>
                  <a:gd name="connsiteX151" fmla="*/ 2647533 w 3695836"/>
                  <a:gd name="connsiteY151" fmla="*/ 961548 h 1286211"/>
                  <a:gd name="connsiteX152" fmla="*/ 2764339 w 3695836"/>
                  <a:gd name="connsiteY152" fmla="*/ 961548 h 1286211"/>
                  <a:gd name="connsiteX153" fmla="*/ 2764339 w 3695836"/>
                  <a:gd name="connsiteY153" fmla="*/ 976271 h 1286211"/>
                  <a:gd name="connsiteX154" fmla="*/ 2774612 w 3695836"/>
                  <a:gd name="connsiteY154" fmla="*/ 976271 h 1286211"/>
                  <a:gd name="connsiteX155" fmla="*/ 2774612 w 3695836"/>
                  <a:gd name="connsiteY155" fmla="*/ 987384 h 1286211"/>
                  <a:gd name="connsiteX156" fmla="*/ 2785361 w 3695836"/>
                  <a:gd name="connsiteY156" fmla="*/ 987384 h 1286211"/>
                  <a:gd name="connsiteX157" fmla="*/ 2785361 w 3695836"/>
                  <a:gd name="connsiteY157" fmla="*/ 994508 h 1286211"/>
                  <a:gd name="connsiteX158" fmla="*/ 2831303 w 3695836"/>
                  <a:gd name="connsiteY158" fmla="*/ 994508 h 1286211"/>
                  <a:gd name="connsiteX159" fmla="*/ 2831303 w 3695836"/>
                  <a:gd name="connsiteY159" fmla="*/ 1007426 h 1286211"/>
                  <a:gd name="connsiteX160" fmla="*/ 2893225 w 3695836"/>
                  <a:gd name="connsiteY160" fmla="*/ 1007426 h 1286211"/>
                  <a:gd name="connsiteX161" fmla="*/ 2893225 w 3695836"/>
                  <a:gd name="connsiteY161" fmla="*/ 1018160 h 1286211"/>
                  <a:gd name="connsiteX162" fmla="*/ 2950772 w 3695836"/>
                  <a:gd name="connsiteY162" fmla="*/ 1018160 h 1286211"/>
                  <a:gd name="connsiteX163" fmla="*/ 2950772 w 3695836"/>
                  <a:gd name="connsiteY163" fmla="*/ 1028798 h 1286211"/>
                  <a:gd name="connsiteX164" fmla="*/ 3096113 w 3695836"/>
                  <a:gd name="connsiteY164" fmla="*/ 1028798 h 1286211"/>
                  <a:gd name="connsiteX165" fmla="*/ 3096113 w 3695836"/>
                  <a:gd name="connsiteY165" fmla="*/ 1048461 h 1286211"/>
                  <a:gd name="connsiteX166" fmla="*/ 3115708 w 3695836"/>
                  <a:gd name="connsiteY166" fmla="*/ 1048461 h 1286211"/>
                  <a:gd name="connsiteX167" fmla="*/ 3115708 w 3695836"/>
                  <a:gd name="connsiteY167" fmla="*/ 1072872 h 1286211"/>
                  <a:gd name="connsiteX168" fmla="*/ 3166596 w 3695836"/>
                  <a:gd name="connsiteY168" fmla="*/ 1072872 h 1286211"/>
                  <a:gd name="connsiteX169" fmla="*/ 3166596 w 3695836"/>
                  <a:gd name="connsiteY169" fmla="*/ 1086265 h 1286211"/>
                  <a:gd name="connsiteX170" fmla="*/ 3180388 w 3695836"/>
                  <a:gd name="connsiteY170" fmla="*/ 1086265 h 1286211"/>
                  <a:gd name="connsiteX171" fmla="*/ 3180388 w 3695836"/>
                  <a:gd name="connsiteY171" fmla="*/ 1112767 h 1286211"/>
                  <a:gd name="connsiteX172" fmla="*/ 3197224 w 3695836"/>
                  <a:gd name="connsiteY172" fmla="*/ 1112767 h 1286211"/>
                  <a:gd name="connsiteX173" fmla="*/ 3197224 w 3695836"/>
                  <a:gd name="connsiteY173" fmla="*/ 1128914 h 1286211"/>
                  <a:gd name="connsiteX174" fmla="*/ 3205785 w 3695836"/>
                  <a:gd name="connsiteY174" fmla="*/ 1128914 h 1286211"/>
                  <a:gd name="connsiteX175" fmla="*/ 3205785 w 3695836"/>
                  <a:gd name="connsiteY175" fmla="*/ 1138793 h 1286211"/>
                  <a:gd name="connsiteX176" fmla="*/ 3216058 w 3695836"/>
                  <a:gd name="connsiteY176" fmla="*/ 1138793 h 1286211"/>
                  <a:gd name="connsiteX177" fmla="*/ 3216058 w 3695836"/>
                  <a:gd name="connsiteY177" fmla="*/ 1155320 h 1286211"/>
                  <a:gd name="connsiteX178" fmla="*/ 3562004 w 3695836"/>
                  <a:gd name="connsiteY178" fmla="*/ 1155320 h 1286211"/>
                  <a:gd name="connsiteX179" fmla="*/ 3562004 w 3695836"/>
                  <a:gd name="connsiteY179" fmla="*/ 1286212 h 1286211"/>
                  <a:gd name="connsiteX180" fmla="*/ 3695837 w 3695836"/>
                  <a:gd name="connsiteY180" fmla="*/ 1286212 h 128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3695836" h="1286211">
                    <a:moveTo>
                      <a:pt x="0" y="0"/>
                    </a:moveTo>
                    <a:lnTo>
                      <a:pt x="189286" y="0"/>
                    </a:lnTo>
                    <a:lnTo>
                      <a:pt x="221151" y="0"/>
                    </a:lnTo>
                    <a:lnTo>
                      <a:pt x="221151" y="10069"/>
                    </a:lnTo>
                    <a:lnTo>
                      <a:pt x="239889" y="10069"/>
                    </a:lnTo>
                    <a:lnTo>
                      <a:pt x="239889" y="21182"/>
                    </a:lnTo>
                    <a:lnTo>
                      <a:pt x="333011" y="21182"/>
                    </a:lnTo>
                    <a:lnTo>
                      <a:pt x="333011" y="29256"/>
                    </a:lnTo>
                    <a:lnTo>
                      <a:pt x="489100" y="29256"/>
                    </a:lnTo>
                    <a:lnTo>
                      <a:pt x="489100" y="42554"/>
                    </a:lnTo>
                    <a:lnTo>
                      <a:pt x="553781" y="42554"/>
                    </a:lnTo>
                    <a:lnTo>
                      <a:pt x="553781" y="60411"/>
                    </a:lnTo>
                    <a:lnTo>
                      <a:pt x="622457" y="60411"/>
                    </a:lnTo>
                    <a:lnTo>
                      <a:pt x="622457" y="76464"/>
                    </a:lnTo>
                    <a:lnTo>
                      <a:pt x="647378" y="76464"/>
                    </a:lnTo>
                    <a:lnTo>
                      <a:pt x="647378" y="82638"/>
                    </a:lnTo>
                    <a:lnTo>
                      <a:pt x="661170" y="82638"/>
                    </a:lnTo>
                    <a:lnTo>
                      <a:pt x="661170" y="90712"/>
                    </a:lnTo>
                    <a:lnTo>
                      <a:pt x="680860" y="90712"/>
                    </a:lnTo>
                    <a:lnTo>
                      <a:pt x="680860" y="106670"/>
                    </a:lnTo>
                    <a:lnTo>
                      <a:pt x="750391" y="106670"/>
                    </a:lnTo>
                    <a:lnTo>
                      <a:pt x="750391" y="115219"/>
                    </a:lnTo>
                    <a:lnTo>
                      <a:pt x="768178" y="115219"/>
                    </a:lnTo>
                    <a:lnTo>
                      <a:pt x="768178" y="124052"/>
                    </a:lnTo>
                    <a:lnTo>
                      <a:pt x="808319" y="124052"/>
                    </a:lnTo>
                    <a:lnTo>
                      <a:pt x="808319" y="129847"/>
                    </a:lnTo>
                    <a:lnTo>
                      <a:pt x="827533" y="129847"/>
                    </a:lnTo>
                    <a:lnTo>
                      <a:pt x="827533" y="137445"/>
                    </a:lnTo>
                    <a:lnTo>
                      <a:pt x="851122" y="137445"/>
                    </a:lnTo>
                    <a:lnTo>
                      <a:pt x="851122" y="153498"/>
                    </a:lnTo>
                    <a:lnTo>
                      <a:pt x="928739" y="153498"/>
                    </a:lnTo>
                    <a:lnTo>
                      <a:pt x="928739" y="164137"/>
                    </a:lnTo>
                    <a:lnTo>
                      <a:pt x="934541" y="164137"/>
                    </a:lnTo>
                    <a:lnTo>
                      <a:pt x="934541" y="171736"/>
                    </a:lnTo>
                    <a:lnTo>
                      <a:pt x="953660" y="171736"/>
                    </a:lnTo>
                    <a:lnTo>
                      <a:pt x="953660" y="185509"/>
                    </a:lnTo>
                    <a:lnTo>
                      <a:pt x="983622" y="185509"/>
                    </a:lnTo>
                    <a:lnTo>
                      <a:pt x="983622" y="192633"/>
                    </a:lnTo>
                    <a:lnTo>
                      <a:pt x="1029089" y="192633"/>
                    </a:lnTo>
                    <a:lnTo>
                      <a:pt x="1029089" y="205551"/>
                    </a:lnTo>
                    <a:lnTo>
                      <a:pt x="1062951" y="205551"/>
                    </a:lnTo>
                    <a:lnTo>
                      <a:pt x="1062951" y="233572"/>
                    </a:lnTo>
                    <a:lnTo>
                      <a:pt x="1119547" y="233572"/>
                    </a:lnTo>
                    <a:lnTo>
                      <a:pt x="1119547" y="258078"/>
                    </a:lnTo>
                    <a:lnTo>
                      <a:pt x="1124874" y="258078"/>
                    </a:lnTo>
                    <a:lnTo>
                      <a:pt x="1124874" y="266152"/>
                    </a:lnTo>
                    <a:lnTo>
                      <a:pt x="1150746" y="266152"/>
                    </a:lnTo>
                    <a:lnTo>
                      <a:pt x="1150746" y="273276"/>
                    </a:lnTo>
                    <a:lnTo>
                      <a:pt x="1157880" y="273276"/>
                    </a:lnTo>
                    <a:lnTo>
                      <a:pt x="1157880" y="300822"/>
                    </a:lnTo>
                    <a:lnTo>
                      <a:pt x="1181945" y="300822"/>
                    </a:lnTo>
                    <a:lnTo>
                      <a:pt x="1181945" y="307566"/>
                    </a:lnTo>
                    <a:lnTo>
                      <a:pt x="1201634" y="307566"/>
                    </a:lnTo>
                    <a:lnTo>
                      <a:pt x="1201634" y="314215"/>
                    </a:lnTo>
                    <a:lnTo>
                      <a:pt x="1207817" y="314215"/>
                    </a:lnTo>
                    <a:lnTo>
                      <a:pt x="1207817" y="320389"/>
                    </a:lnTo>
                    <a:lnTo>
                      <a:pt x="1227507" y="320389"/>
                    </a:lnTo>
                    <a:lnTo>
                      <a:pt x="1227507" y="341761"/>
                    </a:lnTo>
                    <a:lnTo>
                      <a:pt x="1233689" y="341761"/>
                    </a:lnTo>
                    <a:lnTo>
                      <a:pt x="1233689" y="356009"/>
                    </a:lnTo>
                    <a:lnTo>
                      <a:pt x="1272498" y="356009"/>
                    </a:lnTo>
                    <a:lnTo>
                      <a:pt x="1272498" y="374342"/>
                    </a:lnTo>
                    <a:lnTo>
                      <a:pt x="1284102" y="374342"/>
                    </a:lnTo>
                    <a:lnTo>
                      <a:pt x="1284102" y="395239"/>
                    </a:lnTo>
                    <a:lnTo>
                      <a:pt x="1317108" y="395239"/>
                    </a:lnTo>
                    <a:lnTo>
                      <a:pt x="1317108" y="402838"/>
                    </a:lnTo>
                    <a:lnTo>
                      <a:pt x="1341649" y="402838"/>
                    </a:lnTo>
                    <a:lnTo>
                      <a:pt x="1341649" y="417086"/>
                    </a:lnTo>
                    <a:lnTo>
                      <a:pt x="1428112" y="417086"/>
                    </a:lnTo>
                    <a:lnTo>
                      <a:pt x="1428112" y="430859"/>
                    </a:lnTo>
                    <a:lnTo>
                      <a:pt x="1436578" y="430859"/>
                    </a:lnTo>
                    <a:lnTo>
                      <a:pt x="1436578" y="437128"/>
                    </a:lnTo>
                    <a:lnTo>
                      <a:pt x="1462450" y="437128"/>
                    </a:lnTo>
                    <a:lnTo>
                      <a:pt x="1462450" y="443777"/>
                    </a:lnTo>
                    <a:lnTo>
                      <a:pt x="1513719" y="443777"/>
                    </a:lnTo>
                    <a:lnTo>
                      <a:pt x="1513719" y="450046"/>
                    </a:lnTo>
                    <a:lnTo>
                      <a:pt x="1526655" y="450046"/>
                    </a:lnTo>
                    <a:lnTo>
                      <a:pt x="1526655" y="457550"/>
                    </a:lnTo>
                    <a:lnTo>
                      <a:pt x="1640797" y="457550"/>
                    </a:lnTo>
                    <a:lnTo>
                      <a:pt x="1640797" y="477117"/>
                    </a:lnTo>
                    <a:lnTo>
                      <a:pt x="1677323" y="477117"/>
                    </a:lnTo>
                    <a:lnTo>
                      <a:pt x="1677323" y="484716"/>
                    </a:lnTo>
                    <a:lnTo>
                      <a:pt x="1684076" y="484716"/>
                    </a:lnTo>
                    <a:lnTo>
                      <a:pt x="1684076" y="498109"/>
                    </a:lnTo>
                    <a:lnTo>
                      <a:pt x="1705478" y="498109"/>
                    </a:lnTo>
                    <a:lnTo>
                      <a:pt x="1705478" y="524800"/>
                    </a:lnTo>
                    <a:lnTo>
                      <a:pt x="1720602" y="524800"/>
                    </a:lnTo>
                    <a:lnTo>
                      <a:pt x="1720602" y="554151"/>
                    </a:lnTo>
                    <a:lnTo>
                      <a:pt x="1779005" y="554151"/>
                    </a:lnTo>
                    <a:lnTo>
                      <a:pt x="1779005" y="574193"/>
                    </a:lnTo>
                    <a:lnTo>
                      <a:pt x="1799075" y="574193"/>
                    </a:lnTo>
                    <a:lnTo>
                      <a:pt x="1799075" y="597370"/>
                    </a:lnTo>
                    <a:lnTo>
                      <a:pt x="1817338" y="597370"/>
                    </a:lnTo>
                    <a:lnTo>
                      <a:pt x="1817338" y="621876"/>
                    </a:lnTo>
                    <a:lnTo>
                      <a:pt x="1825423" y="621876"/>
                    </a:lnTo>
                    <a:lnTo>
                      <a:pt x="1825423" y="639639"/>
                    </a:lnTo>
                    <a:lnTo>
                      <a:pt x="1837883" y="639639"/>
                    </a:lnTo>
                    <a:lnTo>
                      <a:pt x="1837883" y="652557"/>
                    </a:lnTo>
                    <a:lnTo>
                      <a:pt x="1856146" y="652557"/>
                    </a:lnTo>
                    <a:lnTo>
                      <a:pt x="1856146" y="673549"/>
                    </a:lnTo>
                    <a:lnTo>
                      <a:pt x="1863756" y="673549"/>
                    </a:lnTo>
                    <a:lnTo>
                      <a:pt x="1863756" y="689982"/>
                    </a:lnTo>
                    <a:lnTo>
                      <a:pt x="1869558" y="689982"/>
                    </a:lnTo>
                    <a:lnTo>
                      <a:pt x="1869558" y="708314"/>
                    </a:lnTo>
                    <a:lnTo>
                      <a:pt x="1875360" y="708314"/>
                    </a:lnTo>
                    <a:lnTo>
                      <a:pt x="1875360" y="716103"/>
                    </a:lnTo>
                    <a:lnTo>
                      <a:pt x="1894003" y="716103"/>
                    </a:lnTo>
                    <a:lnTo>
                      <a:pt x="1894003" y="722942"/>
                    </a:lnTo>
                    <a:lnTo>
                      <a:pt x="1921207" y="722942"/>
                    </a:lnTo>
                    <a:lnTo>
                      <a:pt x="1921207" y="730066"/>
                    </a:lnTo>
                    <a:lnTo>
                      <a:pt x="1939565" y="730066"/>
                    </a:lnTo>
                    <a:lnTo>
                      <a:pt x="1939565" y="746499"/>
                    </a:lnTo>
                    <a:lnTo>
                      <a:pt x="1978278" y="746499"/>
                    </a:lnTo>
                    <a:lnTo>
                      <a:pt x="1978278" y="763881"/>
                    </a:lnTo>
                    <a:lnTo>
                      <a:pt x="2026504" y="763881"/>
                    </a:lnTo>
                    <a:lnTo>
                      <a:pt x="2026504" y="770625"/>
                    </a:lnTo>
                    <a:lnTo>
                      <a:pt x="2035350" y="770625"/>
                    </a:lnTo>
                    <a:lnTo>
                      <a:pt x="2035350" y="783923"/>
                    </a:lnTo>
                    <a:lnTo>
                      <a:pt x="2060366" y="783923"/>
                    </a:lnTo>
                    <a:lnTo>
                      <a:pt x="2060366" y="790192"/>
                    </a:lnTo>
                    <a:lnTo>
                      <a:pt x="2067024" y="790192"/>
                    </a:lnTo>
                    <a:lnTo>
                      <a:pt x="2067024" y="798171"/>
                    </a:lnTo>
                    <a:lnTo>
                      <a:pt x="2087950" y="798171"/>
                    </a:lnTo>
                    <a:lnTo>
                      <a:pt x="2087950" y="805295"/>
                    </a:lnTo>
                    <a:lnTo>
                      <a:pt x="2137507" y="805295"/>
                    </a:lnTo>
                    <a:lnTo>
                      <a:pt x="2137507" y="818213"/>
                    </a:lnTo>
                    <a:lnTo>
                      <a:pt x="2158433" y="818213"/>
                    </a:lnTo>
                    <a:lnTo>
                      <a:pt x="2158433" y="837781"/>
                    </a:lnTo>
                    <a:lnTo>
                      <a:pt x="2200761" y="837781"/>
                    </a:lnTo>
                    <a:lnTo>
                      <a:pt x="2200761" y="845855"/>
                    </a:lnTo>
                    <a:lnTo>
                      <a:pt x="2242233" y="845855"/>
                    </a:lnTo>
                    <a:lnTo>
                      <a:pt x="2242233" y="852504"/>
                    </a:lnTo>
                    <a:lnTo>
                      <a:pt x="2294453" y="852504"/>
                    </a:lnTo>
                    <a:lnTo>
                      <a:pt x="2294453" y="861432"/>
                    </a:lnTo>
                    <a:lnTo>
                      <a:pt x="2334593" y="861432"/>
                    </a:lnTo>
                    <a:lnTo>
                      <a:pt x="2334593" y="878815"/>
                    </a:lnTo>
                    <a:lnTo>
                      <a:pt x="2423244" y="878815"/>
                    </a:lnTo>
                    <a:lnTo>
                      <a:pt x="2423244" y="887269"/>
                    </a:lnTo>
                    <a:lnTo>
                      <a:pt x="2431804" y="887269"/>
                    </a:lnTo>
                    <a:lnTo>
                      <a:pt x="2431804" y="895722"/>
                    </a:lnTo>
                    <a:lnTo>
                      <a:pt x="2448735" y="895722"/>
                    </a:lnTo>
                    <a:lnTo>
                      <a:pt x="2448735" y="909495"/>
                    </a:lnTo>
                    <a:lnTo>
                      <a:pt x="2483073" y="909495"/>
                    </a:lnTo>
                    <a:lnTo>
                      <a:pt x="2483073" y="921559"/>
                    </a:lnTo>
                    <a:lnTo>
                      <a:pt x="2528064" y="921559"/>
                    </a:lnTo>
                    <a:lnTo>
                      <a:pt x="2528064" y="930013"/>
                    </a:lnTo>
                    <a:lnTo>
                      <a:pt x="2567729" y="930013"/>
                    </a:lnTo>
                    <a:lnTo>
                      <a:pt x="2567729" y="939796"/>
                    </a:lnTo>
                    <a:lnTo>
                      <a:pt x="2607013" y="939796"/>
                    </a:lnTo>
                    <a:lnTo>
                      <a:pt x="2607013" y="945115"/>
                    </a:lnTo>
                    <a:lnTo>
                      <a:pt x="2647533" y="945115"/>
                    </a:lnTo>
                    <a:lnTo>
                      <a:pt x="2647533" y="961548"/>
                    </a:lnTo>
                    <a:lnTo>
                      <a:pt x="2764339" y="961548"/>
                    </a:lnTo>
                    <a:lnTo>
                      <a:pt x="2764339" y="976271"/>
                    </a:lnTo>
                    <a:lnTo>
                      <a:pt x="2774612" y="976271"/>
                    </a:lnTo>
                    <a:lnTo>
                      <a:pt x="2774612" y="987384"/>
                    </a:lnTo>
                    <a:lnTo>
                      <a:pt x="2785361" y="987384"/>
                    </a:lnTo>
                    <a:lnTo>
                      <a:pt x="2785361" y="994508"/>
                    </a:lnTo>
                    <a:lnTo>
                      <a:pt x="2831303" y="994508"/>
                    </a:lnTo>
                    <a:lnTo>
                      <a:pt x="2831303" y="1007426"/>
                    </a:lnTo>
                    <a:lnTo>
                      <a:pt x="2893225" y="1007426"/>
                    </a:lnTo>
                    <a:lnTo>
                      <a:pt x="2893225" y="1018160"/>
                    </a:lnTo>
                    <a:lnTo>
                      <a:pt x="2950772" y="1018160"/>
                    </a:lnTo>
                    <a:lnTo>
                      <a:pt x="2950772" y="1028798"/>
                    </a:lnTo>
                    <a:lnTo>
                      <a:pt x="3096113" y="1028798"/>
                    </a:lnTo>
                    <a:lnTo>
                      <a:pt x="3096113" y="1048461"/>
                    </a:lnTo>
                    <a:lnTo>
                      <a:pt x="3115708" y="1048461"/>
                    </a:lnTo>
                    <a:lnTo>
                      <a:pt x="3115708" y="1072872"/>
                    </a:lnTo>
                    <a:lnTo>
                      <a:pt x="3166596" y="1072872"/>
                    </a:lnTo>
                    <a:lnTo>
                      <a:pt x="3166596" y="1086265"/>
                    </a:lnTo>
                    <a:lnTo>
                      <a:pt x="3180388" y="1086265"/>
                    </a:lnTo>
                    <a:lnTo>
                      <a:pt x="3180388" y="1112767"/>
                    </a:lnTo>
                    <a:lnTo>
                      <a:pt x="3197224" y="1112767"/>
                    </a:lnTo>
                    <a:lnTo>
                      <a:pt x="3197224" y="1128914"/>
                    </a:lnTo>
                    <a:lnTo>
                      <a:pt x="3205785" y="1128914"/>
                    </a:lnTo>
                    <a:lnTo>
                      <a:pt x="3205785" y="1138793"/>
                    </a:lnTo>
                    <a:lnTo>
                      <a:pt x="3216058" y="1138793"/>
                    </a:lnTo>
                    <a:lnTo>
                      <a:pt x="3216058" y="1155320"/>
                    </a:lnTo>
                    <a:lnTo>
                      <a:pt x="3562004" y="1155320"/>
                    </a:lnTo>
                    <a:lnTo>
                      <a:pt x="3562004" y="1286212"/>
                    </a:lnTo>
                    <a:lnTo>
                      <a:pt x="3695837" y="1286212"/>
                    </a:lnTo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56603" name="Graphic 468">
                <a:extLst>
                  <a:ext uri="{FF2B5EF4-FFF2-40B4-BE49-F238E27FC236}">
                    <a16:creationId xmlns:a16="http://schemas.microsoft.com/office/drawing/2014/main" id="{1A977AB6-CE33-5E43-AA87-025BFC7EF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58515" y="2618393"/>
                <a:ext cx="3436162" cy="1292195"/>
                <a:chOff x="7358515" y="2618393"/>
                <a:chExt cx="3436162" cy="1292195"/>
              </a:xfrm>
            </p:grpSpPr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F51DBF3E-E969-3947-AE09-8E466BD4A9C2}"/>
                    </a:ext>
                  </a:extLst>
                </p:cNvPr>
                <p:cNvSpPr/>
                <p:nvPr/>
              </p:nvSpPr>
              <p:spPr>
                <a:xfrm>
                  <a:off x="7358952" y="2618971"/>
                  <a:ext cx="27517" cy="27501"/>
                </a:xfrm>
                <a:custGeom>
                  <a:avLst/>
                  <a:gdLst>
                    <a:gd name="connsiteX0" fmla="*/ 27808 w 27774"/>
                    <a:gd name="connsiteY0" fmla="*/ 13869 h 27736"/>
                    <a:gd name="connsiteX1" fmla="*/ 13921 w 27774"/>
                    <a:gd name="connsiteY1" fmla="*/ 27737 h 27736"/>
                    <a:gd name="connsiteX2" fmla="*/ 33 w 27774"/>
                    <a:gd name="connsiteY2" fmla="*/ 13869 h 27736"/>
                    <a:gd name="connsiteX3" fmla="*/ 13921 w 27774"/>
                    <a:gd name="connsiteY3" fmla="*/ 1 h 27736"/>
                    <a:gd name="connsiteX4" fmla="*/ 27808 w 27774"/>
                    <a:gd name="connsiteY4" fmla="*/ 13869 h 27736"/>
                    <a:gd name="connsiteX5" fmla="*/ 27808 w 27774"/>
                    <a:gd name="connsiteY5" fmla="*/ 1386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7808" y="13869"/>
                      </a:moveTo>
                      <a:cubicBezTo>
                        <a:pt x="27808" y="21563"/>
                        <a:pt x="21625" y="27737"/>
                        <a:pt x="13921" y="27737"/>
                      </a:cubicBezTo>
                      <a:cubicBezTo>
                        <a:pt x="6216" y="27737"/>
                        <a:pt x="33" y="21563"/>
                        <a:pt x="33" y="13869"/>
                      </a:cubicBezTo>
                      <a:cubicBezTo>
                        <a:pt x="33" y="6175"/>
                        <a:pt x="6216" y="1"/>
                        <a:pt x="13921" y="1"/>
                      </a:cubicBezTo>
                      <a:cubicBezTo>
                        <a:pt x="21625" y="1"/>
                        <a:pt x="27808" y="6175"/>
                        <a:pt x="27808" y="13869"/>
                      </a:cubicBezTo>
                      <a:lnTo>
                        <a:pt x="27808" y="1386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FF8F9127-6643-404E-9C86-E19CC28D45A8}"/>
                    </a:ext>
                  </a:extLst>
                </p:cNvPr>
                <p:cNvSpPr/>
                <p:nvPr/>
              </p:nvSpPr>
              <p:spPr>
                <a:xfrm>
                  <a:off x="8029965" y="2783982"/>
                  <a:ext cx="27519" cy="27501"/>
                </a:xfrm>
                <a:custGeom>
                  <a:avLst/>
                  <a:gdLst>
                    <a:gd name="connsiteX0" fmla="*/ 27879 w 27774"/>
                    <a:gd name="connsiteY0" fmla="*/ 13886 h 27736"/>
                    <a:gd name="connsiteX1" fmla="*/ 13991 w 27774"/>
                    <a:gd name="connsiteY1" fmla="*/ 27754 h 27736"/>
                    <a:gd name="connsiteX2" fmla="*/ 104 w 27774"/>
                    <a:gd name="connsiteY2" fmla="*/ 13886 h 27736"/>
                    <a:gd name="connsiteX3" fmla="*/ 13991 w 27774"/>
                    <a:gd name="connsiteY3" fmla="*/ 18 h 27736"/>
                    <a:gd name="connsiteX4" fmla="*/ 27879 w 27774"/>
                    <a:gd name="connsiteY4" fmla="*/ 13886 h 27736"/>
                    <a:gd name="connsiteX5" fmla="*/ 27879 w 27774"/>
                    <a:gd name="connsiteY5" fmla="*/ 1388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7879" y="13886"/>
                      </a:moveTo>
                      <a:cubicBezTo>
                        <a:pt x="27879" y="21580"/>
                        <a:pt x="21696" y="27754"/>
                        <a:pt x="13991" y="27754"/>
                      </a:cubicBezTo>
                      <a:cubicBezTo>
                        <a:pt x="6287" y="27754"/>
                        <a:pt x="104" y="21580"/>
                        <a:pt x="104" y="13886"/>
                      </a:cubicBezTo>
                      <a:cubicBezTo>
                        <a:pt x="104" y="6192"/>
                        <a:pt x="6287" y="18"/>
                        <a:pt x="13991" y="18"/>
                      </a:cubicBezTo>
                      <a:cubicBezTo>
                        <a:pt x="21696" y="18"/>
                        <a:pt x="27879" y="6192"/>
                        <a:pt x="27879" y="13886"/>
                      </a:cubicBezTo>
                      <a:lnTo>
                        <a:pt x="27879" y="1388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F38DEAE0-25EB-CF4A-B50C-A7C360AD082C}"/>
                    </a:ext>
                  </a:extLst>
                </p:cNvPr>
                <p:cNvSpPr/>
                <p:nvPr/>
              </p:nvSpPr>
              <p:spPr>
                <a:xfrm>
                  <a:off x="8950756" y="3310747"/>
                  <a:ext cx="27517" cy="27502"/>
                </a:xfrm>
                <a:custGeom>
                  <a:avLst/>
                  <a:gdLst>
                    <a:gd name="connsiteX0" fmla="*/ 27975 w 27774"/>
                    <a:gd name="connsiteY0" fmla="*/ 13942 h 27736"/>
                    <a:gd name="connsiteX1" fmla="*/ 14088 w 27774"/>
                    <a:gd name="connsiteY1" fmla="*/ 27810 h 27736"/>
                    <a:gd name="connsiteX2" fmla="*/ 201 w 27774"/>
                    <a:gd name="connsiteY2" fmla="*/ 13942 h 27736"/>
                    <a:gd name="connsiteX3" fmla="*/ 14088 w 27774"/>
                    <a:gd name="connsiteY3" fmla="*/ 74 h 27736"/>
                    <a:gd name="connsiteX4" fmla="*/ 27975 w 27774"/>
                    <a:gd name="connsiteY4" fmla="*/ 13942 h 27736"/>
                    <a:gd name="connsiteX5" fmla="*/ 27975 w 27774"/>
                    <a:gd name="connsiteY5" fmla="*/ 13942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7975" y="13942"/>
                      </a:moveTo>
                      <a:cubicBezTo>
                        <a:pt x="27975" y="21636"/>
                        <a:pt x="21793" y="27810"/>
                        <a:pt x="14088" y="27810"/>
                      </a:cubicBezTo>
                      <a:cubicBezTo>
                        <a:pt x="6383" y="27810"/>
                        <a:pt x="201" y="21636"/>
                        <a:pt x="201" y="13942"/>
                      </a:cubicBezTo>
                      <a:cubicBezTo>
                        <a:pt x="201" y="6248"/>
                        <a:pt x="6383" y="74"/>
                        <a:pt x="14088" y="74"/>
                      </a:cubicBezTo>
                      <a:cubicBezTo>
                        <a:pt x="21793" y="74"/>
                        <a:pt x="27975" y="6248"/>
                        <a:pt x="27975" y="13942"/>
                      </a:cubicBezTo>
                      <a:lnTo>
                        <a:pt x="27975" y="13942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8479701B-8594-FD4C-822A-D940A5D7EDE3}"/>
                    </a:ext>
                  </a:extLst>
                </p:cNvPr>
                <p:cNvSpPr/>
                <p:nvPr/>
              </p:nvSpPr>
              <p:spPr>
                <a:xfrm>
                  <a:off x="9177248" y="3403830"/>
                  <a:ext cx="27519" cy="27502"/>
                </a:xfrm>
                <a:custGeom>
                  <a:avLst/>
                  <a:gdLst>
                    <a:gd name="connsiteX0" fmla="*/ 27999 w 27774"/>
                    <a:gd name="connsiteY0" fmla="*/ 13951 h 27736"/>
                    <a:gd name="connsiteX1" fmla="*/ 14112 w 27774"/>
                    <a:gd name="connsiteY1" fmla="*/ 27819 h 27736"/>
                    <a:gd name="connsiteX2" fmla="*/ 224 w 27774"/>
                    <a:gd name="connsiteY2" fmla="*/ 13951 h 27736"/>
                    <a:gd name="connsiteX3" fmla="*/ 14112 w 27774"/>
                    <a:gd name="connsiteY3" fmla="*/ 83 h 27736"/>
                    <a:gd name="connsiteX4" fmla="*/ 27999 w 27774"/>
                    <a:gd name="connsiteY4" fmla="*/ 13951 h 27736"/>
                    <a:gd name="connsiteX5" fmla="*/ 27999 w 27774"/>
                    <a:gd name="connsiteY5" fmla="*/ 13951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7999" y="13951"/>
                      </a:moveTo>
                      <a:cubicBezTo>
                        <a:pt x="27999" y="21645"/>
                        <a:pt x="21816" y="27819"/>
                        <a:pt x="14112" y="27819"/>
                      </a:cubicBezTo>
                      <a:cubicBezTo>
                        <a:pt x="6407" y="27819"/>
                        <a:pt x="224" y="21645"/>
                        <a:pt x="224" y="13951"/>
                      </a:cubicBezTo>
                      <a:cubicBezTo>
                        <a:pt x="224" y="6257"/>
                        <a:pt x="6407" y="83"/>
                        <a:pt x="14112" y="83"/>
                      </a:cubicBezTo>
                      <a:cubicBezTo>
                        <a:pt x="21816" y="83"/>
                        <a:pt x="27999" y="6257"/>
                        <a:pt x="27999" y="13951"/>
                      </a:cubicBezTo>
                      <a:lnTo>
                        <a:pt x="27999" y="13951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B7A0C288-06C0-5148-926C-8E4C43DC5761}"/>
                    </a:ext>
                  </a:extLst>
                </p:cNvPr>
                <p:cNvSpPr/>
                <p:nvPr/>
              </p:nvSpPr>
              <p:spPr>
                <a:xfrm>
                  <a:off x="9342356" y="3450371"/>
                  <a:ext cx="29635" cy="27502"/>
                </a:xfrm>
                <a:custGeom>
                  <a:avLst/>
                  <a:gdLst>
                    <a:gd name="connsiteX0" fmla="*/ 28017 w 27774"/>
                    <a:gd name="connsiteY0" fmla="*/ 13956 h 27736"/>
                    <a:gd name="connsiteX1" fmla="*/ 14129 w 27774"/>
                    <a:gd name="connsiteY1" fmla="*/ 27824 h 27736"/>
                    <a:gd name="connsiteX2" fmla="*/ 242 w 27774"/>
                    <a:gd name="connsiteY2" fmla="*/ 13956 h 27736"/>
                    <a:gd name="connsiteX3" fmla="*/ 14129 w 27774"/>
                    <a:gd name="connsiteY3" fmla="*/ 88 h 27736"/>
                    <a:gd name="connsiteX4" fmla="*/ 28017 w 27774"/>
                    <a:gd name="connsiteY4" fmla="*/ 13956 h 27736"/>
                    <a:gd name="connsiteX5" fmla="*/ 28017 w 27774"/>
                    <a:gd name="connsiteY5" fmla="*/ 1395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17" y="13956"/>
                      </a:moveTo>
                      <a:cubicBezTo>
                        <a:pt x="28017" y="21650"/>
                        <a:pt x="21834" y="27824"/>
                        <a:pt x="14129" y="27824"/>
                      </a:cubicBezTo>
                      <a:cubicBezTo>
                        <a:pt x="6425" y="27824"/>
                        <a:pt x="242" y="21650"/>
                        <a:pt x="242" y="13956"/>
                      </a:cubicBezTo>
                      <a:cubicBezTo>
                        <a:pt x="242" y="6262"/>
                        <a:pt x="6425" y="88"/>
                        <a:pt x="14129" y="88"/>
                      </a:cubicBezTo>
                      <a:cubicBezTo>
                        <a:pt x="21834" y="88"/>
                        <a:pt x="28017" y="6262"/>
                        <a:pt x="28017" y="13956"/>
                      </a:cubicBezTo>
                      <a:lnTo>
                        <a:pt x="28017" y="1395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7D9935D0-5ACC-5B42-8B93-D2EBCF810FB8}"/>
                    </a:ext>
                  </a:extLst>
                </p:cNvPr>
                <p:cNvSpPr/>
                <p:nvPr/>
              </p:nvSpPr>
              <p:spPr>
                <a:xfrm>
                  <a:off x="9405859" y="3475758"/>
                  <a:ext cx="27519" cy="29617"/>
                </a:xfrm>
                <a:custGeom>
                  <a:avLst/>
                  <a:gdLst>
                    <a:gd name="connsiteX0" fmla="*/ 28023 w 27774"/>
                    <a:gd name="connsiteY0" fmla="*/ 13959 h 27736"/>
                    <a:gd name="connsiteX1" fmla="*/ 14136 w 27774"/>
                    <a:gd name="connsiteY1" fmla="*/ 27827 h 27736"/>
                    <a:gd name="connsiteX2" fmla="*/ 249 w 27774"/>
                    <a:gd name="connsiteY2" fmla="*/ 13959 h 27736"/>
                    <a:gd name="connsiteX3" fmla="*/ 14136 w 27774"/>
                    <a:gd name="connsiteY3" fmla="*/ 91 h 27736"/>
                    <a:gd name="connsiteX4" fmla="*/ 28023 w 27774"/>
                    <a:gd name="connsiteY4" fmla="*/ 13959 h 27736"/>
                    <a:gd name="connsiteX5" fmla="*/ 28023 w 27774"/>
                    <a:gd name="connsiteY5" fmla="*/ 1395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23" y="13959"/>
                      </a:moveTo>
                      <a:cubicBezTo>
                        <a:pt x="28023" y="21653"/>
                        <a:pt x="21841" y="27827"/>
                        <a:pt x="14136" y="27827"/>
                      </a:cubicBezTo>
                      <a:cubicBezTo>
                        <a:pt x="6431" y="27827"/>
                        <a:pt x="249" y="21653"/>
                        <a:pt x="249" y="13959"/>
                      </a:cubicBezTo>
                      <a:cubicBezTo>
                        <a:pt x="249" y="6265"/>
                        <a:pt x="6431" y="91"/>
                        <a:pt x="14136" y="91"/>
                      </a:cubicBezTo>
                      <a:cubicBezTo>
                        <a:pt x="21841" y="91"/>
                        <a:pt x="28023" y="6265"/>
                        <a:pt x="28023" y="13959"/>
                      </a:cubicBezTo>
                      <a:lnTo>
                        <a:pt x="28023" y="1395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2FF2DB4A-DEE2-2847-8FC5-F4671632F77A}"/>
                    </a:ext>
                  </a:extLst>
                </p:cNvPr>
                <p:cNvSpPr/>
                <p:nvPr/>
              </p:nvSpPr>
              <p:spPr>
                <a:xfrm>
                  <a:off x="9590017" y="3518068"/>
                  <a:ext cx="27517" cy="29617"/>
                </a:xfrm>
                <a:custGeom>
                  <a:avLst/>
                  <a:gdLst>
                    <a:gd name="connsiteX0" fmla="*/ 28042 w 27774"/>
                    <a:gd name="connsiteY0" fmla="*/ 13964 h 27736"/>
                    <a:gd name="connsiteX1" fmla="*/ 14155 w 27774"/>
                    <a:gd name="connsiteY1" fmla="*/ 27832 h 27736"/>
                    <a:gd name="connsiteX2" fmla="*/ 268 w 27774"/>
                    <a:gd name="connsiteY2" fmla="*/ 13964 h 27736"/>
                    <a:gd name="connsiteX3" fmla="*/ 14155 w 27774"/>
                    <a:gd name="connsiteY3" fmla="*/ 96 h 27736"/>
                    <a:gd name="connsiteX4" fmla="*/ 28042 w 27774"/>
                    <a:gd name="connsiteY4" fmla="*/ 13964 h 27736"/>
                    <a:gd name="connsiteX5" fmla="*/ 28042 w 27774"/>
                    <a:gd name="connsiteY5" fmla="*/ 1396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42" y="13964"/>
                      </a:moveTo>
                      <a:cubicBezTo>
                        <a:pt x="28042" y="21657"/>
                        <a:pt x="21860" y="27832"/>
                        <a:pt x="14155" y="27832"/>
                      </a:cubicBezTo>
                      <a:cubicBezTo>
                        <a:pt x="6451" y="27832"/>
                        <a:pt x="268" y="21657"/>
                        <a:pt x="268" y="13964"/>
                      </a:cubicBezTo>
                      <a:cubicBezTo>
                        <a:pt x="268" y="6270"/>
                        <a:pt x="6451" y="96"/>
                        <a:pt x="14155" y="96"/>
                      </a:cubicBezTo>
                      <a:cubicBezTo>
                        <a:pt x="21860" y="96"/>
                        <a:pt x="28042" y="6270"/>
                        <a:pt x="28042" y="13964"/>
                      </a:cubicBezTo>
                      <a:lnTo>
                        <a:pt x="28042" y="1396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8A4A0B76-C873-8F43-9500-6E810D2C5256}"/>
                    </a:ext>
                  </a:extLst>
                </p:cNvPr>
                <p:cNvSpPr/>
                <p:nvPr/>
              </p:nvSpPr>
              <p:spPr>
                <a:xfrm>
                  <a:off x="9649287" y="3537109"/>
                  <a:ext cx="27517" cy="27501"/>
                </a:xfrm>
                <a:custGeom>
                  <a:avLst/>
                  <a:gdLst>
                    <a:gd name="connsiteX0" fmla="*/ 28049 w 27774"/>
                    <a:gd name="connsiteY0" fmla="*/ 13966 h 27736"/>
                    <a:gd name="connsiteX1" fmla="*/ 14161 w 27774"/>
                    <a:gd name="connsiteY1" fmla="*/ 27834 h 27736"/>
                    <a:gd name="connsiteX2" fmla="*/ 274 w 27774"/>
                    <a:gd name="connsiteY2" fmla="*/ 13966 h 27736"/>
                    <a:gd name="connsiteX3" fmla="*/ 14161 w 27774"/>
                    <a:gd name="connsiteY3" fmla="*/ 98 h 27736"/>
                    <a:gd name="connsiteX4" fmla="*/ 28049 w 27774"/>
                    <a:gd name="connsiteY4" fmla="*/ 13966 h 27736"/>
                    <a:gd name="connsiteX5" fmla="*/ 28049 w 27774"/>
                    <a:gd name="connsiteY5" fmla="*/ 1396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49" y="13966"/>
                      </a:moveTo>
                      <a:cubicBezTo>
                        <a:pt x="28049" y="21659"/>
                        <a:pt x="21866" y="27834"/>
                        <a:pt x="14161" y="27834"/>
                      </a:cubicBezTo>
                      <a:cubicBezTo>
                        <a:pt x="6457" y="27834"/>
                        <a:pt x="274" y="21659"/>
                        <a:pt x="274" y="13966"/>
                      </a:cubicBezTo>
                      <a:cubicBezTo>
                        <a:pt x="274" y="6272"/>
                        <a:pt x="6457" y="98"/>
                        <a:pt x="14161" y="98"/>
                      </a:cubicBezTo>
                      <a:cubicBezTo>
                        <a:pt x="21866" y="98"/>
                        <a:pt x="28049" y="6272"/>
                        <a:pt x="28049" y="13966"/>
                      </a:cubicBezTo>
                      <a:lnTo>
                        <a:pt x="28049" y="1396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8787FEF0-A888-694B-A53A-162E28F380D7}"/>
                    </a:ext>
                  </a:extLst>
                </p:cNvPr>
                <p:cNvSpPr/>
                <p:nvPr/>
              </p:nvSpPr>
              <p:spPr>
                <a:xfrm>
                  <a:off x="9666221" y="3537109"/>
                  <a:ext cx="27517" cy="27501"/>
                </a:xfrm>
                <a:custGeom>
                  <a:avLst/>
                  <a:gdLst>
                    <a:gd name="connsiteX0" fmla="*/ 28051 w 27774"/>
                    <a:gd name="connsiteY0" fmla="*/ 13966 h 27736"/>
                    <a:gd name="connsiteX1" fmla="*/ 14163 w 27774"/>
                    <a:gd name="connsiteY1" fmla="*/ 27834 h 27736"/>
                    <a:gd name="connsiteX2" fmla="*/ 276 w 27774"/>
                    <a:gd name="connsiteY2" fmla="*/ 13966 h 27736"/>
                    <a:gd name="connsiteX3" fmla="*/ 14163 w 27774"/>
                    <a:gd name="connsiteY3" fmla="*/ 98 h 27736"/>
                    <a:gd name="connsiteX4" fmla="*/ 28051 w 27774"/>
                    <a:gd name="connsiteY4" fmla="*/ 13966 h 27736"/>
                    <a:gd name="connsiteX5" fmla="*/ 28051 w 27774"/>
                    <a:gd name="connsiteY5" fmla="*/ 1396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1" y="13966"/>
                      </a:moveTo>
                      <a:cubicBezTo>
                        <a:pt x="28051" y="21659"/>
                        <a:pt x="21868" y="27834"/>
                        <a:pt x="14163" y="27834"/>
                      </a:cubicBezTo>
                      <a:cubicBezTo>
                        <a:pt x="6459" y="27834"/>
                        <a:pt x="276" y="21659"/>
                        <a:pt x="276" y="13966"/>
                      </a:cubicBezTo>
                      <a:cubicBezTo>
                        <a:pt x="276" y="6272"/>
                        <a:pt x="6459" y="98"/>
                        <a:pt x="14163" y="98"/>
                      </a:cubicBezTo>
                      <a:cubicBezTo>
                        <a:pt x="21868" y="98"/>
                        <a:pt x="28051" y="6272"/>
                        <a:pt x="28051" y="13966"/>
                      </a:cubicBezTo>
                      <a:lnTo>
                        <a:pt x="28051" y="1396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7D673C09-7526-7B4C-93A6-0512D150D040}"/>
                    </a:ext>
                  </a:extLst>
                </p:cNvPr>
                <p:cNvSpPr/>
                <p:nvPr/>
              </p:nvSpPr>
              <p:spPr>
                <a:xfrm>
                  <a:off x="9676804" y="3543454"/>
                  <a:ext cx="27519" cy="27502"/>
                </a:xfrm>
                <a:custGeom>
                  <a:avLst/>
                  <a:gdLst>
                    <a:gd name="connsiteX0" fmla="*/ 28052 w 27774"/>
                    <a:gd name="connsiteY0" fmla="*/ 13966 h 27736"/>
                    <a:gd name="connsiteX1" fmla="*/ 14164 w 27774"/>
                    <a:gd name="connsiteY1" fmla="*/ 27834 h 27736"/>
                    <a:gd name="connsiteX2" fmla="*/ 277 w 27774"/>
                    <a:gd name="connsiteY2" fmla="*/ 13966 h 27736"/>
                    <a:gd name="connsiteX3" fmla="*/ 14164 w 27774"/>
                    <a:gd name="connsiteY3" fmla="*/ 98 h 27736"/>
                    <a:gd name="connsiteX4" fmla="*/ 28052 w 27774"/>
                    <a:gd name="connsiteY4" fmla="*/ 13966 h 27736"/>
                    <a:gd name="connsiteX5" fmla="*/ 28052 w 27774"/>
                    <a:gd name="connsiteY5" fmla="*/ 1396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2" y="13966"/>
                      </a:moveTo>
                      <a:cubicBezTo>
                        <a:pt x="28052" y="21660"/>
                        <a:pt x="21869" y="27834"/>
                        <a:pt x="14164" y="27834"/>
                      </a:cubicBezTo>
                      <a:cubicBezTo>
                        <a:pt x="6460" y="27834"/>
                        <a:pt x="277" y="21660"/>
                        <a:pt x="277" y="13966"/>
                      </a:cubicBezTo>
                      <a:cubicBezTo>
                        <a:pt x="277" y="6272"/>
                        <a:pt x="6460" y="98"/>
                        <a:pt x="14164" y="98"/>
                      </a:cubicBezTo>
                      <a:cubicBezTo>
                        <a:pt x="21869" y="98"/>
                        <a:pt x="28052" y="6272"/>
                        <a:pt x="28052" y="13966"/>
                      </a:cubicBezTo>
                      <a:lnTo>
                        <a:pt x="28052" y="1396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6B5CD55F-6300-9E4E-ACD5-2B9E0A92452E}"/>
                    </a:ext>
                  </a:extLst>
                </p:cNvPr>
                <p:cNvSpPr/>
                <p:nvPr/>
              </p:nvSpPr>
              <p:spPr>
                <a:xfrm>
                  <a:off x="9683155" y="3543454"/>
                  <a:ext cx="27517" cy="27502"/>
                </a:xfrm>
                <a:custGeom>
                  <a:avLst/>
                  <a:gdLst>
                    <a:gd name="connsiteX0" fmla="*/ 28052 w 27774"/>
                    <a:gd name="connsiteY0" fmla="*/ 13966 h 27736"/>
                    <a:gd name="connsiteX1" fmla="*/ 14165 w 27774"/>
                    <a:gd name="connsiteY1" fmla="*/ 27834 h 27736"/>
                    <a:gd name="connsiteX2" fmla="*/ 278 w 27774"/>
                    <a:gd name="connsiteY2" fmla="*/ 13966 h 27736"/>
                    <a:gd name="connsiteX3" fmla="*/ 14165 w 27774"/>
                    <a:gd name="connsiteY3" fmla="*/ 98 h 27736"/>
                    <a:gd name="connsiteX4" fmla="*/ 28052 w 27774"/>
                    <a:gd name="connsiteY4" fmla="*/ 13966 h 27736"/>
                    <a:gd name="connsiteX5" fmla="*/ 28052 w 27774"/>
                    <a:gd name="connsiteY5" fmla="*/ 1396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2" y="13966"/>
                      </a:moveTo>
                      <a:cubicBezTo>
                        <a:pt x="28052" y="21660"/>
                        <a:pt x="21870" y="27834"/>
                        <a:pt x="14165" y="27834"/>
                      </a:cubicBezTo>
                      <a:cubicBezTo>
                        <a:pt x="6460" y="27834"/>
                        <a:pt x="278" y="21660"/>
                        <a:pt x="278" y="13966"/>
                      </a:cubicBezTo>
                      <a:cubicBezTo>
                        <a:pt x="278" y="6272"/>
                        <a:pt x="6460" y="98"/>
                        <a:pt x="14165" y="98"/>
                      </a:cubicBezTo>
                      <a:cubicBezTo>
                        <a:pt x="21870" y="98"/>
                        <a:pt x="28052" y="6272"/>
                        <a:pt x="28052" y="13966"/>
                      </a:cubicBezTo>
                      <a:lnTo>
                        <a:pt x="28052" y="1396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74DEFE12-054E-F841-B297-C84F73A557BB}"/>
                    </a:ext>
                  </a:extLst>
                </p:cNvPr>
                <p:cNvSpPr/>
                <p:nvPr/>
              </p:nvSpPr>
              <p:spPr>
                <a:xfrm>
                  <a:off x="9691622" y="3545571"/>
                  <a:ext cx="27517" cy="27501"/>
                </a:xfrm>
                <a:custGeom>
                  <a:avLst/>
                  <a:gdLst>
                    <a:gd name="connsiteX0" fmla="*/ 28053 w 27774"/>
                    <a:gd name="connsiteY0" fmla="*/ 13966 h 27736"/>
                    <a:gd name="connsiteX1" fmla="*/ 14166 w 27774"/>
                    <a:gd name="connsiteY1" fmla="*/ 27834 h 27736"/>
                    <a:gd name="connsiteX2" fmla="*/ 279 w 27774"/>
                    <a:gd name="connsiteY2" fmla="*/ 13966 h 27736"/>
                    <a:gd name="connsiteX3" fmla="*/ 14166 w 27774"/>
                    <a:gd name="connsiteY3" fmla="*/ 98 h 27736"/>
                    <a:gd name="connsiteX4" fmla="*/ 28053 w 27774"/>
                    <a:gd name="connsiteY4" fmla="*/ 13966 h 27736"/>
                    <a:gd name="connsiteX5" fmla="*/ 28053 w 27774"/>
                    <a:gd name="connsiteY5" fmla="*/ 1396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3" y="13966"/>
                      </a:moveTo>
                      <a:cubicBezTo>
                        <a:pt x="28053" y="21660"/>
                        <a:pt x="21870" y="27834"/>
                        <a:pt x="14166" y="27834"/>
                      </a:cubicBezTo>
                      <a:cubicBezTo>
                        <a:pt x="6461" y="27834"/>
                        <a:pt x="279" y="21660"/>
                        <a:pt x="279" y="13966"/>
                      </a:cubicBezTo>
                      <a:cubicBezTo>
                        <a:pt x="279" y="6272"/>
                        <a:pt x="6461" y="98"/>
                        <a:pt x="14166" y="98"/>
                      </a:cubicBezTo>
                      <a:cubicBezTo>
                        <a:pt x="21870" y="98"/>
                        <a:pt x="28053" y="6272"/>
                        <a:pt x="28053" y="13966"/>
                      </a:cubicBezTo>
                      <a:lnTo>
                        <a:pt x="28053" y="1396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1C0B4818-A8F9-9A4F-A1B0-27DD153A4A2B}"/>
                    </a:ext>
                  </a:extLst>
                </p:cNvPr>
                <p:cNvSpPr/>
                <p:nvPr/>
              </p:nvSpPr>
              <p:spPr>
                <a:xfrm>
                  <a:off x="9695855" y="3545571"/>
                  <a:ext cx="27517" cy="27501"/>
                </a:xfrm>
                <a:custGeom>
                  <a:avLst/>
                  <a:gdLst>
                    <a:gd name="connsiteX0" fmla="*/ 28054 w 27774"/>
                    <a:gd name="connsiteY0" fmla="*/ 13966 h 27736"/>
                    <a:gd name="connsiteX1" fmla="*/ 14166 w 27774"/>
                    <a:gd name="connsiteY1" fmla="*/ 27834 h 27736"/>
                    <a:gd name="connsiteX2" fmla="*/ 279 w 27774"/>
                    <a:gd name="connsiteY2" fmla="*/ 13966 h 27736"/>
                    <a:gd name="connsiteX3" fmla="*/ 14166 w 27774"/>
                    <a:gd name="connsiteY3" fmla="*/ 98 h 27736"/>
                    <a:gd name="connsiteX4" fmla="*/ 28054 w 27774"/>
                    <a:gd name="connsiteY4" fmla="*/ 13966 h 27736"/>
                    <a:gd name="connsiteX5" fmla="*/ 28054 w 27774"/>
                    <a:gd name="connsiteY5" fmla="*/ 1396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4" y="13966"/>
                      </a:moveTo>
                      <a:cubicBezTo>
                        <a:pt x="28054" y="21660"/>
                        <a:pt x="21871" y="27834"/>
                        <a:pt x="14166" y="27834"/>
                      </a:cubicBezTo>
                      <a:cubicBezTo>
                        <a:pt x="6462" y="27834"/>
                        <a:pt x="279" y="21660"/>
                        <a:pt x="279" y="13966"/>
                      </a:cubicBezTo>
                      <a:cubicBezTo>
                        <a:pt x="279" y="6272"/>
                        <a:pt x="6462" y="98"/>
                        <a:pt x="14166" y="98"/>
                      </a:cubicBezTo>
                      <a:cubicBezTo>
                        <a:pt x="21871" y="98"/>
                        <a:pt x="28054" y="6272"/>
                        <a:pt x="28054" y="13966"/>
                      </a:cubicBezTo>
                      <a:lnTo>
                        <a:pt x="28054" y="1396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CE872012-3AA1-354C-A3BD-F2D505722153}"/>
                    </a:ext>
                  </a:extLst>
                </p:cNvPr>
                <p:cNvSpPr/>
                <p:nvPr/>
              </p:nvSpPr>
              <p:spPr>
                <a:xfrm>
                  <a:off x="9706438" y="3545571"/>
                  <a:ext cx="29635" cy="27501"/>
                </a:xfrm>
                <a:custGeom>
                  <a:avLst/>
                  <a:gdLst>
                    <a:gd name="connsiteX0" fmla="*/ 28055 w 27774"/>
                    <a:gd name="connsiteY0" fmla="*/ 13966 h 27736"/>
                    <a:gd name="connsiteX1" fmla="*/ 14168 w 27774"/>
                    <a:gd name="connsiteY1" fmla="*/ 27834 h 27736"/>
                    <a:gd name="connsiteX2" fmla="*/ 280 w 27774"/>
                    <a:gd name="connsiteY2" fmla="*/ 13966 h 27736"/>
                    <a:gd name="connsiteX3" fmla="*/ 14168 w 27774"/>
                    <a:gd name="connsiteY3" fmla="*/ 98 h 27736"/>
                    <a:gd name="connsiteX4" fmla="*/ 28055 w 27774"/>
                    <a:gd name="connsiteY4" fmla="*/ 13966 h 27736"/>
                    <a:gd name="connsiteX5" fmla="*/ 28055 w 27774"/>
                    <a:gd name="connsiteY5" fmla="*/ 1396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5" y="13966"/>
                      </a:moveTo>
                      <a:cubicBezTo>
                        <a:pt x="28055" y="21660"/>
                        <a:pt x="21872" y="27834"/>
                        <a:pt x="14168" y="27834"/>
                      </a:cubicBezTo>
                      <a:cubicBezTo>
                        <a:pt x="6463" y="27834"/>
                        <a:pt x="280" y="21660"/>
                        <a:pt x="280" y="13966"/>
                      </a:cubicBezTo>
                      <a:cubicBezTo>
                        <a:pt x="280" y="6272"/>
                        <a:pt x="6463" y="98"/>
                        <a:pt x="14168" y="98"/>
                      </a:cubicBezTo>
                      <a:cubicBezTo>
                        <a:pt x="21872" y="98"/>
                        <a:pt x="28055" y="6272"/>
                        <a:pt x="28055" y="13966"/>
                      </a:cubicBezTo>
                      <a:lnTo>
                        <a:pt x="28055" y="1396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FDF926A9-7910-1442-8AA2-5055CD7609D4}"/>
                    </a:ext>
                  </a:extLst>
                </p:cNvPr>
                <p:cNvSpPr/>
                <p:nvPr/>
              </p:nvSpPr>
              <p:spPr>
                <a:xfrm>
                  <a:off x="9712789" y="3556148"/>
                  <a:ext cx="27517" cy="27502"/>
                </a:xfrm>
                <a:custGeom>
                  <a:avLst/>
                  <a:gdLst>
                    <a:gd name="connsiteX0" fmla="*/ 28055 w 27774"/>
                    <a:gd name="connsiteY0" fmla="*/ 13968 h 27736"/>
                    <a:gd name="connsiteX1" fmla="*/ 14168 w 27774"/>
                    <a:gd name="connsiteY1" fmla="*/ 27836 h 27736"/>
                    <a:gd name="connsiteX2" fmla="*/ 281 w 27774"/>
                    <a:gd name="connsiteY2" fmla="*/ 13968 h 27736"/>
                    <a:gd name="connsiteX3" fmla="*/ 14168 w 27774"/>
                    <a:gd name="connsiteY3" fmla="*/ 99 h 27736"/>
                    <a:gd name="connsiteX4" fmla="*/ 28055 w 27774"/>
                    <a:gd name="connsiteY4" fmla="*/ 13968 h 27736"/>
                    <a:gd name="connsiteX5" fmla="*/ 28055 w 27774"/>
                    <a:gd name="connsiteY5" fmla="*/ 1396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5" y="13968"/>
                      </a:moveTo>
                      <a:cubicBezTo>
                        <a:pt x="28055" y="21661"/>
                        <a:pt x="21873" y="27836"/>
                        <a:pt x="14168" y="27836"/>
                      </a:cubicBezTo>
                      <a:cubicBezTo>
                        <a:pt x="6463" y="27836"/>
                        <a:pt x="281" y="21661"/>
                        <a:pt x="281" y="13968"/>
                      </a:cubicBezTo>
                      <a:cubicBezTo>
                        <a:pt x="281" y="6274"/>
                        <a:pt x="6463" y="99"/>
                        <a:pt x="14168" y="99"/>
                      </a:cubicBezTo>
                      <a:cubicBezTo>
                        <a:pt x="21873" y="99"/>
                        <a:pt x="28055" y="6274"/>
                        <a:pt x="28055" y="13968"/>
                      </a:cubicBezTo>
                      <a:lnTo>
                        <a:pt x="28055" y="1396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501771BC-8EC1-A648-BB86-98A4C63A75EE}"/>
                    </a:ext>
                  </a:extLst>
                </p:cNvPr>
                <p:cNvSpPr/>
                <p:nvPr/>
              </p:nvSpPr>
              <p:spPr>
                <a:xfrm>
                  <a:off x="9725490" y="3560379"/>
                  <a:ext cx="27517" cy="27502"/>
                </a:xfrm>
                <a:custGeom>
                  <a:avLst/>
                  <a:gdLst>
                    <a:gd name="connsiteX0" fmla="*/ 28057 w 27774"/>
                    <a:gd name="connsiteY0" fmla="*/ 13968 h 27736"/>
                    <a:gd name="connsiteX1" fmla="*/ 14170 w 27774"/>
                    <a:gd name="connsiteY1" fmla="*/ 27836 h 27736"/>
                    <a:gd name="connsiteX2" fmla="*/ 282 w 27774"/>
                    <a:gd name="connsiteY2" fmla="*/ 13968 h 27736"/>
                    <a:gd name="connsiteX3" fmla="*/ 14170 w 27774"/>
                    <a:gd name="connsiteY3" fmla="*/ 100 h 27736"/>
                    <a:gd name="connsiteX4" fmla="*/ 28057 w 27774"/>
                    <a:gd name="connsiteY4" fmla="*/ 13968 h 27736"/>
                    <a:gd name="connsiteX5" fmla="*/ 28057 w 27774"/>
                    <a:gd name="connsiteY5" fmla="*/ 1396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7" y="13968"/>
                      </a:moveTo>
                      <a:cubicBezTo>
                        <a:pt x="28057" y="21662"/>
                        <a:pt x="21874" y="27836"/>
                        <a:pt x="14170" y="27836"/>
                      </a:cubicBezTo>
                      <a:cubicBezTo>
                        <a:pt x="6465" y="27836"/>
                        <a:pt x="282" y="21662"/>
                        <a:pt x="282" y="13968"/>
                      </a:cubicBezTo>
                      <a:cubicBezTo>
                        <a:pt x="282" y="6274"/>
                        <a:pt x="6465" y="100"/>
                        <a:pt x="14170" y="100"/>
                      </a:cubicBezTo>
                      <a:cubicBezTo>
                        <a:pt x="21874" y="100"/>
                        <a:pt x="28057" y="6274"/>
                        <a:pt x="28057" y="13968"/>
                      </a:cubicBezTo>
                      <a:lnTo>
                        <a:pt x="28057" y="1396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id="{DD273E27-5850-704A-BADE-1F9919222665}"/>
                    </a:ext>
                  </a:extLst>
                </p:cNvPr>
                <p:cNvSpPr/>
                <p:nvPr/>
              </p:nvSpPr>
              <p:spPr>
                <a:xfrm>
                  <a:off x="9736073" y="3560379"/>
                  <a:ext cx="27519" cy="27502"/>
                </a:xfrm>
                <a:custGeom>
                  <a:avLst/>
                  <a:gdLst>
                    <a:gd name="connsiteX0" fmla="*/ 28058 w 27774"/>
                    <a:gd name="connsiteY0" fmla="*/ 13968 h 27736"/>
                    <a:gd name="connsiteX1" fmla="*/ 14170 w 27774"/>
                    <a:gd name="connsiteY1" fmla="*/ 27836 h 27736"/>
                    <a:gd name="connsiteX2" fmla="*/ 283 w 27774"/>
                    <a:gd name="connsiteY2" fmla="*/ 13968 h 27736"/>
                    <a:gd name="connsiteX3" fmla="*/ 14170 w 27774"/>
                    <a:gd name="connsiteY3" fmla="*/ 100 h 27736"/>
                    <a:gd name="connsiteX4" fmla="*/ 28058 w 27774"/>
                    <a:gd name="connsiteY4" fmla="*/ 13968 h 27736"/>
                    <a:gd name="connsiteX5" fmla="*/ 28058 w 27774"/>
                    <a:gd name="connsiteY5" fmla="*/ 1396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8" y="13968"/>
                      </a:moveTo>
                      <a:cubicBezTo>
                        <a:pt x="28058" y="21662"/>
                        <a:pt x="21875" y="27836"/>
                        <a:pt x="14170" y="27836"/>
                      </a:cubicBezTo>
                      <a:cubicBezTo>
                        <a:pt x="6466" y="27836"/>
                        <a:pt x="283" y="21662"/>
                        <a:pt x="283" y="13968"/>
                      </a:cubicBezTo>
                      <a:cubicBezTo>
                        <a:pt x="283" y="6274"/>
                        <a:pt x="6466" y="100"/>
                        <a:pt x="14170" y="100"/>
                      </a:cubicBezTo>
                      <a:cubicBezTo>
                        <a:pt x="21875" y="100"/>
                        <a:pt x="28058" y="6274"/>
                        <a:pt x="28058" y="13968"/>
                      </a:cubicBezTo>
                      <a:lnTo>
                        <a:pt x="28058" y="1396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D97ED4B5-1F49-BA46-B76E-C92878EB373D}"/>
                    </a:ext>
                  </a:extLst>
                </p:cNvPr>
                <p:cNvSpPr/>
                <p:nvPr/>
              </p:nvSpPr>
              <p:spPr>
                <a:xfrm>
                  <a:off x="9757241" y="3560379"/>
                  <a:ext cx="27519" cy="27502"/>
                </a:xfrm>
                <a:custGeom>
                  <a:avLst/>
                  <a:gdLst>
                    <a:gd name="connsiteX0" fmla="*/ 28060 w 27774"/>
                    <a:gd name="connsiteY0" fmla="*/ 13968 h 27736"/>
                    <a:gd name="connsiteX1" fmla="*/ 14173 w 27774"/>
                    <a:gd name="connsiteY1" fmla="*/ 27836 h 27736"/>
                    <a:gd name="connsiteX2" fmla="*/ 285 w 27774"/>
                    <a:gd name="connsiteY2" fmla="*/ 13968 h 27736"/>
                    <a:gd name="connsiteX3" fmla="*/ 14173 w 27774"/>
                    <a:gd name="connsiteY3" fmla="*/ 100 h 27736"/>
                    <a:gd name="connsiteX4" fmla="*/ 28060 w 27774"/>
                    <a:gd name="connsiteY4" fmla="*/ 13968 h 27736"/>
                    <a:gd name="connsiteX5" fmla="*/ 28060 w 27774"/>
                    <a:gd name="connsiteY5" fmla="*/ 1396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60" y="13968"/>
                      </a:moveTo>
                      <a:cubicBezTo>
                        <a:pt x="28060" y="21662"/>
                        <a:pt x="21877" y="27836"/>
                        <a:pt x="14173" y="27836"/>
                      </a:cubicBezTo>
                      <a:cubicBezTo>
                        <a:pt x="6468" y="27836"/>
                        <a:pt x="285" y="21662"/>
                        <a:pt x="285" y="13968"/>
                      </a:cubicBezTo>
                      <a:cubicBezTo>
                        <a:pt x="285" y="6274"/>
                        <a:pt x="6468" y="100"/>
                        <a:pt x="14173" y="100"/>
                      </a:cubicBezTo>
                      <a:cubicBezTo>
                        <a:pt x="21877" y="100"/>
                        <a:pt x="28060" y="6274"/>
                        <a:pt x="28060" y="13968"/>
                      </a:cubicBezTo>
                      <a:lnTo>
                        <a:pt x="28060" y="1396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id="{F64EA52A-8BE7-4E4C-A5E7-A169ECD9841C}"/>
                    </a:ext>
                  </a:extLst>
                </p:cNvPr>
                <p:cNvSpPr/>
                <p:nvPr/>
              </p:nvSpPr>
              <p:spPr>
                <a:xfrm>
                  <a:off x="9776292" y="3560379"/>
                  <a:ext cx="27517" cy="27502"/>
                </a:xfrm>
                <a:custGeom>
                  <a:avLst/>
                  <a:gdLst>
                    <a:gd name="connsiteX0" fmla="*/ 28062 w 27774"/>
                    <a:gd name="connsiteY0" fmla="*/ 13968 h 27736"/>
                    <a:gd name="connsiteX1" fmla="*/ 14175 w 27774"/>
                    <a:gd name="connsiteY1" fmla="*/ 27836 h 27736"/>
                    <a:gd name="connsiteX2" fmla="*/ 287 w 27774"/>
                    <a:gd name="connsiteY2" fmla="*/ 13968 h 27736"/>
                    <a:gd name="connsiteX3" fmla="*/ 14175 w 27774"/>
                    <a:gd name="connsiteY3" fmla="*/ 100 h 27736"/>
                    <a:gd name="connsiteX4" fmla="*/ 28062 w 27774"/>
                    <a:gd name="connsiteY4" fmla="*/ 13968 h 27736"/>
                    <a:gd name="connsiteX5" fmla="*/ 28062 w 27774"/>
                    <a:gd name="connsiteY5" fmla="*/ 1396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62" y="13968"/>
                      </a:moveTo>
                      <a:cubicBezTo>
                        <a:pt x="28062" y="21662"/>
                        <a:pt x="21879" y="27836"/>
                        <a:pt x="14175" y="27836"/>
                      </a:cubicBezTo>
                      <a:cubicBezTo>
                        <a:pt x="6470" y="27836"/>
                        <a:pt x="287" y="21662"/>
                        <a:pt x="287" y="13968"/>
                      </a:cubicBezTo>
                      <a:cubicBezTo>
                        <a:pt x="287" y="6274"/>
                        <a:pt x="6470" y="100"/>
                        <a:pt x="14175" y="100"/>
                      </a:cubicBezTo>
                      <a:cubicBezTo>
                        <a:pt x="21879" y="100"/>
                        <a:pt x="28062" y="6274"/>
                        <a:pt x="28062" y="13968"/>
                      </a:cubicBezTo>
                      <a:lnTo>
                        <a:pt x="28062" y="1396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id="{C4033C90-77EA-5442-876D-17DB4FB4CE31}"/>
                    </a:ext>
                  </a:extLst>
                </p:cNvPr>
                <p:cNvSpPr/>
                <p:nvPr/>
              </p:nvSpPr>
              <p:spPr>
                <a:xfrm>
                  <a:off x="9795342" y="3560379"/>
                  <a:ext cx="27519" cy="27502"/>
                </a:xfrm>
                <a:custGeom>
                  <a:avLst/>
                  <a:gdLst>
                    <a:gd name="connsiteX0" fmla="*/ 28064 w 27774"/>
                    <a:gd name="connsiteY0" fmla="*/ 13968 h 27736"/>
                    <a:gd name="connsiteX1" fmla="*/ 14177 w 27774"/>
                    <a:gd name="connsiteY1" fmla="*/ 27836 h 27736"/>
                    <a:gd name="connsiteX2" fmla="*/ 289 w 27774"/>
                    <a:gd name="connsiteY2" fmla="*/ 13968 h 27736"/>
                    <a:gd name="connsiteX3" fmla="*/ 14177 w 27774"/>
                    <a:gd name="connsiteY3" fmla="*/ 100 h 27736"/>
                    <a:gd name="connsiteX4" fmla="*/ 28064 w 27774"/>
                    <a:gd name="connsiteY4" fmla="*/ 13968 h 27736"/>
                    <a:gd name="connsiteX5" fmla="*/ 28064 w 27774"/>
                    <a:gd name="connsiteY5" fmla="*/ 1396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64" y="13968"/>
                      </a:moveTo>
                      <a:cubicBezTo>
                        <a:pt x="28064" y="21662"/>
                        <a:pt x="21881" y="27836"/>
                        <a:pt x="14177" y="27836"/>
                      </a:cubicBezTo>
                      <a:cubicBezTo>
                        <a:pt x="6472" y="27836"/>
                        <a:pt x="289" y="21662"/>
                        <a:pt x="289" y="13968"/>
                      </a:cubicBezTo>
                      <a:cubicBezTo>
                        <a:pt x="289" y="6274"/>
                        <a:pt x="6472" y="100"/>
                        <a:pt x="14177" y="100"/>
                      </a:cubicBezTo>
                      <a:cubicBezTo>
                        <a:pt x="21881" y="100"/>
                        <a:pt x="28064" y="6274"/>
                        <a:pt x="28064" y="13968"/>
                      </a:cubicBezTo>
                      <a:lnTo>
                        <a:pt x="28064" y="1396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E9D096C1-38FA-FE4B-A1B2-F1CF09E95012}"/>
                    </a:ext>
                  </a:extLst>
                </p:cNvPr>
                <p:cNvSpPr/>
                <p:nvPr/>
              </p:nvSpPr>
              <p:spPr>
                <a:xfrm>
                  <a:off x="9812276" y="3560379"/>
                  <a:ext cx="27519" cy="27502"/>
                </a:xfrm>
                <a:custGeom>
                  <a:avLst/>
                  <a:gdLst>
                    <a:gd name="connsiteX0" fmla="*/ 28066 w 27774"/>
                    <a:gd name="connsiteY0" fmla="*/ 13968 h 27736"/>
                    <a:gd name="connsiteX1" fmla="*/ 14179 w 27774"/>
                    <a:gd name="connsiteY1" fmla="*/ 27836 h 27736"/>
                    <a:gd name="connsiteX2" fmla="*/ 291 w 27774"/>
                    <a:gd name="connsiteY2" fmla="*/ 13968 h 27736"/>
                    <a:gd name="connsiteX3" fmla="*/ 14179 w 27774"/>
                    <a:gd name="connsiteY3" fmla="*/ 100 h 27736"/>
                    <a:gd name="connsiteX4" fmla="*/ 28066 w 27774"/>
                    <a:gd name="connsiteY4" fmla="*/ 13968 h 27736"/>
                    <a:gd name="connsiteX5" fmla="*/ 28066 w 27774"/>
                    <a:gd name="connsiteY5" fmla="*/ 1396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66" y="13968"/>
                      </a:moveTo>
                      <a:cubicBezTo>
                        <a:pt x="28066" y="21662"/>
                        <a:pt x="21883" y="27836"/>
                        <a:pt x="14179" y="27836"/>
                      </a:cubicBezTo>
                      <a:cubicBezTo>
                        <a:pt x="6474" y="27836"/>
                        <a:pt x="291" y="21662"/>
                        <a:pt x="291" y="13968"/>
                      </a:cubicBezTo>
                      <a:cubicBezTo>
                        <a:pt x="291" y="6274"/>
                        <a:pt x="6474" y="100"/>
                        <a:pt x="14179" y="100"/>
                      </a:cubicBezTo>
                      <a:cubicBezTo>
                        <a:pt x="21883" y="100"/>
                        <a:pt x="28066" y="6274"/>
                        <a:pt x="28066" y="13968"/>
                      </a:cubicBezTo>
                      <a:lnTo>
                        <a:pt x="28066" y="1396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7BE21981-E1E2-1547-B55E-355300FCB084}"/>
                    </a:ext>
                  </a:extLst>
                </p:cNvPr>
                <p:cNvSpPr/>
                <p:nvPr/>
              </p:nvSpPr>
              <p:spPr>
                <a:xfrm>
                  <a:off x="9824977" y="3560379"/>
                  <a:ext cx="27519" cy="27502"/>
                </a:xfrm>
                <a:custGeom>
                  <a:avLst/>
                  <a:gdLst>
                    <a:gd name="connsiteX0" fmla="*/ 28067 w 27774"/>
                    <a:gd name="connsiteY0" fmla="*/ 13968 h 27736"/>
                    <a:gd name="connsiteX1" fmla="*/ 14180 w 27774"/>
                    <a:gd name="connsiteY1" fmla="*/ 27836 h 27736"/>
                    <a:gd name="connsiteX2" fmla="*/ 293 w 27774"/>
                    <a:gd name="connsiteY2" fmla="*/ 13968 h 27736"/>
                    <a:gd name="connsiteX3" fmla="*/ 14180 w 27774"/>
                    <a:gd name="connsiteY3" fmla="*/ 100 h 27736"/>
                    <a:gd name="connsiteX4" fmla="*/ 28067 w 27774"/>
                    <a:gd name="connsiteY4" fmla="*/ 13968 h 27736"/>
                    <a:gd name="connsiteX5" fmla="*/ 28067 w 27774"/>
                    <a:gd name="connsiteY5" fmla="*/ 1396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67" y="13968"/>
                      </a:moveTo>
                      <a:cubicBezTo>
                        <a:pt x="28067" y="21662"/>
                        <a:pt x="21885" y="27836"/>
                        <a:pt x="14180" y="27836"/>
                      </a:cubicBezTo>
                      <a:cubicBezTo>
                        <a:pt x="6475" y="27836"/>
                        <a:pt x="293" y="21662"/>
                        <a:pt x="293" y="13968"/>
                      </a:cubicBezTo>
                      <a:cubicBezTo>
                        <a:pt x="293" y="6274"/>
                        <a:pt x="6475" y="100"/>
                        <a:pt x="14180" y="100"/>
                      </a:cubicBezTo>
                      <a:cubicBezTo>
                        <a:pt x="21885" y="100"/>
                        <a:pt x="28067" y="6274"/>
                        <a:pt x="28067" y="13968"/>
                      </a:cubicBezTo>
                      <a:lnTo>
                        <a:pt x="28067" y="1396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9C2FA6A1-C82B-934F-BFF0-C963367DBEB1}"/>
                    </a:ext>
                  </a:extLst>
                </p:cNvPr>
                <p:cNvSpPr/>
                <p:nvPr/>
              </p:nvSpPr>
              <p:spPr>
                <a:xfrm>
                  <a:off x="9829210" y="3560379"/>
                  <a:ext cx="29635" cy="27502"/>
                </a:xfrm>
                <a:custGeom>
                  <a:avLst/>
                  <a:gdLst>
                    <a:gd name="connsiteX0" fmla="*/ 28068 w 27774"/>
                    <a:gd name="connsiteY0" fmla="*/ 13968 h 27736"/>
                    <a:gd name="connsiteX1" fmla="*/ 14180 w 27774"/>
                    <a:gd name="connsiteY1" fmla="*/ 27836 h 27736"/>
                    <a:gd name="connsiteX2" fmla="*/ 293 w 27774"/>
                    <a:gd name="connsiteY2" fmla="*/ 13968 h 27736"/>
                    <a:gd name="connsiteX3" fmla="*/ 14180 w 27774"/>
                    <a:gd name="connsiteY3" fmla="*/ 100 h 27736"/>
                    <a:gd name="connsiteX4" fmla="*/ 28068 w 27774"/>
                    <a:gd name="connsiteY4" fmla="*/ 13968 h 27736"/>
                    <a:gd name="connsiteX5" fmla="*/ 28068 w 27774"/>
                    <a:gd name="connsiteY5" fmla="*/ 1396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68" y="13968"/>
                      </a:moveTo>
                      <a:cubicBezTo>
                        <a:pt x="28068" y="21662"/>
                        <a:pt x="21885" y="27836"/>
                        <a:pt x="14180" y="27836"/>
                      </a:cubicBezTo>
                      <a:cubicBezTo>
                        <a:pt x="6476" y="27836"/>
                        <a:pt x="293" y="21662"/>
                        <a:pt x="293" y="13968"/>
                      </a:cubicBezTo>
                      <a:cubicBezTo>
                        <a:pt x="293" y="6274"/>
                        <a:pt x="6476" y="100"/>
                        <a:pt x="14180" y="100"/>
                      </a:cubicBezTo>
                      <a:cubicBezTo>
                        <a:pt x="21885" y="100"/>
                        <a:pt x="28068" y="6274"/>
                        <a:pt x="28068" y="13968"/>
                      </a:cubicBezTo>
                      <a:lnTo>
                        <a:pt x="28068" y="1396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37C2ADAA-B686-D84E-AD6E-688A608AB98C}"/>
                    </a:ext>
                  </a:extLst>
                </p:cNvPr>
                <p:cNvSpPr/>
                <p:nvPr/>
              </p:nvSpPr>
              <p:spPr>
                <a:xfrm>
                  <a:off x="9844028" y="3575188"/>
                  <a:ext cx="27517" cy="27501"/>
                </a:xfrm>
                <a:custGeom>
                  <a:avLst/>
                  <a:gdLst>
                    <a:gd name="connsiteX0" fmla="*/ 28069 w 27774"/>
                    <a:gd name="connsiteY0" fmla="*/ 13969 h 27736"/>
                    <a:gd name="connsiteX1" fmla="*/ 14182 w 27774"/>
                    <a:gd name="connsiteY1" fmla="*/ 27837 h 27736"/>
                    <a:gd name="connsiteX2" fmla="*/ 295 w 27774"/>
                    <a:gd name="connsiteY2" fmla="*/ 13969 h 27736"/>
                    <a:gd name="connsiteX3" fmla="*/ 14182 w 27774"/>
                    <a:gd name="connsiteY3" fmla="*/ 101 h 27736"/>
                    <a:gd name="connsiteX4" fmla="*/ 28069 w 27774"/>
                    <a:gd name="connsiteY4" fmla="*/ 13969 h 27736"/>
                    <a:gd name="connsiteX5" fmla="*/ 28069 w 27774"/>
                    <a:gd name="connsiteY5" fmla="*/ 1396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69" y="13969"/>
                      </a:moveTo>
                      <a:cubicBezTo>
                        <a:pt x="28069" y="21663"/>
                        <a:pt x="21887" y="27837"/>
                        <a:pt x="14182" y="27837"/>
                      </a:cubicBezTo>
                      <a:cubicBezTo>
                        <a:pt x="6477" y="27837"/>
                        <a:pt x="295" y="21663"/>
                        <a:pt x="295" y="13969"/>
                      </a:cubicBezTo>
                      <a:cubicBezTo>
                        <a:pt x="295" y="6276"/>
                        <a:pt x="6477" y="101"/>
                        <a:pt x="14182" y="101"/>
                      </a:cubicBezTo>
                      <a:cubicBezTo>
                        <a:pt x="21887" y="101"/>
                        <a:pt x="28069" y="6276"/>
                        <a:pt x="28069" y="13969"/>
                      </a:cubicBezTo>
                      <a:lnTo>
                        <a:pt x="28069" y="1396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5ACCC817-2781-2849-91DB-572AAB67CBCB}"/>
                    </a:ext>
                  </a:extLst>
                </p:cNvPr>
                <p:cNvSpPr/>
                <p:nvPr/>
              </p:nvSpPr>
              <p:spPr>
                <a:xfrm>
                  <a:off x="9852496" y="3585765"/>
                  <a:ext cx="27517" cy="27502"/>
                </a:xfrm>
                <a:custGeom>
                  <a:avLst/>
                  <a:gdLst>
                    <a:gd name="connsiteX0" fmla="*/ 28070 w 27774"/>
                    <a:gd name="connsiteY0" fmla="*/ 13971 h 27736"/>
                    <a:gd name="connsiteX1" fmla="*/ 14183 w 27774"/>
                    <a:gd name="connsiteY1" fmla="*/ 27839 h 27736"/>
                    <a:gd name="connsiteX2" fmla="*/ 295 w 27774"/>
                    <a:gd name="connsiteY2" fmla="*/ 13971 h 27736"/>
                    <a:gd name="connsiteX3" fmla="*/ 14183 w 27774"/>
                    <a:gd name="connsiteY3" fmla="*/ 103 h 27736"/>
                    <a:gd name="connsiteX4" fmla="*/ 28070 w 27774"/>
                    <a:gd name="connsiteY4" fmla="*/ 13971 h 27736"/>
                    <a:gd name="connsiteX5" fmla="*/ 28070 w 27774"/>
                    <a:gd name="connsiteY5" fmla="*/ 13971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0" y="13971"/>
                      </a:moveTo>
                      <a:cubicBezTo>
                        <a:pt x="28070" y="21665"/>
                        <a:pt x="21887" y="27839"/>
                        <a:pt x="14183" y="27839"/>
                      </a:cubicBezTo>
                      <a:cubicBezTo>
                        <a:pt x="6478" y="27839"/>
                        <a:pt x="295" y="21665"/>
                        <a:pt x="295" y="13971"/>
                      </a:cubicBezTo>
                      <a:cubicBezTo>
                        <a:pt x="295" y="6277"/>
                        <a:pt x="6478" y="103"/>
                        <a:pt x="14183" y="103"/>
                      </a:cubicBezTo>
                      <a:cubicBezTo>
                        <a:pt x="21887" y="103"/>
                        <a:pt x="28070" y="6277"/>
                        <a:pt x="28070" y="13971"/>
                      </a:cubicBezTo>
                      <a:lnTo>
                        <a:pt x="28070" y="13971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C918C4B7-5684-8D45-A4FE-D410A730AAC4}"/>
                    </a:ext>
                  </a:extLst>
                </p:cNvPr>
                <p:cNvSpPr/>
                <p:nvPr/>
              </p:nvSpPr>
              <p:spPr>
                <a:xfrm>
                  <a:off x="9865196" y="3592112"/>
                  <a:ext cx="27517" cy="27501"/>
                </a:xfrm>
                <a:custGeom>
                  <a:avLst/>
                  <a:gdLst>
                    <a:gd name="connsiteX0" fmla="*/ 28071 w 27774"/>
                    <a:gd name="connsiteY0" fmla="*/ 13971 h 27736"/>
                    <a:gd name="connsiteX1" fmla="*/ 14184 w 27774"/>
                    <a:gd name="connsiteY1" fmla="*/ 27839 h 27736"/>
                    <a:gd name="connsiteX2" fmla="*/ 297 w 27774"/>
                    <a:gd name="connsiteY2" fmla="*/ 13971 h 27736"/>
                    <a:gd name="connsiteX3" fmla="*/ 14184 w 27774"/>
                    <a:gd name="connsiteY3" fmla="*/ 103 h 27736"/>
                    <a:gd name="connsiteX4" fmla="*/ 28071 w 27774"/>
                    <a:gd name="connsiteY4" fmla="*/ 13971 h 27736"/>
                    <a:gd name="connsiteX5" fmla="*/ 28071 w 27774"/>
                    <a:gd name="connsiteY5" fmla="*/ 13971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1" y="13971"/>
                      </a:moveTo>
                      <a:cubicBezTo>
                        <a:pt x="28071" y="21665"/>
                        <a:pt x="21889" y="27839"/>
                        <a:pt x="14184" y="27839"/>
                      </a:cubicBezTo>
                      <a:cubicBezTo>
                        <a:pt x="6479" y="27839"/>
                        <a:pt x="297" y="21665"/>
                        <a:pt x="297" y="13971"/>
                      </a:cubicBezTo>
                      <a:cubicBezTo>
                        <a:pt x="297" y="6277"/>
                        <a:pt x="6479" y="103"/>
                        <a:pt x="14184" y="103"/>
                      </a:cubicBezTo>
                      <a:cubicBezTo>
                        <a:pt x="21889" y="103"/>
                        <a:pt x="28071" y="6277"/>
                        <a:pt x="28071" y="13971"/>
                      </a:cubicBezTo>
                      <a:lnTo>
                        <a:pt x="28071" y="13971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164090B2-F8CC-2E41-81CE-7FE495773007}"/>
                    </a:ext>
                  </a:extLst>
                </p:cNvPr>
                <p:cNvSpPr/>
                <p:nvPr/>
              </p:nvSpPr>
              <p:spPr>
                <a:xfrm>
                  <a:off x="9877897" y="3592112"/>
                  <a:ext cx="27517" cy="27501"/>
                </a:xfrm>
                <a:custGeom>
                  <a:avLst/>
                  <a:gdLst>
                    <a:gd name="connsiteX0" fmla="*/ 28073 w 27774"/>
                    <a:gd name="connsiteY0" fmla="*/ 13971 h 27736"/>
                    <a:gd name="connsiteX1" fmla="*/ 14186 w 27774"/>
                    <a:gd name="connsiteY1" fmla="*/ 27839 h 27736"/>
                    <a:gd name="connsiteX2" fmla="*/ 298 w 27774"/>
                    <a:gd name="connsiteY2" fmla="*/ 13971 h 27736"/>
                    <a:gd name="connsiteX3" fmla="*/ 14186 w 27774"/>
                    <a:gd name="connsiteY3" fmla="*/ 103 h 27736"/>
                    <a:gd name="connsiteX4" fmla="*/ 28073 w 27774"/>
                    <a:gd name="connsiteY4" fmla="*/ 13971 h 27736"/>
                    <a:gd name="connsiteX5" fmla="*/ 28073 w 27774"/>
                    <a:gd name="connsiteY5" fmla="*/ 13971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3" y="13971"/>
                      </a:moveTo>
                      <a:cubicBezTo>
                        <a:pt x="28073" y="21665"/>
                        <a:pt x="21890" y="27839"/>
                        <a:pt x="14186" y="27839"/>
                      </a:cubicBezTo>
                      <a:cubicBezTo>
                        <a:pt x="6481" y="27839"/>
                        <a:pt x="298" y="21665"/>
                        <a:pt x="298" y="13971"/>
                      </a:cubicBezTo>
                      <a:cubicBezTo>
                        <a:pt x="298" y="6277"/>
                        <a:pt x="6481" y="103"/>
                        <a:pt x="14186" y="103"/>
                      </a:cubicBezTo>
                      <a:cubicBezTo>
                        <a:pt x="21890" y="103"/>
                        <a:pt x="28073" y="6277"/>
                        <a:pt x="28073" y="13971"/>
                      </a:cubicBezTo>
                      <a:lnTo>
                        <a:pt x="28073" y="13971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FD58AD8F-8565-3B4A-8C68-8FD206C233CC}"/>
                    </a:ext>
                  </a:extLst>
                </p:cNvPr>
                <p:cNvSpPr/>
                <p:nvPr/>
              </p:nvSpPr>
              <p:spPr>
                <a:xfrm>
                  <a:off x="9888480" y="3592112"/>
                  <a:ext cx="27519" cy="27501"/>
                </a:xfrm>
                <a:custGeom>
                  <a:avLst/>
                  <a:gdLst>
                    <a:gd name="connsiteX0" fmla="*/ 28074 w 27774"/>
                    <a:gd name="connsiteY0" fmla="*/ 13971 h 27736"/>
                    <a:gd name="connsiteX1" fmla="*/ 14187 w 27774"/>
                    <a:gd name="connsiteY1" fmla="*/ 27839 h 27736"/>
                    <a:gd name="connsiteX2" fmla="*/ 299 w 27774"/>
                    <a:gd name="connsiteY2" fmla="*/ 13971 h 27736"/>
                    <a:gd name="connsiteX3" fmla="*/ 14187 w 27774"/>
                    <a:gd name="connsiteY3" fmla="*/ 103 h 27736"/>
                    <a:gd name="connsiteX4" fmla="*/ 28074 w 27774"/>
                    <a:gd name="connsiteY4" fmla="*/ 13971 h 27736"/>
                    <a:gd name="connsiteX5" fmla="*/ 28074 w 27774"/>
                    <a:gd name="connsiteY5" fmla="*/ 13971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4" y="13971"/>
                      </a:moveTo>
                      <a:cubicBezTo>
                        <a:pt x="28074" y="21665"/>
                        <a:pt x="21891" y="27839"/>
                        <a:pt x="14187" y="27839"/>
                      </a:cubicBezTo>
                      <a:cubicBezTo>
                        <a:pt x="6482" y="27839"/>
                        <a:pt x="299" y="21665"/>
                        <a:pt x="299" y="13971"/>
                      </a:cubicBezTo>
                      <a:cubicBezTo>
                        <a:pt x="299" y="6277"/>
                        <a:pt x="6482" y="103"/>
                        <a:pt x="14187" y="103"/>
                      </a:cubicBezTo>
                      <a:cubicBezTo>
                        <a:pt x="21891" y="103"/>
                        <a:pt x="28074" y="6277"/>
                        <a:pt x="28074" y="13971"/>
                      </a:cubicBezTo>
                      <a:lnTo>
                        <a:pt x="28074" y="13971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0596C568-DBCF-C34B-949E-6056CD01C82F}"/>
                    </a:ext>
                  </a:extLst>
                </p:cNvPr>
                <p:cNvSpPr/>
                <p:nvPr/>
              </p:nvSpPr>
              <p:spPr>
                <a:xfrm>
                  <a:off x="9911765" y="3606920"/>
                  <a:ext cx="27517" cy="27502"/>
                </a:xfrm>
                <a:custGeom>
                  <a:avLst/>
                  <a:gdLst>
                    <a:gd name="connsiteX0" fmla="*/ 28076 w 27774"/>
                    <a:gd name="connsiteY0" fmla="*/ 13973 h 27736"/>
                    <a:gd name="connsiteX1" fmla="*/ 14189 w 27774"/>
                    <a:gd name="connsiteY1" fmla="*/ 27841 h 27736"/>
                    <a:gd name="connsiteX2" fmla="*/ 302 w 27774"/>
                    <a:gd name="connsiteY2" fmla="*/ 13973 h 27736"/>
                    <a:gd name="connsiteX3" fmla="*/ 14189 w 27774"/>
                    <a:gd name="connsiteY3" fmla="*/ 105 h 27736"/>
                    <a:gd name="connsiteX4" fmla="*/ 28076 w 27774"/>
                    <a:gd name="connsiteY4" fmla="*/ 13973 h 27736"/>
                    <a:gd name="connsiteX5" fmla="*/ 28076 w 27774"/>
                    <a:gd name="connsiteY5" fmla="*/ 13973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6" y="13973"/>
                      </a:moveTo>
                      <a:cubicBezTo>
                        <a:pt x="28076" y="21667"/>
                        <a:pt x="21894" y="27841"/>
                        <a:pt x="14189" y="27841"/>
                      </a:cubicBezTo>
                      <a:cubicBezTo>
                        <a:pt x="6484" y="27841"/>
                        <a:pt x="302" y="21667"/>
                        <a:pt x="302" y="13973"/>
                      </a:cubicBezTo>
                      <a:cubicBezTo>
                        <a:pt x="302" y="6279"/>
                        <a:pt x="6484" y="105"/>
                        <a:pt x="14189" y="105"/>
                      </a:cubicBezTo>
                      <a:cubicBezTo>
                        <a:pt x="21894" y="105"/>
                        <a:pt x="28076" y="6279"/>
                        <a:pt x="28076" y="13973"/>
                      </a:cubicBezTo>
                      <a:lnTo>
                        <a:pt x="28076" y="13973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71173DDA-1E59-2D44-A5A0-5B22DB4CD9C8}"/>
                    </a:ext>
                  </a:extLst>
                </p:cNvPr>
                <p:cNvSpPr/>
                <p:nvPr/>
              </p:nvSpPr>
              <p:spPr>
                <a:xfrm>
                  <a:off x="9926581" y="3606920"/>
                  <a:ext cx="27519" cy="27502"/>
                </a:xfrm>
                <a:custGeom>
                  <a:avLst/>
                  <a:gdLst>
                    <a:gd name="connsiteX0" fmla="*/ 28078 w 27774"/>
                    <a:gd name="connsiteY0" fmla="*/ 13973 h 27736"/>
                    <a:gd name="connsiteX1" fmla="*/ 14191 w 27774"/>
                    <a:gd name="connsiteY1" fmla="*/ 27841 h 27736"/>
                    <a:gd name="connsiteX2" fmla="*/ 303 w 27774"/>
                    <a:gd name="connsiteY2" fmla="*/ 13973 h 27736"/>
                    <a:gd name="connsiteX3" fmla="*/ 14191 w 27774"/>
                    <a:gd name="connsiteY3" fmla="*/ 105 h 27736"/>
                    <a:gd name="connsiteX4" fmla="*/ 28078 w 27774"/>
                    <a:gd name="connsiteY4" fmla="*/ 13973 h 27736"/>
                    <a:gd name="connsiteX5" fmla="*/ 28078 w 27774"/>
                    <a:gd name="connsiteY5" fmla="*/ 13973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8" y="13973"/>
                      </a:moveTo>
                      <a:cubicBezTo>
                        <a:pt x="28078" y="21667"/>
                        <a:pt x="21895" y="27841"/>
                        <a:pt x="14191" y="27841"/>
                      </a:cubicBezTo>
                      <a:cubicBezTo>
                        <a:pt x="6486" y="27841"/>
                        <a:pt x="303" y="21667"/>
                        <a:pt x="303" y="13973"/>
                      </a:cubicBezTo>
                      <a:cubicBezTo>
                        <a:pt x="303" y="6279"/>
                        <a:pt x="6486" y="105"/>
                        <a:pt x="14191" y="105"/>
                      </a:cubicBezTo>
                      <a:cubicBezTo>
                        <a:pt x="21895" y="105"/>
                        <a:pt x="28078" y="6279"/>
                        <a:pt x="28078" y="13973"/>
                      </a:cubicBezTo>
                      <a:lnTo>
                        <a:pt x="28078" y="13973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CFA1352C-2C97-694A-A171-9EB68782D15E}"/>
                    </a:ext>
                  </a:extLst>
                </p:cNvPr>
                <p:cNvSpPr/>
                <p:nvPr/>
              </p:nvSpPr>
              <p:spPr>
                <a:xfrm>
                  <a:off x="9945633" y="3606920"/>
                  <a:ext cx="27517" cy="27502"/>
                </a:xfrm>
                <a:custGeom>
                  <a:avLst/>
                  <a:gdLst>
                    <a:gd name="connsiteX0" fmla="*/ 28080 w 27774"/>
                    <a:gd name="connsiteY0" fmla="*/ 13973 h 27736"/>
                    <a:gd name="connsiteX1" fmla="*/ 14193 w 27774"/>
                    <a:gd name="connsiteY1" fmla="*/ 27841 h 27736"/>
                    <a:gd name="connsiteX2" fmla="*/ 305 w 27774"/>
                    <a:gd name="connsiteY2" fmla="*/ 13973 h 27736"/>
                    <a:gd name="connsiteX3" fmla="*/ 14193 w 27774"/>
                    <a:gd name="connsiteY3" fmla="*/ 105 h 27736"/>
                    <a:gd name="connsiteX4" fmla="*/ 28080 w 27774"/>
                    <a:gd name="connsiteY4" fmla="*/ 13973 h 27736"/>
                    <a:gd name="connsiteX5" fmla="*/ 28080 w 27774"/>
                    <a:gd name="connsiteY5" fmla="*/ 13973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0" y="13973"/>
                      </a:moveTo>
                      <a:cubicBezTo>
                        <a:pt x="28080" y="21667"/>
                        <a:pt x="21897" y="27841"/>
                        <a:pt x="14193" y="27841"/>
                      </a:cubicBezTo>
                      <a:cubicBezTo>
                        <a:pt x="6488" y="27841"/>
                        <a:pt x="305" y="21667"/>
                        <a:pt x="305" y="13973"/>
                      </a:cubicBezTo>
                      <a:cubicBezTo>
                        <a:pt x="305" y="6279"/>
                        <a:pt x="6488" y="105"/>
                        <a:pt x="14193" y="105"/>
                      </a:cubicBezTo>
                      <a:cubicBezTo>
                        <a:pt x="21897" y="105"/>
                        <a:pt x="28080" y="6279"/>
                        <a:pt x="28080" y="13973"/>
                      </a:cubicBezTo>
                      <a:lnTo>
                        <a:pt x="28080" y="13973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D17DFE34-FDD0-9C41-AEA0-9B09D14ADA2D}"/>
                    </a:ext>
                  </a:extLst>
                </p:cNvPr>
                <p:cNvSpPr/>
                <p:nvPr/>
              </p:nvSpPr>
              <p:spPr>
                <a:xfrm>
                  <a:off x="9981617" y="3617498"/>
                  <a:ext cx="27519" cy="27501"/>
                </a:xfrm>
                <a:custGeom>
                  <a:avLst/>
                  <a:gdLst>
                    <a:gd name="connsiteX0" fmla="*/ 28084 w 27774"/>
                    <a:gd name="connsiteY0" fmla="*/ 13974 h 27736"/>
                    <a:gd name="connsiteX1" fmla="*/ 14196 w 27774"/>
                    <a:gd name="connsiteY1" fmla="*/ 27842 h 27736"/>
                    <a:gd name="connsiteX2" fmla="*/ 309 w 27774"/>
                    <a:gd name="connsiteY2" fmla="*/ 13974 h 27736"/>
                    <a:gd name="connsiteX3" fmla="*/ 14196 w 27774"/>
                    <a:gd name="connsiteY3" fmla="*/ 106 h 27736"/>
                    <a:gd name="connsiteX4" fmla="*/ 28084 w 27774"/>
                    <a:gd name="connsiteY4" fmla="*/ 13974 h 27736"/>
                    <a:gd name="connsiteX5" fmla="*/ 28084 w 27774"/>
                    <a:gd name="connsiteY5" fmla="*/ 1397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4" y="13974"/>
                      </a:moveTo>
                      <a:cubicBezTo>
                        <a:pt x="28084" y="21668"/>
                        <a:pt x="21901" y="27842"/>
                        <a:pt x="14196" y="27842"/>
                      </a:cubicBezTo>
                      <a:cubicBezTo>
                        <a:pt x="6492" y="27842"/>
                        <a:pt x="309" y="21668"/>
                        <a:pt x="309" y="13974"/>
                      </a:cubicBezTo>
                      <a:cubicBezTo>
                        <a:pt x="309" y="6280"/>
                        <a:pt x="6492" y="106"/>
                        <a:pt x="14196" y="106"/>
                      </a:cubicBezTo>
                      <a:cubicBezTo>
                        <a:pt x="21901" y="106"/>
                        <a:pt x="28084" y="6280"/>
                        <a:pt x="28084" y="13974"/>
                      </a:cubicBezTo>
                      <a:lnTo>
                        <a:pt x="28084" y="1397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E0F792E7-D544-A345-94CE-0A86EAF78685}"/>
                    </a:ext>
                  </a:extLst>
                </p:cNvPr>
                <p:cNvSpPr/>
                <p:nvPr/>
              </p:nvSpPr>
              <p:spPr>
                <a:xfrm>
                  <a:off x="9992202" y="3617498"/>
                  <a:ext cx="27517" cy="27501"/>
                </a:xfrm>
                <a:custGeom>
                  <a:avLst/>
                  <a:gdLst>
                    <a:gd name="connsiteX0" fmla="*/ 28085 w 27774"/>
                    <a:gd name="connsiteY0" fmla="*/ 13974 h 27736"/>
                    <a:gd name="connsiteX1" fmla="*/ 14197 w 27774"/>
                    <a:gd name="connsiteY1" fmla="*/ 27842 h 27736"/>
                    <a:gd name="connsiteX2" fmla="*/ 310 w 27774"/>
                    <a:gd name="connsiteY2" fmla="*/ 13974 h 27736"/>
                    <a:gd name="connsiteX3" fmla="*/ 14197 w 27774"/>
                    <a:gd name="connsiteY3" fmla="*/ 106 h 27736"/>
                    <a:gd name="connsiteX4" fmla="*/ 28085 w 27774"/>
                    <a:gd name="connsiteY4" fmla="*/ 13974 h 27736"/>
                    <a:gd name="connsiteX5" fmla="*/ 28085 w 27774"/>
                    <a:gd name="connsiteY5" fmla="*/ 1397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5" y="13974"/>
                      </a:moveTo>
                      <a:cubicBezTo>
                        <a:pt x="28085" y="21668"/>
                        <a:pt x="21902" y="27842"/>
                        <a:pt x="14197" y="27842"/>
                      </a:cubicBezTo>
                      <a:cubicBezTo>
                        <a:pt x="6493" y="27842"/>
                        <a:pt x="310" y="21668"/>
                        <a:pt x="310" y="13974"/>
                      </a:cubicBezTo>
                      <a:cubicBezTo>
                        <a:pt x="310" y="6280"/>
                        <a:pt x="6493" y="106"/>
                        <a:pt x="14197" y="106"/>
                      </a:cubicBezTo>
                      <a:cubicBezTo>
                        <a:pt x="21902" y="106"/>
                        <a:pt x="28085" y="6280"/>
                        <a:pt x="28085" y="13974"/>
                      </a:cubicBezTo>
                      <a:lnTo>
                        <a:pt x="28085" y="1397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912B72D7-4A5C-CF41-B3F7-5D4AA9CDB54B}"/>
                    </a:ext>
                  </a:extLst>
                </p:cNvPr>
                <p:cNvSpPr/>
                <p:nvPr/>
              </p:nvSpPr>
              <p:spPr>
                <a:xfrm>
                  <a:off x="10015485" y="3617498"/>
                  <a:ext cx="27519" cy="27501"/>
                </a:xfrm>
                <a:custGeom>
                  <a:avLst/>
                  <a:gdLst>
                    <a:gd name="connsiteX0" fmla="*/ 28087 w 27774"/>
                    <a:gd name="connsiteY0" fmla="*/ 13974 h 27736"/>
                    <a:gd name="connsiteX1" fmla="*/ 14200 w 27774"/>
                    <a:gd name="connsiteY1" fmla="*/ 27842 h 27736"/>
                    <a:gd name="connsiteX2" fmla="*/ 313 w 27774"/>
                    <a:gd name="connsiteY2" fmla="*/ 13974 h 27736"/>
                    <a:gd name="connsiteX3" fmla="*/ 14200 w 27774"/>
                    <a:gd name="connsiteY3" fmla="*/ 106 h 27736"/>
                    <a:gd name="connsiteX4" fmla="*/ 28087 w 27774"/>
                    <a:gd name="connsiteY4" fmla="*/ 13974 h 27736"/>
                    <a:gd name="connsiteX5" fmla="*/ 28087 w 27774"/>
                    <a:gd name="connsiteY5" fmla="*/ 1397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7" y="13974"/>
                      </a:moveTo>
                      <a:cubicBezTo>
                        <a:pt x="28087" y="21668"/>
                        <a:pt x="21904" y="27842"/>
                        <a:pt x="14200" y="27842"/>
                      </a:cubicBezTo>
                      <a:cubicBezTo>
                        <a:pt x="6495" y="27842"/>
                        <a:pt x="313" y="21668"/>
                        <a:pt x="313" y="13974"/>
                      </a:cubicBezTo>
                      <a:cubicBezTo>
                        <a:pt x="313" y="6280"/>
                        <a:pt x="6495" y="106"/>
                        <a:pt x="14200" y="106"/>
                      </a:cubicBezTo>
                      <a:cubicBezTo>
                        <a:pt x="21904" y="106"/>
                        <a:pt x="28087" y="6280"/>
                        <a:pt x="28087" y="13974"/>
                      </a:cubicBezTo>
                      <a:lnTo>
                        <a:pt x="28087" y="1397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0AF3EEDF-5EE9-9D4A-ABBB-695F9D93C097}"/>
                    </a:ext>
                  </a:extLst>
                </p:cNvPr>
                <p:cNvSpPr/>
                <p:nvPr/>
              </p:nvSpPr>
              <p:spPr>
                <a:xfrm>
                  <a:off x="10026070" y="3625960"/>
                  <a:ext cx="27517" cy="27501"/>
                </a:xfrm>
                <a:custGeom>
                  <a:avLst/>
                  <a:gdLst>
                    <a:gd name="connsiteX0" fmla="*/ 28088 w 27774"/>
                    <a:gd name="connsiteY0" fmla="*/ 13975 h 27736"/>
                    <a:gd name="connsiteX1" fmla="*/ 14201 w 27774"/>
                    <a:gd name="connsiteY1" fmla="*/ 27843 h 27736"/>
                    <a:gd name="connsiteX2" fmla="*/ 314 w 27774"/>
                    <a:gd name="connsiteY2" fmla="*/ 13975 h 27736"/>
                    <a:gd name="connsiteX3" fmla="*/ 14201 w 27774"/>
                    <a:gd name="connsiteY3" fmla="*/ 107 h 27736"/>
                    <a:gd name="connsiteX4" fmla="*/ 28088 w 27774"/>
                    <a:gd name="connsiteY4" fmla="*/ 13975 h 27736"/>
                    <a:gd name="connsiteX5" fmla="*/ 28088 w 27774"/>
                    <a:gd name="connsiteY5" fmla="*/ 13975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8" y="13975"/>
                      </a:moveTo>
                      <a:cubicBezTo>
                        <a:pt x="28088" y="21669"/>
                        <a:pt x="21906" y="27843"/>
                        <a:pt x="14201" y="27843"/>
                      </a:cubicBezTo>
                      <a:cubicBezTo>
                        <a:pt x="6496" y="27843"/>
                        <a:pt x="314" y="21669"/>
                        <a:pt x="314" y="13975"/>
                      </a:cubicBezTo>
                      <a:cubicBezTo>
                        <a:pt x="314" y="6281"/>
                        <a:pt x="6496" y="107"/>
                        <a:pt x="14201" y="107"/>
                      </a:cubicBezTo>
                      <a:cubicBezTo>
                        <a:pt x="21906" y="107"/>
                        <a:pt x="28088" y="6281"/>
                        <a:pt x="28088" y="13975"/>
                      </a:cubicBezTo>
                      <a:lnTo>
                        <a:pt x="28088" y="13975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4E4DB302-7487-0D46-9F9A-97C21CDB1ADF}"/>
                    </a:ext>
                  </a:extLst>
                </p:cNvPr>
                <p:cNvSpPr/>
                <p:nvPr/>
              </p:nvSpPr>
              <p:spPr>
                <a:xfrm>
                  <a:off x="10036653" y="3625960"/>
                  <a:ext cx="27519" cy="27501"/>
                </a:xfrm>
                <a:custGeom>
                  <a:avLst/>
                  <a:gdLst>
                    <a:gd name="connsiteX0" fmla="*/ 28089 w 27774"/>
                    <a:gd name="connsiteY0" fmla="*/ 13975 h 27736"/>
                    <a:gd name="connsiteX1" fmla="*/ 14202 w 27774"/>
                    <a:gd name="connsiteY1" fmla="*/ 27843 h 27736"/>
                    <a:gd name="connsiteX2" fmla="*/ 315 w 27774"/>
                    <a:gd name="connsiteY2" fmla="*/ 13975 h 27736"/>
                    <a:gd name="connsiteX3" fmla="*/ 14202 w 27774"/>
                    <a:gd name="connsiteY3" fmla="*/ 107 h 27736"/>
                    <a:gd name="connsiteX4" fmla="*/ 28089 w 27774"/>
                    <a:gd name="connsiteY4" fmla="*/ 13975 h 27736"/>
                    <a:gd name="connsiteX5" fmla="*/ 28089 w 27774"/>
                    <a:gd name="connsiteY5" fmla="*/ 13975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9" y="13975"/>
                      </a:moveTo>
                      <a:cubicBezTo>
                        <a:pt x="28089" y="21669"/>
                        <a:pt x="21907" y="27843"/>
                        <a:pt x="14202" y="27843"/>
                      </a:cubicBezTo>
                      <a:cubicBezTo>
                        <a:pt x="6498" y="27843"/>
                        <a:pt x="315" y="21669"/>
                        <a:pt x="315" y="13975"/>
                      </a:cubicBezTo>
                      <a:cubicBezTo>
                        <a:pt x="315" y="6281"/>
                        <a:pt x="6498" y="107"/>
                        <a:pt x="14202" y="107"/>
                      </a:cubicBezTo>
                      <a:cubicBezTo>
                        <a:pt x="21907" y="107"/>
                        <a:pt x="28089" y="6281"/>
                        <a:pt x="28089" y="13975"/>
                      </a:cubicBezTo>
                      <a:lnTo>
                        <a:pt x="28089" y="13975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id="{D9F4BE77-85F5-3140-880F-87BC3FAEAD2A}"/>
                    </a:ext>
                  </a:extLst>
                </p:cNvPr>
                <p:cNvSpPr/>
                <p:nvPr/>
              </p:nvSpPr>
              <p:spPr>
                <a:xfrm>
                  <a:off x="10057821" y="3625960"/>
                  <a:ext cx="27519" cy="27501"/>
                </a:xfrm>
                <a:custGeom>
                  <a:avLst/>
                  <a:gdLst>
                    <a:gd name="connsiteX0" fmla="*/ 28092 w 27774"/>
                    <a:gd name="connsiteY0" fmla="*/ 13975 h 27736"/>
                    <a:gd name="connsiteX1" fmla="*/ 14204 w 27774"/>
                    <a:gd name="connsiteY1" fmla="*/ 27843 h 27736"/>
                    <a:gd name="connsiteX2" fmla="*/ 317 w 27774"/>
                    <a:gd name="connsiteY2" fmla="*/ 13975 h 27736"/>
                    <a:gd name="connsiteX3" fmla="*/ 14204 w 27774"/>
                    <a:gd name="connsiteY3" fmla="*/ 107 h 27736"/>
                    <a:gd name="connsiteX4" fmla="*/ 28092 w 27774"/>
                    <a:gd name="connsiteY4" fmla="*/ 13975 h 27736"/>
                    <a:gd name="connsiteX5" fmla="*/ 28092 w 27774"/>
                    <a:gd name="connsiteY5" fmla="*/ 13975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92" y="13975"/>
                      </a:moveTo>
                      <a:cubicBezTo>
                        <a:pt x="28092" y="21669"/>
                        <a:pt x="21909" y="27843"/>
                        <a:pt x="14204" y="27843"/>
                      </a:cubicBezTo>
                      <a:cubicBezTo>
                        <a:pt x="6500" y="27843"/>
                        <a:pt x="317" y="21669"/>
                        <a:pt x="317" y="13975"/>
                      </a:cubicBezTo>
                      <a:cubicBezTo>
                        <a:pt x="317" y="6281"/>
                        <a:pt x="6500" y="107"/>
                        <a:pt x="14204" y="107"/>
                      </a:cubicBezTo>
                      <a:cubicBezTo>
                        <a:pt x="21909" y="107"/>
                        <a:pt x="28092" y="6281"/>
                        <a:pt x="28092" y="13975"/>
                      </a:cubicBezTo>
                      <a:lnTo>
                        <a:pt x="28092" y="13975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6FA5A378-E2A8-524A-9E6A-8A57BCF58574}"/>
                    </a:ext>
                  </a:extLst>
                </p:cNvPr>
                <p:cNvSpPr/>
                <p:nvPr/>
              </p:nvSpPr>
              <p:spPr>
                <a:xfrm>
                  <a:off x="10081106" y="3625960"/>
                  <a:ext cx="27517" cy="27501"/>
                </a:xfrm>
                <a:custGeom>
                  <a:avLst/>
                  <a:gdLst>
                    <a:gd name="connsiteX0" fmla="*/ 28094 w 27774"/>
                    <a:gd name="connsiteY0" fmla="*/ 13975 h 27736"/>
                    <a:gd name="connsiteX1" fmla="*/ 14207 w 27774"/>
                    <a:gd name="connsiteY1" fmla="*/ 27843 h 27736"/>
                    <a:gd name="connsiteX2" fmla="*/ 319 w 27774"/>
                    <a:gd name="connsiteY2" fmla="*/ 13975 h 27736"/>
                    <a:gd name="connsiteX3" fmla="*/ 14207 w 27774"/>
                    <a:gd name="connsiteY3" fmla="*/ 107 h 27736"/>
                    <a:gd name="connsiteX4" fmla="*/ 28094 w 27774"/>
                    <a:gd name="connsiteY4" fmla="*/ 13975 h 27736"/>
                    <a:gd name="connsiteX5" fmla="*/ 28094 w 27774"/>
                    <a:gd name="connsiteY5" fmla="*/ 13975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94" y="13975"/>
                      </a:moveTo>
                      <a:cubicBezTo>
                        <a:pt x="28094" y="21669"/>
                        <a:pt x="21911" y="27843"/>
                        <a:pt x="14207" y="27843"/>
                      </a:cubicBezTo>
                      <a:cubicBezTo>
                        <a:pt x="6502" y="27843"/>
                        <a:pt x="319" y="21669"/>
                        <a:pt x="319" y="13975"/>
                      </a:cubicBezTo>
                      <a:cubicBezTo>
                        <a:pt x="319" y="6281"/>
                        <a:pt x="6502" y="107"/>
                        <a:pt x="14207" y="107"/>
                      </a:cubicBezTo>
                      <a:cubicBezTo>
                        <a:pt x="21911" y="107"/>
                        <a:pt x="28094" y="6281"/>
                        <a:pt x="28094" y="13975"/>
                      </a:cubicBezTo>
                      <a:lnTo>
                        <a:pt x="28094" y="13975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401B9F75-C737-7F4C-A7E6-3805DBB44CDB}"/>
                    </a:ext>
                  </a:extLst>
                </p:cNvPr>
                <p:cNvSpPr/>
                <p:nvPr/>
              </p:nvSpPr>
              <p:spPr>
                <a:xfrm>
                  <a:off x="10085339" y="3625960"/>
                  <a:ext cx="27517" cy="27501"/>
                </a:xfrm>
                <a:custGeom>
                  <a:avLst/>
                  <a:gdLst>
                    <a:gd name="connsiteX0" fmla="*/ 28095 w 27774"/>
                    <a:gd name="connsiteY0" fmla="*/ 13975 h 27736"/>
                    <a:gd name="connsiteX1" fmla="*/ 14207 w 27774"/>
                    <a:gd name="connsiteY1" fmla="*/ 27843 h 27736"/>
                    <a:gd name="connsiteX2" fmla="*/ 320 w 27774"/>
                    <a:gd name="connsiteY2" fmla="*/ 13975 h 27736"/>
                    <a:gd name="connsiteX3" fmla="*/ 14207 w 27774"/>
                    <a:gd name="connsiteY3" fmla="*/ 107 h 27736"/>
                    <a:gd name="connsiteX4" fmla="*/ 28095 w 27774"/>
                    <a:gd name="connsiteY4" fmla="*/ 13975 h 27736"/>
                    <a:gd name="connsiteX5" fmla="*/ 28095 w 27774"/>
                    <a:gd name="connsiteY5" fmla="*/ 13975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95" y="13975"/>
                      </a:moveTo>
                      <a:cubicBezTo>
                        <a:pt x="28095" y="21669"/>
                        <a:pt x="21912" y="27843"/>
                        <a:pt x="14207" y="27843"/>
                      </a:cubicBezTo>
                      <a:cubicBezTo>
                        <a:pt x="6503" y="27843"/>
                        <a:pt x="320" y="21669"/>
                        <a:pt x="320" y="13975"/>
                      </a:cubicBezTo>
                      <a:cubicBezTo>
                        <a:pt x="320" y="6281"/>
                        <a:pt x="6503" y="107"/>
                        <a:pt x="14207" y="107"/>
                      </a:cubicBezTo>
                      <a:cubicBezTo>
                        <a:pt x="21912" y="107"/>
                        <a:pt x="28095" y="6281"/>
                        <a:pt x="28095" y="13975"/>
                      </a:cubicBezTo>
                      <a:lnTo>
                        <a:pt x="28095" y="13975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592B1C07-93EA-5F40-BE29-EBE44AD95E5F}"/>
                    </a:ext>
                  </a:extLst>
                </p:cNvPr>
                <p:cNvSpPr/>
                <p:nvPr/>
              </p:nvSpPr>
              <p:spPr>
                <a:xfrm>
                  <a:off x="10106507" y="3625960"/>
                  <a:ext cx="27517" cy="27501"/>
                </a:xfrm>
                <a:custGeom>
                  <a:avLst/>
                  <a:gdLst>
                    <a:gd name="connsiteX0" fmla="*/ 28097 w 27774"/>
                    <a:gd name="connsiteY0" fmla="*/ 13975 h 27736"/>
                    <a:gd name="connsiteX1" fmla="*/ 14209 w 27774"/>
                    <a:gd name="connsiteY1" fmla="*/ 27843 h 27736"/>
                    <a:gd name="connsiteX2" fmla="*/ 322 w 27774"/>
                    <a:gd name="connsiteY2" fmla="*/ 13975 h 27736"/>
                    <a:gd name="connsiteX3" fmla="*/ 14209 w 27774"/>
                    <a:gd name="connsiteY3" fmla="*/ 107 h 27736"/>
                    <a:gd name="connsiteX4" fmla="*/ 28097 w 27774"/>
                    <a:gd name="connsiteY4" fmla="*/ 13975 h 27736"/>
                    <a:gd name="connsiteX5" fmla="*/ 28097 w 27774"/>
                    <a:gd name="connsiteY5" fmla="*/ 13975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97" y="13975"/>
                      </a:moveTo>
                      <a:cubicBezTo>
                        <a:pt x="28097" y="21669"/>
                        <a:pt x="21914" y="27843"/>
                        <a:pt x="14209" y="27843"/>
                      </a:cubicBezTo>
                      <a:cubicBezTo>
                        <a:pt x="6505" y="27843"/>
                        <a:pt x="322" y="21669"/>
                        <a:pt x="322" y="13975"/>
                      </a:cubicBezTo>
                      <a:cubicBezTo>
                        <a:pt x="322" y="6281"/>
                        <a:pt x="6505" y="107"/>
                        <a:pt x="14209" y="107"/>
                      </a:cubicBezTo>
                      <a:cubicBezTo>
                        <a:pt x="21914" y="107"/>
                        <a:pt x="28097" y="6281"/>
                        <a:pt x="28097" y="13975"/>
                      </a:cubicBezTo>
                      <a:lnTo>
                        <a:pt x="28097" y="13975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id="{1DB618C5-A1AA-AF41-8201-4006A156F318}"/>
                    </a:ext>
                  </a:extLst>
                </p:cNvPr>
                <p:cNvSpPr/>
                <p:nvPr/>
              </p:nvSpPr>
              <p:spPr>
                <a:xfrm>
                  <a:off x="10129790" y="3625960"/>
                  <a:ext cx="27519" cy="27501"/>
                </a:xfrm>
                <a:custGeom>
                  <a:avLst/>
                  <a:gdLst>
                    <a:gd name="connsiteX0" fmla="*/ 28099 w 27774"/>
                    <a:gd name="connsiteY0" fmla="*/ 13975 h 27736"/>
                    <a:gd name="connsiteX1" fmla="*/ 14212 w 27774"/>
                    <a:gd name="connsiteY1" fmla="*/ 27843 h 27736"/>
                    <a:gd name="connsiteX2" fmla="*/ 325 w 27774"/>
                    <a:gd name="connsiteY2" fmla="*/ 13975 h 27736"/>
                    <a:gd name="connsiteX3" fmla="*/ 14212 w 27774"/>
                    <a:gd name="connsiteY3" fmla="*/ 107 h 27736"/>
                    <a:gd name="connsiteX4" fmla="*/ 28099 w 27774"/>
                    <a:gd name="connsiteY4" fmla="*/ 13975 h 27736"/>
                    <a:gd name="connsiteX5" fmla="*/ 28099 w 27774"/>
                    <a:gd name="connsiteY5" fmla="*/ 13975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99" y="13975"/>
                      </a:moveTo>
                      <a:cubicBezTo>
                        <a:pt x="28099" y="21669"/>
                        <a:pt x="21917" y="27843"/>
                        <a:pt x="14212" y="27843"/>
                      </a:cubicBezTo>
                      <a:cubicBezTo>
                        <a:pt x="6507" y="27843"/>
                        <a:pt x="325" y="21669"/>
                        <a:pt x="325" y="13975"/>
                      </a:cubicBezTo>
                      <a:cubicBezTo>
                        <a:pt x="325" y="6281"/>
                        <a:pt x="6507" y="107"/>
                        <a:pt x="14212" y="107"/>
                      </a:cubicBezTo>
                      <a:cubicBezTo>
                        <a:pt x="21917" y="107"/>
                        <a:pt x="28099" y="6281"/>
                        <a:pt x="28099" y="13975"/>
                      </a:cubicBezTo>
                      <a:lnTo>
                        <a:pt x="28099" y="13975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id="{3F1CA51C-5FDB-224B-8331-989A515E921A}"/>
                    </a:ext>
                  </a:extLst>
                </p:cNvPr>
                <p:cNvSpPr/>
                <p:nvPr/>
              </p:nvSpPr>
              <p:spPr>
                <a:xfrm>
                  <a:off x="10176359" y="3645000"/>
                  <a:ext cx="27519" cy="27502"/>
                </a:xfrm>
                <a:custGeom>
                  <a:avLst/>
                  <a:gdLst>
                    <a:gd name="connsiteX0" fmla="*/ 28104 w 27774"/>
                    <a:gd name="connsiteY0" fmla="*/ 13977 h 27736"/>
                    <a:gd name="connsiteX1" fmla="*/ 14217 w 27774"/>
                    <a:gd name="connsiteY1" fmla="*/ 27845 h 27736"/>
                    <a:gd name="connsiteX2" fmla="*/ 330 w 27774"/>
                    <a:gd name="connsiteY2" fmla="*/ 13977 h 27736"/>
                    <a:gd name="connsiteX3" fmla="*/ 14217 w 27774"/>
                    <a:gd name="connsiteY3" fmla="*/ 109 h 27736"/>
                    <a:gd name="connsiteX4" fmla="*/ 28104 w 27774"/>
                    <a:gd name="connsiteY4" fmla="*/ 13977 h 27736"/>
                    <a:gd name="connsiteX5" fmla="*/ 28104 w 27774"/>
                    <a:gd name="connsiteY5" fmla="*/ 13977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04" y="13977"/>
                      </a:moveTo>
                      <a:cubicBezTo>
                        <a:pt x="28104" y="21671"/>
                        <a:pt x="21922" y="27845"/>
                        <a:pt x="14217" y="27845"/>
                      </a:cubicBezTo>
                      <a:cubicBezTo>
                        <a:pt x="6512" y="27845"/>
                        <a:pt x="330" y="21671"/>
                        <a:pt x="330" y="13977"/>
                      </a:cubicBezTo>
                      <a:cubicBezTo>
                        <a:pt x="330" y="6283"/>
                        <a:pt x="6512" y="109"/>
                        <a:pt x="14217" y="109"/>
                      </a:cubicBezTo>
                      <a:cubicBezTo>
                        <a:pt x="21922" y="109"/>
                        <a:pt x="28104" y="6283"/>
                        <a:pt x="28104" y="13977"/>
                      </a:cubicBezTo>
                      <a:lnTo>
                        <a:pt x="28104" y="13977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5C6278FA-A744-F04D-A6BF-2B03F4F4A9E1}"/>
                    </a:ext>
                  </a:extLst>
                </p:cNvPr>
                <p:cNvSpPr/>
                <p:nvPr/>
              </p:nvSpPr>
              <p:spPr>
                <a:xfrm>
                  <a:off x="10195411" y="3670386"/>
                  <a:ext cx="27517" cy="27502"/>
                </a:xfrm>
                <a:custGeom>
                  <a:avLst/>
                  <a:gdLst>
                    <a:gd name="connsiteX0" fmla="*/ 28106 w 27774"/>
                    <a:gd name="connsiteY0" fmla="*/ 13980 h 27736"/>
                    <a:gd name="connsiteX1" fmla="*/ 14219 w 27774"/>
                    <a:gd name="connsiteY1" fmla="*/ 27848 h 27736"/>
                    <a:gd name="connsiteX2" fmla="*/ 332 w 27774"/>
                    <a:gd name="connsiteY2" fmla="*/ 13980 h 27736"/>
                    <a:gd name="connsiteX3" fmla="*/ 14219 w 27774"/>
                    <a:gd name="connsiteY3" fmla="*/ 112 h 27736"/>
                    <a:gd name="connsiteX4" fmla="*/ 28106 w 27774"/>
                    <a:gd name="connsiteY4" fmla="*/ 13980 h 27736"/>
                    <a:gd name="connsiteX5" fmla="*/ 28106 w 27774"/>
                    <a:gd name="connsiteY5" fmla="*/ 13980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06" y="13980"/>
                      </a:moveTo>
                      <a:cubicBezTo>
                        <a:pt x="28106" y="21673"/>
                        <a:pt x="21923" y="27848"/>
                        <a:pt x="14219" y="27848"/>
                      </a:cubicBezTo>
                      <a:cubicBezTo>
                        <a:pt x="6514" y="27848"/>
                        <a:pt x="332" y="21673"/>
                        <a:pt x="332" y="13980"/>
                      </a:cubicBezTo>
                      <a:cubicBezTo>
                        <a:pt x="332" y="6286"/>
                        <a:pt x="6514" y="112"/>
                        <a:pt x="14219" y="112"/>
                      </a:cubicBezTo>
                      <a:cubicBezTo>
                        <a:pt x="21923" y="112"/>
                        <a:pt x="28106" y="6286"/>
                        <a:pt x="28106" y="13980"/>
                      </a:cubicBezTo>
                      <a:lnTo>
                        <a:pt x="28106" y="13980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00B4CA2E-D597-8744-97F5-1EF0D5526837}"/>
                    </a:ext>
                  </a:extLst>
                </p:cNvPr>
                <p:cNvSpPr/>
                <p:nvPr/>
              </p:nvSpPr>
              <p:spPr>
                <a:xfrm>
                  <a:off x="10203878" y="3670386"/>
                  <a:ext cx="29635" cy="27502"/>
                </a:xfrm>
                <a:custGeom>
                  <a:avLst/>
                  <a:gdLst>
                    <a:gd name="connsiteX0" fmla="*/ 28107 w 27774"/>
                    <a:gd name="connsiteY0" fmla="*/ 13980 h 27736"/>
                    <a:gd name="connsiteX1" fmla="*/ 14220 w 27774"/>
                    <a:gd name="connsiteY1" fmla="*/ 27848 h 27736"/>
                    <a:gd name="connsiteX2" fmla="*/ 333 w 27774"/>
                    <a:gd name="connsiteY2" fmla="*/ 13980 h 27736"/>
                    <a:gd name="connsiteX3" fmla="*/ 14220 w 27774"/>
                    <a:gd name="connsiteY3" fmla="*/ 112 h 27736"/>
                    <a:gd name="connsiteX4" fmla="*/ 28107 w 27774"/>
                    <a:gd name="connsiteY4" fmla="*/ 13980 h 27736"/>
                    <a:gd name="connsiteX5" fmla="*/ 28107 w 27774"/>
                    <a:gd name="connsiteY5" fmla="*/ 13980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07" y="13980"/>
                      </a:moveTo>
                      <a:cubicBezTo>
                        <a:pt x="28107" y="21673"/>
                        <a:pt x="21924" y="27848"/>
                        <a:pt x="14220" y="27848"/>
                      </a:cubicBezTo>
                      <a:cubicBezTo>
                        <a:pt x="6515" y="27848"/>
                        <a:pt x="333" y="21673"/>
                        <a:pt x="333" y="13980"/>
                      </a:cubicBezTo>
                      <a:cubicBezTo>
                        <a:pt x="333" y="6286"/>
                        <a:pt x="6515" y="112"/>
                        <a:pt x="14220" y="112"/>
                      </a:cubicBezTo>
                      <a:cubicBezTo>
                        <a:pt x="21924" y="112"/>
                        <a:pt x="28107" y="6286"/>
                        <a:pt x="28107" y="13980"/>
                      </a:cubicBezTo>
                      <a:lnTo>
                        <a:pt x="28107" y="13980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id="{932A0650-0B8C-F64A-A2D6-9A83F50973F2}"/>
                    </a:ext>
                  </a:extLst>
                </p:cNvPr>
                <p:cNvSpPr/>
                <p:nvPr/>
              </p:nvSpPr>
              <p:spPr>
                <a:xfrm>
                  <a:off x="10227161" y="3670386"/>
                  <a:ext cx="27519" cy="27502"/>
                </a:xfrm>
                <a:custGeom>
                  <a:avLst/>
                  <a:gdLst>
                    <a:gd name="connsiteX0" fmla="*/ 28110 w 27774"/>
                    <a:gd name="connsiteY0" fmla="*/ 13980 h 27736"/>
                    <a:gd name="connsiteX1" fmla="*/ 14222 w 27774"/>
                    <a:gd name="connsiteY1" fmla="*/ 27848 h 27736"/>
                    <a:gd name="connsiteX2" fmla="*/ 335 w 27774"/>
                    <a:gd name="connsiteY2" fmla="*/ 13980 h 27736"/>
                    <a:gd name="connsiteX3" fmla="*/ 14222 w 27774"/>
                    <a:gd name="connsiteY3" fmla="*/ 112 h 27736"/>
                    <a:gd name="connsiteX4" fmla="*/ 28110 w 27774"/>
                    <a:gd name="connsiteY4" fmla="*/ 13980 h 27736"/>
                    <a:gd name="connsiteX5" fmla="*/ 28110 w 27774"/>
                    <a:gd name="connsiteY5" fmla="*/ 13980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10" y="13980"/>
                      </a:moveTo>
                      <a:cubicBezTo>
                        <a:pt x="28110" y="21673"/>
                        <a:pt x="21927" y="27848"/>
                        <a:pt x="14222" y="27848"/>
                      </a:cubicBezTo>
                      <a:cubicBezTo>
                        <a:pt x="6518" y="27848"/>
                        <a:pt x="335" y="21673"/>
                        <a:pt x="335" y="13980"/>
                      </a:cubicBezTo>
                      <a:cubicBezTo>
                        <a:pt x="335" y="6286"/>
                        <a:pt x="6518" y="112"/>
                        <a:pt x="14222" y="112"/>
                      </a:cubicBezTo>
                      <a:cubicBezTo>
                        <a:pt x="21927" y="112"/>
                        <a:pt x="28110" y="6286"/>
                        <a:pt x="28110" y="13980"/>
                      </a:cubicBezTo>
                      <a:lnTo>
                        <a:pt x="28110" y="13980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id="{75EE1796-F129-754F-B4EE-82DA445C8699}"/>
                    </a:ext>
                  </a:extLst>
                </p:cNvPr>
                <p:cNvSpPr/>
                <p:nvPr/>
              </p:nvSpPr>
              <p:spPr>
                <a:xfrm>
                  <a:off x="10241979" y="3670386"/>
                  <a:ext cx="27517" cy="27502"/>
                </a:xfrm>
                <a:custGeom>
                  <a:avLst/>
                  <a:gdLst>
                    <a:gd name="connsiteX0" fmla="*/ 28111 w 27774"/>
                    <a:gd name="connsiteY0" fmla="*/ 13980 h 27736"/>
                    <a:gd name="connsiteX1" fmla="*/ 14224 w 27774"/>
                    <a:gd name="connsiteY1" fmla="*/ 27848 h 27736"/>
                    <a:gd name="connsiteX2" fmla="*/ 336 w 27774"/>
                    <a:gd name="connsiteY2" fmla="*/ 13980 h 27736"/>
                    <a:gd name="connsiteX3" fmla="*/ 14224 w 27774"/>
                    <a:gd name="connsiteY3" fmla="*/ 112 h 27736"/>
                    <a:gd name="connsiteX4" fmla="*/ 28111 w 27774"/>
                    <a:gd name="connsiteY4" fmla="*/ 13980 h 27736"/>
                    <a:gd name="connsiteX5" fmla="*/ 28111 w 27774"/>
                    <a:gd name="connsiteY5" fmla="*/ 13980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11" y="13980"/>
                      </a:moveTo>
                      <a:cubicBezTo>
                        <a:pt x="28111" y="21673"/>
                        <a:pt x="21928" y="27848"/>
                        <a:pt x="14224" y="27848"/>
                      </a:cubicBezTo>
                      <a:cubicBezTo>
                        <a:pt x="6519" y="27848"/>
                        <a:pt x="336" y="21673"/>
                        <a:pt x="336" y="13980"/>
                      </a:cubicBezTo>
                      <a:cubicBezTo>
                        <a:pt x="336" y="6286"/>
                        <a:pt x="6519" y="112"/>
                        <a:pt x="14224" y="112"/>
                      </a:cubicBezTo>
                      <a:cubicBezTo>
                        <a:pt x="21928" y="112"/>
                        <a:pt x="28111" y="6286"/>
                        <a:pt x="28111" y="13980"/>
                      </a:cubicBezTo>
                      <a:lnTo>
                        <a:pt x="28111" y="13980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id="{185CAD82-8FC3-4047-8D06-2F175D3AFB42}"/>
                    </a:ext>
                  </a:extLst>
                </p:cNvPr>
                <p:cNvSpPr/>
                <p:nvPr/>
              </p:nvSpPr>
              <p:spPr>
                <a:xfrm>
                  <a:off x="10250446" y="3685195"/>
                  <a:ext cx="27517" cy="27501"/>
                </a:xfrm>
                <a:custGeom>
                  <a:avLst/>
                  <a:gdLst>
                    <a:gd name="connsiteX0" fmla="*/ 28112 w 27774"/>
                    <a:gd name="connsiteY0" fmla="*/ 13981 h 27736"/>
                    <a:gd name="connsiteX1" fmla="*/ 14225 w 27774"/>
                    <a:gd name="connsiteY1" fmla="*/ 27849 h 27736"/>
                    <a:gd name="connsiteX2" fmla="*/ 337 w 27774"/>
                    <a:gd name="connsiteY2" fmla="*/ 13981 h 27736"/>
                    <a:gd name="connsiteX3" fmla="*/ 14225 w 27774"/>
                    <a:gd name="connsiteY3" fmla="*/ 113 h 27736"/>
                    <a:gd name="connsiteX4" fmla="*/ 28112 w 27774"/>
                    <a:gd name="connsiteY4" fmla="*/ 13981 h 27736"/>
                    <a:gd name="connsiteX5" fmla="*/ 28112 w 27774"/>
                    <a:gd name="connsiteY5" fmla="*/ 13981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12" y="13981"/>
                      </a:moveTo>
                      <a:cubicBezTo>
                        <a:pt x="28112" y="21675"/>
                        <a:pt x="21929" y="27849"/>
                        <a:pt x="14225" y="27849"/>
                      </a:cubicBezTo>
                      <a:cubicBezTo>
                        <a:pt x="6520" y="27849"/>
                        <a:pt x="337" y="21675"/>
                        <a:pt x="337" y="13981"/>
                      </a:cubicBezTo>
                      <a:cubicBezTo>
                        <a:pt x="337" y="6287"/>
                        <a:pt x="6520" y="113"/>
                        <a:pt x="14225" y="113"/>
                      </a:cubicBezTo>
                      <a:cubicBezTo>
                        <a:pt x="21929" y="113"/>
                        <a:pt x="28112" y="6287"/>
                        <a:pt x="28112" y="13981"/>
                      </a:cubicBezTo>
                      <a:lnTo>
                        <a:pt x="28112" y="13981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9" name="Freeform: Shape 618">
                  <a:extLst>
                    <a:ext uri="{FF2B5EF4-FFF2-40B4-BE49-F238E27FC236}">
                      <a16:creationId xmlns:a16="http://schemas.microsoft.com/office/drawing/2014/main" id="{9741EF84-D90F-B549-913A-2F52403CF840}"/>
                    </a:ext>
                  </a:extLst>
                </p:cNvPr>
                <p:cNvSpPr/>
                <p:nvPr/>
              </p:nvSpPr>
              <p:spPr>
                <a:xfrm>
                  <a:off x="10277964" y="3729620"/>
                  <a:ext cx="27519" cy="27502"/>
                </a:xfrm>
                <a:custGeom>
                  <a:avLst/>
                  <a:gdLst>
                    <a:gd name="connsiteX0" fmla="*/ 28115 w 27774"/>
                    <a:gd name="connsiteY0" fmla="*/ 13986 h 27736"/>
                    <a:gd name="connsiteX1" fmla="*/ 14228 w 27774"/>
                    <a:gd name="connsiteY1" fmla="*/ 27854 h 27736"/>
                    <a:gd name="connsiteX2" fmla="*/ 340 w 27774"/>
                    <a:gd name="connsiteY2" fmla="*/ 13986 h 27736"/>
                    <a:gd name="connsiteX3" fmla="*/ 14228 w 27774"/>
                    <a:gd name="connsiteY3" fmla="*/ 118 h 27736"/>
                    <a:gd name="connsiteX4" fmla="*/ 28115 w 27774"/>
                    <a:gd name="connsiteY4" fmla="*/ 13986 h 27736"/>
                    <a:gd name="connsiteX5" fmla="*/ 28115 w 27774"/>
                    <a:gd name="connsiteY5" fmla="*/ 1398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15" y="13986"/>
                      </a:moveTo>
                      <a:cubicBezTo>
                        <a:pt x="28115" y="21680"/>
                        <a:pt x="21932" y="27854"/>
                        <a:pt x="14228" y="27854"/>
                      </a:cubicBezTo>
                      <a:cubicBezTo>
                        <a:pt x="6523" y="27854"/>
                        <a:pt x="340" y="21680"/>
                        <a:pt x="340" y="13986"/>
                      </a:cubicBezTo>
                      <a:cubicBezTo>
                        <a:pt x="340" y="6292"/>
                        <a:pt x="6523" y="118"/>
                        <a:pt x="14228" y="118"/>
                      </a:cubicBezTo>
                      <a:cubicBezTo>
                        <a:pt x="21932" y="118"/>
                        <a:pt x="28115" y="6292"/>
                        <a:pt x="28115" y="13986"/>
                      </a:cubicBezTo>
                      <a:lnTo>
                        <a:pt x="28115" y="1398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20" name="Freeform: Shape 619">
                  <a:extLst>
                    <a:ext uri="{FF2B5EF4-FFF2-40B4-BE49-F238E27FC236}">
                      <a16:creationId xmlns:a16="http://schemas.microsoft.com/office/drawing/2014/main" id="{378771BB-32C0-824D-9326-0AB3D52CD98F}"/>
                    </a:ext>
                  </a:extLst>
                </p:cNvPr>
                <p:cNvSpPr/>
                <p:nvPr/>
              </p:nvSpPr>
              <p:spPr>
                <a:xfrm>
                  <a:off x="10303365" y="3752892"/>
                  <a:ext cx="27519" cy="27501"/>
                </a:xfrm>
                <a:custGeom>
                  <a:avLst/>
                  <a:gdLst>
                    <a:gd name="connsiteX0" fmla="*/ 28117 w 27774"/>
                    <a:gd name="connsiteY0" fmla="*/ 13988 h 27736"/>
                    <a:gd name="connsiteX1" fmla="*/ 14230 w 27774"/>
                    <a:gd name="connsiteY1" fmla="*/ 27856 h 27736"/>
                    <a:gd name="connsiteX2" fmla="*/ 343 w 27774"/>
                    <a:gd name="connsiteY2" fmla="*/ 13988 h 27736"/>
                    <a:gd name="connsiteX3" fmla="*/ 14230 w 27774"/>
                    <a:gd name="connsiteY3" fmla="*/ 120 h 27736"/>
                    <a:gd name="connsiteX4" fmla="*/ 28117 w 27774"/>
                    <a:gd name="connsiteY4" fmla="*/ 13988 h 27736"/>
                    <a:gd name="connsiteX5" fmla="*/ 28117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17" y="13988"/>
                      </a:moveTo>
                      <a:cubicBezTo>
                        <a:pt x="28117" y="21682"/>
                        <a:pt x="21935" y="27856"/>
                        <a:pt x="14230" y="27856"/>
                      </a:cubicBezTo>
                      <a:cubicBezTo>
                        <a:pt x="6526" y="27856"/>
                        <a:pt x="343" y="21682"/>
                        <a:pt x="343" y="13988"/>
                      </a:cubicBezTo>
                      <a:cubicBezTo>
                        <a:pt x="343" y="6294"/>
                        <a:pt x="6526" y="120"/>
                        <a:pt x="14230" y="120"/>
                      </a:cubicBezTo>
                      <a:cubicBezTo>
                        <a:pt x="21935" y="120"/>
                        <a:pt x="28117" y="6294"/>
                        <a:pt x="28117" y="13988"/>
                      </a:cubicBezTo>
                      <a:lnTo>
                        <a:pt x="28117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21" name="Freeform: Shape 620">
                  <a:extLst>
                    <a:ext uri="{FF2B5EF4-FFF2-40B4-BE49-F238E27FC236}">
                      <a16:creationId xmlns:a16="http://schemas.microsoft.com/office/drawing/2014/main" id="{762A25E8-1277-AB40-BE21-CE4CEDC09ADD}"/>
                    </a:ext>
                  </a:extLst>
                </p:cNvPr>
                <p:cNvSpPr/>
                <p:nvPr/>
              </p:nvSpPr>
              <p:spPr>
                <a:xfrm>
                  <a:off x="10318183" y="3752892"/>
                  <a:ext cx="27517" cy="27501"/>
                </a:xfrm>
                <a:custGeom>
                  <a:avLst/>
                  <a:gdLst>
                    <a:gd name="connsiteX0" fmla="*/ 28119 w 27774"/>
                    <a:gd name="connsiteY0" fmla="*/ 13988 h 27736"/>
                    <a:gd name="connsiteX1" fmla="*/ 14232 w 27774"/>
                    <a:gd name="connsiteY1" fmla="*/ 27856 h 27736"/>
                    <a:gd name="connsiteX2" fmla="*/ 344 w 27774"/>
                    <a:gd name="connsiteY2" fmla="*/ 13988 h 27736"/>
                    <a:gd name="connsiteX3" fmla="*/ 14232 w 27774"/>
                    <a:gd name="connsiteY3" fmla="*/ 120 h 27736"/>
                    <a:gd name="connsiteX4" fmla="*/ 28119 w 27774"/>
                    <a:gd name="connsiteY4" fmla="*/ 13988 h 27736"/>
                    <a:gd name="connsiteX5" fmla="*/ 28119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19" y="13988"/>
                      </a:moveTo>
                      <a:cubicBezTo>
                        <a:pt x="28119" y="21682"/>
                        <a:pt x="21936" y="27856"/>
                        <a:pt x="14232" y="27856"/>
                      </a:cubicBezTo>
                      <a:cubicBezTo>
                        <a:pt x="6527" y="27856"/>
                        <a:pt x="344" y="21682"/>
                        <a:pt x="344" y="13988"/>
                      </a:cubicBezTo>
                      <a:cubicBezTo>
                        <a:pt x="344" y="6294"/>
                        <a:pt x="6527" y="120"/>
                        <a:pt x="14232" y="120"/>
                      </a:cubicBezTo>
                      <a:cubicBezTo>
                        <a:pt x="21936" y="120"/>
                        <a:pt x="28119" y="6294"/>
                        <a:pt x="28119" y="13988"/>
                      </a:cubicBezTo>
                      <a:lnTo>
                        <a:pt x="28119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22" name="Freeform: Shape 621">
                  <a:extLst>
                    <a:ext uri="{FF2B5EF4-FFF2-40B4-BE49-F238E27FC236}">
                      <a16:creationId xmlns:a16="http://schemas.microsoft.com/office/drawing/2014/main" id="{DE5F09B4-9D23-D941-BEE0-BF82ACD3A1FB}"/>
                    </a:ext>
                  </a:extLst>
                </p:cNvPr>
                <p:cNvSpPr/>
                <p:nvPr/>
              </p:nvSpPr>
              <p:spPr>
                <a:xfrm>
                  <a:off x="10332999" y="3752892"/>
                  <a:ext cx="27519" cy="27501"/>
                </a:xfrm>
                <a:custGeom>
                  <a:avLst/>
                  <a:gdLst>
                    <a:gd name="connsiteX0" fmla="*/ 28121 w 27774"/>
                    <a:gd name="connsiteY0" fmla="*/ 13988 h 27736"/>
                    <a:gd name="connsiteX1" fmla="*/ 14233 w 27774"/>
                    <a:gd name="connsiteY1" fmla="*/ 27856 h 27736"/>
                    <a:gd name="connsiteX2" fmla="*/ 346 w 27774"/>
                    <a:gd name="connsiteY2" fmla="*/ 13988 h 27736"/>
                    <a:gd name="connsiteX3" fmla="*/ 14233 w 27774"/>
                    <a:gd name="connsiteY3" fmla="*/ 120 h 27736"/>
                    <a:gd name="connsiteX4" fmla="*/ 28121 w 27774"/>
                    <a:gd name="connsiteY4" fmla="*/ 13988 h 27736"/>
                    <a:gd name="connsiteX5" fmla="*/ 28121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21" y="13988"/>
                      </a:moveTo>
                      <a:cubicBezTo>
                        <a:pt x="28121" y="21682"/>
                        <a:pt x="21938" y="27856"/>
                        <a:pt x="14233" y="27856"/>
                      </a:cubicBezTo>
                      <a:cubicBezTo>
                        <a:pt x="6529" y="27856"/>
                        <a:pt x="346" y="21682"/>
                        <a:pt x="346" y="13988"/>
                      </a:cubicBezTo>
                      <a:cubicBezTo>
                        <a:pt x="346" y="6294"/>
                        <a:pt x="6529" y="120"/>
                        <a:pt x="14233" y="120"/>
                      </a:cubicBezTo>
                      <a:cubicBezTo>
                        <a:pt x="21938" y="120"/>
                        <a:pt x="28121" y="6294"/>
                        <a:pt x="28121" y="13988"/>
                      </a:cubicBezTo>
                      <a:lnTo>
                        <a:pt x="28121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2CC5BF67-5016-6046-B6CE-EEEFC184B877}"/>
                    </a:ext>
                  </a:extLst>
                </p:cNvPr>
                <p:cNvSpPr/>
                <p:nvPr/>
              </p:nvSpPr>
              <p:spPr>
                <a:xfrm>
                  <a:off x="10354167" y="3752892"/>
                  <a:ext cx="27519" cy="27501"/>
                </a:xfrm>
                <a:custGeom>
                  <a:avLst/>
                  <a:gdLst>
                    <a:gd name="connsiteX0" fmla="*/ 28123 w 27774"/>
                    <a:gd name="connsiteY0" fmla="*/ 13988 h 27736"/>
                    <a:gd name="connsiteX1" fmla="*/ 14235 w 27774"/>
                    <a:gd name="connsiteY1" fmla="*/ 27856 h 27736"/>
                    <a:gd name="connsiteX2" fmla="*/ 348 w 27774"/>
                    <a:gd name="connsiteY2" fmla="*/ 13988 h 27736"/>
                    <a:gd name="connsiteX3" fmla="*/ 14235 w 27774"/>
                    <a:gd name="connsiteY3" fmla="*/ 120 h 27736"/>
                    <a:gd name="connsiteX4" fmla="*/ 28123 w 27774"/>
                    <a:gd name="connsiteY4" fmla="*/ 13988 h 27736"/>
                    <a:gd name="connsiteX5" fmla="*/ 28123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23" y="13988"/>
                      </a:moveTo>
                      <a:cubicBezTo>
                        <a:pt x="28123" y="21682"/>
                        <a:pt x="21940" y="27856"/>
                        <a:pt x="14235" y="27856"/>
                      </a:cubicBezTo>
                      <a:cubicBezTo>
                        <a:pt x="6531" y="27856"/>
                        <a:pt x="348" y="21682"/>
                        <a:pt x="348" y="13988"/>
                      </a:cubicBezTo>
                      <a:cubicBezTo>
                        <a:pt x="348" y="6294"/>
                        <a:pt x="6531" y="120"/>
                        <a:pt x="14235" y="120"/>
                      </a:cubicBezTo>
                      <a:cubicBezTo>
                        <a:pt x="21940" y="120"/>
                        <a:pt x="28123" y="6294"/>
                        <a:pt x="28123" y="13988"/>
                      </a:cubicBezTo>
                      <a:lnTo>
                        <a:pt x="28123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24" name="Freeform: Shape 623">
                  <a:extLst>
                    <a:ext uri="{FF2B5EF4-FFF2-40B4-BE49-F238E27FC236}">
                      <a16:creationId xmlns:a16="http://schemas.microsoft.com/office/drawing/2014/main" id="{0E1AB6E1-DE32-BB47-8F5D-0D97BFB04C6B}"/>
                    </a:ext>
                  </a:extLst>
                </p:cNvPr>
                <p:cNvSpPr/>
                <p:nvPr/>
              </p:nvSpPr>
              <p:spPr>
                <a:xfrm>
                  <a:off x="10373218" y="3752892"/>
                  <a:ext cx="29635" cy="27501"/>
                </a:xfrm>
                <a:custGeom>
                  <a:avLst/>
                  <a:gdLst>
                    <a:gd name="connsiteX0" fmla="*/ 28125 w 27774"/>
                    <a:gd name="connsiteY0" fmla="*/ 13988 h 27736"/>
                    <a:gd name="connsiteX1" fmla="*/ 14238 w 27774"/>
                    <a:gd name="connsiteY1" fmla="*/ 27856 h 27736"/>
                    <a:gd name="connsiteX2" fmla="*/ 350 w 27774"/>
                    <a:gd name="connsiteY2" fmla="*/ 13988 h 27736"/>
                    <a:gd name="connsiteX3" fmla="*/ 14238 w 27774"/>
                    <a:gd name="connsiteY3" fmla="*/ 120 h 27736"/>
                    <a:gd name="connsiteX4" fmla="*/ 28125 w 27774"/>
                    <a:gd name="connsiteY4" fmla="*/ 13988 h 27736"/>
                    <a:gd name="connsiteX5" fmla="*/ 28125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25" y="13988"/>
                      </a:moveTo>
                      <a:cubicBezTo>
                        <a:pt x="28125" y="21682"/>
                        <a:pt x="21942" y="27856"/>
                        <a:pt x="14238" y="27856"/>
                      </a:cubicBezTo>
                      <a:cubicBezTo>
                        <a:pt x="6533" y="27856"/>
                        <a:pt x="350" y="21682"/>
                        <a:pt x="350" y="13988"/>
                      </a:cubicBezTo>
                      <a:cubicBezTo>
                        <a:pt x="350" y="6294"/>
                        <a:pt x="6533" y="120"/>
                        <a:pt x="14238" y="120"/>
                      </a:cubicBezTo>
                      <a:cubicBezTo>
                        <a:pt x="21942" y="120"/>
                        <a:pt x="28125" y="6294"/>
                        <a:pt x="28125" y="13988"/>
                      </a:cubicBezTo>
                      <a:lnTo>
                        <a:pt x="28125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25" name="Freeform: Shape 624">
                  <a:extLst>
                    <a:ext uri="{FF2B5EF4-FFF2-40B4-BE49-F238E27FC236}">
                      <a16:creationId xmlns:a16="http://schemas.microsoft.com/office/drawing/2014/main" id="{555A6A8A-BF56-0C4C-8D19-4F98A88DBB34}"/>
                    </a:ext>
                  </a:extLst>
                </p:cNvPr>
                <p:cNvSpPr/>
                <p:nvPr/>
              </p:nvSpPr>
              <p:spPr>
                <a:xfrm>
                  <a:off x="10398620" y="3752892"/>
                  <a:ext cx="27517" cy="27501"/>
                </a:xfrm>
                <a:custGeom>
                  <a:avLst/>
                  <a:gdLst>
                    <a:gd name="connsiteX0" fmla="*/ 28128 w 27774"/>
                    <a:gd name="connsiteY0" fmla="*/ 13988 h 27736"/>
                    <a:gd name="connsiteX1" fmla="*/ 14240 w 27774"/>
                    <a:gd name="connsiteY1" fmla="*/ 27856 h 27736"/>
                    <a:gd name="connsiteX2" fmla="*/ 353 w 27774"/>
                    <a:gd name="connsiteY2" fmla="*/ 13988 h 27736"/>
                    <a:gd name="connsiteX3" fmla="*/ 14240 w 27774"/>
                    <a:gd name="connsiteY3" fmla="*/ 120 h 27736"/>
                    <a:gd name="connsiteX4" fmla="*/ 28128 w 27774"/>
                    <a:gd name="connsiteY4" fmla="*/ 13988 h 27736"/>
                    <a:gd name="connsiteX5" fmla="*/ 28128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28" y="13988"/>
                      </a:moveTo>
                      <a:cubicBezTo>
                        <a:pt x="28128" y="21682"/>
                        <a:pt x="21945" y="27856"/>
                        <a:pt x="14240" y="27856"/>
                      </a:cubicBezTo>
                      <a:cubicBezTo>
                        <a:pt x="6536" y="27856"/>
                        <a:pt x="353" y="21682"/>
                        <a:pt x="353" y="13988"/>
                      </a:cubicBezTo>
                      <a:cubicBezTo>
                        <a:pt x="353" y="6294"/>
                        <a:pt x="6536" y="120"/>
                        <a:pt x="14240" y="120"/>
                      </a:cubicBezTo>
                      <a:cubicBezTo>
                        <a:pt x="21945" y="120"/>
                        <a:pt x="28128" y="6294"/>
                        <a:pt x="28128" y="13988"/>
                      </a:cubicBezTo>
                      <a:lnTo>
                        <a:pt x="28128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26" name="Freeform: Shape 625">
                  <a:extLst>
                    <a:ext uri="{FF2B5EF4-FFF2-40B4-BE49-F238E27FC236}">
                      <a16:creationId xmlns:a16="http://schemas.microsoft.com/office/drawing/2014/main" id="{8AD4F141-9FA5-3749-AA12-CCA16C329588}"/>
                    </a:ext>
                  </a:extLst>
                </p:cNvPr>
                <p:cNvSpPr/>
                <p:nvPr/>
              </p:nvSpPr>
              <p:spPr>
                <a:xfrm>
                  <a:off x="10417670" y="3752892"/>
                  <a:ext cx="27519" cy="27501"/>
                </a:xfrm>
                <a:custGeom>
                  <a:avLst/>
                  <a:gdLst>
                    <a:gd name="connsiteX0" fmla="*/ 28130 w 27774"/>
                    <a:gd name="connsiteY0" fmla="*/ 13988 h 27736"/>
                    <a:gd name="connsiteX1" fmla="*/ 14242 w 27774"/>
                    <a:gd name="connsiteY1" fmla="*/ 27856 h 27736"/>
                    <a:gd name="connsiteX2" fmla="*/ 355 w 27774"/>
                    <a:gd name="connsiteY2" fmla="*/ 13988 h 27736"/>
                    <a:gd name="connsiteX3" fmla="*/ 14242 w 27774"/>
                    <a:gd name="connsiteY3" fmla="*/ 120 h 27736"/>
                    <a:gd name="connsiteX4" fmla="*/ 28130 w 27774"/>
                    <a:gd name="connsiteY4" fmla="*/ 13988 h 27736"/>
                    <a:gd name="connsiteX5" fmla="*/ 28130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30" y="13988"/>
                      </a:moveTo>
                      <a:cubicBezTo>
                        <a:pt x="28130" y="21682"/>
                        <a:pt x="21947" y="27856"/>
                        <a:pt x="14242" y="27856"/>
                      </a:cubicBezTo>
                      <a:cubicBezTo>
                        <a:pt x="6538" y="27856"/>
                        <a:pt x="355" y="21682"/>
                        <a:pt x="355" y="13988"/>
                      </a:cubicBezTo>
                      <a:cubicBezTo>
                        <a:pt x="355" y="6294"/>
                        <a:pt x="6538" y="120"/>
                        <a:pt x="14242" y="120"/>
                      </a:cubicBezTo>
                      <a:cubicBezTo>
                        <a:pt x="21947" y="120"/>
                        <a:pt x="28130" y="6294"/>
                        <a:pt x="28130" y="13988"/>
                      </a:cubicBezTo>
                      <a:lnTo>
                        <a:pt x="28130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27" name="Freeform: Shape 626">
                  <a:extLst>
                    <a:ext uri="{FF2B5EF4-FFF2-40B4-BE49-F238E27FC236}">
                      <a16:creationId xmlns:a16="http://schemas.microsoft.com/office/drawing/2014/main" id="{7F68079C-394C-714F-9595-1A582F484931}"/>
                    </a:ext>
                  </a:extLst>
                </p:cNvPr>
                <p:cNvSpPr/>
                <p:nvPr/>
              </p:nvSpPr>
              <p:spPr>
                <a:xfrm>
                  <a:off x="10434604" y="3752892"/>
                  <a:ext cx="27519" cy="27501"/>
                </a:xfrm>
                <a:custGeom>
                  <a:avLst/>
                  <a:gdLst>
                    <a:gd name="connsiteX0" fmla="*/ 28131 w 27774"/>
                    <a:gd name="connsiteY0" fmla="*/ 13988 h 27736"/>
                    <a:gd name="connsiteX1" fmla="*/ 14244 w 27774"/>
                    <a:gd name="connsiteY1" fmla="*/ 27856 h 27736"/>
                    <a:gd name="connsiteX2" fmla="*/ 357 w 27774"/>
                    <a:gd name="connsiteY2" fmla="*/ 13988 h 27736"/>
                    <a:gd name="connsiteX3" fmla="*/ 14244 w 27774"/>
                    <a:gd name="connsiteY3" fmla="*/ 120 h 27736"/>
                    <a:gd name="connsiteX4" fmla="*/ 28131 w 27774"/>
                    <a:gd name="connsiteY4" fmla="*/ 13988 h 27736"/>
                    <a:gd name="connsiteX5" fmla="*/ 28131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31" y="13988"/>
                      </a:moveTo>
                      <a:cubicBezTo>
                        <a:pt x="28131" y="21682"/>
                        <a:pt x="21949" y="27856"/>
                        <a:pt x="14244" y="27856"/>
                      </a:cubicBezTo>
                      <a:cubicBezTo>
                        <a:pt x="6539" y="27856"/>
                        <a:pt x="357" y="21682"/>
                        <a:pt x="357" y="13988"/>
                      </a:cubicBezTo>
                      <a:cubicBezTo>
                        <a:pt x="357" y="6294"/>
                        <a:pt x="6539" y="120"/>
                        <a:pt x="14244" y="120"/>
                      </a:cubicBezTo>
                      <a:cubicBezTo>
                        <a:pt x="21949" y="120"/>
                        <a:pt x="28131" y="6294"/>
                        <a:pt x="28131" y="13988"/>
                      </a:cubicBezTo>
                      <a:lnTo>
                        <a:pt x="28131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28" name="Freeform: Shape 627">
                  <a:extLst>
                    <a:ext uri="{FF2B5EF4-FFF2-40B4-BE49-F238E27FC236}">
                      <a16:creationId xmlns:a16="http://schemas.microsoft.com/office/drawing/2014/main" id="{DAC27D8A-5BB0-DA47-A781-EC1D2D5A8868}"/>
                    </a:ext>
                  </a:extLst>
                </p:cNvPr>
                <p:cNvSpPr/>
                <p:nvPr/>
              </p:nvSpPr>
              <p:spPr>
                <a:xfrm>
                  <a:off x="10470589" y="3752892"/>
                  <a:ext cx="27517" cy="27501"/>
                </a:xfrm>
                <a:custGeom>
                  <a:avLst/>
                  <a:gdLst>
                    <a:gd name="connsiteX0" fmla="*/ 28135 w 27774"/>
                    <a:gd name="connsiteY0" fmla="*/ 13988 h 27736"/>
                    <a:gd name="connsiteX1" fmla="*/ 14248 w 27774"/>
                    <a:gd name="connsiteY1" fmla="*/ 27856 h 27736"/>
                    <a:gd name="connsiteX2" fmla="*/ 360 w 27774"/>
                    <a:gd name="connsiteY2" fmla="*/ 13988 h 27736"/>
                    <a:gd name="connsiteX3" fmla="*/ 14248 w 27774"/>
                    <a:gd name="connsiteY3" fmla="*/ 120 h 27736"/>
                    <a:gd name="connsiteX4" fmla="*/ 28135 w 27774"/>
                    <a:gd name="connsiteY4" fmla="*/ 13988 h 27736"/>
                    <a:gd name="connsiteX5" fmla="*/ 28135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35" y="13988"/>
                      </a:moveTo>
                      <a:cubicBezTo>
                        <a:pt x="28135" y="21682"/>
                        <a:pt x="21952" y="27856"/>
                        <a:pt x="14248" y="27856"/>
                      </a:cubicBezTo>
                      <a:cubicBezTo>
                        <a:pt x="6543" y="27856"/>
                        <a:pt x="360" y="21682"/>
                        <a:pt x="360" y="13988"/>
                      </a:cubicBezTo>
                      <a:cubicBezTo>
                        <a:pt x="360" y="6294"/>
                        <a:pt x="6543" y="120"/>
                        <a:pt x="14248" y="120"/>
                      </a:cubicBezTo>
                      <a:cubicBezTo>
                        <a:pt x="21952" y="120"/>
                        <a:pt x="28135" y="6294"/>
                        <a:pt x="28135" y="13988"/>
                      </a:cubicBezTo>
                      <a:lnTo>
                        <a:pt x="28135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29" name="Freeform: Shape 628">
                  <a:extLst>
                    <a:ext uri="{FF2B5EF4-FFF2-40B4-BE49-F238E27FC236}">
                      <a16:creationId xmlns:a16="http://schemas.microsoft.com/office/drawing/2014/main" id="{3BEDAC37-5CB0-C04C-9459-99ABB066AE49}"/>
                    </a:ext>
                  </a:extLst>
                </p:cNvPr>
                <p:cNvSpPr/>
                <p:nvPr/>
              </p:nvSpPr>
              <p:spPr>
                <a:xfrm>
                  <a:off x="10489640" y="3752892"/>
                  <a:ext cx="27519" cy="27501"/>
                </a:xfrm>
                <a:custGeom>
                  <a:avLst/>
                  <a:gdLst>
                    <a:gd name="connsiteX0" fmla="*/ 28137 w 27774"/>
                    <a:gd name="connsiteY0" fmla="*/ 13988 h 27736"/>
                    <a:gd name="connsiteX1" fmla="*/ 14250 w 27774"/>
                    <a:gd name="connsiteY1" fmla="*/ 27856 h 27736"/>
                    <a:gd name="connsiteX2" fmla="*/ 362 w 27774"/>
                    <a:gd name="connsiteY2" fmla="*/ 13988 h 27736"/>
                    <a:gd name="connsiteX3" fmla="*/ 14250 w 27774"/>
                    <a:gd name="connsiteY3" fmla="*/ 120 h 27736"/>
                    <a:gd name="connsiteX4" fmla="*/ 28137 w 27774"/>
                    <a:gd name="connsiteY4" fmla="*/ 13988 h 27736"/>
                    <a:gd name="connsiteX5" fmla="*/ 28137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37" y="13988"/>
                      </a:moveTo>
                      <a:cubicBezTo>
                        <a:pt x="28137" y="21682"/>
                        <a:pt x="21954" y="27856"/>
                        <a:pt x="14250" y="27856"/>
                      </a:cubicBezTo>
                      <a:cubicBezTo>
                        <a:pt x="6545" y="27856"/>
                        <a:pt x="362" y="21682"/>
                        <a:pt x="362" y="13988"/>
                      </a:cubicBezTo>
                      <a:cubicBezTo>
                        <a:pt x="362" y="6294"/>
                        <a:pt x="6545" y="120"/>
                        <a:pt x="14250" y="120"/>
                      </a:cubicBezTo>
                      <a:cubicBezTo>
                        <a:pt x="21954" y="120"/>
                        <a:pt x="28137" y="6294"/>
                        <a:pt x="28137" y="13988"/>
                      </a:cubicBezTo>
                      <a:lnTo>
                        <a:pt x="28137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30" name="Freeform: Shape 629">
                  <a:extLst>
                    <a:ext uri="{FF2B5EF4-FFF2-40B4-BE49-F238E27FC236}">
                      <a16:creationId xmlns:a16="http://schemas.microsoft.com/office/drawing/2014/main" id="{3B7790B3-06AB-514B-A775-1B233E06E5B8}"/>
                    </a:ext>
                  </a:extLst>
                </p:cNvPr>
                <p:cNvSpPr/>
                <p:nvPr/>
              </p:nvSpPr>
              <p:spPr>
                <a:xfrm>
                  <a:off x="10508691" y="3752892"/>
                  <a:ext cx="27517" cy="27501"/>
                </a:xfrm>
                <a:custGeom>
                  <a:avLst/>
                  <a:gdLst>
                    <a:gd name="connsiteX0" fmla="*/ 28139 w 27774"/>
                    <a:gd name="connsiteY0" fmla="*/ 13988 h 27736"/>
                    <a:gd name="connsiteX1" fmla="*/ 14252 w 27774"/>
                    <a:gd name="connsiteY1" fmla="*/ 27856 h 27736"/>
                    <a:gd name="connsiteX2" fmla="*/ 364 w 27774"/>
                    <a:gd name="connsiteY2" fmla="*/ 13988 h 27736"/>
                    <a:gd name="connsiteX3" fmla="*/ 14252 w 27774"/>
                    <a:gd name="connsiteY3" fmla="*/ 120 h 27736"/>
                    <a:gd name="connsiteX4" fmla="*/ 28139 w 27774"/>
                    <a:gd name="connsiteY4" fmla="*/ 13988 h 27736"/>
                    <a:gd name="connsiteX5" fmla="*/ 28139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39" y="13988"/>
                      </a:moveTo>
                      <a:cubicBezTo>
                        <a:pt x="28139" y="21682"/>
                        <a:pt x="21956" y="27856"/>
                        <a:pt x="14252" y="27856"/>
                      </a:cubicBezTo>
                      <a:cubicBezTo>
                        <a:pt x="6547" y="27856"/>
                        <a:pt x="364" y="21682"/>
                        <a:pt x="364" y="13988"/>
                      </a:cubicBezTo>
                      <a:cubicBezTo>
                        <a:pt x="364" y="6294"/>
                        <a:pt x="6547" y="120"/>
                        <a:pt x="14252" y="120"/>
                      </a:cubicBezTo>
                      <a:cubicBezTo>
                        <a:pt x="21956" y="120"/>
                        <a:pt x="28139" y="6294"/>
                        <a:pt x="28139" y="13988"/>
                      </a:cubicBezTo>
                      <a:lnTo>
                        <a:pt x="28139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31" name="Freeform: Shape 630">
                  <a:extLst>
                    <a:ext uri="{FF2B5EF4-FFF2-40B4-BE49-F238E27FC236}">
                      <a16:creationId xmlns:a16="http://schemas.microsoft.com/office/drawing/2014/main" id="{4B241481-719F-3640-A7E0-082544A8E5CA}"/>
                    </a:ext>
                  </a:extLst>
                </p:cNvPr>
                <p:cNvSpPr/>
                <p:nvPr/>
              </p:nvSpPr>
              <p:spPr>
                <a:xfrm>
                  <a:off x="10525625" y="3752892"/>
                  <a:ext cx="29635" cy="27501"/>
                </a:xfrm>
                <a:custGeom>
                  <a:avLst/>
                  <a:gdLst>
                    <a:gd name="connsiteX0" fmla="*/ 28141 w 27774"/>
                    <a:gd name="connsiteY0" fmla="*/ 13988 h 27736"/>
                    <a:gd name="connsiteX1" fmla="*/ 14254 w 27774"/>
                    <a:gd name="connsiteY1" fmla="*/ 27856 h 27736"/>
                    <a:gd name="connsiteX2" fmla="*/ 366 w 27774"/>
                    <a:gd name="connsiteY2" fmla="*/ 13988 h 27736"/>
                    <a:gd name="connsiteX3" fmla="*/ 14254 w 27774"/>
                    <a:gd name="connsiteY3" fmla="*/ 120 h 27736"/>
                    <a:gd name="connsiteX4" fmla="*/ 28141 w 27774"/>
                    <a:gd name="connsiteY4" fmla="*/ 13988 h 27736"/>
                    <a:gd name="connsiteX5" fmla="*/ 28141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41" y="13988"/>
                      </a:moveTo>
                      <a:cubicBezTo>
                        <a:pt x="28141" y="21682"/>
                        <a:pt x="21958" y="27856"/>
                        <a:pt x="14254" y="27856"/>
                      </a:cubicBezTo>
                      <a:cubicBezTo>
                        <a:pt x="6549" y="27856"/>
                        <a:pt x="366" y="21682"/>
                        <a:pt x="366" y="13988"/>
                      </a:cubicBezTo>
                      <a:cubicBezTo>
                        <a:pt x="366" y="6294"/>
                        <a:pt x="6549" y="120"/>
                        <a:pt x="14254" y="120"/>
                      </a:cubicBezTo>
                      <a:cubicBezTo>
                        <a:pt x="21958" y="120"/>
                        <a:pt x="28141" y="6294"/>
                        <a:pt x="28141" y="13988"/>
                      </a:cubicBezTo>
                      <a:lnTo>
                        <a:pt x="28141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32" name="Freeform: Shape 631">
                  <a:extLst>
                    <a:ext uri="{FF2B5EF4-FFF2-40B4-BE49-F238E27FC236}">
                      <a16:creationId xmlns:a16="http://schemas.microsoft.com/office/drawing/2014/main" id="{4B91214F-823B-9949-8C49-6C297808809A}"/>
                    </a:ext>
                  </a:extLst>
                </p:cNvPr>
                <p:cNvSpPr/>
                <p:nvPr/>
              </p:nvSpPr>
              <p:spPr>
                <a:xfrm>
                  <a:off x="10544675" y="3752892"/>
                  <a:ext cx="27519" cy="27501"/>
                </a:xfrm>
                <a:custGeom>
                  <a:avLst/>
                  <a:gdLst>
                    <a:gd name="connsiteX0" fmla="*/ 28143 w 27774"/>
                    <a:gd name="connsiteY0" fmla="*/ 13988 h 27736"/>
                    <a:gd name="connsiteX1" fmla="*/ 14256 w 27774"/>
                    <a:gd name="connsiteY1" fmla="*/ 27856 h 27736"/>
                    <a:gd name="connsiteX2" fmla="*/ 368 w 27774"/>
                    <a:gd name="connsiteY2" fmla="*/ 13988 h 27736"/>
                    <a:gd name="connsiteX3" fmla="*/ 14256 w 27774"/>
                    <a:gd name="connsiteY3" fmla="*/ 120 h 27736"/>
                    <a:gd name="connsiteX4" fmla="*/ 28143 w 27774"/>
                    <a:gd name="connsiteY4" fmla="*/ 13988 h 27736"/>
                    <a:gd name="connsiteX5" fmla="*/ 28143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43" y="13988"/>
                      </a:moveTo>
                      <a:cubicBezTo>
                        <a:pt x="28143" y="21682"/>
                        <a:pt x="21960" y="27856"/>
                        <a:pt x="14256" y="27856"/>
                      </a:cubicBezTo>
                      <a:cubicBezTo>
                        <a:pt x="6551" y="27856"/>
                        <a:pt x="368" y="21682"/>
                        <a:pt x="368" y="13988"/>
                      </a:cubicBezTo>
                      <a:cubicBezTo>
                        <a:pt x="368" y="6294"/>
                        <a:pt x="6551" y="120"/>
                        <a:pt x="14256" y="120"/>
                      </a:cubicBezTo>
                      <a:cubicBezTo>
                        <a:pt x="21960" y="120"/>
                        <a:pt x="28143" y="6294"/>
                        <a:pt x="28143" y="13988"/>
                      </a:cubicBezTo>
                      <a:lnTo>
                        <a:pt x="28143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33" name="Freeform: Shape 632">
                  <a:extLst>
                    <a:ext uri="{FF2B5EF4-FFF2-40B4-BE49-F238E27FC236}">
                      <a16:creationId xmlns:a16="http://schemas.microsoft.com/office/drawing/2014/main" id="{3E9374B4-5ECB-FD4E-8E69-04B1132B4B4A}"/>
                    </a:ext>
                  </a:extLst>
                </p:cNvPr>
                <p:cNvSpPr/>
                <p:nvPr/>
              </p:nvSpPr>
              <p:spPr>
                <a:xfrm>
                  <a:off x="10570076" y="3752892"/>
                  <a:ext cx="27519" cy="27501"/>
                </a:xfrm>
                <a:custGeom>
                  <a:avLst/>
                  <a:gdLst>
                    <a:gd name="connsiteX0" fmla="*/ 28146 w 27774"/>
                    <a:gd name="connsiteY0" fmla="*/ 13988 h 27736"/>
                    <a:gd name="connsiteX1" fmla="*/ 14258 w 27774"/>
                    <a:gd name="connsiteY1" fmla="*/ 27856 h 27736"/>
                    <a:gd name="connsiteX2" fmla="*/ 371 w 27774"/>
                    <a:gd name="connsiteY2" fmla="*/ 13988 h 27736"/>
                    <a:gd name="connsiteX3" fmla="*/ 14258 w 27774"/>
                    <a:gd name="connsiteY3" fmla="*/ 120 h 27736"/>
                    <a:gd name="connsiteX4" fmla="*/ 28146 w 27774"/>
                    <a:gd name="connsiteY4" fmla="*/ 13988 h 27736"/>
                    <a:gd name="connsiteX5" fmla="*/ 28146 w 27774"/>
                    <a:gd name="connsiteY5" fmla="*/ 139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46" y="13988"/>
                      </a:moveTo>
                      <a:cubicBezTo>
                        <a:pt x="28146" y="21682"/>
                        <a:pt x="21963" y="27856"/>
                        <a:pt x="14258" y="27856"/>
                      </a:cubicBezTo>
                      <a:cubicBezTo>
                        <a:pt x="6554" y="27856"/>
                        <a:pt x="371" y="21682"/>
                        <a:pt x="371" y="13988"/>
                      </a:cubicBezTo>
                      <a:cubicBezTo>
                        <a:pt x="371" y="6294"/>
                        <a:pt x="6554" y="120"/>
                        <a:pt x="14258" y="120"/>
                      </a:cubicBezTo>
                      <a:cubicBezTo>
                        <a:pt x="21963" y="120"/>
                        <a:pt x="28146" y="6294"/>
                        <a:pt x="28146" y="13988"/>
                      </a:cubicBezTo>
                      <a:lnTo>
                        <a:pt x="28146" y="139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34" name="Freeform: Shape 633">
                  <a:extLst>
                    <a:ext uri="{FF2B5EF4-FFF2-40B4-BE49-F238E27FC236}">
                      <a16:creationId xmlns:a16="http://schemas.microsoft.com/office/drawing/2014/main" id="{F12D51C8-135B-4248-8FD4-FE5337A0250D}"/>
                    </a:ext>
                  </a:extLst>
                </p:cNvPr>
                <p:cNvSpPr/>
                <p:nvPr/>
              </p:nvSpPr>
              <p:spPr>
                <a:xfrm>
                  <a:off x="10654747" y="3884054"/>
                  <a:ext cx="27519" cy="27501"/>
                </a:xfrm>
                <a:custGeom>
                  <a:avLst/>
                  <a:gdLst>
                    <a:gd name="connsiteX0" fmla="*/ 28155 w 27774"/>
                    <a:gd name="connsiteY0" fmla="*/ 14002 h 27736"/>
                    <a:gd name="connsiteX1" fmla="*/ 14267 w 27774"/>
                    <a:gd name="connsiteY1" fmla="*/ 27870 h 27736"/>
                    <a:gd name="connsiteX2" fmla="*/ 380 w 27774"/>
                    <a:gd name="connsiteY2" fmla="*/ 14002 h 27736"/>
                    <a:gd name="connsiteX3" fmla="*/ 14267 w 27774"/>
                    <a:gd name="connsiteY3" fmla="*/ 134 h 27736"/>
                    <a:gd name="connsiteX4" fmla="*/ 28155 w 27774"/>
                    <a:gd name="connsiteY4" fmla="*/ 14002 h 27736"/>
                    <a:gd name="connsiteX5" fmla="*/ 28155 w 27774"/>
                    <a:gd name="connsiteY5" fmla="*/ 14002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55" y="14002"/>
                      </a:moveTo>
                      <a:cubicBezTo>
                        <a:pt x="28155" y="21696"/>
                        <a:pt x="21972" y="27870"/>
                        <a:pt x="14267" y="27870"/>
                      </a:cubicBezTo>
                      <a:cubicBezTo>
                        <a:pt x="6563" y="27870"/>
                        <a:pt x="380" y="21696"/>
                        <a:pt x="380" y="14002"/>
                      </a:cubicBezTo>
                      <a:cubicBezTo>
                        <a:pt x="380" y="6308"/>
                        <a:pt x="6563" y="134"/>
                        <a:pt x="14267" y="134"/>
                      </a:cubicBezTo>
                      <a:cubicBezTo>
                        <a:pt x="21972" y="134"/>
                        <a:pt x="28155" y="6308"/>
                        <a:pt x="28155" y="14002"/>
                      </a:cubicBezTo>
                      <a:lnTo>
                        <a:pt x="28155" y="14002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35" name="Freeform: Shape 634">
                  <a:extLst>
                    <a:ext uri="{FF2B5EF4-FFF2-40B4-BE49-F238E27FC236}">
                      <a16:creationId xmlns:a16="http://schemas.microsoft.com/office/drawing/2014/main" id="{40D2ED69-33D7-9B48-B216-B745D1C20107}"/>
                    </a:ext>
                  </a:extLst>
                </p:cNvPr>
                <p:cNvSpPr/>
                <p:nvPr/>
              </p:nvSpPr>
              <p:spPr>
                <a:xfrm>
                  <a:off x="10671681" y="3884054"/>
                  <a:ext cx="27519" cy="27501"/>
                </a:xfrm>
                <a:custGeom>
                  <a:avLst/>
                  <a:gdLst>
                    <a:gd name="connsiteX0" fmla="*/ 28156 w 27774"/>
                    <a:gd name="connsiteY0" fmla="*/ 14002 h 27736"/>
                    <a:gd name="connsiteX1" fmla="*/ 14269 w 27774"/>
                    <a:gd name="connsiteY1" fmla="*/ 27870 h 27736"/>
                    <a:gd name="connsiteX2" fmla="*/ 382 w 27774"/>
                    <a:gd name="connsiteY2" fmla="*/ 14002 h 27736"/>
                    <a:gd name="connsiteX3" fmla="*/ 14269 w 27774"/>
                    <a:gd name="connsiteY3" fmla="*/ 134 h 27736"/>
                    <a:gd name="connsiteX4" fmla="*/ 28156 w 27774"/>
                    <a:gd name="connsiteY4" fmla="*/ 14002 h 27736"/>
                    <a:gd name="connsiteX5" fmla="*/ 28156 w 27774"/>
                    <a:gd name="connsiteY5" fmla="*/ 14002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56" y="14002"/>
                      </a:moveTo>
                      <a:cubicBezTo>
                        <a:pt x="28156" y="21696"/>
                        <a:pt x="21974" y="27870"/>
                        <a:pt x="14269" y="27870"/>
                      </a:cubicBezTo>
                      <a:cubicBezTo>
                        <a:pt x="6564" y="27870"/>
                        <a:pt x="382" y="21696"/>
                        <a:pt x="382" y="14002"/>
                      </a:cubicBezTo>
                      <a:cubicBezTo>
                        <a:pt x="382" y="6308"/>
                        <a:pt x="6564" y="134"/>
                        <a:pt x="14269" y="134"/>
                      </a:cubicBezTo>
                      <a:cubicBezTo>
                        <a:pt x="21974" y="134"/>
                        <a:pt x="28156" y="6308"/>
                        <a:pt x="28156" y="14002"/>
                      </a:cubicBezTo>
                      <a:lnTo>
                        <a:pt x="28156" y="14002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36" name="Freeform: Shape 635">
                  <a:extLst>
                    <a:ext uri="{FF2B5EF4-FFF2-40B4-BE49-F238E27FC236}">
                      <a16:creationId xmlns:a16="http://schemas.microsoft.com/office/drawing/2014/main" id="{3413FDFE-4418-E546-989B-C8B6AB471927}"/>
                    </a:ext>
                  </a:extLst>
                </p:cNvPr>
                <p:cNvSpPr/>
                <p:nvPr/>
              </p:nvSpPr>
              <p:spPr>
                <a:xfrm>
                  <a:off x="10690732" y="3884054"/>
                  <a:ext cx="27517" cy="27501"/>
                </a:xfrm>
                <a:custGeom>
                  <a:avLst/>
                  <a:gdLst>
                    <a:gd name="connsiteX0" fmla="*/ 28158 w 27774"/>
                    <a:gd name="connsiteY0" fmla="*/ 14002 h 27736"/>
                    <a:gd name="connsiteX1" fmla="*/ 14271 w 27774"/>
                    <a:gd name="connsiteY1" fmla="*/ 27870 h 27736"/>
                    <a:gd name="connsiteX2" fmla="*/ 384 w 27774"/>
                    <a:gd name="connsiteY2" fmla="*/ 14002 h 27736"/>
                    <a:gd name="connsiteX3" fmla="*/ 14271 w 27774"/>
                    <a:gd name="connsiteY3" fmla="*/ 134 h 27736"/>
                    <a:gd name="connsiteX4" fmla="*/ 28158 w 27774"/>
                    <a:gd name="connsiteY4" fmla="*/ 14002 h 27736"/>
                    <a:gd name="connsiteX5" fmla="*/ 28158 w 27774"/>
                    <a:gd name="connsiteY5" fmla="*/ 14002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58" y="14002"/>
                      </a:moveTo>
                      <a:cubicBezTo>
                        <a:pt x="28158" y="21696"/>
                        <a:pt x="21976" y="27870"/>
                        <a:pt x="14271" y="27870"/>
                      </a:cubicBezTo>
                      <a:cubicBezTo>
                        <a:pt x="6566" y="27870"/>
                        <a:pt x="384" y="21696"/>
                        <a:pt x="384" y="14002"/>
                      </a:cubicBezTo>
                      <a:cubicBezTo>
                        <a:pt x="384" y="6308"/>
                        <a:pt x="6566" y="134"/>
                        <a:pt x="14271" y="134"/>
                      </a:cubicBezTo>
                      <a:cubicBezTo>
                        <a:pt x="21976" y="134"/>
                        <a:pt x="28158" y="6308"/>
                        <a:pt x="28158" y="14002"/>
                      </a:cubicBezTo>
                      <a:lnTo>
                        <a:pt x="28158" y="14002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5ED9945C-7E7E-8047-B363-F72EEF40C03E}"/>
                    </a:ext>
                  </a:extLst>
                </p:cNvPr>
                <p:cNvSpPr/>
                <p:nvPr/>
              </p:nvSpPr>
              <p:spPr>
                <a:xfrm>
                  <a:off x="10701316" y="3884054"/>
                  <a:ext cx="27519" cy="27501"/>
                </a:xfrm>
                <a:custGeom>
                  <a:avLst/>
                  <a:gdLst>
                    <a:gd name="connsiteX0" fmla="*/ 28159 w 27774"/>
                    <a:gd name="connsiteY0" fmla="*/ 14002 h 27736"/>
                    <a:gd name="connsiteX1" fmla="*/ 14272 w 27774"/>
                    <a:gd name="connsiteY1" fmla="*/ 27870 h 27736"/>
                    <a:gd name="connsiteX2" fmla="*/ 385 w 27774"/>
                    <a:gd name="connsiteY2" fmla="*/ 14002 h 27736"/>
                    <a:gd name="connsiteX3" fmla="*/ 14272 w 27774"/>
                    <a:gd name="connsiteY3" fmla="*/ 134 h 27736"/>
                    <a:gd name="connsiteX4" fmla="*/ 28159 w 27774"/>
                    <a:gd name="connsiteY4" fmla="*/ 14002 h 27736"/>
                    <a:gd name="connsiteX5" fmla="*/ 28159 w 27774"/>
                    <a:gd name="connsiteY5" fmla="*/ 14002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59" y="14002"/>
                      </a:moveTo>
                      <a:cubicBezTo>
                        <a:pt x="28159" y="21696"/>
                        <a:pt x="21977" y="27870"/>
                        <a:pt x="14272" y="27870"/>
                      </a:cubicBezTo>
                      <a:cubicBezTo>
                        <a:pt x="6567" y="27870"/>
                        <a:pt x="385" y="21696"/>
                        <a:pt x="385" y="14002"/>
                      </a:cubicBezTo>
                      <a:cubicBezTo>
                        <a:pt x="385" y="6308"/>
                        <a:pt x="6567" y="134"/>
                        <a:pt x="14272" y="134"/>
                      </a:cubicBezTo>
                      <a:cubicBezTo>
                        <a:pt x="21977" y="134"/>
                        <a:pt x="28159" y="6308"/>
                        <a:pt x="28159" y="14002"/>
                      </a:cubicBezTo>
                      <a:lnTo>
                        <a:pt x="28159" y="14002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5EEF6902-3F1D-3B41-AEC8-672E99622C21}"/>
                    </a:ext>
                  </a:extLst>
                </p:cNvPr>
                <p:cNvSpPr/>
                <p:nvPr/>
              </p:nvSpPr>
              <p:spPr>
                <a:xfrm>
                  <a:off x="10730950" y="3884054"/>
                  <a:ext cx="27519" cy="27501"/>
                </a:xfrm>
                <a:custGeom>
                  <a:avLst/>
                  <a:gdLst>
                    <a:gd name="connsiteX0" fmla="*/ 28163 w 27774"/>
                    <a:gd name="connsiteY0" fmla="*/ 14002 h 27736"/>
                    <a:gd name="connsiteX1" fmla="*/ 14275 w 27774"/>
                    <a:gd name="connsiteY1" fmla="*/ 27870 h 27736"/>
                    <a:gd name="connsiteX2" fmla="*/ 388 w 27774"/>
                    <a:gd name="connsiteY2" fmla="*/ 14002 h 27736"/>
                    <a:gd name="connsiteX3" fmla="*/ 14275 w 27774"/>
                    <a:gd name="connsiteY3" fmla="*/ 134 h 27736"/>
                    <a:gd name="connsiteX4" fmla="*/ 28163 w 27774"/>
                    <a:gd name="connsiteY4" fmla="*/ 14002 h 27736"/>
                    <a:gd name="connsiteX5" fmla="*/ 28163 w 27774"/>
                    <a:gd name="connsiteY5" fmla="*/ 14002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63" y="14002"/>
                      </a:moveTo>
                      <a:cubicBezTo>
                        <a:pt x="28163" y="21696"/>
                        <a:pt x="21980" y="27870"/>
                        <a:pt x="14275" y="27870"/>
                      </a:cubicBezTo>
                      <a:cubicBezTo>
                        <a:pt x="6571" y="27870"/>
                        <a:pt x="388" y="21696"/>
                        <a:pt x="388" y="14002"/>
                      </a:cubicBezTo>
                      <a:cubicBezTo>
                        <a:pt x="388" y="6308"/>
                        <a:pt x="6571" y="134"/>
                        <a:pt x="14275" y="134"/>
                      </a:cubicBezTo>
                      <a:cubicBezTo>
                        <a:pt x="21980" y="134"/>
                        <a:pt x="28163" y="6308"/>
                        <a:pt x="28163" y="14002"/>
                      </a:cubicBezTo>
                      <a:lnTo>
                        <a:pt x="28163" y="14002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840FE9CC-C4FC-B44E-A4D6-E72263F32DEE}"/>
                    </a:ext>
                  </a:extLst>
                </p:cNvPr>
                <p:cNvSpPr/>
                <p:nvPr/>
              </p:nvSpPr>
              <p:spPr>
                <a:xfrm>
                  <a:off x="10766936" y="3884054"/>
                  <a:ext cx="27517" cy="27501"/>
                </a:xfrm>
                <a:custGeom>
                  <a:avLst/>
                  <a:gdLst>
                    <a:gd name="connsiteX0" fmla="*/ 28166 w 27774"/>
                    <a:gd name="connsiteY0" fmla="*/ 14002 h 27736"/>
                    <a:gd name="connsiteX1" fmla="*/ 14279 w 27774"/>
                    <a:gd name="connsiteY1" fmla="*/ 27870 h 27736"/>
                    <a:gd name="connsiteX2" fmla="*/ 392 w 27774"/>
                    <a:gd name="connsiteY2" fmla="*/ 14002 h 27736"/>
                    <a:gd name="connsiteX3" fmla="*/ 14279 w 27774"/>
                    <a:gd name="connsiteY3" fmla="*/ 134 h 27736"/>
                    <a:gd name="connsiteX4" fmla="*/ 28166 w 27774"/>
                    <a:gd name="connsiteY4" fmla="*/ 14002 h 27736"/>
                    <a:gd name="connsiteX5" fmla="*/ 28166 w 27774"/>
                    <a:gd name="connsiteY5" fmla="*/ 14002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66" y="14002"/>
                      </a:moveTo>
                      <a:cubicBezTo>
                        <a:pt x="28166" y="21696"/>
                        <a:pt x="21984" y="27870"/>
                        <a:pt x="14279" y="27870"/>
                      </a:cubicBezTo>
                      <a:cubicBezTo>
                        <a:pt x="6574" y="27870"/>
                        <a:pt x="392" y="21696"/>
                        <a:pt x="392" y="14002"/>
                      </a:cubicBezTo>
                      <a:cubicBezTo>
                        <a:pt x="392" y="6308"/>
                        <a:pt x="6574" y="134"/>
                        <a:pt x="14279" y="134"/>
                      </a:cubicBezTo>
                      <a:cubicBezTo>
                        <a:pt x="21984" y="134"/>
                        <a:pt x="28166" y="6308"/>
                        <a:pt x="28166" y="14002"/>
                      </a:cubicBezTo>
                      <a:lnTo>
                        <a:pt x="28166" y="14002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</p:grp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3996EFB9-E3A4-D543-9788-FABFF6036075}"/>
                  </a:ext>
                </a:extLst>
              </p:cNvPr>
              <p:cNvSpPr/>
              <p:nvPr/>
            </p:nvSpPr>
            <p:spPr>
              <a:xfrm>
                <a:off x="7085890" y="2610509"/>
                <a:ext cx="3831335" cy="1119111"/>
              </a:xfrm>
              <a:custGeom>
                <a:avLst/>
                <a:gdLst>
                  <a:gd name="connsiteX0" fmla="*/ 0 w 3832902"/>
                  <a:gd name="connsiteY0" fmla="*/ 0 h 1117895"/>
                  <a:gd name="connsiteX1" fmla="*/ 172355 w 3832902"/>
                  <a:gd name="connsiteY1" fmla="*/ 0 h 1117895"/>
                  <a:gd name="connsiteX2" fmla="*/ 172355 w 3832902"/>
                  <a:gd name="connsiteY2" fmla="*/ 10543 h 1117895"/>
                  <a:gd name="connsiteX3" fmla="*/ 206693 w 3832902"/>
                  <a:gd name="connsiteY3" fmla="*/ 10543 h 1117895"/>
                  <a:gd name="connsiteX4" fmla="*/ 206693 w 3832902"/>
                  <a:gd name="connsiteY4" fmla="*/ 15863 h 1117895"/>
                  <a:gd name="connsiteX5" fmla="*/ 282978 w 3832902"/>
                  <a:gd name="connsiteY5" fmla="*/ 15863 h 1117895"/>
                  <a:gd name="connsiteX6" fmla="*/ 282978 w 3832902"/>
                  <a:gd name="connsiteY6" fmla="*/ 23937 h 1117895"/>
                  <a:gd name="connsiteX7" fmla="*/ 311514 w 3832902"/>
                  <a:gd name="connsiteY7" fmla="*/ 23937 h 1117895"/>
                  <a:gd name="connsiteX8" fmla="*/ 311514 w 3832902"/>
                  <a:gd name="connsiteY8" fmla="*/ 35905 h 1117895"/>
                  <a:gd name="connsiteX9" fmla="*/ 365826 w 3832902"/>
                  <a:gd name="connsiteY9" fmla="*/ 35905 h 1117895"/>
                  <a:gd name="connsiteX10" fmla="*/ 365826 w 3832902"/>
                  <a:gd name="connsiteY10" fmla="*/ 42174 h 1117895"/>
                  <a:gd name="connsiteX11" fmla="*/ 397501 w 3832902"/>
                  <a:gd name="connsiteY11" fmla="*/ 42174 h 1117895"/>
                  <a:gd name="connsiteX12" fmla="*/ 397501 w 3832902"/>
                  <a:gd name="connsiteY12" fmla="*/ 48348 h 1117895"/>
                  <a:gd name="connsiteX13" fmla="*/ 409962 w 3832902"/>
                  <a:gd name="connsiteY13" fmla="*/ 48348 h 1117895"/>
                  <a:gd name="connsiteX14" fmla="*/ 409962 w 3832902"/>
                  <a:gd name="connsiteY14" fmla="*/ 56422 h 1117895"/>
                  <a:gd name="connsiteX15" fmla="*/ 454192 w 3832902"/>
                  <a:gd name="connsiteY15" fmla="*/ 56422 h 1117895"/>
                  <a:gd name="connsiteX16" fmla="*/ 454192 w 3832902"/>
                  <a:gd name="connsiteY16" fmla="*/ 68390 h 1117895"/>
                  <a:gd name="connsiteX17" fmla="*/ 536184 w 3832902"/>
                  <a:gd name="connsiteY17" fmla="*/ 68390 h 1117895"/>
                  <a:gd name="connsiteX18" fmla="*/ 536184 w 3832902"/>
                  <a:gd name="connsiteY18" fmla="*/ 77319 h 1117895"/>
                  <a:gd name="connsiteX19" fmla="*/ 544174 w 3832902"/>
                  <a:gd name="connsiteY19" fmla="*/ 77319 h 1117895"/>
                  <a:gd name="connsiteX20" fmla="*/ 544174 w 3832902"/>
                  <a:gd name="connsiteY20" fmla="*/ 81783 h 1117895"/>
                  <a:gd name="connsiteX21" fmla="*/ 550452 w 3832902"/>
                  <a:gd name="connsiteY21" fmla="*/ 81783 h 1117895"/>
                  <a:gd name="connsiteX22" fmla="*/ 550452 w 3832902"/>
                  <a:gd name="connsiteY22" fmla="*/ 95556 h 1117895"/>
                  <a:gd name="connsiteX23" fmla="*/ 587453 w 3832902"/>
                  <a:gd name="connsiteY23" fmla="*/ 95556 h 1117895"/>
                  <a:gd name="connsiteX24" fmla="*/ 587453 w 3832902"/>
                  <a:gd name="connsiteY24" fmla="*/ 103630 h 1117895"/>
                  <a:gd name="connsiteX25" fmla="*/ 600389 w 3832902"/>
                  <a:gd name="connsiteY25" fmla="*/ 103630 h 1117895"/>
                  <a:gd name="connsiteX26" fmla="*/ 600389 w 3832902"/>
                  <a:gd name="connsiteY26" fmla="*/ 110754 h 1117895"/>
                  <a:gd name="connsiteX27" fmla="*/ 638722 w 3832902"/>
                  <a:gd name="connsiteY27" fmla="*/ 110754 h 1117895"/>
                  <a:gd name="connsiteX28" fmla="*/ 638722 w 3832902"/>
                  <a:gd name="connsiteY28" fmla="*/ 116928 h 1117895"/>
                  <a:gd name="connsiteX29" fmla="*/ 651658 w 3832902"/>
                  <a:gd name="connsiteY29" fmla="*/ 116928 h 1117895"/>
                  <a:gd name="connsiteX30" fmla="*/ 651658 w 3832902"/>
                  <a:gd name="connsiteY30" fmla="*/ 126712 h 1117895"/>
                  <a:gd name="connsiteX31" fmla="*/ 695793 w 3832902"/>
                  <a:gd name="connsiteY31" fmla="*/ 126712 h 1117895"/>
                  <a:gd name="connsiteX32" fmla="*/ 695793 w 3832902"/>
                  <a:gd name="connsiteY32" fmla="*/ 133456 h 1117895"/>
                  <a:gd name="connsiteX33" fmla="*/ 702927 w 3832902"/>
                  <a:gd name="connsiteY33" fmla="*/ 133456 h 1117895"/>
                  <a:gd name="connsiteX34" fmla="*/ 702927 w 3832902"/>
                  <a:gd name="connsiteY34" fmla="*/ 143715 h 1117895"/>
                  <a:gd name="connsiteX35" fmla="*/ 721665 w 3832902"/>
                  <a:gd name="connsiteY35" fmla="*/ 143715 h 1117895"/>
                  <a:gd name="connsiteX36" fmla="*/ 721665 w 3832902"/>
                  <a:gd name="connsiteY36" fmla="*/ 151693 h 1117895"/>
                  <a:gd name="connsiteX37" fmla="*/ 830006 w 3832902"/>
                  <a:gd name="connsiteY37" fmla="*/ 151693 h 1117895"/>
                  <a:gd name="connsiteX38" fmla="*/ 830006 w 3832902"/>
                  <a:gd name="connsiteY38" fmla="*/ 158342 h 1117895"/>
                  <a:gd name="connsiteX39" fmla="*/ 850551 w 3832902"/>
                  <a:gd name="connsiteY39" fmla="*/ 158342 h 1117895"/>
                  <a:gd name="connsiteX40" fmla="*/ 850551 w 3832902"/>
                  <a:gd name="connsiteY40" fmla="*/ 164612 h 1117895"/>
                  <a:gd name="connsiteX41" fmla="*/ 893735 w 3832902"/>
                  <a:gd name="connsiteY41" fmla="*/ 164612 h 1117895"/>
                  <a:gd name="connsiteX42" fmla="*/ 893735 w 3832902"/>
                  <a:gd name="connsiteY42" fmla="*/ 185509 h 1117895"/>
                  <a:gd name="connsiteX43" fmla="*/ 912474 w 3832902"/>
                  <a:gd name="connsiteY43" fmla="*/ 185509 h 1117895"/>
                  <a:gd name="connsiteX44" fmla="*/ 912474 w 3832902"/>
                  <a:gd name="connsiteY44" fmla="*/ 190828 h 1117895"/>
                  <a:gd name="connsiteX45" fmla="*/ 918751 w 3832902"/>
                  <a:gd name="connsiteY45" fmla="*/ 190828 h 1117895"/>
                  <a:gd name="connsiteX46" fmla="*/ 918751 w 3832902"/>
                  <a:gd name="connsiteY46" fmla="*/ 197952 h 1117895"/>
                  <a:gd name="connsiteX47" fmla="*/ 935682 w 3832902"/>
                  <a:gd name="connsiteY47" fmla="*/ 197952 h 1117895"/>
                  <a:gd name="connsiteX48" fmla="*/ 935682 w 3832902"/>
                  <a:gd name="connsiteY48" fmla="*/ 206026 h 1117895"/>
                  <a:gd name="connsiteX49" fmla="*/ 962030 w 3832902"/>
                  <a:gd name="connsiteY49" fmla="*/ 206026 h 1117895"/>
                  <a:gd name="connsiteX50" fmla="*/ 962030 w 3832902"/>
                  <a:gd name="connsiteY50" fmla="*/ 223408 h 1117895"/>
                  <a:gd name="connsiteX51" fmla="*/ 969545 w 3832902"/>
                  <a:gd name="connsiteY51" fmla="*/ 223408 h 1117895"/>
                  <a:gd name="connsiteX52" fmla="*/ 969545 w 3832902"/>
                  <a:gd name="connsiteY52" fmla="*/ 229202 h 1117895"/>
                  <a:gd name="connsiteX53" fmla="*/ 975823 w 3832902"/>
                  <a:gd name="connsiteY53" fmla="*/ 229202 h 1117895"/>
                  <a:gd name="connsiteX54" fmla="*/ 975823 w 3832902"/>
                  <a:gd name="connsiteY54" fmla="*/ 234047 h 1117895"/>
                  <a:gd name="connsiteX55" fmla="*/ 982100 w 3832902"/>
                  <a:gd name="connsiteY55" fmla="*/ 234047 h 1117895"/>
                  <a:gd name="connsiteX56" fmla="*/ 982100 w 3832902"/>
                  <a:gd name="connsiteY56" fmla="*/ 246110 h 1117895"/>
                  <a:gd name="connsiteX57" fmla="*/ 994561 w 3832902"/>
                  <a:gd name="connsiteY57" fmla="*/ 246110 h 1117895"/>
                  <a:gd name="connsiteX58" fmla="*/ 994561 w 3832902"/>
                  <a:gd name="connsiteY58" fmla="*/ 252284 h 1117895"/>
                  <a:gd name="connsiteX59" fmla="*/ 1027567 w 3832902"/>
                  <a:gd name="connsiteY59" fmla="*/ 252284 h 1117895"/>
                  <a:gd name="connsiteX60" fmla="*/ 1027567 w 3832902"/>
                  <a:gd name="connsiteY60" fmla="*/ 258553 h 1117895"/>
                  <a:gd name="connsiteX61" fmla="*/ 1033369 w 3832902"/>
                  <a:gd name="connsiteY61" fmla="*/ 258553 h 1117895"/>
                  <a:gd name="connsiteX62" fmla="*/ 1033369 w 3832902"/>
                  <a:gd name="connsiteY62" fmla="*/ 267007 h 1117895"/>
                  <a:gd name="connsiteX63" fmla="*/ 1051632 w 3832902"/>
                  <a:gd name="connsiteY63" fmla="*/ 267007 h 1117895"/>
                  <a:gd name="connsiteX64" fmla="*/ 1051632 w 3832902"/>
                  <a:gd name="connsiteY64" fmla="*/ 279925 h 1117895"/>
                  <a:gd name="connsiteX65" fmla="*/ 1064949 w 3832902"/>
                  <a:gd name="connsiteY65" fmla="*/ 279925 h 1117895"/>
                  <a:gd name="connsiteX66" fmla="*/ 1064949 w 3832902"/>
                  <a:gd name="connsiteY66" fmla="*/ 287904 h 1117895"/>
                  <a:gd name="connsiteX67" fmla="*/ 1072083 w 3832902"/>
                  <a:gd name="connsiteY67" fmla="*/ 287904 h 1117895"/>
                  <a:gd name="connsiteX68" fmla="*/ 1072083 w 3832902"/>
                  <a:gd name="connsiteY68" fmla="*/ 293698 h 1117895"/>
                  <a:gd name="connsiteX69" fmla="*/ 1103377 w 3832902"/>
                  <a:gd name="connsiteY69" fmla="*/ 293698 h 1117895"/>
                  <a:gd name="connsiteX70" fmla="*/ 1103377 w 3832902"/>
                  <a:gd name="connsiteY70" fmla="*/ 300822 h 1117895"/>
                  <a:gd name="connsiteX71" fmla="*/ 1109559 w 3832902"/>
                  <a:gd name="connsiteY71" fmla="*/ 300822 h 1117895"/>
                  <a:gd name="connsiteX72" fmla="*/ 1109559 w 3832902"/>
                  <a:gd name="connsiteY72" fmla="*/ 307566 h 1117895"/>
                  <a:gd name="connsiteX73" fmla="*/ 1115837 w 3832902"/>
                  <a:gd name="connsiteY73" fmla="*/ 307566 h 1117895"/>
                  <a:gd name="connsiteX74" fmla="*/ 1115837 w 3832902"/>
                  <a:gd name="connsiteY74" fmla="*/ 314215 h 1117895"/>
                  <a:gd name="connsiteX75" fmla="*/ 1141710 w 3832902"/>
                  <a:gd name="connsiteY75" fmla="*/ 314215 h 1117895"/>
                  <a:gd name="connsiteX76" fmla="*/ 1141710 w 3832902"/>
                  <a:gd name="connsiteY76" fmla="*/ 327513 h 1117895"/>
                  <a:gd name="connsiteX77" fmla="*/ 1154170 w 3832902"/>
                  <a:gd name="connsiteY77" fmla="*/ 327513 h 1117895"/>
                  <a:gd name="connsiteX78" fmla="*/ 1154170 w 3832902"/>
                  <a:gd name="connsiteY78" fmla="*/ 340432 h 1117895"/>
                  <a:gd name="connsiteX79" fmla="*/ 1160828 w 3832902"/>
                  <a:gd name="connsiteY79" fmla="*/ 340432 h 1117895"/>
                  <a:gd name="connsiteX80" fmla="*/ 1160828 w 3832902"/>
                  <a:gd name="connsiteY80" fmla="*/ 347556 h 1117895"/>
                  <a:gd name="connsiteX81" fmla="*/ 1202300 w 3832902"/>
                  <a:gd name="connsiteY81" fmla="*/ 347556 h 1117895"/>
                  <a:gd name="connsiteX82" fmla="*/ 1202300 w 3832902"/>
                  <a:gd name="connsiteY82" fmla="*/ 355154 h 1117895"/>
                  <a:gd name="connsiteX83" fmla="*/ 1211241 w 3832902"/>
                  <a:gd name="connsiteY83" fmla="*/ 355154 h 1117895"/>
                  <a:gd name="connsiteX84" fmla="*/ 1211241 w 3832902"/>
                  <a:gd name="connsiteY84" fmla="*/ 375197 h 1117895"/>
                  <a:gd name="connsiteX85" fmla="*/ 1221514 w 3832902"/>
                  <a:gd name="connsiteY85" fmla="*/ 375197 h 1117895"/>
                  <a:gd name="connsiteX86" fmla="*/ 1221514 w 3832902"/>
                  <a:gd name="connsiteY86" fmla="*/ 381846 h 1117895"/>
                  <a:gd name="connsiteX87" fmla="*/ 1230836 w 3832902"/>
                  <a:gd name="connsiteY87" fmla="*/ 381846 h 1117895"/>
                  <a:gd name="connsiteX88" fmla="*/ 1230836 w 3832902"/>
                  <a:gd name="connsiteY88" fmla="*/ 396094 h 1117895"/>
                  <a:gd name="connsiteX89" fmla="*/ 1269169 w 3832902"/>
                  <a:gd name="connsiteY89" fmla="*/ 396094 h 1117895"/>
                  <a:gd name="connsiteX90" fmla="*/ 1269169 w 3832902"/>
                  <a:gd name="connsiteY90" fmla="*/ 403218 h 1117895"/>
                  <a:gd name="connsiteX91" fmla="*/ 1280773 w 3832902"/>
                  <a:gd name="connsiteY91" fmla="*/ 403218 h 1117895"/>
                  <a:gd name="connsiteX92" fmla="*/ 1280773 w 3832902"/>
                  <a:gd name="connsiteY92" fmla="*/ 409487 h 1117895"/>
                  <a:gd name="connsiteX93" fmla="*/ 1287431 w 3832902"/>
                  <a:gd name="connsiteY93" fmla="*/ 409487 h 1117895"/>
                  <a:gd name="connsiteX94" fmla="*/ 1287431 w 3832902"/>
                  <a:gd name="connsiteY94" fmla="*/ 416136 h 1117895"/>
                  <a:gd name="connsiteX95" fmla="*/ 1294185 w 3832902"/>
                  <a:gd name="connsiteY95" fmla="*/ 416136 h 1117895"/>
                  <a:gd name="connsiteX96" fmla="*/ 1294185 w 3832902"/>
                  <a:gd name="connsiteY96" fmla="*/ 422880 h 1117895"/>
                  <a:gd name="connsiteX97" fmla="*/ 1326240 w 3832902"/>
                  <a:gd name="connsiteY97" fmla="*/ 422880 h 1117895"/>
                  <a:gd name="connsiteX98" fmla="*/ 1326240 w 3832902"/>
                  <a:gd name="connsiteY98" fmla="*/ 436653 h 1117895"/>
                  <a:gd name="connsiteX99" fmla="*/ 1382931 w 3832902"/>
                  <a:gd name="connsiteY99" fmla="*/ 436653 h 1117895"/>
                  <a:gd name="connsiteX100" fmla="*/ 1382931 w 3832902"/>
                  <a:gd name="connsiteY100" fmla="*/ 450426 h 1117895"/>
                  <a:gd name="connsiteX101" fmla="*/ 1402525 w 3832902"/>
                  <a:gd name="connsiteY101" fmla="*/ 450426 h 1117895"/>
                  <a:gd name="connsiteX102" fmla="*/ 1402525 w 3832902"/>
                  <a:gd name="connsiteY102" fmla="*/ 457550 h 1117895"/>
                  <a:gd name="connsiteX103" fmla="*/ 1427922 w 3832902"/>
                  <a:gd name="connsiteY103" fmla="*/ 457550 h 1117895"/>
                  <a:gd name="connsiteX104" fmla="*/ 1427922 w 3832902"/>
                  <a:gd name="connsiteY104" fmla="*/ 463819 h 1117895"/>
                  <a:gd name="connsiteX105" fmla="*/ 1484993 w 3832902"/>
                  <a:gd name="connsiteY105" fmla="*/ 463819 h 1117895"/>
                  <a:gd name="connsiteX106" fmla="*/ 1484993 w 3832902"/>
                  <a:gd name="connsiteY106" fmla="*/ 470468 h 1117895"/>
                  <a:gd name="connsiteX107" fmla="*/ 1542920 w 3832902"/>
                  <a:gd name="connsiteY107" fmla="*/ 470468 h 1117895"/>
                  <a:gd name="connsiteX108" fmla="*/ 1542920 w 3832902"/>
                  <a:gd name="connsiteY108" fmla="*/ 484716 h 1117895"/>
                  <a:gd name="connsiteX109" fmla="*/ 1549198 w 3832902"/>
                  <a:gd name="connsiteY109" fmla="*/ 484716 h 1117895"/>
                  <a:gd name="connsiteX110" fmla="*/ 1549198 w 3832902"/>
                  <a:gd name="connsiteY110" fmla="*/ 490985 h 1117895"/>
                  <a:gd name="connsiteX111" fmla="*/ 1554144 w 3832902"/>
                  <a:gd name="connsiteY111" fmla="*/ 490985 h 1117895"/>
                  <a:gd name="connsiteX112" fmla="*/ 1554144 w 3832902"/>
                  <a:gd name="connsiteY112" fmla="*/ 498489 h 1117895"/>
                  <a:gd name="connsiteX113" fmla="*/ 1574595 w 3832902"/>
                  <a:gd name="connsiteY113" fmla="*/ 498489 h 1117895"/>
                  <a:gd name="connsiteX114" fmla="*/ 1574595 w 3832902"/>
                  <a:gd name="connsiteY114" fmla="*/ 519006 h 1117895"/>
                  <a:gd name="connsiteX115" fmla="*/ 1611596 w 3832902"/>
                  <a:gd name="connsiteY115" fmla="*/ 519006 h 1117895"/>
                  <a:gd name="connsiteX116" fmla="*/ 1611596 w 3832902"/>
                  <a:gd name="connsiteY116" fmla="*/ 531924 h 1117895"/>
                  <a:gd name="connsiteX117" fmla="*/ 1649929 w 3832902"/>
                  <a:gd name="connsiteY117" fmla="*/ 531924 h 1117895"/>
                  <a:gd name="connsiteX118" fmla="*/ 1649929 w 3832902"/>
                  <a:gd name="connsiteY118" fmla="*/ 547027 h 1117895"/>
                  <a:gd name="connsiteX119" fmla="*/ 1656682 w 3832902"/>
                  <a:gd name="connsiteY119" fmla="*/ 547027 h 1117895"/>
                  <a:gd name="connsiteX120" fmla="*/ 1656682 w 3832902"/>
                  <a:gd name="connsiteY120" fmla="*/ 551966 h 1117895"/>
                  <a:gd name="connsiteX121" fmla="*/ 1669618 w 3832902"/>
                  <a:gd name="connsiteY121" fmla="*/ 551966 h 1117895"/>
                  <a:gd name="connsiteX122" fmla="*/ 1669618 w 3832902"/>
                  <a:gd name="connsiteY122" fmla="*/ 559565 h 1117895"/>
                  <a:gd name="connsiteX123" fmla="*/ 1698534 w 3832902"/>
                  <a:gd name="connsiteY123" fmla="*/ 559565 h 1117895"/>
                  <a:gd name="connsiteX124" fmla="*/ 1698534 w 3832902"/>
                  <a:gd name="connsiteY124" fmla="*/ 566214 h 1117895"/>
                  <a:gd name="connsiteX125" fmla="*/ 1739150 w 3832902"/>
                  <a:gd name="connsiteY125" fmla="*/ 566214 h 1117895"/>
                  <a:gd name="connsiteX126" fmla="*/ 1739150 w 3832902"/>
                  <a:gd name="connsiteY126" fmla="*/ 573338 h 1117895"/>
                  <a:gd name="connsiteX127" fmla="*/ 1748947 w 3832902"/>
                  <a:gd name="connsiteY127" fmla="*/ 573338 h 1117895"/>
                  <a:gd name="connsiteX128" fmla="*/ 1748947 w 3832902"/>
                  <a:gd name="connsiteY128" fmla="*/ 580937 h 1117895"/>
                  <a:gd name="connsiteX129" fmla="*/ 1753418 w 3832902"/>
                  <a:gd name="connsiteY129" fmla="*/ 580937 h 1117895"/>
                  <a:gd name="connsiteX130" fmla="*/ 1753418 w 3832902"/>
                  <a:gd name="connsiteY130" fmla="*/ 586257 h 1117895"/>
                  <a:gd name="connsiteX131" fmla="*/ 1783285 w 3832902"/>
                  <a:gd name="connsiteY131" fmla="*/ 586257 h 1117895"/>
                  <a:gd name="connsiteX132" fmla="*/ 1783285 w 3832902"/>
                  <a:gd name="connsiteY132" fmla="*/ 599650 h 1117895"/>
                  <a:gd name="connsiteX133" fmla="*/ 1828276 w 3832902"/>
                  <a:gd name="connsiteY133" fmla="*/ 599650 h 1117895"/>
                  <a:gd name="connsiteX134" fmla="*/ 1828276 w 3832902"/>
                  <a:gd name="connsiteY134" fmla="*/ 613423 h 1117895"/>
                  <a:gd name="connsiteX135" fmla="*/ 1870224 w 3832902"/>
                  <a:gd name="connsiteY135" fmla="*/ 613423 h 1117895"/>
                  <a:gd name="connsiteX136" fmla="*/ 1870224 w 3832902"/>
                  <a:gd name="connsiteY136" fmla="*/ 623681 h 1117895"/>
                  <a:gd name="connsiteX137" fmla="*/ 1911695 w 3832902"/>
                  <a:gd name="connsiteY137" fmla="*/ 623681 h 1117895"/>
                  <a:gd name="connsiteX138" fmla="*/ 1911695 w 3832902"/>
                  <a:gd name="connsiteY138" fmla="*/ 640589 h 1117895"/>
                  <a:gd name="connsiteX139" fmla="*/ 1929958 w 3832902"/>
                  <a:gd name="connsiteY139" fmla="*/ 640589 h 1117895"/>
                  <a:gd name="connsiteX140" fmla="*/ 1929958 w 3832902"/>
                  <a:gd name="connsiteY140" fmla="*/ 654837 h 1117895"/>
                  <a:gd name="connsiteX141" fmla="*/ 1944226 w 3832902"/>
                  <a:gd name="connsiteY141" fmla="*/ 654837 h 1117895"/>
                  <a:gd name="connsiteX142" fmla="*/ 1944226 w 3832902"/>
                  <a:gd name="connsiteY142" fmla="*/ 661961 h 1117895"/>
                  <a:gd name="connsiteX143" fmla="*/ 1962108 w 3832902"/>
                  <a:gd name="connsiteY143" fmla="*/ 661961 h 1117895"/>
                  <a:gd name="connsiteX144" fmla="*/ 1962108 w 3832902"/>
                  <a:gd name="connsiteY144" fmla="*/ 667280 h 1117895"/>
                  <a:gd name="connsiteX145" fmla="*/ 1968291 w 3832902"/>
                  <a:gd name="connsiteY145" fmla="*/ 667280 h 1117895"/>
                  <a:gd name="connsiteX146" fmla="*/ 1968291 w 3832902"/>
                  <a:gd name="connsiteY146" fmla="*/ 681053 h 1117895"/>
                  <a:gd name="connsiteX147" fmla="*/ 2000441 w 3832902"/>
                  <a:gd name="connsiteY147" fmla="*/ 681053 h 1117895"/>
                  <a:gd name="connsiteX148" fmla="*/ 2000441 w 3832902"/>
                  <a:gd name="connsiteY148" fmla="*/ 688177 h 1117895"/>
                  <a:gd name="connsiteX149" fmla="*/ 2019179 w 3832902"/>
                  <a:gd name="connsiteY149" fmla="*/ 688177 h 1117895"/>
                  <a:gd name="connsiteX150" fmla="*/ 2019179 w 3832902"/>
                  <a:gd name="connsiteY150" fmla="*/ 695301 h 1117895"/>
                  <a:gd name="connsiteX151" fmla="*/ 2032116 w 3832902"/>
                  <a:gd name="connsiteY151" fmla="*/ 695301 h 1117895"/>
                  <a:gd name="connsiteX152" fmla="*/ 2032116 w 3832902"/>
                  <a:gd name="connsiteY152" fmla="*/ 702425 h 1117895"/>
                  <a:gd name="connsiteX153" fmla="*/ 2050759 w 3832902"/>
                  <a:gd name="connsiteY153" fmla="*/ 702425 h 1117895"/>
                  <a:gd name="connsiteX154" fmla="*/ 2050759 w 3832902"/>
                  <a:gd name="connsiteY154" fmla="*/ 708694 h 1117895"/>
                  <a:gd name="connsiteX155" fmla="*/ 2082433 w 3832902"/>
                  <a:gd name="connsiteY155" fmla="*/ 708694 h 1117895"/>
                  <a:gd name="connsiteX156" fmla="*/ 2082433 w 3832902"/>
                  <a:gd name="connsiteY156" fmla="*/ 722467 h 1117895"/>
                  <a:gd name="connsiteX157" fmla="*/ 2089187 w 3832902"/>
                  <a:gd name="connsiteY157" fmla="*/ 722467 h 1117895"/>
                  <a:gd name="connsiteX158" fmla="*/ 2089187 w 3832902"/>
                  <a:gd name="connsiteY158" fmla="*/ 729211 h 1117895"/>
                  <a:gd name="connsiteX159" fmla="*/ 2095845 w 3832902"/>
                  <a:gd name="connsiteY159" fmla="*/ 729211 h 1117895"/>
                  <a:gd name="connsiteX160" fmla="*/ 2095845 w 3832902"/>
                  <a:gd name="connsiteY160" fmla="*/ 735860 h 1117895"/>
                  <a:gd name="connsiteX161" fmla="*/ 2114964 w 3832902"/>
                  <a:gd name="connsiteY161" fmla="*/ 735860 h 1117895"/>
                  <a:gd name="connsiteX162" fmla="*/ 2114964 w 3832902"/>
                  <a:gd name="connsiteY162" fmla="*/ 742509 h 1117895"/>
                  <a:gd name="connsiteX163" fmla="*/ 2244801 w 3832902"/>
                  <a:gd name="connsiteY163" fmla="*/ 742509 h 1117895"/>
                  <a:gd name="connsiteX164" fmla="*/ 2244801 w 3832902"/>
                  <a:gd name="connsiteY164" fmla="*/ 749633 h 1117895"/>
                  <a:gd name="connsiteX165" fmla="*/ 2260781 w 3832902"/>
                  <a:gd name="connsiteY165" fmla="*/ 749633 h 1117895"/>
                  <a:gd name="connsiteX166" fmla="*/ 2260781 w 3832902"/>
                  <a:gd name="connsiteY166" fmla="*/ 756757 h 1117895"/>
                  <a:gd name="connsiteX167" fmla="*/ 2274193 w 3832902"/>
                  <a:gd name="connsiteY167" fmla="*/ 756757 h 1117895"/>
                  <a:gd name="connsiteX168" fmla="*/ 2274193 w 3832902"/>
                  <a:gd name="connsiteY168" fmla="*/ 763501 h 1117895"/>
                  <a:gd name="connsiteX169" fmla="*/ 2305867 w 3832902"/>
                  <a:gd name="connsiteY169" fmla="*/ 763501 h 1117895"/>
                  <a:gd name="connsiteX170" fmla="*/ 2305867 w 3832902"/>
                  <a:gd name="connsiteY170" fmla="*/ 770150 h 1117895"/>
                  <a:gd name="connsiteX171" fmla="*/ 2312525 w 3832902"/>
                  <a:gd name="connsiteY171" fmla="*/ 770150 h 1117895"/>
                  <a:gd name="connsiteX172" fmla="*/ 2312525 w 3832902"/>
                  <a:gd name="connsiteY172" fmla="*/ 777749 h 1117895"/>
                  <a:gd name="connsiteX173" fmla="*/ 2324986 w 3832902"/>
                  <a:gd name="connsiteY173" fmla="*/ 777749 h 1117895"/>
                  <a:gd name="connsiteX174" fmla="*/ 2324986 w 3832902"/>
                  <a:gd name="connsiteY174" fmla="*/ 783068 h 1117895"/>
                  <a:gd name="connsiteX175" fmla="*/ 2388811 w 3832902"/>
                  <a:gd name="connsiteY175" fmla="*/ 783068 h 1117895"/>
                  <a:gd name="connsiteX176" fmla="*/ 2388811 w 3832902"/>
                  <a:gd name="connsiteY176" fmla="*/ 798171 h 1117895"/>
                  <a:gd name="connsiteX177" fmla="*/ 2432946 w 3832902"/>
                  <a:gd name="connsiteY177" fmla="*/ 798171 h 1117895"/>
                  <a:gd name="connsiteX178" fmla="*/ 2432946 w 3832902"/>
                  <a:gd name="connsiteY178" fmla="*/ 807575 h 1117895"/>
                  <a:gd name="connsiteX179" fmla="*/ 2458818 w 3832902"/>
                  <a:gd name="connsiteY179" fmla="*/ 807575 h 1117895"/>
                  <a:gd name="connsiteX180" fmla="*/ 2458818 w 3832902"/>
                  <a:gd name="connsiteY180" fmla="*/ 814699 h 1117895"/>
                  <a:gd name="connsiteX181" fmla="*/ 2490017 w 3832902"/>
                  <a:gd name="connsiteY181" fmla="*/ 814699 h 1117895"/>
                  <a:gd name="connsiteX182" fmla="*/ 2490017 w 3832902"/>
                  <a:gd name="connsiteY182" fmla="*/ 824008 h 1117895"/>
                  <a:gd name="connsiteX183" fmla="*/ 2541286 w 3832902"/>
                  <a:gd name="connsiteY183" fmla="*/ 824008 h 1117895"/>
                  <a:gd name="connsiteX184" fmla="*/ 2541286 w 3832902"/>
                  <a:gd name="connsiteY184" fmla="*/ 831986 h 1117895"/>
                  <a:gd name="connsiteX185" fmla="*/ 2590748 w 3832902"/>
                  <a:gd name="connsiteY185" fmla="*/ 831986 h 1117895"/>
                  <a:gd name="connsiteX186" fmla="*/ 2590748 w 3832902"/>
                  <a:gd name="connsiteY186" fmla="*/ 836926 h 1117895"/>
                  <a:gd name="connsiteX187" fmla="*/ 2644680 w 3832902"/>
                  <a:gd name="connsiteY187" fmla="*/ 836926 h 1117895"/>
                  <a:gd name="connsiteX188" fmla="*/ 2644680 w 3832902"/>
                  <a:gd name="connsiteY188" fmla="*/ 845380 h 1117895"/>
                  <a:gd name="connsiteX189" fmla="*/ 2666082 w 3832902"/>
                  <a:gd name="connsiteY189" fmla="*/ 845380 h 1117895"/>
                  <a:gd name="connsiteX190" fmla="*/ 2666082 w 3832902"/>
                  <a:gd name="connsiteY190" fmla="*/ 863237 h 1117895"/>
                  <a:gd name="connsiteX191" fmla="*/ 2708504 w 3832902"/>
                  <a:gd name="connsiteY191" fmla="*/ 863237 h 1117895"/>
                  <a:gd name="connsiteX192" fmla="*/ 2708504 w 3832902"/>
                  <a:gd name="connsiteY192" fmla="*/ 873401 h 1117895"/>
                  <a:gd name="connsiteX193" fmla="*/ 2782507 w 3832902"/>
                  <a:gd name="connsiteY193" fmla="*/ 873401 h 1117895"/>
                  <a:gd name="connsiteX194" fmla="*/ 2782507 w 3832902"/>
                  <a:gd name="connsiteY194" fmla="*/ 888124 h 1117895"/>
                  <a:gd name="connsiteX195" fmla="*/ 2836915 w 3832902"/>
                  <a:gd name="connsiteY195" fmla="*/ 888124 h 1117895"/>
                  <a:gd name="connsiteX196" fmla="*/ 2836915 w 3832902"/>
                  <a:gd name="connsiteY196" fmla="*/ 897432 h 1117895"/>
                  <a:gd name="connsiteX197" fmla="*/ 2859648 w 3832902"/>
                  <a:gd name="connsiteY197" fmla="*/ 897432 h 1117895"/>
                  <a:gd name="connsiteX198" fmla="*/ 2859648 w 3832902"/>
                  <a:gd name="connsiteY198" fmla="*/ 909021 h 1117895"/>
                  <a:gd name="connsiteX199" fmla="*/ 2893510 w 3832902"/>
                  <a:gd name="connsiteY199" fmla="*/ 909021 h 1117895"/>
                  <a:gd name="connsiteX200" fmla="*/ 2893510 w 3832902"/>
                  <a:gd name="connsiteY200" fmla="*/ 920229 h 1117895"/>
                  <a:gd name="connsiteX201" fmla="*/ 3011172 w 3832902"/>
                  <a:gd name="connsiteY201" fmla="*/ 920229 h 1117895"/>
                  <a:gd name="connsiteX202" fmla="*/ 3011172 w 3832902"/>
                  <a:gd name="connsiteY202" fmla="*/ 949580 h 1117895"/>
                  <a:gd name="connsiteX203" fmla="*/ 3035237 w 3832902"/>
                  <a:gd name="connsiteY203" fmla="*/ 949580 h 1117895"/>
                  <a:gd name="connsiteX204" fmla="*/ 3035237 w 3832902"/>
                  <a:gd name="connsiteY204" fmla="*/ 968292 h 1117895"/>
                  <a:gd name="connsiteX205" fmla="*/ 3129405 w 3832902"/>
                  <a:gd name="connsiteY205" fmla="*/ 968292 h 1117895"/>
                  <a:gd name="connsiteX206" fmla="*/ 3129405 w 3832902"/>
                  <a:gd name="connsiteY206" fmla="*/ 982065 h 1117895"/>
                  <a:gd name="connsiteX207" fmla="*/ 3164123 w 3832902"/>
                  <a:gd name="connsiteY207" fmla="*/ 982065 h 1117895"/>
                  <a:gd name="connsiteX208" fmla="*/ 3164123 w 3832902"/>
                  <a:gd name="connsiteY208" fmla="*/ 1020345 h 1117895"/>
                  <a:gd name="connsiteX209" fmla="*/ 3230135 w 3832902"/>
                  <a:gd name="connsiteY209" fmla="*/ 1020345 h 1117895"/>
                  <a:gd name="connsiteX210" fmla="*/ 3230135 w 3832902"/>
                  <a:gd name="connsiteY210" fmla="*/ 1041717 h 1117895"/>
                  <a:gd name="connsiteX211" fmla="*/ 3298335 w 3832902"/>
                  <a:gd name="connsiteY211" fmla="*/ 1041717 h 1117895"/>
                  <a:gd name="connsiteX212" fmla="*/ 3298335 w 3832902"/>
                  <a:gd name="connsiteY212" fmla="*/ 1063089 h 1117895"/>
                  <a:gd name="connsiteX213" fmla="*/ 3431692 w 3832902"/>
                  <a:gd name="connsiteY213" fmla="*/ 1063089 h 1117895"/>
                  <a:gd name="connsiteX214" fmla="*/ 3431692 w 3832902"/>
                  <a:gd name="connsiteY214" fmla="*/ 1117896 h 1117895"/>
                  <a:gd name="connsiteX215" fmla="*/ 3832903 w 3832902"/>
                  <a:gd name="connsiteY215" fmla="*/ 1117896 h 1117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</a:cxnLst>
                <a:rect l="l" t="t" r="r" b="b"/>
                <a:pathLst>
                  <a:path w="3832902" h="1117895">
                    <a:moveTo>
                      <a:pt x="0" y="0"/>
                    </a:moveTo>
                    <a:lnTo>
                      <a:pt x="172355" y="0"/>
                    </a:lnTo>
                    <a:lnTo>
                      <a:pt x="172355" y="10543"/>
                    </a:lnTo>
                    <a:lnTo>
                      <a:pt x="206693" y="10543"/>
                    </a:lnTo>
                    <a:lnTo>
                      <a:pt x="206693" y="15863"/>
                    </a:lnTo>
                    <a:lnTo>
                      <a:pt x="282978" y="15863"/>
                    </a:lnTo>
                    <a:lnTo>
                      <a:pt x="282978" y="23937"/>
                    </a:lnTo>
                    <a:lnTo>
                      <a:pt x="311514" y="23937"/>
                    </a:lnTo>
                    <a:lnTo>
                      <a:pt x="311514" y="35905"/>
                    </a:lnTo>
                    <a:lnTo>
                      <a:pt x="365826" y="35905"/>
                    </a:lnTo>
                    <a:lnTo>
                      <a:pt x="365826" y="42174"/>
                    </a:lnTo>
                    <a:lnTo>
                      <a:pt x="397501" y="42174"/>
                    </a:lnTo>
                    <a:lnTo>
                      <a:pt x="397501" y="48348"/>
                    </a:lnTo>
                    <a:lnTo>
                      <a:pt x="409962" y="48348"/>
                    </a:lnTo>
                    <a:lnTo>
                      <a:pt x="409962" y="56422"/>
                    </a:lnTo>
                    <a:lnTo>
                      <a:pt x="454192" y="56422"/>
                    </a:lnTo>
                    <a:lnTo>
                      <a:pt x="454192" y="68390"/>
                    </a:lnTo>
                    <a:lnTo>
                      <a:pt x="536184" y="68390"/>
                    </a:lnTo>
                    <a:lnTo>
                      <a:pt x="536184" y="77319"/>
                    </a:lnTo>
                    <a:lnTo>
                      <a:pt x="544174" y="77319"/>
                    </a:lnTo>
                    <a:lnTo>
                      <a:pt x="544174" y="81783"/>
                    </a:lnTo>
                    <a:lnTo>
                      <a:pt x="550452" y="81783"/>
                    </a:lnTo>
                    <a:lnTo>
                      <a:pt x="550452" y="95556"/>
                    </a:lnTo>
                    <a:lnTo>
                      <a:pt x="587453" y="95556"/>
                    </a:lnTo>
                    <a:lnTo>
                      <a:pt x="587453" y="103630"/>
                    </a:lnTo>
                    <a:lnTo>
                      <a:pt x="600389" y="103630"/>
                    </a:lnTo>
                    <a:lnTo>
                      <a:pt x="600389" y="110754"/>
                    </a:lnTo>
                    <a:lnTo>
                      <a:pt x="638722" y="110754"/>
                    </a:lnTo>
                    <a:lnTo>
                      <a:pt x="638722" y="116928"/>
                    </a:lnTo>
                    <a:lnTo>
                      <a:pt x="651658" y="116928"/>
                    </a:lnTo>
                    <a:lnTo>
                      <a:pt x="651658" y="126712"/>
                    </a:lnTo>
                    <a:lnTo>
                      <a:pt x="695793" y="126712"/>
                    </a:lnTo>
                    <a:lnTo>
                      <a:pt x="695793" y="133456"/>
                    </a:lnTo>
                    <a:lnTo>
                      <a:pt x="702927" y="133456"/>
                    </a:lnTo>
                    <a:lnTo>
                      <a:pt x="702927" y="143715"/>
                    </a:lnTo>
                    <a:lnTo>
                      <a:pt x="721665" y="143715"/>
                    </a:lnTo>
                    <a:lnTo>
                      <a:pt x="721665" y="151693"/>
                    </a:lnTo>
                    <a:lnTo>
                      <a:pt x="830006" y="151693"/>
                    </a:lnTo>
                    <a:lnTo>
                      <a:pt x="830006" y="158342"/>
                    </a:lnTo>
                    <a:lnTo>
                      <a:pt x="850551" y="158342"/>
                    </a:lnTo>
                    <a:lnTo>
                      <a:pt x="850551" y="164612"/>
                    </a:lnTo>
                    <a:lnTo>
                      <a:pt x="893735" y="164612"/>
                    </a:lnTo>
                    <a:lnTo>
                      <a:pt x="893735" y="185509"/>
                    </a:lnTo>
                    <a:lnTo>
                      <a:pt x="912474" y="185509"/>
                    </a:lnTo>
                    <a:lnTo>
                      <a:pt x="912474" y="190828"/>
                    </a:lnTo>
                    <a:lnTo>
                      <a:pt x="918751" y="190828"/>
                    </a:lnTo>
                    <a:lnTo>
                      <a:pt x="918751" y="197952"/>
                    </a:lnTo>
                    <a:lnTo>
                      <a:pt x="935682" y="197952"/>
                    </a:lnTo>
                    <a:lnTo>
                      <a:pt x="935682" y="206026"/>
                    </a:lnTo>
                    <a:lnTo>
                      <a:pt x="962030" y="206026"/>
                    </a:lnTo>
                    <a:lnTo>
                      <a:pt x="962030" y="223408"/>
                    </a:lnTo>
                    <a:lnTo>
                      <a:pt x="969545" y="223408"/>
                    </a:lnTo>
                    <a:lnTo>
                      <a:pt x="969545" y="229202"/>
                    </a:lnTo>
                    <a:lnTo>
                      <a:pt x="975823" y="229202"/>
                    </a:lnTo>
                    <a:lnTo>
                      <a:pt x="975823" y="234047"/>
                    </a:lnTo>
                    <a:lnTo>
                      <a:pt x="982100" y="234047"/>
                    </a:lnTo>
                    <a:lnTo>
                      <a:pt x="982100" y="246110"/>
                    </a:lnTo>
                    <a:lnTo>
                      <a:pt x="994561" y="246110"/>
                    </a:lnTo>
                    <a:lnTo>
                      <a:pt x="994561" y="252284"/>
                    </a:lnTo>
                    <a:lnTo>
                      <a:pt x="1027567" y="252284"/>
                    </a:lnTo>
                    <a:lnTo>
                      <a:pt x="1027567" y="258553"/>
                    </a:lnTo>
                    <a:lnTo>
                      <a:pt x="1033369" y="258553"/>
                    </a:lnTo>
                    <a:lnTo>
                      <a:pt x="1033369" y="267007"/>
                    </a:lnTo>
                    <a:lnTo>
                      <a:pt x="1051632" y="267007"/>
                    </a:lnTo>
                    <a:lnTo>
                      <a:pt x="1051632" y="279925"/>
                    </a:lnTo>
                    <a:lnTo>
                      <a:pt x="1064949" y="279925"/>
                    </a:lnTo>
                    <a:lnTo>
                      <a:pt x="1064949" y="287904"/>
                    </a:lnTo>
                    <a:lnTo>
                      <a:pt x="1072083" y="287904"/>
                    </a:lnTo>
                    <a:lnTo>
                      <a:pt x="1072083" y="293698"/>
                    </a:lnTo>
                    <a:lnTo>
                      <a:pt x="1103377" y="293698"/>
                    </a:lnTo>
                    <a:lnTo>
                      <a:pt x="1103377" y="300822"/>
                    </a:lnTo>
                    <a:lnTo>
                      <a:pt x="1109559" y="300822"/>
                    </a:lnTo>
                    <a:lnTo>
                      <a:pt x="1109559" y="307566"/>
                    </a:lnTo>
                    <a:lnTo>
                      <a:pt x="1115837" y="307566"/>
                    </a:lnTo>
                    <a:lnTo>
                      <a:pt x="1115837" y="314215"/>
                    </a:lnTo>
                    <a:lnTo>
                      <a:pt x="1141710" y="314215"/>
                    </a:lnTo>
                    <a:lnTo>
                      <a:pt x="1141710" y="327513"/>
                    </a:lnTo>
                    <a:lnTo>
                      <a:pt x="1154170" y="327513"/>
                    </a:lnTo>
                    <a:lnTo>
                      <a:pt x="1154170" y="340432"/>
                    </a:lnTo>
                    <a:lnTo>
                      <a:pt x="1160828" y="340432"/>
                    </a:lnTo>
                    <a:lnTo>
                      <a:pt x="1160828" y="347556"/>
                    </a:lnTo>
                    <a:lnTo>
                      <a:pt x="1202300" y="347556"/>
                    </a:lnTo>
                    <a:lnTo>
                      <a:pt x="1202300" y="355154"/>
                    </a:lnTo>
                    <a:lnTo>
                      <a:pt x="1211241" y="355154"/>
                    </a:lnTo>
                    <a:lnTo>
                      <a:pt x="1211241" y="375197"/>
                    </a:lnTo>
                    <a:lnTo>
                      <a:pt x="1221514" y="375197"/>
                    </a:lnTo>
                    <a:lnTo>
                      <a:pt x="1221514" y="381846"/>
                    </a:lnTo>
                    <a:lnTo>
                      <a:pt x="1230836" y="381846"/>
                    </a:lnTo>
                    <a:lnTo>
                      <a:pt x="1230836" y="396094"/>
                    </a:lnTo>
                    <a:lnTo>
                      <a:pt x="1269169" y="396094"/>
                    </a:lnTo>
                    <a:lnTo>
                      <a:pt x="1269169" y="403218"/>
                    </a:lnTo>
                    <a:lnTo>
                      <a:pt x="1280773" y="403218"/>
                    </a:lnTo>
                    <a:lnTo>
                      <a:pt x="1280773" y="409487"/>
                    </a:lnTo>
                    <a:lnTo>
                      <a:pt x="1287431" y="409487"/>
                    </a:lnTo>
                    <a:lnTo>
                      <a:pt x="1287431" y="416136"/>
                    </a:lnTo>
                    <a:lnTo>
                      <a:pt x="1294185" y="416136"/>
                    </a:lnTo>
                    <a:lnTo>
                      <a:pt x="1294185" y="422880"/>
                    </a:lnTo>
                    <a:lnTo>
                      <a:pt x="1326240" y="422880"/>
                    </a:lnTo>
                    <a:lnTo>
                      <a:pt x="1326240" y="436653"/>
                    </a:lnTo>
                    <a:lnTo>
                      <a:pt x="1382931" y="436653"/>
                    </a:lnTo>
                    <a:lnTo>
                      <a:pt x="1382931" y="450426"/>
                    </a:lnTo>
                    <a:lnTo>
                      <a:pt x="1402525" y="450426"/>
                    </a:lnTo>
                    <a:lnTo>
                      <a:pt x="1402525" y="457550"/>
                    </a:lnTo>
                    <a:lnTo>
                      <a:pt x="1427922" y="457550"/>
                    </a:lnTo>
                    <a:lnTo>
                      <a:pt x="1427922" y="463819"/>
                    </a:lnTo>
                    <a:lnTo>
                      <a:pt x="1484993" y="463819"/>
                    </a:lnTo>
                    <a:lnTo>
                      <a:pt x="1484993" y="470468"/>
                    </a:lnTo>
                    <a:lnTo>
                      <a:pt x="1542920" y="470468"/>
                    </a:lnTo>
                    <a:lnTo>
                      <a:pt x="1542920" y="484716"/>
                    </a:lnTo>
                    <a:lnTo>
                      <a:pt x="1549198" y="484716"/>
                    </a:lnTo>
                    <a:lnTo>
                      <a:pt x="1549198" y="490985"/>
                    </a:lnTo>
                    <a:lnTo>
                      <a:pt x="1554144" y="490985"/>
                    </a:lnTo>
                    <a:lnTo>
                      <a:pt x="1554144" y="498489"/>
                    </a:lnTo>
                    <a:lnTo>
                      <a:pt x="1574595" y="498489"/>
                    </a:lnTo>
                    <a:lnTo>
                      <a:pt x="1574595" y="519006"/>
                    </a:lnTo>
                    <a:lnTo>
                      <a:pt x="1611596" y="519006"/>
                    </a:lnTo>
                    <a:lnTo>
                      <a:pt x="1611596" y="531924"/>
                    </a:lnTo>
                    <a:lnTo>
                      <a:pt x="1649929" y="531924"/>
                    </a:lnTo>
                    <a:lnTo>
                      <a:pt x="1649929" y="547027"/>
                    </a:lnTo>
                    <a:lnTo>
                      <a:pt x="1656682" y="547027"/>
                    </a:lnTo>
                    <a:lnTo>
                      <a:pt x="1656682" y="551966"/>
                    </a:lnTo>
                    <a:lnTo>
                      <a:pt x="1669618" y="551966"/>
                    </a:lnTo>
                    <a:lnTo>
                      <a:pt x="1669618" y="559565"/>
                    </a:lnTo>
                    <a:lnTo>
                      <a:pt x="1698534" y="559565"/>
                    </a:lnTo>
                    <a:lnTo>
                      <a:pt x="1698534" y="566214"/>
                    </a:lnTo>
                    <a:lnTo>
                      <a:pt x="1739150" y="566214"/>
                    </a:lnTo>
                    <a:lnTo>
                      <a:pt x="1739150" y="573338"/>
                    </a:lnTo>
                    <a:lnTo>
                      <a:pt x="1748947" y="573338"/>
                    </a:lnTo>
                    <a:lnTo>
                      <a:pt x="1748947" y="580937"/>
                    </a:lnTo>
                    <a:lnTo>
                      <a:pt x="1753418" y="580937"/>
                    </a:lnTo>
                    <a:lnTo>
                      <a:pt x="1753418" y="586257"/>
                    </a:lnTo>
                    <a:lnTo>
                      <a:pt x="1783285" y="586257"/>
                    </a:lnTo>
                    <a:lnTo>
                      <a:pt x="1783285" y="599650"/>
                    </a:lnTo>
                    <a:lnTo>
                      <a:pt x="1828276" y="599650"/>
                    </a:lnTo>
                    <a:lnTo>
                      <a:pt x="1828276" y="613423"/>
                    </a:lnTo>
                    <a:lnTo>
                      <a:pt x="1870224" y="613423"/>
                    </a:lnTo>
                    <a:lnTo>
                      <a:pt x="1870224" y="623681"/>
                    </a:lnTo>
                    <a:lnTo>
                      <a:pt x="1911695" y="623681"/>
                    </a:lnTo>
                    <a:lnTo>
                      <a:pt x="1911695" y="640589"/>
                    </a:lnTo>
                    <a:lnTo>
                      <a:pt x="1929958" y="640589"/>
                    </a:lnTo>
                    <a:lnTo>
                      <a:pt x="1929958" y="654837"/>
                    </a:lnTo>
                    <a:lnTo>
                      <a:pt x="1944226" y="654837"/>
                    </a:lnTo>
                    <a:lnTo>
                      <a:pt x="1944226" y="661961"/>
                    </a:lnTo>
                    <a:lnTo>
                      <a:pt x="1962108" y="661961"/>
                    </a:lnTo>
                    <a:lnTo>
                      <a:pt x="1962108" y="667280"/>
                    </a:lnTo>
                    <a:lnTo>
                      <a:pt x="1968291" y="667280"/>
                    </a:lnTo>
                    <a:lnTo>
                      <a:pt x="1968291" y="681053"/>
                    </a:lnTo>
                    <a:lnTo>
                      <a:pt x="2000441" y="681053"/>
                    </a:lnTo>
                    <a:lnTo>
                      <a:pt x="2000441" y="688177"/>
                    </a:lnTo>
                    <a:lnTo>
                      <a:pt x="2019179" y="688177"/>
                    </a:lnTo>
                    <a:lnTo>
                      <a:pt x="2019179" y="695301"/>
                    </a:lnTo>
                    <a:lnTo>
                      <a:pt x="2032116" y="695301"/>
                    </a:lnTo>
                    <a:lnTo>
                      <a:pt x="2032116" y="702425"/>
                    </a:lnTo>
                    <a:lnTo>
                      <a:pt x="2050759" y="702425"/>
                    </a:lnTo>
                    <a:lnTo>
                      <a:pt x="2050759" y="708694"/>
                    </a:lnTo>
                    <a:lnTo>
                      <a:pt x="2082433" y="708694"/>
                    </a:lnTo>
                    <a:lnTo>
                      <a:pt x="2082433" y="722467"/>
                    </a:lnTo>
                    <a:lnTo>
                      <a:pt x="2089187" y="722467"/>
                    </a:lnTo>
                    <a:lnTo>
                      <a:pt x="2089187" y="729211"/>
                    </a:lnTo>
                    <a:lnTo>
                      <a:pt x="2095845" y="729211"/>
                    </a:lnTo>
                    <a:lnTo>
                      <a:pt x="2095845" y="735860"/>
                    </a:lnTo>
                    <a:lnTo>
                      <a:pt x="2114964" y="735860"/>
                    </a:lnTo>
                    <a:lnTo>
                      <a:pt x="2114964" y="742509"/>
                    </a:lnTo>
                    <a:lnTo>
                      <a:pt x="2244801" y="742509"/>
                    </a:lnTo>
                    <a:lnTo>
                      <a:pt x="2244801" y="749633"/>
                    </a:lnTo>
                    <a:lnTo>
                      <a:pt x="2260781" y="749633"/>
                    </a:lnTo>
                    <a:lnTo>
                      <a:pt x="2260781" y="756757"/>
                    </a:lnTo>
                    <a:lnTo>
                      <a:pt x="2274193" y="756757"/>
                    </a:lnTo>
                    <a:lnTo>
                      <a:pt x="2274193" y="763501"/>
                    </a:lnTo>
                    <a:lnTo>
                      <a:pt x="2305867" y="763501"/>
                    </a:lnTo>
                    <a:lnTo>
                      <a:pt x="2305867" y="770150"/>
                    </a:lnTo>
                    <a:lnTo>
                      <a:pt x="2312525" y="770150"/>
                    </a:lnTo>
                    <a:lnTo>
                      <a:pt x="2312525" y="777749"/>
                    </a:lnTo>
                    <a:lnTo>
                      <a:pt x="2324986" y="777749"/>
                    </a:lnTo>
                    <a:lnTo>
                      <a:pt x="2324986" y="783068"/>
                    </a:lnTo>
                    <a:lnTo>
                      <a:pt x="2388811" y="783068"/>
                    </a:lnTo>
                    <a:lnTo>
                      <a:pt x="2388811" y="798171"/>
                    </a:lnTo>
                    <a:lnTo>
                      <a:pt x="2432946" y="798171"/>
                    </a:lnTo>
                    <a:lnTo>
                      <a:pt x="2432946" y="807575"/>
                    </a:lnTo>
                    <a:lnTo>
                      <a:pt x="2458818" y="807575"/>
                    </a:lnTo>
                    <a:lnTo>
                      <a:pt x="2458818" y="814699"/>
                    </a:lnTo>
                    <a:lnTo>
                      <a:pt x="2490017" y="814699"/>
                    </a:lnTo>
                    <a:lnTo>
                      <a:pt x="2490017" y="824008"/>
                    </a:lnTo>
                    <a:lnTo>
                      <a:pt x="2541286" y="824008"/>
                    </a:lnTo>
                    <a:lnTo>
                      <a:pt x="2541286" y="831986"/>
                    </a:lnTo>
                    <a:lnTo>
                      <a:pt x="2590748" y="831986"/>
                    </a:lnTo>
                    <a:lnTo>
                      <a:pt x="2590748" y="836926"/>
                    </a:lnTo>
                    <a:lnTo>
                      <a:pt x="2644680" y="836926"/>
                    </a:lnTo>
                    <a:lnTo>
                      <a:pt x="2644680" y="845380"/>
                    </a:lnTo>
                    <a:lnTo>
                      <a:pt x="2666082" y="845380"/>
                    </a:lnTo>
                    <a:lnTo>
                      <a:pt x="2666082" y="863237"/>
                    </a:lnTo>
                    <a:lnTo>
                      <a:pt x="2708504" y="863237"/>
                    </a:lnTo>
                    <a:lnTo>
                      <a:pt x="2708504" y="873401"/>
                    </a:lnTo>
                    <a:lnTo>
                      <a:pt x="2782507" y="873401"/>
                    </a:lnTo>
                    <a:lnTo>
                      <a:pt x="2782507" y="888124"/>
                    </a:lnTo>
                    <a:lnTo>
                      <a:pt x="2836915" y="888124"/>
                    </a:lnTo>
                    <a:lnTo>
                      <a:pt x="2836915" y="897432"/>
                    </a:lnTo>
                    <a:lnTo>
                      <a:pt x="2859648" y="897432"/>
                    </a:lnTo>
                    <a:lnTo>
                      <a:pt x="2859648" y="909021"/>
                    </a:lnTo>
                    <a:lnTo>
                      <a:pt x="2893510" y="909021"/>
                    </a:lnTo>
                    <a:lnTo>
                      <a:pt x="2893510" y="920229"/>
                    </a:lnTo>
                    <a:lnTo>
                      <a:pt x="3011172" y="920229"/>
                    </a:lnTo>
                    <a:lnTo>
                      <a:pt x="3011172" y="949580"/>
                    </a:lnTo>
                    <a:lnTo>
                      <a:pt x="3035237" y="949580"/>
                    </a:lnTo>
                    <a:lnTo>
                      <a:pt x="3035237" y="968292"/>
                    </a:lnTo>
                    <a:lnTo>
                      <a:pt x="3129405" y="968292"/>
                    </a:lnTo>
                    <a:lnTo>
                      <a:pt x="3129405" y="982065"/>
                    </a:lnTo>
                    <a:lnTo>
                      <a:pt x="3164123" y="982065"/>
                    </a:lnTo>
                    <a:lnTo>
                      <a:pt x="3164123" y="1020345"/>
                    </a:lnTo>
                    <a:lnTo>
                      <a:pt x="3230135" y="1020345"/>
                    </a:lnTo>
                    <a:lnTo>
                      <a:pt x="3230135" y="1041717"/>
                    </a:lnTo>
                    <a:lnTo>
                      <a:pt x="3298335" y="1041717"/>
                    </a:lnTo>
                    <a:lnTo>
                      <a:pt x="3298335" y="1063089"/>
                    </a:lnTo>
                    <a:lnTo>
                      <a:pt x="3431692" y="1063089"/>
                    </a:lnTo>
                    <a:lnTo>
                      <a:pt x="3431692" y="1117896"/>
                    </a:lnTo>
                    <a:lnTo>
                      <a:pt x="3832903" y="1117896"/>
                    </a:lnTo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56605" name="Graphic 468">
                <a:extLst>
                  <a:ext uri="{FF2B5EF4-FFF2-40B4-BE49-F238E27FC236}">
                    <a16:creationId xmlns:a16="http://schemas.microsoft.com/office/drawing/2014/main" id="{CF2321D9-1CC9-374C-BD25-6B9393287C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98409" y="2756218"/>
                <a:ext cx="3033334" cy="986054"/>
                <a:chOff x="7898409" y="2756218"/>
                <a:chExt cx="3033334" cy="986054"/>
              </a:xfrm>
            </p:grpSpPr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E11FF06D-87F4-1A45-B107-2D7A6610E877}"/>
                    </a:ext>
                  </a:extLst>
                </p:cNvPr>
                <p:cNvSpPr/>
                <p:nvPr/>
              </p:nvSpPr>
              <p:spPr>
                <a:xfrm>
                  <a:off x="7898726" y="2756479"/>
                  <a:ext cx="27519" cy="27502"/>
                </a:xfrm>
                <a:custGeom>
                  <a:avLst/>
                  <a:gdLst>
                    <a:gd name="connsiteX0" fmla="*/ 27865 w 27774"/>
                    <a:gd name="connsiteY0" fmla="*/ 13883 h 27736"/>
                    <a:gd name="connsiteX1" fmla="*/ 13977 w 27774"/>
                    <a:gd name="connsiteY1" fmla="*/ 27751 h 27736"/>
                    <a:gd name="connsiteX2" fmla="*/ 90 w 27774"/>
                    <a:gd name="connsiteY2" fmla="*/ 13883 h 27736"/>
                    <a:gd name="connsiteX3" fmla="*/ 13977 w 27774"/>
                    <a:gd name="connsiteY3" fmla="*/ 15 h 27736"/>
                    <a:gd name="connsiteX4" fmla="*/ 27865 w 27774"/>
                    <a:gd name="connsiteY4" fmla="*/ 13883 h 27736"/>
                    <a:gd name="connsiteX5" fmla="*/ 27865 w 27774"/>
                    <a:gd name="connsiteY5" fmla="*/ 13883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7865" y="13883"/>
                      </a:moveTo>
                      <a:cubicBezTo>
                        <a:pt x="27865" y="21577"/>
                        <a:pt x="21682" y="27751"/>
                        <a:pt x="13977" y="27751"/>
                      </a:cubicBezTo>
                      <a:cubicBezTo>
                        <a:pt x="6273" y="27751"/>
                        <a:pt x="90" y="21577"/>
                        <a:pt x="90" y="13883"/>
                      </a:cubicBezTo>
                      <a:cubicBezTo>
                        <a:pt x="90" y="6189"/>
                        <a:pt x="6273" y="15"/>
                        <a:pt x="13977" y="15"/>
                      </a:cubicBezTo>
                      <a:cubicBezTo>
                        <a:pt x="21682" y="15"/>
                        <a:pt x="27865" y="6189"/>
                        <a:pt x="27865" y="13883"/>
                      </a:cubicBezTo>
                      <a:lnTo>
                        <a:pt x="27865" y="13883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F93706D3-B72C-9944-BC9D-E88150CC8D71}"/>
                    </a:ext>
                  </a:extLst>
                </p:cNvPr>
                <p:cNvSpPr/>
                <p:nvPr/>
              </p:nvSpPr>
              <p:spPr>
                <a:xfrm>
                  <a:off x="8015149" y="2803021"/>
                  <a:ext cx="27517" cy="27502"/>
                </a:xfrm>
                <a:custGeom>
                  <a:avLst/>
                  <a:gdLst>
                    <a:gd name="connsiteX0" fmla="*/ 27877 w 27774"/>
                    <a:gd name="connsiteY0" fmla="*/ 13888 h 27736"/>
                    <a:gd name="connsiteX1" fmla="*/ 13990 w 27774"/>
                    <a:gd name="connsiteY1" fmla="*/ 27756 h 27736"/>
                    <a:gd name="connsiteX2" fmla="*/ 102 w 27774"/>
                    <a:gd name="connsiteY2" fmla="*/ 13888 h 27736"/>
                    <a:gd name="connsiteX3" fmla="*/ 13990 w 27774"/>
                    <a:gd name="connsiteY3" fmla="*/ 20 h 27736"/>
                    <a:gd name="connsiteX4" fmla="*/ 27877 w 27774"/>
                    <a:gd name="connsiteY4" fmla="*/ 13888 h 27736"/>
                    <a:gd name="connsiteX5" fmla="*/ 27877 w 27774"/>
                    <a:gd name="connsiteY5" fmla="*/ 1388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7877" y="13888"/>
                      </a:moveTo>
                      <a:cubicBezTo>
                        <a:pt x="27877" y="21582"/>
                        <a:pt x="21694" y="27756"/>
                        <a:pt x="13990" y="27756"/>
                      </a:cubicBezTo>
                      <a:cubicBezTo>
                        <a:pt x="6285" y="27756"/>
                        <a:pt x="102" y="21582"/>
                        <a:pt x="102" y="13888"/>
                      </a:cubicBezTo>
                      <a:cubicBezTo>
                        <a:pt x="102" y="6194"/>
                        <a:pt x="6285" y="20"/>
                        <a:pt x="13990" y="20"/>
                      </a:cubicBezTo>
                      <a:cubicBezTo>
                        <a:pt x="21694" y="20"/>
                        <a:pt x="27877" y="6194"/>
                        <a:pt x="27877" y="13888"/>
                      </a:cubicBezTo>
                      <a:lnTo>
                        <a:pt x="27877" y="1388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id="{6848C07A-B5C6-0B45-8524-82FBD923C60B}"/>
                    </a:ext>
                  </a:extLst>
                </p:cNvPr>
                <p:cNvSpPr/>
                <p:nvPr/>
              </p:nvSpPr>
              <p:spPr>
                <a:xfrm>
                  <a:off x="8542221" y="3061115"/>
                  <a:ext cx="29635" cy="27502"/>
                </a:xfrm>
                <a:custGeom>
                  <a:avLst/>
                  <a:gdLst>
                    <a:gd name="connsiteX0" fmla="*/ 27932 w 27774"/>
                    <a:gd name="connsiteY0" fmla="*/ 13915 h 27736"/>
                    <a:gd name="connsiteX1" fmla="*/ 14045 w 27774"/>
                    <a:gd name="connsiteY1" fmla="*/ 27783 h 27736"/>
                    <a:gd name="connsiteX2" fmla="*/ 158 w 27774"/>
                    <a:gd name="connsiteY2" fmla="*/ 13915 h 27736"/>
                    <a:gd name="connsiteX3" fmla="*/ 14045 w 27774"/>
                    <a:gd name="connsiteY3" fmla="*/ 47 h 27736"/>
                    <a:gd name="connsiteX4" fmla="*/ 27932 w 27774"/>
                    <a:gd name="connsiteY4" fmla="*/ 13915 h 27736"/>
                    <a:gd name="connsiteX5" fmla="*/ 27932 w 27774"/>
                    <a:gd name="connsiteY5" fmla="*/ 13915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7932" y="13915"/>
                      </a:moveTo>
                      <a:cubicBezTo>
                        <a:pt x="27932" y="21609"/>
                        <a:pt x="21750" y="27783"/>
                        <a:pt x="14045" y="27783"/>
                      </a:cubicBezTo>
                      <a:cubicBezTo>
                        <a:pt x="6340" y="27783"/>
                        <a:pt x="158" y="21609"/>
                        <a:pt x="158" y="13915"/>
                      </a:cubicBezTo>
                      <a:cubicBezTo>
                        <a:pt x="158" y="6221"/>
                        <a:pt x="6340" y="47"/>
                        <a:pt x="14045" y="47"/>
                      </a:cubicBezTo>
                      <a:cubicBezTo>
                        <a:pt x="21750" y="47"/>
                        <a:pt x="27932" y="6221"/>
                        <a:pt x="27932" y="13915"/>
                      </a:cubicBezTo>
                      <a:lnTo>
                        <a:pt x="27932" y="13915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id="{EC5E825F-A809-8F48-9D32-213B2195E19A}"/>
                    </a:ext>
                  </a:extLst>
                </p:cNvPr>
                <p:cNvSpPr/>
                <p:nvPr/>
              </p:nvSpPr>
              <p:spPr>
                <a:xfrm>
                  <a:off x="8652293" y="3116118"/>
                  <a:ext cx="29635" cy="27502"/>
                </a:xfrm>
                <a:custGeom>
                  <a:avLst/>
                  <a:gdLst>
                    <a:gd name="connsiteX0" fmla="*/ 27944 w 27774"/>
                    <a:gd name="connsiteY0" fmla="*/ 13921 h 27736"/>
                    <a:gd name="connsiteX1" fmla="*/ 14057 w 27774"/>
                    <a:gd name="connsiteY1" fmla="*/ 27789 h 27736"/>
                    <a:gd name="connsiteX2" fmla="*/ 169 w 27774"/>
                    <a:gd name="connsiteY2" fmla="*/ 13921 h 27736"/>
                    <a:gd name="connsiteX3" fmla="*/ 14057 w 27774"/>
                    <a:gd name="connsiteY3" fmla="*/ 53 h 27736"/>
                    <a:gd name="connsiteX4" fmla="*/ 27944 w 27774"/>
                    <a:gd name="connsiteY4" fmla="*/ 13921 h 27736"/>
                    <a:gd name="connsiteX5" fmla="*/ 27944 w 27774"/>
                    <a:gd name="connsiteY5" fmla="*/ 13921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7944" y="13921"/>
                      </a:moveTo>
                      <a:cubicBezTo>
                        <a:pt x="27944" y="21615"/>
                        <a:pt x="21761" y="27789"/>
                        <a:pt x="14057" y="27789"/>
                      </a:cubicBezTo>
                      <a:cubicBezTo>
                        <a:pt x="6352" y="27789"/>
                        <a:pt x="169" y="21615"/>
                        <a:pt x="169" y="13921"/>
                      </a:cubicBezTo>
                      <a:cubicBezTo>
                        <a:pt x="169" y="6227"/>
                        <a:pt x="6352" y="53"/>
                        <a:pt x="14057" y="53"/>
                      </a:cubicBezTo>
                      <a:cubicBezTo>
                        <a:pt x="21761" y="53"/>
                        <a:pt x="27944" y="6227"/>
                        <a:pt x="27944" y="13921"/>
                      </a:cubicBezTo>
                      <a:lnTo>
                        <a:pt x="27944" y="13921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id="{477FA3E4-ADF9-5F42-B36B-C3AED53367A8}"/>
                    </a:ext>
                  </a:extLst>
                </p:cNvPr>
                <p:cNvSpPr/>
                <p:nvPr/>
              </p:nvSpPr>
              <p:spPr>
                <a:xfrm>
                  <a:off x="8842801" y="3183815"/>
                  <a:ext cx="27519" cy="27502"/>
                </a:xfrm>
                <a:custGeom>
                  <a:avLst/>
                  <a:gdLst>
                    <a:gd name="connsiteX0" fmla="*/ 27964 w 27774"/>
                    <a:gd name="connsiteY0" fmla="*/ 13928 h 27736"/>
                    <a:gd name="connsiteX1" fmla="*/ 14077 w 27774"/>
                    <a:gd name="connsiteY1" fmla="*/ 27796 h 27736"/>
                    <a:gd name="connsiteX2" fmla="*/ 189 w 27774"/>
                    <a:gd name="connsiteY2" fmla="*/ 13928 h 27736"/>
                    <a:gd name="connsiteX3" fmla="*/ 14077 w 27774"/>
                    <a:gd name="connsiteY3" fmla="*/ 60 h 27736"/>
                    <a:gd name="connsiteX4" fmla="*/ 27964 w 27774"/>
                    <a:gd name="connsiteY4" fmla="*/ 13928 h 27736"/>
                    <a:gd name="connsiteX5" fmla="*/ 27964 w 27774"/>
                    <a:gd name="connsiteY5" fmla="*/ 1392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7964" y="13928"/>
                      </a:moveTo>
                      <a:cubicBezTo>
                        <a:pt x="27964" y="21622"/>
                        <a:pt x="21781" y="27796"/>
                        <a:pt x="14077" y="27796"/>
                      </a:cubicBezTo>
                      <a:cubicBezTo>
                        <a:pt x="6372" y="27796"/>
                        <a:pt x="189" y="21622"/>
                        <a:pt x="189" y="13928"/>
                      </a:cubicBezTo>
                      <a:cubicBezTo>
                        <a:pt x="189" y="6234"/>
                        <a:pt x="6372" y="60"/>
                        <a:pt x="14077" y="60"/>
                      </a:cubicBezTo>
                      <a:cubicBezTo>
                        <a:pt x="21781" y="60"/>
                        <a:pt x="27964" y="6234"/>
                        <a:pt x="27964" y="13928"/>
                      </a:cubicBezTo>
                      <a:lnTo>
                        <a:pt x="27964" y="1392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id="{D872030E-85BE-EE44-ADC9-9B908F499D4A}"/>
                    </a:ext>
                  </a:extLst>
                </p:cNvPr>
                <p:cNvSpPr/>
                <p:nvPr/>
              </p:nvSpPr>
              <p:spPr>
                <a:xfrm>
                  <a:off x="9128564" y="3304401"/>
                  <a:ext cx="27517" cy="29617"/>
                </a:xfrm>
                <a:custGeom>
                  <a:avLst/>
                  <a:gdLst>
                    <a:gd name="connsiteX0" fmla="*/ 27994 w 27774"/>
                    <a:gd name="connsiteY0" fmla="*/ 13941 h 27736"/>
                    <a:gd name="connsiteX1" fmla="*/ 14107 w 27774"/>
                    <a:gd name="connsiteY1" fmla="*/ 27809 h 27736"/>
                    <a:gd name="connsiteX2" fmla="*/ 219 w 27774"/>
                    <a:gd name="connsiteY2" fmla="*/ 13941 h 27736"/>
                    <a:gd name="connsiteX3" fmla="*/ 14107 w 27774"/>
                    <a:gd name="connsiteY3" fmla="*/ 73 h 27736"/>
                    <a:gd name="connsiteX4" fmla="*/ 27994 w 27774"/>
                    <a:gd name="connsiteY4" fmla="*/ 13941 h 27736"/>
                    <a:gd name="connsiteX5" fmla="*/ 27994 w 27774"/>
                    <a:gd name="connsiteY5" fmla="*/ 13941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7994" y="13941"/>
                      </a:moveTo>
                      <a:cubicBezTo>
                        <a:pt x="27994" y="21635"/>
                        <a:pt x="21811" y="27809"/>
                        <a:pt x="14107" y="27809"/>
                      </a:cubicBezTo>
                      <a:cubicBezTo>
                        <a:pt x="6402" y="27809"/>
                        <a:pt x="219" y="21635"/>
                        <a:pt x="219" y="13941"/>
                      </a:cubicBezTo>
                      <a:cubicBezTo>
                        <a:pt x="219" y="6247"/>
                        <a:pt x="6402" y="73"/>
                        <a:pt x="14107" y="73"/>
                      </a:cubicBezTo>
                      <a:cubicBezTo>
                        <a:pt x="21811" y="73"/>
                        <a:pt x="27994" y="6247"/>
                        <a:pt x="27994" y="13941"/>
                      </a:cubicBezTo>
                      <a:lnTo>
                        <a:pt x="27994" y="13941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id="{30BF2849-8F25-FA46-971C-9E5A7D157BB3}"/>
                    </a:ext>
                  </a:extLst>
                </p:cNvPr>
                <p:cNvSpPr/>
                <p:nvPr/>
              </p:nvSpPr>
              <p:spPr>
                <a:xfrm>
                  <a:off x="9338123" y="3353057"/>
                  <a:ext cx="27519" cy="27502"/>
                </a:xfrm>
                <a:custGeom>
                  <a:avLst/>
                  <a:gdLst>
                    <a:gd name="connsiteX0" fmla="*/ 28016 w 27774"/>
                    <a:gd name="connsiteY0" fmla="*/ 13946 h 27736"/>
                    <a:gd name="connsiteX1" fmla="*/ 14129 w 27774"/>
                    <a:gd name="connsiteY1" fmla="*/ 27814 h 27736"/>
                    <a:gd name="connsiteX2" fmla="*/ 241 w 27774"/>
                    <a:gd name="connsiteY2" fmla="*/ 13946 h 27736"/>
                    <a:gd name="connsiteX3" fmla="*/ 14129 w 27774"/>
                    <a:gd name="connsiteY3" fmla="*/ 78 h 27736"/>
                    <a:gd name="connsiteX4" fmla="*/ 28016 w 27774"/>
                    <a:gd name="connsiteY4" fmla="*/ 13946 h 27736"/>
                    <a:gd name="connsiteX5" fmla="*/ 28016 w 27774"/>
                    <a:gd name="connsiteY5" fmla="*/ 1394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16" y="13946"/>
                      </a:moveTo>
                      <a:cubicBezTo>
                        <a:pt x="28016" y="21640"/>
                        <a:pt x="21833" y="27814"/>
                        <a:pt x="14129" y="27814"/>
                      </a:cubicBezTo>
                      <a:cubicBezTo>
                        <a:pt x="6424" y="27814"/>
                        <a:pt x="241" y="21640"/>
                        <a:pt x="241" y="13946"/>
                      </a:cubicBezTo>
                      <a:cubicBezTo>
                        <a:pt x="241" y="6252"/>
                        <a:pt x="6424" y="78"/>
                        <a:pt x="14129" y="78"/>
                      </a:cubicBezTo>
                      <a:cubicBezTo>
                        <a:pt x="21833" y="78"/>
                        <a:pt x="28016" y="6252"/>
                        <a:pt x="28016" y="13946"/>
                      </a:cubicBezTo>
                      <a:lnTo>
                        <a:pt x="28016" y="1394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id="{BEF9A624-4F32-6F4A-AAAC-AF6E4F293A7F}"/>
                    </a:ext>
                  </a:extLst>
                </p:cNvPr>
                <p:cNvSpPr/>
                <p:nvPr/>
              </p:nvSpPr>
              <p:spPr>
                <a:xfrm>
                  <a:off x="9645053" y="3429216"/>
                  <a:ext cx="27517" cy="27502"/>
                </a:xfrm>
                <a:custGeom>
                  <a:avLst/>
                  <a:gdLst>
                    <a:gd name="connsiteX0" fmla="*/ 28048 w 27774"/>
                    <a:gd name="connsiteY0" fmla="*/ 13954 h 27736"/>
                    <a:gd name="connsiteX1" fmla="*/ 14161 w 27774"/>
                    <a:gd name="connsiteY1" fmla="*/ 27822 h 27736"/>
                    <a:gd name="connsiteX2" fmla="*/ 274 w 27774"/>
                    <a:gd name="connsiteY2" fmla="*/ 13954 h 27736"/>
                    <a:gd name="connsiteX3" fmla="*/ 14161 w 27774"/>
                    <a:gd name="connsiteY3" fmla="*/ 86 h 27736"/>
                    <a:gd name="connsiteX4" fmla="*/ 28048 w 27774"/>
                    <a:gd name="connsiteY4" fmla="*/ 13954 h 27736"/>
                    <a:gd name="connsiteX5" fmla="*/ 28048 w 27774"/>
                    <a:gd name="connsiteY5" fmla="*/ 1395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48" y="13954"/>
                      </a:moveTo>
                      <a:cubicBezTo>
                        <a:pt x="28048" y="21648"/>
                        <a:pt x="21866" y="27822"/>
                        <a:pt x="14161" y="27822"/>
                      </a:cubicBezTo>
                      <a:cubicBezTo>
                        <a:pt x="6456" y="27822"/>
                        <a:pt x="274" y="21648"/>
                        <a:pt x="274" y="13954"/>
                      </a:cubicBezTo>
                      <a:cubicBezTo>
                        <a:pt x="274" y="6260"/>
                        <a:pt x="6456" y="86"/>
                        <a:pt x="14161" y="86"/>
                      </a:cubicBezTo>
                      <a:cubicBezTo>
                        <a:pt x="21866" y="86"/>
                        <a:pt x="28048" y="6260"/>
                        <a:pt x="28048" y="13954"/>
                      </a:cubicBezTo>
                      <a:lnTo>
                        <a:pt x="28048" y="1395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id="{788E3B9B-6A49-9042-9DF0-FFFAD40AD821}"/>
                    </a:ext>
                  </a:extLst>
                </p:cNvPr>
                <p:cNvSpPr/>
                <p:nvPr/>
              </p:nvSpPr>
              <p:spPr>
                <a:xfrm>
                  <a:off x="9659870" y="3433447"/>
                  <a:ext cx="27519" cy="27502"/>
                </a:xfrm>
                <a:custGeom>
                  <a:avLst/>
                  <a:gdLst>
                    <a:gd name="connsiteX0" fmla="*/ 28050 w 27774"/>
                    <a:gd name="connsiteY0" fmla="*/ 13955 h 27736"/>
                    <a:gd name="connsiteX1" fmla="*/ 14163 w 27774"/>
                    <a:gd name="connsiteY1" fmla="*/ 27823 h 27736"/>
                    <a:gd name="connsiteX2" fmla="*/ 275 w 27774"/>
                    <a:gd name="connsiteY2" fmla="*/ 13955 h 27736"/>
                    <a:gd name="connsiteX3" fmla="*/ 14163 w 27774"/>
                    <a:gd name="connsiteY3" fmla="*/ 87 h 27736"/>
                    <a:gd name="connsiteX4" fmla="*/ 28050 w 27774"/>
                    <a:gd name="connsiteY4" fmla="*/ 13955 h 27736"/>
                    <a:gd name="connsiteX5" fmla="*/ 28050 w 27774"/>
                    <a:gd name="connsiteY5" fmla="*/ 13955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0" y="13955"/>
                      </a:moveTo>
                      <a:cubicBezTo>
                        <a:pt x="28050" y="21649"/>
                        <a:pt x="21867" y="27823"/>
                        <a:pt x="14163" y="27823"/>
                      </a:cubicBezTo>
                      <a:cubicBezTo>
                        <a:pt x="6458" y="27823"/>
                        <a:pt x="275" y="21649"/>
                        <a:pt x="275" y="13955"/>
                      </a:cubicBezTo>
                      <a:cubicBezTo>
                        <a:pt x="275" y="6261"/>
                        <a:pt x="6458" y="87"/>
                        <a:pt x="14163" y="87"/>
                      </a:cubicBezTo>
                      <a:cubicBezTo>
                        <a:pt x="21867" y="87"/>
                        <a:pt x="28050" y="6261"/>
                        <a:pt x="28050" y="13955"/>
                      </a:cubicBezTo>
                      <a:lnTo>
                        <a:pt x="28050" y="13955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id="{2645D75C-B8C7-3941-BB3D-1E0E65EEBF3E}"/>
                    </a:ext>
                  </a:extLst>
                </p:cNvPr>
                <p:cNvSpPr/>
                <p:nvPr/>
              </p:nvSpPr>
              <p:spPr>
                <a:xfrm>
                  <a:off x="9687389" y="3433447"/>
                  <a:ext cx="27517" cy="27502"/>
                </a:xfrm>
                <a:custGeom>
                  <a:avLst/>
                  <a:gdLst>
                    <a:gd name="connsiteX0" fmla="*/ 28053 w 27774"/>
                    <a:gd name="connsiteY0" fmla="*/ 13955 h 27736"/>
                    <a:gd name="connsiteX1" fmla="*/ 14165 w 27774"/>
                    <a:gd name="connsiteY1" fmla="*/ 27823 h 27736"/>
                    <a:gd name="connsiteX2" fmla="*/ 278 w 27774"/>
                    <a:gd name="connsiteY2" fmla="*/ 13955 h 27736"/>
                    <a:gd name="connsiteX3" fmla="*/ 14165 w 27774"/>
                    <a:gd name="connsiteY3" fmla="*/ 87 h 27736"/>
                    <a:gd name="connsiteX4" fmla="*/ 28053 w 27774"/>
                    <a:gd name="connsiteY4" fmla="*/ 13955 h 27736"/>
                    <a:gd name="connsiteX5" fmla="*/ 28053 w 27774"/>
                    <a:gd name="connsiteY5" fmla="*/ 13955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3" y="13955"/>
                      </a:moveTo>
                      <a:cubicBezTo>
                        <a:pt x="28053" y="21649"/>
                        <a:pt x="21870" y="27823"/>
                        <a:pt x="14165" y="27823"/>
                      </a:cubicBezTo>
                      <a:cubicBezTo>
                        <a:pt x="6461" y="27823"/>
                        <a:pt x="278" y="21649"/>
                        <a:pt x="278" y="13955"/>
                      </a:cubicBezTo>
                      <a:cubicBezTo>
                        <a:pt x="278" y="6261"/>
                        <a:pt x="6461" y="87"/>
                        <a:pt x="14165" y="87"/>
                      </a:cubicBezTo>
                      <a:cubicBezTo>
                        <a:pt x="21870" y="87"/>
                        <a:pt x="28053" y="6261"/>
                        <a:pt x="28053" y="13955"/>
                      </a:cubicBezTo>
                      <a:lnTo>
                        <a:pt x="28053" y="13955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id="{220D5BF8-E734-4D40-BDE6-C11B01AAE128}"/>
                    </a:ext>
                  </a:extLst>
                </p:cNvPr>
                <p:cNvSpPr/>
                <p:nvPr/>
              </p:nvSpPr>
              <p:spPr>
                <a:xfrm>
                  <a:off x="9700089" y="3433447"/>
                  <a:ext cx="27517" cy="27502"/>
                </a:xfrm>
                <a:custGeom>
                  <a:avLst/>
                  <a:gdLst>
                    <a:gd name="connsiteX0" fmla="*/ 28054 w 27774"/>
                    <a:gd name="connsiteY0" fmla="*/ 13955 h 27736"/>
                    <a:gd name="connsiteX1" fmla="*/ 14167 w 27774"/>
                    <a:gd name="connsiteY1" fmla="*/ 27823 h 27736"/>
                    <a:gd name="connsiteX2" fmla="*/ 279 w 27774"/>
                    <a:gd name="connsiteY2" fmla="*/ 13955 h 27736"/>
                    <a:gd name="connsiteX3" fmla="*/ 14167 w 27774"/>
                    <a:gd name="connsiteY3" fmla="*/ 87 h 27736"/>
                    <a:gd name="connsiteX4" fmla="*/ 28054 w 27774"/>
                    <a:gd name="connsiteY4" fmla="*/ 13955 h 27736"/>
                    <a:gd name="connsiteX5" fmla="*/ 28054 w 27774"/>
                    <a:gd name="connsiteY5" fmla="*/ 13955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4" y="13955"/>
                      </a:moveTo>
                      <a:cubicBezTo>
                        <a:pt x="28054" y="21649"/>
                        <a:pt x="21871" y="27823"/>
                        <a:pt x="14167" y="27823"/>
                      </a:cubicBezTo>
                      <a:cubicBezTo>
                        <a:pt x="6462" y="27823"/>
                        <a:pt x="279" y="21649"/>
                        <a:pt x="279" y="13955"/>
                      </a:cubicBezTo>
                      <a:cubicBezTo>
                        <a:pt x="279" y="6261"/>
                        <a:pt x="6462" y="87"/>
                        <a:pt x="14167" y="87"/>
                      </a:cubicBezTo>
                      <a:cubicBezTo>
                        <a:pt x="21871" y="87"/>
                        <a:pt x="28054" y="6261"/>
                        <a:pt x="28054" y="13955"/>
                      </a:cubicBezTo>
                      <a:lnTo>
                        <a:pt x="28054" y="13955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id="{CC46B98D-6A5C-C847-93CE-99A059702A40}"/>
                    </a:ext>
                  </a:extLst>
                </p:cNvPr>
                <p:cNvSpPr/>
                <p:nvPr/>
              </p:nvSpPr>
              <p:spPr>
                <a:xfrm>
                  <a:off x="9719139" y="3441909"/>
                  <a:ext cx="27519" cy="27502"/>
                </a:xfrm>
                <a:custGeom>
                  <a:avLst/>
                  <a:gdLst>
                    <a:gd name="connsiteX0" fmla="*/ 28056 w 27774"/>
                    <a:gd name="connsiteY0" fmla="*/ 13956 h 27736"/>
                    <a:gd name="connsiteX1" fmla="*/ 14169 w 27774"/>
                    <a:gd name="connsiteY1" fmla="*/ 27824 h 27736"/>
                    <a:gd name="connsiteX2" fmla="*/ 282 w 27774"/>
                    <a:gd name="connsiteY2" fmla="*/ 13956 h 27736"/>
                    <a:gd name="connsiteX3" fmla="*/ 14169 w 27774"/>
                    <a:gd name="connsiteY3" fmla="*/ 88 h 27736"/>
                    <a:gd name="connsiteX4" fmla="*/ 28056 w 27774"/>
                    <a:gd name="connsiteY4" fmla="*/ 13956 h 27736"/>
                    <a:gd name="connsiteX5" fmla="*/ 28056 w 27774"/>
                    <a:gd name="connsiteY5" fmla="*/ 1395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6" y="13956"/>
                      </a:moveTo>
                      <a:cubicBezTo>
                        <a:pt x="28056" y="21650"/>
                        <a:pt x="21873" y="27824"/>
                        <a:pt x="14169" y="27824"/>
                      </a:cubicBezTo>
                      <a:cubicBezTo>
                        <a:pt x="6464" y="27824"/>
                        <a:pt x="282" y="21650"/>
                        <a:pt x="282" y="13956"/>
                      </a:cubicBezTo>
                      <a:cubicBezTo>
                        <a:pt x="282" y="6262"/>
                        <a:pt x="6464" y="88"/>
                        <a:pt x="14169" y="88"/>
                      </a:cubicBezTo>
                      <a:cubicBezTo>
                        <a:pt x="21873" y="88"/>
                        <a:pt x="28056" y="6262"/>
                        <a:pt x="28056" y="13956"/>
                      </a:cubicBezTo>
                      <a:lnTo>
                        <a:pt x="28056" y="1395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id="{6B69BB36-2EC0-E740-8AFE-E9F2E7F081B9}"/>
                    </a:ext>
                  </a:extLst>
                </p:cNvPr>
                <p:cNvSpPr/>
                <p:nvPr/>
              </p:nvSpPr>
              <p:spPr>
                <a:xfrm>
                  <a:off x="9733957" y="3441909"/>
                  <a:ext cx="27517" cy="27502"/>
                </a:xfrm>
                <a:custGeom>
                  <a:avLst/>
                  <a:gdLst>
                    <a:gd name="connsiteX0" fmla="*/ 28058 w 27774"/>
                    <a:gd name="connsiteY0" fmla="*/ 13956 h 27736"/>
                    <a:gd name="connsiteX1" fmla="*/ 14170 w 27774"/>
                    <a:gd name="connsiteY1" fmla="*/ 27824 h 27736"/>
                    <a:gd name="connsiteX2" fmla="*/ 283 w 27774"/>
                    <a:gd name="connsiteY2" fmla="*/ 13956 h 27736"/>
                    <a:gd name="connsiteX3" fmla="*/ 14170 w 27774"/>
                    <a:gd name="connsiteY3" fmla="*/ 88 h 27736"/>
                    <a:gd name="connsiteX4" fmla="*/ 28058 w 27774"/>
                    <a:gd name="connsiteY4" fmla="*/ 13956 h 27736"/>
                    <a:gd name="connsiteX5" fmla="*/ 28058 w 27774"/>
                    <a:gd name="connsiteY5" fmla="*/ 1395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8" y="13956"/>
                      </a:moveTo>
                      <a:cubicBezTo>
                        <a:pt x="28058" y="21650"/>
                        <a:pt x="21875" y="27824"/>
                        <a:pt x="14170" y="27824"/>
                      </a:cubicBezTo>
                      <a:cubicBezTo>
                        <a:pt x="6466" y="27824"/>
                        <a:pt x="283" y="21650"/>
                        <a:pt x="283" y="13956"/>
                      </a:cubicBezTo>
                      <a:cubicBezTo>
                        <a:pt x="283" y="6262"/>
                        <a:pt x="6466" y="88"/>
                        <a:pt x="14170" y="88"/>
                      </a:cubicBezTo>
                      <a:cubicBezTo>
                        <a:pt x="21875" y="88"/>
                        <a:pt x="28058" y="6262"/>
                        <a:pt x="28058" y="13956"/>
                      </a:cubicBezTo>
                      <a:lnTo>
                        <a:pt x="28058" y="1395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id="{8327E244-7E37-7340-BD2B-4FE356782DAA}"/>
                    </a:ext>
                  </a:extLst>
                </p:cNvPr>
                <p:cNvSpPr/>
                <p:nvPr/>
              </p:nvSpPr>
              <p:spPr>
                <a:xfrm>
                  <a:off x="9738191" y="3458833"/>
                  <a:ext cx="27517" cy="27502"/>
                </a:xfrm>
                <a:custGeom>
                  <a:avLst/>
                  <a:gdLst>
                    <a:gd name="connsiteX0" fmla="*/ 28058 w 27774"/>
                    <a:gd name="connsiteY0" fmla="*/ 13957 h 27736"/>
                    <a:gd name="connsiteX1" fmla="*/ 14171 w 27774"/>
                    <a:gd name="connsiteY1" fmla="*/ 27825 h 27736"/>
                    <a:gd name="connsiteX2" fmla="*/ 283 w 27774"/>
                    <a:gd name="connsiteY2" fmla="*/ 13957 h 27736"/>
                    <a:gd name="connsiteX3" fmla="*/ 14171 w 27774"/>
                    <a:gd name="connsiteY3" fmla="*/ 89 h 27736"/>
                    <a:gd name="connsiteX4" fmla="*/ 28058 w 27774"/>
                    <a:gd name="connsiteY4" fmla="*/ 13957 h 27736"/>
                    <a:gd name="connsiteX5" fmla="*/ 28058 w 27774"/>
                    <a:gd name="connsiteY5" fmla="*/ 13957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58" y="13957"/>
                      </a:moveTo>
                      <a:cubicBezTo>
                        <a:pt x="28058" y="21651"/>
                        <a:pt x="21875" y="27825"/>
                        <a:pt x="14171" y="27825"/>
                      </a:cubicBezTo>
                      <a:cubicBezTo>
                        <a:pt x="6466" y="27825"/>
                        <a:pt x="283" y="21651"/>
                        <a:pt x="283" y="13957"/>
                      </a:cubicBezTo>
                      <a:cubicBezTo>
                        <a:pt x="283" y="6263"/>
                        <a:pt x="6466" y="89"/>
                        <a:pt x="14171" y="89"/>
                      </a:cubicBezTo>
                      <a:cubicBezTo>
                        <a:pt x="21875" y="89"/>
                        <a:pt x="28058" y="6263"/>
                        <a:pt x="28058" y="13957"/>
                      </a:cubicBezTo>
                      <a:lnTo>
                        <a:pt x="28058" y="13957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id="{A136287C-2EC9-4E44-8166-264D87E19434}"/>
                    </a:ext>
                  </a:extLst>
                </p:cNvPr>
                <p:cNvSpPr/>
                <p:nvPr/>
              </p:nvSpPr>
              <p:spPr>
                <a:xfrm>
                  <a:off x="9755125" y="3460949"/>
                  <a:ext cx="27517" cy="27501"/>
                </a:xfrm>
                <a:custGeom>
                  <a:avLst/>
                  <a:gdLst>
                    <a:gd name="connsiteX0" fmla="*/ 28060 w 27774"/>
                    <a:gd name="connsiteY0" fmla="*/ 13957 h 27736"/>
                    <a:gd name="connsiteX1" fmla="*/ 14173 w 27774"/>
                    <a:gd name="connsiteY1" fmla="*/ 27825 h 27736"/>
                    <a:gd name="connsiteX2" fmla="*/ 285 w 27774"/>
                    <a:gd name="connsiteY2" fmla="*/ 13957 h 27736"/>
                    <a:gd name="connsiteX3" fmla="*/ 14173 w 27774"/>
                    <a:gd name="connsiteY3" fmla="*/ 89 h 27736"/>
                    <a:gd name="connsiteX4" fmla="*/ 28060 w 27774"/>
                    <a:gd name="connsiteY4" fmla="*/ 13957 h 27736"/>
                    <a:gd name="connsiteX5" fmla="*/ 28060 w 27774"/>
                    <a:gd name="connsiteY5" fmla="*/ 13957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60" y="13957"/>
                      </a:moveTo>
                      <a:cubicBezTo>
                        <a:pt x="28060" y="21651"/>
                        <a:pt x="21877" y="27825"/>
                        <a:pt x="14173" y="27825"/>
                      </a:cubicBezTo>
                      <a:cubicBezTo>
                        <a:pt x="6468" y="27825"/>
                        <a:pt x="285" y="21651"/>
                        <a:pt x="285" y="13957"/>
                      </a:cubicBezTo>
                      <a:cubicBezTo>
                        <a:pt x="285" y="6264"/>
                        <a:pt x="6468" y="89"/>
                        <a:pt x="14173" y="89"/>
                      </a:cubicBezTo>
                      <a:cubicBezTo>
                        <a:pt x="21877" y="89"/>
                        <a:pt x="28060" y="6264"/>
                        <a:pt x="28060" y="13957"/>
                      </a:cubicBezTo>
                      <a:lnTo>
                        <a:pt x="28060" y="13957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A9A3BDC7-93A0-4040-A399-E666505B5AFA}"/>
                    </a:ext>
                  </a:extLst>
                </p:cNvPr>
                <p:cNvSpPr/>
                <p:nvPr/>
              </p:nvSpPr>
              <p:spPr>
                <a:xfrm>
                  <a:off x="9774175" y="3460949"/>
                  <a:ext cx="27519" cy="27501"/>
                </a:xfrm>
                <a:custGeom>
                  <a:avLst/>
                  <a:gdLst>
                    <a:gd name="connsiteX0" fmla="*/ 28062 w 27774"/>
                    <a:gd name="connsiteY0" fmla="*/ 13957 h 27736"/>
                    <a:gd name="connsiteX1" fmla="*/ 14174 w 27774"/>
                    <a:gd name="connsiteY1" fmla="*/ 27825 h 27736"/>
                    <a:gd name="connsiteX2" fmla="*/ 287 w 27774"/>
                    <a:gd name="connsiteY2" fmla="*/ 13957 h 27736"/>
                    <a:gd name="connsiteX3" fmla="*/ 14174 w 27774"/>
                    <a:gd name="connsiteY3" fmla="*/ 89 h 27736"/>
                    <a:gd name="connsiteX4" fmla="*/ 28062 w 27774"/>
                    <a:gd name="connsiteY4" fmla="*/ 13957 h 27736"/>
                    <a:gd name="connsiteX5" fmla="*/ 28062 w 27774"/>
                    <a:gd name="connsiteY5" fmla="*/ 13957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62" y="13957"/>
                      </a:moveTo>
                      <a:cubicBezTo>
                        <a:pt x="28062" y="21651"/>
                        <a:pt x="21879" y="27825"/>
                        <a:pt x="14174" y="27825"/>
                      </a:cubicBezTo>
                      <a:cubicBezTo>
                        <a:pt x="6470" y="27825"/>
                        <a:pt x="287" y="21651"/>
                        <a:pt x="287" y="13957"/>
                      </a:cubicBezTo>
                      <a:cubicBezTo>
                        <a:pt x="287" y="6264"/>
                        <a:pt x="6470" y="89"/>
                        <a:pt x="14174" y="89"/>
                      </a:cubicBezTo>
                      <a:cubicBezTo>
                        <a:pt x="21879" y="89"/>
                        <a:pt x="28062" y="6264"/>
                        <a:pt x="28062" y="13957"/>
                      </a:cubicBezTo>
                      <a:lnTo>
                        <a:pt x="28062" y="13957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id="{2EF0063E-A2FF-7D4D-A8C9-3CD65EF6D7B7}"/>
                    </a:ext>
                  </a:extLst>
                </p:cNvPr>
                <p:cNvSpPr/>
                <p:nvPr/>
              </p:nvSpPr>
              <p:spPr>
                <a:xfrm>
                  <a:off x="9812277" y="3471526"/>
                  <a:ext cx="27519" cy="27502"/>
                </a:xfrm>
                <a:custGeom>
                  <a:avLst/>
                  <a:gdLst>
                    <a:gd name="connsiteX0" fmla="*/ 28066 w 27774"/>
                    <a:gd name="connsiteY0" fmla="*/ 13959 h 27736"/>
                    <a:gd name="connsiteX1" fmla="*/ 14178 w 27774"/>
                    <a:gd name="connsiteY1" fmla="*/ 27827 h 27736"/>
                    <a:gd name="connsiteX2" fmla="*/ 291 w 27774"/>
                    <a:gd name="connsiteY2" fmla="*/ 13959 h 27736"/>
                    <a:gd name="connsiteX3" fmla="*/ 14178 w 27774"/>
                    <a:gd name="connsiteY3" fmla="*/ 91 h 27736"/>
                    <a:gd name="connsiteX4" fmla="*/ 28066 w 27774"/>
                    <a:gd name="connsiteY4" fmla="*/ 13959 h 27736"/>
                    <a:gd name="connsiteX5" fmla="*/ 28066 w 27774"/>
                    <a:gd name="connsiteY5" fmla="*/ 1395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66" y="13959"/>
                      </a:moveTo>
                      <a:cubicBezTo>
                        <a:pt x="28066" y="21652"/>
                        <a:pt x="21883" y="27827"/>
                        <a:pt x="14178" y="27827"/>
                      </a:cubicBezTo>
                      <a:cubicBezTo>
                        <a:pt x="6474" y="27827"/>
                        <a:pt x="291" y="21652"/>
                        <a:pt x="291" y="13959"/>
                      </a:cubicBezTo>
                      <a:cubicBezTo>
                        <a:pt x="291" y="6265"/>
                        <a:pt x="6474" y="91"/>
                        <a:pt x="14178" y="91"/>
                      </a:cubicBezTo>
                      <a:cubicBezTo>
                        <a:pt x="21883" y="91"/>
                        <a:pt x="28066" y="6265"/>
                        <a:pt x="28066" y="13959"/>
                      </a:cubicBezTo>
                      <a:lnTo>
                        <a:pt x="28066" y="1395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id="{F032398B-5D35-7044-86F6-9F55AAC1A782}"/>
                    </a:ext>
                  </a:extLst>
                </p:cNvPr>
                <p:cNvSpPr/>
                <p:nvPr/>
              </p:nvSpPr>
              <p:spPr>
                <a:xfrm>
                  <a:off x="9839795" y="3471526"/>
                  <a:ext cx="27517" cy="27502"/>
                </a:xfrm>
                <a:custGeom>
                  <a:avLst/>
                  <a:gdLst>
                    <a:gd name="connsiteX0" fmla="*/ 28069 w 27774"/>
                    <a:gd name="connsiteY0" fmla="*/ 13959 h 27736"/>
                    <a:gd name="connsiteX1" fmla="*/ 14181 w 27774"/>
                    <a:gd name="connsiteY1" fmla="*/ 27827 h 27736"/>
                    <a:gd name="connsiteX2" fmla="*/ 294 w 27774"/>
                    <a:gd name="connsiteY2" fmla="*/ 13959 h 27736"/>
                    <a:gd name="connsiteX3" fmla="*/ 14181 w 27774"/>
                    <a:gd name="connsiteY3" fmla="*/ 91 h 27736"/>
                    <a:gd name="connsiteX4" fmla="*/ 28069 w 27774"/>
                    <a:gd name="connsiteY4" fmla="*/ 13959 h 27736"/>
                    <a:gd name="connsiteX5" fmla="*/ 28069 w 27774"/>
                    <a:gd name="connsiteY5" fmla="*/ 1395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69" y="13959"/>
                      </a:moveTo>
                      <a:cubicBezTo>
                        <a:pt x="28069" y="21652"/>
                        <a:pt x="21886" y="27827"/>
                        <a:pt x="14181" y="27827"/>
                      </a:cubicBezTo>
                      <a:cubicBezTo>
                        <a:pt x="6477" y="27827"/>
                        <a:pt x="294" y="21652"/>
                        <a:pt x="294" y="13959"/>
                      </a:cubicBezTo>
                      <a:cubicBezTo>
                        <a:pt x="294" y="6265"/>
                        <a:pt x="6477" y="91"/>
                        <a:pt x="14181" y="91"/>
                      </a:cubicBezTo>
                      <a:cubicBezTo>
                        <a:pt x="21886" y="91"/>
                        <a:pt x="28069" y="6265"/>
                        <a:pt x="28069" y="13959"/>
                      </a:cubicBezTo>
                      <a:lnTo>
                        <a:pt x="28069" y="1395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id="{6EF6E7E7-323A-964E-B1F1-60873919089E}"/>
                    </a:ext>
                  </a:extLst>
                </p:cNvPr>
                <p:cNvSpPr/>
                <p:nvPr/>
              </p:nvSpPr>
              <p:spPr>
                <a:xfrm>
                  <a:off x="9850378" y="3471526"/>
                  <a:ext cx="27519" cy="27502"/>
                </a:xfrm>
                <a:custGeom>
                  <a:avLst/>
                  <a:gdLst>
                    <a:gd name="connsiteX0" fmla="*/ 28070 w 27774"/>
                    <a:gd name="connsiteY0" fmla="*/ 13959 h 27736"/>
                    <a:gd name="connsiteX1" fmla="*/ 14183 w 27774"/>
                    <a:gd name="connsiteY1" fmla="*/ 27827 h 27736"/>
                    <a:gd name="connsiteX2" fmla="*/ 295 w 27774"/>
                    <a:gd name="connsiteY2" fmla="*/ 13959 h 27736"/>
                    <a:gd name="connsiteX3" fmla="*/ 14183 w 27774"/>
                    <a:gd name="connsiteY3" fmla="*/ 91 h 27736"/>
                    <a:gd name="connsiteX4" fmla="*/ 28070 w 27774"/>
                    <a:gd name="connsiteY4" fmla="*/ 13959 h 27736"/>
                    <a:gd name="connsiteX5" fmla="*/ 28070 w 27774"/>
                    <a:gd name="connsiteY5" fmla="*/ 1395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0" y="13959"/>
                      </a:moveTo>
                      <a:cubicBezTo>
                        <a:pt x="28070" y="21652"/>
                        <a:pt x="21887" y="27827"/>
                        <a:pt x="14183" y="27827"/>
                      </a:cubicBezTo>
                      <a:cubicBezTo>
                        <a:pt x="6478" y="27827"/>
                        <a:pt x="295" y="21652"/>
                        <a:pt x="295" y="13959"/>
                      </a:cubicBezTo>
                      <a:cubicBezTo>
                        <a:pt x="295" y="6265"/>
                        <a:pt x="6478" y="91"/>
                        <a:pt x="14183" y="91"/>
                      </a:cubicBezTo>
                      <a:cubicBezTo>
                        <a:pt x="21887" y="91"/>
                        <a:pt x="28070" y="6265"/>
                        <a:pt x="28070" y="13959"/>
                      </a:cubicBezTo>
                      <a:lnTo>
                        <a:pt x="28070" y="1395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id="{B213E81F-450B-C646-8CDA-7B9A2BB62CE3}"/>
                    </a:ext>
                  </a:extLst>
                </p:cNvPr>
                <p:cNvSpPr/>
                <p:nvPr/>
              </p:nvSpPr>
              <p:spPr>
                <a:xfrm>
                  <a:off x="9865196" y="3484219"/>
                  <a:ext cx="27517" cy="27502"/>
                </a:xfrm>
                <a:custGeom>
                  <a:avLst/>
                  <a:gdLst>
                    <a:gd name="connsiteX0" fmla="*/ 28071 w 27774"/>
                    <a:gd name="connsiteY0" fmla="*/ 13960 h 27736"/>
                    <a:gd name="connsiteX1" fmla="*/ 14184 w 27774"/>
                    <a:gd name="connsiteY1" fmla="*/ 27828 h 27736"/>
                    <a:gd name="connsiteX2" fmla="*/ 297 w 27774"/>
                    <a:gd name="connsiteY2" fmla="*/ 13960 h 27736"/>
                    <a:gd name="connsiteX3" fmla="*/ 14184 w 27774"/>
                    <a:gd name="connsiteY3" fmla="*/ 92 h 27736"/>
                    <a:gd name="connsiteX4" fmla="*/ 28071 w 27774"/>
                    <a:gd name="connsiteY4" fmla="*/ 13960 h 27736"/>
                    <a:gd name="connsiteX5" fmla="*/ 28071 w 27774"/>
                    <a:gd name="connsiteY5" fmla="*/ 13960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1" y="13960"/>
                      </a:moveTo>
                      <a:cubicBezTo>
                        <a:pt x="28071" y="21654"/>
                        <a:pt x="21889" y="27828"/>
                        <a:pt x="14184" y="27828"/>
                      </a:cubicBezTo>
                      <a:cubicBezTo>
                        <a:pt x="6479" y="27828"/>
                        <a:pt x="297" y="21654"/>
                        <a:pt x="297" y="13960"/>
                      </a:cubicBezTo>
                      <a:cubicBezTo>
                        <a:pt x="297" y="6266"/>
                        <a:pt x="6479" y="92"/>
                        <a:pt x="14184" y="92"/>
                      </a:cubicBezTo>
                      <a:cubicBezTo>
                        <a:pt x="21889" y="92"/>
                        <a:pt x="28071" y="6266"/>
                        <a:pt x="28071" y="13960"/>
                      </a:cubicBezTo>
                      <a:lnTo>
                        <a:pt x="28071" y="13960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id="{F7302D58-BAA0-2949-8D75-588C73387CC7}"/>
                    </a:ext>
                  </a:extLst>
                </p:cNvPr>
                <p:cNvSpPr/>
                <p:nvPr/>
              </p:nvSpPr>
              <p:spPr>
                <a:xfrm>
                  <a:off x="9888480" y="3484219"/>
                  <a:ext cx="27519" cy="27502"/>
                </a:xfrm>
                <a:custGeom>
                  <a:avLst/>
                  <a:gdLst>
                    <a:gd name="connsiteX0" fmla="*/ 28074 w 27774"/>
                    <a:gd name="connsiteY0" fmla="*/ 13960 h 27736"/>
                    <a:gd name="connsiteX1" fmla="*/ 14187 w 27774"/>
                    <a:gd name="connsiteY1" fmla="*/ 27828 h 27736"/>
                    <a:gd name="connsiteX2" fmla="*/ 299 w 27774"/>
                    <a:gd name="connsiteY2" fmla="*/ 13960 h 27736"/>
                    <a:gd name="connsiteX3" fmla="*/ 14187 w 27774"/>
                    <a:gd name="connsiteY3" fmla="*/ 92 h 27736"/>
                    <a:gd name="connsiteX4" fmla="*/ 28074 w 27774"/>
                    <a:gd name="connsiteY4" fmla="*/ 13960 h 27736"/>
                    <a:gd name="connsiteX5" fmla="*/ 28074 w 27774"/>
                    <a:gd name="connsiteY5" fmla="*/ 13960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4" y="13960"/>
                      </a:moveTo>
                      <a:cubicBezTo>
                        <a:pt x="28074" y="21654"/>
                        <a:pt x="21891" y="27828"/>
                        <a:pt x="14187" y="27828"/>
                      </a:cubicBezTo>
                      <a:cubicBezTo>
                        <a:pt x="6482" y="27828"/>
                        <a:pt x="299" y="21654"/>
                        <a:pt x="299" y="13960"/>
                      </a:cubicBezTo>
                      <a:cubicBezTo>
                        <a:pt x="299" y="6266"/>
                        <a:pt x="6482" y="92"/>
                        <a:pt x="14187" y="92"/>
                      </a:cubicBezTo>
                      <a:cubicBezTo>
                        <a:pt x="21891" y="92"/>
                        <a:pt x="28074" y="6266"/>
                        <a:pt x="28074" y="13960"/>
                      </a:cubicBezTo>
                      <a:lnTo>
                        <a:pt x="28074" y="13960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id="{3BF52FF5-11FB-FD46-9677-03B48437674F}"/>
                    </a:ext>
                  </a:extLst>
                </p:cNvPr>
                <p:cNvSpPr/>
                <p:nvPr/>
              </p:nvSpPr>
              <p:spPr>
                <a:xfrm>
                  <a:off x="9907532" y="3484219"/>
                  <a:ext cx="27517" cy="27502"/>
                </a:xfrm>
                <a:custGeom>
                  <a:avLst/>
                  <a:gdLst>
                    <a:gd name="connsiteX0" fmla="*/ 28076 w 27774"/>
                    <a:gd name="connsiteY0" fmla="*/ 13960 h 27736"/>
                    <a:gd name="connsiteX1" fmla="*/ 14188 w 27774"/>
                    <a:gd name="connsiteY1" fmla="*/ 27828 h 27736"/>
                    <a:gd name="connsiteX2" fmla="*/ 301 w 27774"/>
                    <a:gd name="connsiteY2" fmla="*/ 13960 h 27736"/>
                    <a:gd name="connsiteX3" fmla="*/ 14188 w 27774"/>
                    <a:gd name="connsiteY3" fmla="*/ 92 h 27736"/>
                    <a:gd name="connsiteX4" fmla="*/ 28076 w 27774"/>
                    <a:gd name="connsiteY4" fmla="*/ 13960 h 27736"/>
                    <a:gd name="connsiteX5" fmla="*/ 28076 w 27774"/>
                    <a:gd name="connsiteY5" fmla="*/ 13960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6" y="13960"/>
                      </a:moveTo>
                      <a:cubicBezTo>
                        <a:pt x="28076" y="21654"/>
                        <a:pt x="21893" y="27828"/>
                        <a:pt x="14188" y="27828"/>
                      </a:cubicBezTo>
                      <a:cubicBezTo>
                        <a:pt x="6484" y="27828"/>
                        <a:pt x="301" y="21654"/>
                        <a:pt x="301" y="13960"/>
                      </a:cubicBezTo>
                      <a:cubicBezTo>
                        <a:pt x="301" y="6266"/>
                        <a:pt x="6484" y="92"/>
                        <a:pt x="14188" y="92"/>
                      </a:cubicBezTo>
                      <a:cubicBezTo>
                        <a:pt x="21893" y="92"/>
                        <a:pt x="28076" y="6266"/>
                        <a:pt x="28076" y="13960"/>
                      </a:cubicBezTo>
                      <a:lnTo>
                        <a:pt x="28076" y="13960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id="{9933E8C5-F1DF-894E-AE96-B6FE4B5E0DCA}"/>
                    </a:ext>
                  </a:extLst>
                </p:cNvPr>
                <p:cNvSpPr/>
                <p:nvPr/>
              </p:nvSpPr>
              <p:spPr>
                <a:xfrm>
                  <a:off x="9926582" y="3494798"/>
                  <a:ext cx="27519" cy="27501"/>
                </a:xfrm>
                <a:custGeom>
                  <a:avLst/>
                  <a:gdLst>
                    <a:gd name="connsiteX0" fmla="*/ 28078 w 27774"/>
                    <a:gd name="connsiteY0" fmla="*/ 13961 h 27736"/>
                    <a:gd name="connsiteX1" fmla="*/ 14190 w 27774"/>
                    <a:gd name="connsiteY1" fmla="*/ 27829 h 27736"/>
                    <a:gd name="connsiteX2" fmla="*/ 303 w 27774"/>
                    <a:gd name="connsiteY2" fmla="*/ 13961 h 27736"/>
                    <a:gd name="connsiteX3" fmla="*/ 14190 w 27774"/>
                    <a:gd name="connsiteY3" fmla="*/ 93 h 27736"/>
                    <a:gd name="connsiteX4" fmla="*/ 28078 w 27774"/>
                    <a:gd name="connsiteY4" fmla="*/ 13961 h 27736"/>
                    <a:gd name="connsiteX5" fmla="*/ 28078 w 27774"/>
                    <a:gd name="connsiteY5" fmla="*/ 13961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8" y="13961"/>
                      </a:moveTo>
                      <a:cubicBezTo>
                        <a:pt x="28078" y="21655"/>
                        <a:pt x="21895" y="27829"/>
                        <a:pt x="14190" y="27829"/>
                      </a:cubicBezTo>
                      <a:cubicBezTo>
                        <a:pt x="6486" y="27829"/>
                        <a:pt x="303" y="21655"/>
                        <a:pt x="303" y="13961"/>
                      </a:cubicBezTo>
                      <a:cubicBezTo>
                        <a:pt x="303" y="6267"/>
                        <a:pt x="6486" y="93"/>
                        <a:pt x="14190" y="93"/>
                      </a:cubicBezTo>
                      <a:cubicBezTo>
                        <a:pt x="21895" y="93"/>
                        <a:pt x="28078" y="6267"/>
                        <a:pt x="28078" y="13961"/>
                      </a:cubicBezTo>
                      <a:lnTo>
                        <a:pt x="28078" y="13961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id="{D8F1882A-E419-4A42-A0FF-F7553EFDDB8F}"/>
                    </a:ext>
                  </a:extLst>
                </p:cNvPr>
                <p:cNvSpPr/>
                <p:nvPr/>
              </p:nvSpPr>
              <p:spPr>
                <a:xfrm>
                  <a:off x="9932933" y="3505375"/>
                  <a:ext cx="29635" cy="27502"/>
                </a:xfrm>
                <a:custGeom>
                  <a:avLst/>
                  <a:gdLst>
                    <a:gd name="connsiteX0" fmla="*/ 28079 w 27774"/>
                    <a:gd name="connsiteY0" fmla="*/ 13962 h 27736"/>
                    <a:gd name="connsiteX1" fmla="*/ 14191 w 27774"/>
                    <a:gd name="connsiteY1" fmla="*/ 27830 h 27736"/>
                    <a:gd name="connsiteX2" fmla="*/ 304 w 27774"/>
                    <a:gd name="connsiteY2" fmla="*/ 13962 h 27736"/>
                    <a:gd name="connsiteX3" fmla="*/ 14191 w 27774"/>
                    <a:gd name="connsiteY3" fmla="*/ 94 h 27736"/>
                    <a:gd name="connsiteX4" fmla="*/ 28079 w 27774"/>
                    <a:gd name="connsiteY4" fmla="*/ 13962 h 27736"/>
                    <a:gd name="connsiteX5" fmla="*/ 28079 w 27774"/>
                    <a:gd name="connsiteY5" fmla="*/ 13962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79" y="13962"/>
                      </a:moveTo>
                      <a:cubicBezTo>
                        <a:pt x="28079" y="21656"/>
                        <a:pt x="21896" y="27830"/>
                        <a:pt x="14191" y="27830"/>
                      </a:cubicBezTo>
                      <a:cubicBezTo>
                        <a:pt x="6487" y="27830"/>
                        <a:pt x="304" y="21656"/>
                        <a:pt x="304" y="13962"/>
                      </a:cubicBezTo>
                      <a:cubicBezTo>
                        <a:pt x="304" y="6268"/>
                        <a:pt x="6487" y="94"/>
                        <a:pt x="14191" y="94"/>
                      </a:cubicBezTo>
                      <a:cubicBezTo>
                        <a:pt x="21896" y="94"/>
                        <a:pt x="28079" y="6268"/>
                        <a:pt x="28079" y="13962"/>
                      </a:cubicBezTo>
                      <a:lnTo>
                        <a:pt x="28079" y="13962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id="{DB667CAC-2349-1F45-A64D-BBB1BF7684A9}"/>
                    </a:ext>
                  </a:extLst>
                </p:cNvPr>
                <p:cNvSpPr/>
                <p:nvPr/>
              </p:nvSpPr>
              <p:spPr>
                <a:xfrm>
                  <a:off x="9949867" y="3505375"/>
                  <a:ext cx="27517" cy="27502"/>
                </a:xfrm>
                <a:custGeom>
                  <a:avLst/>
                  <a:gdLst>
                    <a:gd name="connsiteX0" fmla="*/ 28080 w 27774"/>
                    <a:gd name="connsiteY0" fmla="*/ 13962 h 27736"/>
                    <a:gd name="connsiteX1" fmla="*/ 14193 w 27774"/>
                    <a:gd name="connsiteY1" fmla="*/ 27830 h 27736"/>
                    <a:gd name="connsiteX2" fmla="*/ 306 w 27774"/>
                    <a:gd name="connsiteY2" fmla="*/ 13962 h 27736"/>
                    <a:gd name="connsiteX3" fmla="*/ 14193 w 27774"/>
                    <a:gd name="connsiteY3" fmla="*/ 94 h 27736"/>
                    <a:gd name="connsiteX4" fmla="*/ 28080 w 27774"/>
                    <a:gd name="connsiteY4" fmla="*/ 13962 h 27736"/>
                    <a:gd name="connsiteX5" fmla="*/ 28080 w 27774"/>
                    <a:gd name="connsiteY5" fmla="*/ 13962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0" y="13962"/>
                      </a:moveTo>
                      <a:cubicBezTo>
                        <a:pt x="28080" y="21656"/>
                        <a:pt x="21898" y="27830"/>
                        <a:pt x="14193" y="27830"/>
                      </a:cubicBezTo>
                      <a:cubicBezTo>
                        <a:pt x="6488" y="27830"/>
                        <a:pt x="306" y="21656"/>
                        <a:pt x="306" y="13962"/>
                      </a:cubicBezTo>
                      <a:cubicBezTo>
                        <a:pt x="306" y="6268"/>
                        <a:pt x="6488" y="94"/>
                        <a:pt x="14193" y="94"/>
                      </a:cubicBezTo>
                      <a:cubicBezTo>
                        <a:pt x="21898" y="94"/>
                        <a:pt x="28080" y="6268"/>
                        <a:pt x="28080" y="13962"/>
                      </a:cubicBezTo>
                      <a:lnTo>
                        <a:pt x="28080" y="13962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id="{2A9D9B28-7772-3B4D-BE28-A4A504994570}"/>
                    </a:ext>
                  </a:extLst>
                </p:cNvPr>
                <p:cNvSpPr/>
                <p:nvPr/>
              </p:nvSpPr>
              <p:spPr>
                <a:xfrm>
                  <a:off x="9958334" y="3505375"/>
                  <a:ext cx="29635" cy="27502"/>
                </a:xfrm>
                <a:custGeom>
                  <a:avLst/>
                  <a:gdLst>
                    <a:gd name="connsiteX0" fmla="*/ 28081 w 27774"/>
                    <a:gd name="connsiteY0" fmla="*/ 13962 h 27736"/>
                    <a:gd name="connsiteX1" fmla="*/ 14194 w 27774"/>
                    <a:gd name="connsiteY1" fmla="*/ 27830 h 27736"/>
                    <a:gd name="connsiteX2" fmla="*/ 307 w 27774"/>
                    <a:gd name="connsiteY2" fmla="*/ 13962 h 27736"/>
                    <a:gd name="connsiteX3" fmla="*/ 14194 w 27774"/>
                    <a:gd name="connsiteY3" fmla="*/ 94 h 27736"/>
                    <a:gd name="connsiteX4" fmla="*/ 28081 w 27774"/>
                    <a:gd name="connsiteY4" fmla="*/ 13962 h 27736"/>
                    <a:gd name="connsiteX5" fmla="*/ 28081 w 27774"/>
                    <a:gd name="connsiteY5" fmla="*/ 13962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1" y="13962"/>
                      </a:moveTo>
                      <a:cubicBezTo>
                        <a:pt x="28081" y="21656"/>
                        <a:pt x="21899" y="27830"/>
                        <a:pt x="14194" y="27830"/>
                      </a:cubicBezTo>
                      <a:cubicBezTo>
                        <a:pt x="6489" y="27830"/>
                        <a:pt x="307" y="21656"/>
                        <a:pt x="307" y="13962"/>
                      </a:cubicBezTo>
                      <a:cubicBezTo>
                        <a:pt x="307" y="6268"/>
                        <a:pt x="6489" y="94"/>
                        <a:pt x="14194" y="94"/>
                      </a:cubicBezTo>
                      <a:cubicBezTo>
                        <a:pt x="21899" y="94"/>
                        <a:pt x="28081" y="6268"/>
                        <a:pt x="28081" y="13962"/>
                      </a:cubicBezTo>
                      <a:lnTo>
                        <a:pt x="28081" y="13962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id="{2A087101-3F13-A647-BCB8-5A6EB0046FCF}"/>
                    </a:ext>
                  </a:extLst>
                </p:cNvPr>
                <p:cNvSpPr/>
                <p:nvPr/>
              </p:nvSpPr>
              <p:spPr>
                <a:xfrm>
                  <a:off x="9966801" y="3515953"/>
                  <a:ext cx="27517" cy="27501"/>
                </a:xfrm>
                <a:custGeom>
                  <a:avLst/>
                  <a:gdLst>
                    <a:gd name="connsiteX0" fmla="*/ 28082 w 27774"/>
                    <a:gd name="connsiteY0" fmla="*/ 13963 h 27736"/>
                    <a:gd name="connsiteX1" fmla="*/ 14195 w 27774"/>
                    <a:gd name="connsiteY1" fmla="*/ 27831 h 27736"/>
                    <a:gd name="connsiteX2" fmla="*/ 308 w 27774"/>
                    <a:gd name="connsiteY2" fmla="*/ 13963 h 27736"/>
                    <a:gd name="connsiteX3" fmla="*/ 14195 w 27774"/>
                    <a:gd name="connsiteY3" fmla="*/ 95 h 27736"/>
                    <a:gd name="connsiteX4" fmla="*/ 28082 w 27774"/>
                    <a:gd name="connsiteY4" fmla="*/ 13963 h 27736"/>
                    <a:gd name="connsiteX5" fmla="*/ 28082 w 27774"/>
                    <a:gd name="connsiteY5" fmla="*/ 13963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2" y="13963"/>
                      </a:moveTo>
                      <a:cubicBezTo>
                        <a:pt x="28082" y="21657"/>
                        <a:pt x="21899" y="27831"/>
                        <a:pt x="14195" y="27831"/>
                      </a:cubicBezTo>
                      <a:cubicBezTo>
                        <a:pt x="6490" y="27831"/>
                        <a:pt x="308" y="21657"/>
                        <a:pt x="308" y="13963"/>
                      </a:cubicBezTo>
                      <a:cubicBezTo>
                        <a:pt x="308" y="6269"/>
                        <a:pt x="6490" y="95"/>
                        <a:pt x="14195" y="95"/>
                      </a:cubicBezTo>
                      <a:cubicBezTo>
                        <a:pt x="21899" y="95"/>
                        <a:pt x="28082" y="6269"/>
                        <a:pt x="28082" y="13963"/>
                      </a:cubicBezTo>
                      <a:lnTo>
                        <a:pt x="28082" y="13963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69170E65-5C56-3146-83D9-5DDC5C99445E}"/>
                    </a:ext>
                  </a:extLst>
                </p:cNvPr>
                <p:cNvSpPr/>
                <p:nvPr/>
              </p:nvSpPr>
              <p:spPr>
                <a:xfrm>
                  <a:off x="9979501" y="3518068"/>
                  <a:ext cx="27517" cy="27502"/>
                </a:xfrm>
                <a:custGeom>
                  <a:avLst/>
                  <a:gdLst>
                    <a:gd name="connsiteX0" fmla="*/ 28083 w 27774"/>
                    <a:gd name="connsiteY0" fmla="*/ 13964 h 27736"/>
                    <a:gd name="connsiteX1" fmla="*/ 14196 w 27774"/>
                    <a:gd name="connsiteY1" fmla="*/ 27832 h 27736"/>
                    <a:gd name="connsiteX2" fmla="*/ 309 w 27774"/>
                    <a:gd name="connsiteY2" fmla="*/ 13964 h 27736"/>
                    <a:gd name="connsiteX3" fmla="*/ 14196 w 27774"/>
                    <a:gd name="connsiteY3" fmla="*/ 96 h 27736"/>
                    <a:gd name="connsiteX4" fmla="*/ 28083 w 27774"/>
                    <a:gd name="connsiteY4" fmla="*/ 13964 h 27736"/>
                    <a:gd name="connsiteX5" fmla="*/ 28083 w 27774"/>
                    <a:gd name="connsiteY5" fmla="*/ 1396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3" y="13964"/>
                      </a:moveTo>
                      <a:cubicBezTo>
                        <a:pt x="28083" y="21658"/>
                        <a:pt x="21901" y="27832"/>
                        <a:pt x="14196" y="27832"/>
                      </a:cubicBezTo>
                      <a:cubicBezTo>
                        <a:pt x="6491" y="27832"/>
                        <a:pt x="309" y="21658"/>
                        <a:pt x="309" y="13964"/>
                      </a:cubicBezTo>
                      <a:cubicBezTo>
                        <a:pt x="309" y="6270"/>
                        <a:pt x="6491" y="96"/>
                        <a:pt x="14196" y="96"/>
                      </a:cubicBezTo>
                      <a:cubicBezTo>
                        <a:pt x="21901" y="96"/>
                        <a:pt x="28083" y="6270"/>
                        <a:pt x="28083" y="13964"/>
                      </a:cubicBezTo>
                      <a:lnTo>
                        <a:pt x="28083" y="1396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id="{A3EA9002-FF95-8443-9D86-53DD88BBD517}"/>
                    </a:ext>
                  </a:extLst>
                </p:cNvPr>
                <p:cNvSpPr/>
                <p:nvPr/>
              </p:nvSpPr>
              <p:spPr>
                <a:xfrm>
                  <a:off x="9998552" y="3518068"/>
                  <a:ext cx="27519" cy="27502"/>
                </a:xfrm>
                <a:custGeom>
                  <a:avLst/>
                  <a:gdLst>
                    <a:gd name="connsiteX0" fmla="*/ 28085 w 27774"/>
                    <a:gd name="connsiteY0" fmla="*/ 13964 h 27736"/>
                    <a:gd name="connsiteX1" fmla="*/ 14198 w 27774"/>
                    <a:gd name="connsiteY1" fmla="*/ 27832 h 27736"/>
                    <a:gd name="connsiteX2" fmla="*/ 311 w 27774"/>
                    <a:gd name="connsiteY2" fmla="*/ 13964 h 27736"/>
                    <a:gd name="connsiteX3" fmla="*/ 14198 w 27774"/>
                    <a:gd name="connsiteY3" fmla="*/ 96 h 27736"/>
                    <a:gd name="connsiteX4" fmla="*/ 28085 w 27774"/>
                    <a:gd name="connsiteY4" fmla="*/ 13964 h 27736"/>
                    <a:gd name="connsiteX5" fmla="*/ 28085 w 27774"/>
                    <a:gd name="connsiteY5" fmla="*/ 1396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5" y="13964"/>
                      </a:moveTo>
                      <a:cubicBezTo>
                        <a:pt x="28085" y="21658"/>
                        <a:pt x="21903" y="27832"/>
                        <a:pt x="14198" y="27832"/>
                      </a:cubicBezTo>
                      <a:cubicBezTo>
                        <a:pt x="6493" y="27832"/>
                        <a:pt x="311" y="21658"/>
                        <a:pt x="311" y="13964"/>
                      </a:cubicBezTo>
                      <a:cubicBezTo>
                        <a:pt x="311" y="6270"/>
                        <a:pt x="6493" y="96"/>
                        <a:pt x="14198" y="96"/>
                      </a:cubicBezTo>
                      <a:cubicBezTo>
                        <a:pt x="21903" y="96"/>
                        <a:pt x="28085" y="6270"/>
                        <a:pt x="28085" y="13964"/>
                      </a:cubicBezTo>
                      <a:lnTo>
                        <a:pt x="28085" y="1396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id="{6011F68C-145A-BB4F-9783-F5EE91030C1A}"/>
                    </a:ext>
                  </a:extLst>
                </p:cNvPr>
                <p:cNvSpPr/>
                <p:nvPr/>
              </p:nvSpPr>
              <p:spPr>
                <a:xfrm>
                  <a:off x="10013370" y="3518068"/>
                  <a:ext cx="27517" cy="27502"/>
                </a:xfrm>
                <a:custGeom>
                  <a:avLst/>
                  <a:gdLst>
                    <a:gd name="connsiteX0" fmla="*/ 28087 w 27774"/>
                    <a:gd name="connsiteY0" fmla="*/ 13964 h 27736"/>
                    <a:gd name="connsiteX1" fmla="*/ 14200 w 27774"/>
                    <a:gd name="connsiteY1" fmla="*/ 27832 h 27736"/>
                    <a:gd name="connsiteX2" fmla="*/ 312 w 27774"/>
                    <a:gd name="connsiteY2" fmla="*/ 13964 h 27736"/>
                    <a:gd name="connsiteX3" fmla="*/ 14200 w 27774"/>
                    <a:gd name="connsiteY3" fmla="*/ 96 h 27736"/>
                    <a:gd name="connsiteX4" fmla="*/ 28087 w 27774"/>
                    <a:gd name="connsiteY4" fmla="*/ 13964 h 27736"/>
                    <a:gd name="connsiteX5" fmla="*/ 28087 w 27774"/>
                    <a:gd name="connsiteY5" fmla="*/ 1396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7" y="13964"/>
                      </a:moveTo>
                      <a:cubicBezTo>
                        <a:pt x="28087" y="21658"/>
                        <a:pt x="21904" y="27832"/>
                        <a:pt x="14200" y="27832"/>
                      </a:cubicBezTo>
                      <a:cubicBezTo>
                        <a:pt x="6495" y="27832"/>
                        <a:pt x="312" y="21658"/>
                        <a:pt x="312" y="13964"/>
                      </a:cubicBezTo>
                      <a:cubicBezTo>
                        <a:pt x="312" y="6270"/>
                        <a:pt x="6495" y="96"/>
                        <a:pt x="14200" y="96"/>
                      </a:cubicBezTo>
                      <a:cubicBezTo>
                        <a:pt x="21904" y="96"/>
                        <a:pt x="28087" y="6270"/>
                        <a:pt x="28087" y="13964"/>
                      </a:cubicBezTo>
                      <a:lnTo>
                        <a:pt x="28087" y="1396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id="{B1EB00C8-28BE-2B45-BC8F-450A231B6652}"/>
                    </a:ext>
                  </a:extLst>
                </p:cNvPr>
                <p:cNvSpPr/>
                <p:nvPr/>
              </p:nvSpPr>
              <p:spPr>
                <a:xfrm>
                  <a:off x="10028186" y="3518068"/>
                  <a:ext cx="27519" cy="27502"/>
                </a:xfrm>
                <a:custGeom>
                  <a:avLst/>
                  <a:gdLst>
                    <a:gd name="connsiteX0" fmla="*/ 28089 w 27774"/>
                    <a:gd name="connsiteY0" fmla="*/ 13964 h 27736"/>
                    <a:gd name="connsiteX1" fmla="*/ 14201 w 27774"/>
                    <a:gd name="connsiteY1" fmla="*/ 27832 h 27736"/>
                    <a:gd name="connsiteX2" fmla="*/ 314 w 27774"/>
                    <a:gd name="connsiteY2" fmla="*/ 13964 h 27736"/>
                    <a:gd name="connsiteX3" fmla="*/ 14201 w 27774"/>
                    <a:gd name="connsiteY3" fmla="*/ 96 h 27736"/>
                    <a:gd name="connsiteX4" fmla="*/ 28089 w 27774"/>
                    <a:gd name="connsiteY4" fmla="*/ 13964 h 27736"/>
                    <a:gd name="connsiteX5" fmla="*/ 28089 w 27774"/>
                    <a:gd name="connsiteY5" fmla="*/ 1396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89" y="13964"/>
                      </a:moveTo>
                      <a:cubicBezTo>
                        <a:pt x="28089" y="21658"/>
                        <a:pt x="21906" y="27832"/>
                        <a:pt x="14201" y="27832"/>
                      </a:cubicBezTo>
                      <a:cubicBezTo>
                        <a:pt x="6497" y="27832"/>
                        <a:pt x="314" y="21658"/>
                        <a:pt x="314" y="13964"/>
                      </a:cubicBezTo>
                      <a:cubicBezTo>
                        <a:pt x="314" y="6270"/>
                        <a:pt x="6497" y="96"/>
                        <a:pt x="14201" y="96"/>
                      </a:cubicBezTo>
                      <a:cubicBezTo>
                        <a:pt x="21906" y="96"/>
                        <a:pt x="28089" y="6270"/>
                        <a:pt x="28089" y="13964"/>
                      </a:cubicBezTo>
                      <a:lnTo>
                        <a:pt x="28089" y="1396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id="{5242ACFC-D610-254F-8533-995A9232D3B3}"/>
                    </a:ext>
                  </a:extLst>
                </p:cNvPr>
                <p:cNvSpPr/>
                <p:nvPr/>
              </p:nvSpPr>
              <p:spPr>
                <a:xfrm>
                  <a:off x="10055705" y="3518068"/>
                  <a:ext cx="27517" cy="27502"/>
                </a:xfrm>
                <a:custGeom>
                  <a:avLst/>
                  <a:gdLst>
                    <a:gd name="connsiteX0" fmla="*/ 28091 w 27774"/>
                    <a:gd name="connsiteY0" fmla="*/ 13964 h 27736"/>
                    <a:gd name="connsiteX1" fmla="*/ 14204 w 27774"/>
                    <a:gd name="connsiteY1" fmla="*/ 27832 h 27736"/>
                    <a:gd name="connsiteX2" fmla="*/ 317 w 27774"/>
                    <a:gd name="connsiteY2" fmla="*/ 13964 h 27736"/>
                    <a:gd name="connsiteX3" fmla="*/ 14204 w 27774"/>
                    <a:gd name="connsiteY3" fmla="*/ 96 h 27736"/>
                    <a:gd name="connsiteX4" fmla="*/ 28091 w 27774"/>
                    <a:gd name="connsiteY4" fmla="*/ 13964 h 27736"/>
                    <a:gd name="connsiteX5" fmla="*/ 28091 w 27774"/>
                    <a:gd name="connsiteY5" fmla="*/ 1396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91" y="13964"/>
                      </a:moveTo>
                      <a:cubicBezTo>
                        <a:pt x="28091" y="21658"/>
                        <a:pt x="21909" y="27832"/>
                        <a:pt x="14204" y="27832"/>
                      </a:cubicBezTo>
                      <a:cubicBezTo>
                        <a:pt x="6500" y="27832"/>
                        <a:pt x="317" y="21658"/>
                        <a:pt x="317" y="13964"/>
                      </a:cubicBezTo>
                      <a:cubicBezTo>
                        <a:pt x="317" y="6270"/>
                        <a:pt x="6500" y="96"/>
                        <a:pt x="14204" y="96"/>
                      </a:cubicBezTo>
                      <a:cubicBezTo>
                        <a:pt x="21909" y="96"/>
                        <a:pt x="28091" y="6270"/>
                        <a:pt x="28091" y="13964"/>
                      </a:cubicBezTo>
                      <a:lnTo>
                        <a:pt x="28091" y="1396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C87344F8-8720-4A4C-898B-FA1C631EA910}"/>
                    </a:ext>
                  </a:extLst>
                </p:cNvPr>
                <p:cNvSpPr/>
                <p:nvPr/>
              </p:nvSpPr>
              <p:spPr>
                <a:xfrm>
                  <a:off x="10083222" y="3541339"/>
                  <a:ext cx="27519" cy="27501"/>
                </a:xfrm>
                <a:custGeom>
                  <a:avLst/>
                  <a:gdLst>
                    <a:gd name="connsiteX0" fmla="*/ 28094 w 27774"/>
                    <a:gd name="connsiteY0" fmla="*/ 13966 h 27736"/>
                    <a:gd name="connsiteX1" fmla="*/ 14207 w 27774"/>
                    <a:gd name="connsiteY1" fmla="*/ 27834 h 27736"/>
                    <a:gd name="connsiteX2" fmla="*/ 320 w 27774"/>
                    <a:gd name="connsiteY2" fmla="*/ 13966 h 27736"/>
                    <a:gd name="connsiteX3" fmla="*/ 14207 w 27774"/>
                    <a:gd name="connsiteY3" fmla="*/ 98 h 27736"/>
                    <a:gd name="connsiteX4" fmla="*/ 28094 w 27774"/>
                    <a:gd name="connsiteY4" fmla="*/ 13966 h 27736"/>
                    <a:gd name="connsiteX5" fmla="*/ 28094 w 27774"/>
                    <a:gd name="connsiteY5" fmla="*/ 1396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94" y="13966"/>
                      </a:moveTo>
                      <a:cubicBezTo>
                        <a:pt x="28094" y="21660"/>
                        <a:pt x="21912" y="27834"/>
                        <a:pt x="14207" y="27834"/>
                      </a:cubicBezTo>
                      <a:cubicBezTo>
                        <a:pt x="6502" y="27834"/>
                        <a:pt x="320" y="21660"/>
                        <a:pt x="320" y="13966"/>
                      </a:cubicBezTo>
                      <a:cubicBezTo>
                        <a:pt x="320" y="6272"/>
                        <a:pt x="6502" y="98"/>
                        <a:pt x="14207" y="98"/>
                      </a:cubicBezTo>
                      <a:cubicBezTo>
                        <a:pt x="21912" y="98"/>
                        <a:pt x="28094" y="6272"/>
                        <a:pt x="28094" y="13966"/>
                      </a:cubicBezTo>
                      <a:lnTo>
                        <a:pt x="28094" y="1396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44331DF7-8FB0-3648-ADA7-EF64820D8A1F}"/>
                    </a:ext>
                  </a:extLst>
                </p:cNvPr>
                <p:cNvSpPr/>
                <p:nvPr/>
              </p:nvSpPr>
              <p:spPr>
                <a:xfrm>
                  <a:off x="10091689" y="3547685"/>
                  <a:ext cx="27519" cy="27502"/>
                </a:xfrm>
                <a:custGeom>
                  <a:avLst/>
                  <a:gdLst>
                    <a:gd name="connsiteX0" fmla="*/ 28095 w 27774"/>
                    <a:gd name="connsiteY0" fmla="*/ 13967 h 27736"/>
                    <a:gd name="connsiteX1" fmla="*/ 14208 w 27774"/>
                    <a:gd name="connsiteY1" fmla="*/ 27835 h 27736"/>
                    <a:gd name="connsiteX2" fmla="*/ 321 w 27774"/>
                    <a:gd name="connsiteY2" fmla="*/ 13967 h 27736"/>
                    <a:gd name="connsiteX3" fmla="*/ 14208 w 27774"/>
                    <a:gd name="connsiteY3" fmla="*/ 99 h 27736"/>
                    <a:gd name="connsiteX4" fmla="*/ 28095 w 27774"/>
                    <a:gd name="connsiteY4" fmla="*/ 13967 h 27736"/>
                    <a:gd name="connsiteX5" fmla="*/ 28095 w 27774"/>
                    <a:gd name="connsiteY5" fmla="*/ 13967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95" y="13967"/>
                      </a:moveTo>
                      <a:cubicBezTo>
                        <a:pt x="28095" y="21661"/>
                        <a:pt x="21912" y="27835"/>
                        <a:pt x="14208" y="27835"/>
                      </a:cubicBezTo>
                      <a:cubicBezTo>
                        <a:pt x="6503" y="27835"/>
                        <a:pt x="321" y="21661"/>
                        <a:pt x="321" y="13967"/>
                      </a:cubicBezTo>
                      <a:cubicBezTo>
                        <a:pt x="321" y="6273"/>
                        <a:pt x="6503" y="99"/>
                        <a:pt x="14208" y="99"/>
                      </a:cubicBezTo>
                      <a:cubicBezTo>
                        <a:pt x="21912" y="99"/>
                        <a:pt x="28095" y="6273"/>
                        <a:pt x="28095" y="13967"/>
                      </a:cubicBezTo>
                      <a:lnTo>
                        <a:pt x="28095" y="13967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D48F1D99-E737-9A4D-9EE9-1CC2E559829D}"/>
                    </a:ext>
                  </a:extLst>
                </p:cNvPr>
                <p:cNvSpPr/>
                <p:nvPr/>
              </p:nvSpPr>
              <p:spPr>
                <a:xfrm>
                  <a:off x="10106507" y="3556147"/>
                  <a:ext cx="27517" cy="27502"/>
                </a:xfrm>
                <a:custGeom>
                  <a:avLst/>
                  <a:gdLst>
                    <a:gd name="connsiteX0" fmla="*/ 28097 w 27774"/>
                    <a:gd name="connsiteY0" fmla="*/ 13968 h 27736"/>
                    <a:gd name="connsiteX1" fmla="*/ 14209 w 27774"/>
                    <a:gd name="connsiteY1" fmla="*/ 27836 h 27736"/>
                    <a:gd name="connsiteX2" fmla="*/ 322 w 27774"/>
                    <a:gd name="connsiteY2" fmla="*/ 13968 h 27736"/>
                    <a:gd name="connsiteX3" fmla="*/ 14209 w 27774"/>
                    <a:gd name="connsiteY3" fmla="*/ 100 h 27736"/>
                    <a:gd name="connsiteX4" fmla="*/ 28097 w 27774"/>
                    <a:gd name="connsiteY4" fmla="*/ 13968 h 27736"/>
                    <a:gd name="connsiteX5" fmla="*/ 28097 w 27774"/>
                    <a:gd name="connsiteY5" fmla="*/ 13968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97" y="13968"/>
                      </a:moveTo>
                      <a:cubicBezTo>
                        <a:pt x="28097" y="21662"/>
                        <a:pt x="21914" y="27836"/>
                        <a:pt x="14209" y="27836"/>
                      </a:cubicBezTo>
                      <a:cubicBezTo>
                        <a:pt x="6505" y="27836"/>
                        <a:pt x="322" y="21662"/>
                        <a:pt x="322" y="13968"/>
                      </a:cubicBezTo>
                      <a:cubicBezTo>
                        <a:pt x="322" y="6274"/>
                        <a:pt x="6505" y="100"/>
                        <a:pt x="14209" y="100"/>
                      </a:cubicBezTo>
                      <a:cubicBezTo>
                        <a:pt x="21914" y="100"/>
                        <a:pt x="28097" y="6274"/>
                        <a:pt x="28097" y="13968"/>
                      </a:cubicBezTo>
                      <a:lnTo>
                        <a:pt x="28097" y="13968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18C025EF-D6A6-4D43-85A1-B1F7BEB3EC33}"/>
                    </a:ext>
                  </a:extLst>
                </p:cNvPr>
                <p:cNvSpPr/>
                <p:nvPr/>
              </p:nvSpPr>
              <p:spPr>
                <a:xfrm>
                  <a:off x="10117090" y="3564609"/>
                  <a:ext cx="27519" cy="27502"/>
                </a:xfrm>
                <a:custGeom>
                  <a:avLst/>
                  <a:gdLst>
                    <a:gd name="connsiteX0" fmla="*/ 28098 w 27774"/>
                    <a:gd name="connsiteY0" fmla="*/ 13969 h 27736"/>
                    <a:gd name="connsiteX1" fmla="*/ 14210 w 27774"/>
                    <a:gd name="connsiteY1" fmla="*/ 27837 h 27736"/>
                    <a:gd name="connsiteX2" fmla="*/ 323 w 27774"/>
                    <a:gd name="connsiteY2" fmla="*/ 13969 h 27736"/>
                    <a:gd name="connsiteX3" fmla="*/ 14210 w 27774"/>
                    <a:gd name="connsiteY3" fmla="*/ 101 h 27736"/>
                    <a:gd name="connsiteX4" fmla="*/ 28098 w 27774"/>
                    <a:gd name="connsiteY4" fmla="*/ 13969 h 27736"/>
                    <a:gd name="connsiteX5" fmla="*/ 28098 w 27774"/>
                    <a:gd name="connsiteY5" fmla="*/ 1396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98" y="13969"/>
                      </a:moveTo>
                      <a:cubicBezTo>
                        <a:pt x="28098" y="21662"/>
                        <a:pt x="21915" y="27837"/>
                        <a:pt x="14210" y="27837"/>
                      </a:cubicBezTo>
                      <a:cubicBezTo>
                        <a:pt x="6506" y="27837"/>
                        <a:pt x="323" y="21662"/>
                        <a:pt x="323" y="13969"/>
                      </a:cubicBezTo>
                      <a:cubicBezTo>
                        <a:pt x="323" y="6275"/>
                        <a:pt x="6506" y="101"/>
                        <a:pt x="14210" y="101"/>
                      </a:cubicBezTo>
                      <a:cubicBezTo>
                        <a:pt x="21915" y="101"/>
                        <a:pt x="28098" y="6275"/>
                        <a:pt x="28098" y="13969"/>
                      </a:cubicBezTo>
                      <a:lnTo>
                        <a:pt x="28098" y="1396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6B9B06FA-8BB1-084E-B455-F7DDC1F63AEC}"/>
                    </a:ext>
                  </a:extLst>
                </p:cNvPr>
                <p:cNvSpPr/>
                <p:nvPr/>
              </p:nvSpPr>
              <p:spPr>
                <a:xfrm>
                  <a:off x="10125557" y="3564609"/>
                  <a:ext cx="27519" cy="27502"/>
                </a:xfrm>
                <a:custGeom>
                  <a:avLst/>
                  <a:gdLst>
                    <a:gd name="connsiteX0" fmla="*/ 28099 w 27774"/>
                    <a:gd name="connsiteY0" fmla="*/ 13969 h 27736"/>
                    <a:gd name="connsiteX1" fmla="*/ 14211 w 27774"/>
                    <a:gd name="connsiteY1" fmla="*/ 27837 h 27736"/>
                    <a:gd name="connsiteX2" fmla="*/ 324 w 27774"/>
                    <a:gd name="connsiteY2" fmla="*/ 13969 h 27736"/>
                    <a:gd name="connsiteX3" fmla="*/ 14211 w 27774"/>
                    <a:gd name="connsiteY3" fmla="*/ 101 h 27736"/>
                    <a:gd name="connsiteX4" fmla="*/ 28099 w 27774"/>
                    <a:gd name="connsiteY4" fmla="*/ 13969 h 27736"/>
                    <a:gd name="connsiteX5" fmla="*/ 28099 w 27774"/>
                    <a:gd name="connsiteY5" fmla="*/ 1396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099" y="13969"/>
                      </a:moveTo>
                      <a:cubicBezTo>
                        <a:pt x="28099" y="21662"/>
                        <a:pt x="21916" y="27837"/>
                        <a:pt x="14211" y="27837"/>
                      </a:cubicBezTo>
                      <a:cubicBezTo>
                        <a:pt x="6507" y="27837"/>
                        <a:pt x="324" y="21662"/>
                        <a:pt x="324" y="13969"/>
                      </a:cubicBezTo>
                      <a:cubicBezTo>
                        <a:pt x="324" y="6275"/>
                        <a:pt x="6507" y="101"/>
                        <a:pt x="14211" y="101"/>
                      </a:cubicBezTo>
                      <a:cubicBezTo>
                        <a:pt x="21916" y="101"/>
                        <a:pt x="28099" y="6275"/>
                        <a:pt x="28099" y="13969"/>
                      </a:cubicBezTo>
                      <a:lnTo>
                        <a:pt x="28099" y="1396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DA991305-2DF4-3B40-992E-DFEE4137A112}"/>
                    </a:ext>
                  </a:extLst>
                </p:cNvPr>
                <p:cNvSpPr/>
                <p:nvPr/>
              </p:nvSpPr>
              <p:spPr>
                <a:xfrm>
                  <a:off x="10153076" y="3564609"/>
                  <a:ext cx="29635" cy="27502"/>
                </a:xfrm>
                <a:custGeom>
                  <a:avLst/>
                  <a:gdLst>
                    <a:gd name="connsiteX0" fmla="*/ 28102 w 27774"/>
                    <a:gd name="connsiteY0" fmla="*/ 13969 h 27736"/>
                    <a:gd name="connsiteX1" fmla="*/ 14214 w 27774"/>
                    <a:gd name="connsiteY1" fmla="*/ 27837 h 27736"/>
                    <a:gd name="connsiteX2" fmla="*/ 327 w 27774"/>
                    <a:gd name="connsiteY2" fmla="*/ 13969 h 27736"/>
                    <a:gd name="connsiteX3" fmla="*/ 14214 w 27774"/>
                    <a:gd name="connsiteY3" fmla="*/ 101 h 27736"/>
                    <a:gd name="connsiteX4" fmla="*/ 28102 w 27774"/>
                    <a:gd name="connsiteY4" fmla="*/ 13969 h 27736"/>
                    <a:gd name="connsiteX5" fmla="*/ 28102 w 27774"/>
                    <a:gd name="connsiteY5" fmla="*/ 1396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02" y="13969"/>
                      </a:moveTo>
                      <a:cubicBezTo>
                        <a:pt x="28102" y="21662"/>
                        <a:pt x="21919" y="27837"/>
                        <a:pt x="14214" y="27837"/>
                      </a:cubicBezTo>
                      <a:cubicBezTo>
                        <a:pt x="6510" y="27837"/>
                        <a:pt x="327" y="21662"/>
                        <a:pt x="327" y="13969"/>
                      </a:cubicBezTo>
                      <a:cubicBezTo>
                        <a:pt x="327" y="6275"/>
                        <a:pt x="6510" y="101"/>
                        <a:pt x="14214" y="101"/>
                      </a:cubicBezTo>
                      <a:cubicBezTo>
                        <a:pt x="21919" y="101"/>
                        <a:pt x="28102" y="6275"/>
                        <a:pt x="28102" y="13969"/>
                      </a:cubicBezTo>
                      <a:lnTo>
                        <a:pt x="28102" y="1396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97B6B22E-663A-1A49-8F3D-39E117F7D20E}"/>
                    </a:ext>
                  </a:extLst>
                </p:cNvPr>
                <p:cNvSpPr/>
                <p:nvPr/>
              </p:nvSpPr>
              <p:spPr>
                <a:xfrm>
                  <a:off x="10174243" y="3564609"/>
                  <a:ext cx="27517" cy="27502"/>
                </a:xfrm>
                <a:custGeom>
                  <a:avLst/>
                  <a:gdLst>
                    <a:gd name="connsiteX0" fmla="*/ 28104 w 27774"/>
                    <a:gd name="connsiteY0" fmla="*/ 13969 h 27736"/>
                    <a:gd name="connsiteX1" fmla="*/ 14217 w 27774"/>
                    <a:gd name="connsiteY1" fmla="*/ 27837 h 27736"/>
                    <a:gd name="connsiteX2" fmla="*/ 329 w 27774"/>
                    <a:gd name="connsiteY2" fmla="*/ 13969 h 27736"/>
                    <a:gd name="connsiteX3" fmla="*/ 14217 w 27774"/>
                    <a:gd name="connsiteY3" fmla="*/ 101 h 27736"/>
                    <a:gd name="connsiteX4" fmla="*/ 28104 w 27774"/>
                    <a:gd name="connsiteY4" fmla="*/ 13969 h 27736"/>
                    <a:gd name="connsiteX5" fmla="*/ 28104 w 27774"/>
                    <a:gd name="connsiteY5" fmla="*/ 1396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04" y="13969"/>
                      </a:moveTo>
                      <a:cubicBezTo>
                        <a:pt x="28104" y="21662"/>
                        <a:pt x="21921" y="27837"/>
                        <a:pt x="14217" y="27837"/>
                      </a:cubicBezTo>
                      <a:cubicBezTo>
                        <a:pt x="6512" y="27837"/>
                        <a:pt x="329" y="21662"/>
                        <a:pt x="329" y="13969"/>
                      </a:cubicBezTo>
                      <a:cubicBezTo>
                        <a:pt x="329" y="6275"/>
                        <a:pt x="6512" y="101"/>
                        <a:pt x="14217" y="101"/>
                      </a:cubicBezTo>
                      <a:cubicBezTo>
                        <a:pt x="21921" y="101"/>
                        <a:pt x="28104" y="6275"/>
                        <a:pt x="28104" y="13969"/>
                      </a:cubicBezTo>
                      <a:lnTo>
                        <a:pt x="28104" y="1396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2A62218D-2757-7B48-BEF2-780DB2657A2F}"/>
                    </a:ext>
                  </a:extLst>
                </p:cNvPr>
                <p:cNvSpPr/>
                <p:nvPr/>
              </p:nvSpPr>
              <p:spPr>
                <a:xfrm>
                  <a:off x="10193293" y="3564609"/>
                  <a:ext cx="27519" cy="27502"/>
                </a:xfrm>
                <a:custGeom>
                  <a:avLst/>
                  <a:gdLst>
                    <a:gd name="connsiteX0" fmla="*/ 28106 w 27774"/>
                    <a:gd name="connsiteY0" fmla="*/ 13969 h 27736"/>
                    <a:gd name="connsiteX1" fmla="*/ 14219 w 27774"/>
                    <a:gd name="connsiteY1" fmla="*/ 27837 h 27736"/>
                    <a:gd name="connsiteX2" fmla="*/ 331 w 27774"/>
                    <a:gd name="connsiteY2" fmla="*/ 13969 h 27736"/>
                    <a:gd name="connsiteX3" fmla="*/ 14219 w 27774"/>
                    <a:gd name="connsiteY3" fmla="*/ 101 h 27736"/>
                    <a:gd name="connsiteX4" fmla="*/ 28106 w 27774"/>
                    <a:gd name="connsiteY4" fmla="*/ 13969 h 27736"/>
                    <a:gd name="connsiteX5" fmla="*/ 28106 w 27774"/>
                    <a:gd name="connsiteY5" fmla="*/ 1396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06" y="13969"/>
                      </a:moveTo>
                      <a:cubicBezTo>
                        <a:pt x="28106" y="21662"/>
                        <a:pt x="21923" y="27837"/>
                        <a:pt x="14219" y="27837"/>
                      </a:cubicBezTo>
                      <a:cubicBezTo>
                        <a:pt x="6514" y="27837"/>
                        <a:pt x="331" y="21662"/>
                        <a:pt x="331" y="13969"/>
                      </a:cubicBezTo>
                      <a:cubicBezTo>
                        <a:pt x="331" y="6275"/>
                        <a:pt x="6514" y="101"/>
                        <a:pt x="14219" y="101"/>
                      </a:cubicBezTo>
                      <a:cubicBezTo>
                        <a:pt x="21923" y="101"/>
                        <a:pt x="28106" y="6275"/>
                        <a:pt x="28106" y="13969"/>
                      </a:cubicBezTo>
                      <a:lnTo>
                        <a:pt x="28106" y="1396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2C6FE364-BED5-D441-BDF9-9527105E1ACC}"/>
                    </a:ext>
                  </a:extLst>
                </p:cNvPr>
                <p:cNvSpPr/>
                <p:nvPr/>
              </p:nvSpPr>
              <p:spPr>
                <a:xfrm>
                  <a:off x="10205994" y="3579419"/>
                  <a:ext cx="27519" cy="27501"/>
                </a:xfrm>
                <a:custGeom>
                  <a:avLst/>
                  <a:gdLst>
                    <a:gd name="connsiteX0" fmla="*/ 28107 w 27774"/>
                    <a:gd name="connsiteY0" fmla="*/ 13970 h 27736"/>
                    <a:gd name="connsiteX1" fmla="*/ 14220 w 27774"/>
                    <a:gd name="connsiteY1" fmla="*/ 27838 h 27736"/>
                    <a:gd name="connsiteX2" fmla="*/ 333 w 27774"/>
                    <a:gd name="connsiteY2" fmla="*/ 13970 h 27736"/>
                    <a:gd name="connsiteX3" fmla="*/ 14220 w 27774"/>
                    <a:gd name="connsiteY3" fmla="*/ 102 h 27736"/>
                    <a:gd name="connsiteX4" fmla="*/ 28107 w 27774"/>
                    <a:gd name="connsiteY4" fmla="*/ 13970 h 27736"/>
                    <a:gd name="connsiteX5" fmla="*/ 28107 w 27774"/>
                    <a:gd name="connsiteY5" fmla="*/ 13970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07" y="13970"/>
                      </a:moveTo>
                      <a:cubicBezTo>
                        <a:pt x="28107" y="21664"/>
                        <a:pt x="21924" y="27838"/>
                        <a:pt x="14220" y="27838"/>
                      </a:cubicBezTo>
                      <a:cubicBezTo>
                        <a:pt x="6515" y="27838"/>
                        <a:pt x="333" y="21664"/>
                        <a:pt x="333" y="13970"/>
                      </a:cubicBezTo>
                      <a:cubicBezTo>
                        <a:pt x="333" y="6276"/>
                        <a:pt x="6515" y="102"/>
                        <a:pt x="14220" y="102"/>
                      </a:cubicBezTo>
                      <a:cubicBezTo>
                        <a:pt x="21924" y="102"/>
                        <a:pt x="28107" y="6276"/>
                        <a:pt x="28107" y="13970"/>
                      </a:cubicBezTo>
                      <a:lnTo>
                        <a:pt x="28107" y="13970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ABCC11AB-CEE7-DE43-917C-3B04D502DB74}"/>
                    </a:ext>
                  </a:extLst>
                </p:cNvPr>
                <p:cNvSpPr/>
                <p:nvPr/>
              </p:nvSpPr>
              <p:spPr>
                <a:xfrm>
                  <a:off x="10227162" y="3579419"/>
                  <a:ext cx="27519" cy="27501"/>
                </a:xfrm>
                <a:custGeom>
                  <a:avLst/>
                  <a:gdLst>
                    <a:gd name="connsiteX0" fmla="*/ 28109 w 27774"/>
                    <a:gd name="connsiteY0" fmla="*/ 13970 h 27736"/>
                    <a:gd name="connsiteX1" fmla="*/ 14222 w 27774"/>
                    <a:gd name="connsiteY1" fmla="*/ 27838 h 27736"/>
                    <a:gd name="connsiteX2" fmla="*/ 335 w 27774"/>
                    <a:gd name="connsiteY2" fmla="*/ 13970 h 27736"/>
                    <a:gd name="connsiteX3" fmla="*/ 14222 w 27774"/>
                    <a:gd name="connsiteY3" fmla="*/ 102 h 27736"/>
                    <a:gd name="connsiteX4" fmla="*/ 28109 w 27774"/>
                    <a:gd name="connsiteY4" fmla="*/ 13970 h 27736"/>
                    <a:gd name="connsiteX5" fmla="*/ 28109 w 27774"/>
                    <a:gd name="connsiteY5" fmla="*/ 13970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09" y="13970"/>
                      </a:moveTo>
                      <a:cubicBezTo>
                        <a:pt x="28109" y="21664"/>
                        <a:pt x="21927" y="27838"/>
                        <a:pt x="14222" y="27838"/>
                      </a:cubicBezTo>
                      <a:cubicBezTo>
                        <a:pt x="6517" y="27838"/>
                        <a:pt x="335" y="21664"/>
                        <a:pt x="335" y="13970"/>
                      </a:cubicBezTo>
                      <a:cubicBezTo>
                        <a:pt x="335" y="6276"/>
                        <a:pt x="6517" y="102"/>
                        <a:pt x="14222" y="102"/>
                      </a:cubicBezTo>
                      <a:cubicBezTo>
                        <a:pt x="21927" y="102"/>
                        <a:pt x="28109" y="6276"/>
                        <a:pt x="28109" y="13970"/>
                      </a:cubicBezTo>
                      <a:lnTo>
                        <a:pt x="28109" y="13970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5AFD26EB-E609-BA41-8098-9B4E67F8C682}"/>
                    </a:ext>
                  </a:extLst>
                </p:cNvPr>
                <p:cNvSpPr/>
                <p:nvPr/>
              </p:nvSpPr>
              <p:spPr>
                <a:xfrm>
                  <a:off x="10241979" y="3617498"/>
                  <a:ext cx="27517" cy="27501"/>
                </a:xfrm>
                <a:custGeom>
                  <a:avLst/>
                  <a:gdLst>
                    <a:gd name="connsiteX0" fmla="*/ 28111 w 27774"/>
                    <a:gd name="connsiteY0" fmla="*/ 13974 h 27736"/>
                    <a:gd name="connsiteX1" fmla="*/ 14224 w 27774"/>
                    <a:gd name="connsiteY1" fmla="*/ 27842 h 27736"/>
                    <a:gd name="connsiteX2" fmla="*/ 336 w 27774"/>
                    <a:gd name="connsiteY2" fmla="*/ 13974 h 27736"/>
                    <a:gd name="connsiteX3" fmla="*/ 14224 w 27774"/>
                    <a:gd name="connsiteY3" fmla="*/ 106 h 27736"/>
                    <a:gd name="connsiteX4" fmla="*/ 28111 w 27774"/>
                    <a:gd name="connsiteY4" fmla="*/ 13974 h 27736"/>
                    <a:gd name="connsiteX5" fmla="*/ 28111 w 27774"/>
                    <a:gd name="connsiteY5" fmla="*/ 1397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11" y="13974"/>
                      </a:moveTo>
                      <a:cubicBezTo>
                        <a:pt x="28111" y="21668"/>
                        <a:pt x="21928" y="27842"/>
                        <a:pt x="14224" y="27842"/>
                      </a:cubicBezTo>
                      <a:cubicBezTo>
                        <a:pt x="6519" y="27842"/>
                        <a:pt x="336" y="21668"/>
                        <a:pt x="336" y="13974"/>
                      </a:cubicBezTo>
                      <a:cubicBezTo>
                        <a:pt x="336" y="6280"/>
                        <a:pt x="6519" y="106"/>
                        <a:pt x="14224" y="106"/>
                      </a:cubicBezTo>
                      <a:cubicBezTo>
                        <a:pt x="21928" y="106"/>
                        <a:pt x="28111" y="6280"/>
                        <a:pt x="28111" y="13974"/>
                      </a:cubicBezTo>
                      <a:lnTo>
                        <a:pt x="28111" y="1397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85" name="Freeform: Shape 684">
                  <a:extLst>
                    <a:ext uri="{FF2B5EF4-FFF2-40B4-BE49-F238E27FC236}">
                      <a16:creationId xmlns:a16="http://schemas.microsoft.com/office/drawing/2014/main" id="{CA4595E4-0A60-5E4B-83B4-07D4561A27A3}"/>
                    </a:ext>
                  </a:extLst>
                </p:cNvPr>
                <p:cNvSpPr/>
                <p:nvPr/>
              </p:nvSpPr>
              <p:spPr>
                <a:xfrm>
                  <a:off x="10261030" y="3617498"/>
                  <a:ext cx="27519" cy="27501"/>
                </a:xfrm>
                <a:custGeom>
                  <a:avLst/>
                  <a:gdLst>
                    <a:gd name="connsiteX0" fmla="*/ 28113 w 27774"/>
                    <a:gd name="connsiteY0" fmla="*/ 13974 h 27736"/>
                    <a:gd name="connsiteX1" fmla="*/ 14226 w 27774"/>
                    <a:gd name="connsiteY1" fmla="*/ 27842 h 27736"/>
                    <a:gd name="connsiteX2" fmla="*/ 338 w 27774"/>
                    <a:gd name="connsiteY2" fmla="*/ 13974 h 27736"/>
                    <a:gd name="connsiteX3" fmla="*/ 14226 w 27774"/>
                    <a:gd name="connsiteY3" fmla="*/ 106 h 27736"/>
                    <a:gd name="connsiteX4" fmla="*/ 28113 w 27774"/>
                    <a:gd name="connsiteY4" fmla="*/ 13974 h 27736"/>
                    <a:gd name="connsiteX5" fmla="*/ 28113 w 27774"/>
                    <a:gd name="connsiteY5" fmla="*/ 1397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13" y="13974"/>
                      </a:moveTo>
                      <a:cubicBezTo>
                        <a:pt x="28113" y="21668"/>
                        <a:pt x="21930" y="27842"/>
                        <a:pt x="14226" y="27842"/>
                      </a:cubicBezTo>
                      <a:cubicBezTo>
                        <a:pt x="6521" y="27842"/>
                        <a:pt x="338" y="21668"/>
                        <a:pt x="338" y="13974"/>
                      </a:cubicBezTo>
                      <a:cubicBezTo>
                        <a:pt x="338" y="6280"/>
                        <a:pt x="6521" y="106"/>
                        <a:pt x="14226" y="106"/>
                      </a:cubicBezTo>
                      <a:cubicBezTo>
                        <a:pt x="21930" y="106"/>
                        <a:pt x="28113" y="6280"/>
                        <a:pt x="28113" y="13974"/>
                      </a:cubicBezTo>
                      <a:lnTo>
                        <a:pt x="28113" y="1397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86" name="Freeform: Shape 685">
                  <a:extLst>
                    <a:ext uri="{FF2B5EF4-FFF2-40B4-BE49-F238E27FC236}">
                      <a16:creationId xmlns:a16="http://schemas.microsoft.com/office/drawing/2014/main" id="{E9909C2B-B7F2-644E-A124-4896452157AC}"/>
                    </a:ext>
                  </a:extLst>
                </p:cNvPr>
                <p:cNvSpPr/>
                <p:nvPr/>
              </p:nvSpPr>
              <p:spPr>
                <a:xfrm>
                  <a:off x="10284315" y="3617498"/>
                  <a:ext cx="27517" cy="27501"/>
                </a:xfrm>
                <a:custGeom>
                  <a:avLst/>
                  <a:gdLst>
                    <a:gd name="connsiteX0" fmla="*/ 28115 w 27774"/>
                    <a:gd name="connsiteY0" fmla="*/ 13974 h 27736"/>
                    <a:gd name="connsiteX1" fmla="*/ 14228 w 27774"/>
                    <a:gd name="connsiteY1" fmla="*/ 27842 h 27736"/>
                    <a:gd name="connsiteX2" fmla="*/ 341 w 27774"/>
                    <a:gd name="connsiteY2" fmla="*/ 13974 h 27736"/>
                    <a:gd name="connsiteX3" fmla="*/ 14228 w 27774"/>
                    <a:gd name="connsiteY3" fmla="*/ 106 h 27736"/>
                    <a:gd name="connsiteX4" fmla="*/ 28115 w 27774"/>
                    <a:gd name="connsiteY4" fmla="*/ 13974 h 27736"/>
                    <a:gd name="connsiteX5" fmla="*/ 28115 w 27774"/>
                    <a:gd name="connsiteY5" fmla="*/ 1397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15" y="13974"/>
                      </a:moveTo>
                      <a:cubicBezTo>
                        <a:pt x="28115" y="21668"/>
                        <a:pt x="21933" y="27842"/>
                        <a:pt x="14228" y="27842"/>
                      </a:cubicBezTo>
                      <a:cubicBezTo>
                        <a:pt x="6524" y="27842"/>
                        <a:pt x="341" y="21668"/>
                        <a:pt x="341" y="13974"/>
                      </a:cubicBezTo>
                      <a:cubicBezTo>
                        <a:pt x="341" y="6280"/>
                        <a:pt x="6524" y="106"/>
                        <a:pt x="14228" y="106"/>
                      </a:cubicBezTo>
                      <a:cubicBezTo>
                        <a:pt x="21933" y="106"/>
                        <a:pt x="28115" y="6280"/>
                        <a:pt x="28115" y="13974"/>
                      </a:cubicBezTo>
                      <a:lnTo>
                        <a:pt x="28115" y="1397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87" name="Freeform: Shape 686">
                  <a:extLst>
                    <a:ext uri="{FF2B5EF4-FFF2-40B4-BE49-F238E27FC236}">
                      <a16:creationId xmlns:a16="http://schemas.microsoft.com/office/drawing/2014/main" id="{2C22D2DE-68D3-8841-AD2E-B89132E085B3}"/>
                    </a:ext>
                  </a:extLst>
                </p:cNvPr>
                <p:cNvSpPr/>
                <p:nvPr/>
              </p:nvSpPr>
              <p:spPr>
                <a:xfrm>
                  <a:off x="10297015" y="3617498"/>
                  <a:ext cx="27517" cy="27501"/>
                </a:xfrm>
                <a:custGeom>
                  <a:avLst/>
                  <a:gdLst>
                    <a:gd name="connsiteX0" fmla="*/ 28117 w 27774"/>
                    <a:gd name="connsiteY0" fmla="*/ 13974 h 27736"/>
                    <a:gd name="connsiteX1" fmla="*/ 14229 w 27774"/>
                    <a:gd name="connsiteY1" fmla="*/ 27842 h 27736"/>
                    <a:gd name="connsiteX2" fmla="*/ 342 w 27774"/>
                    <a:gd name="connsiteY2" fmla="*/ 13974 h 27736"/>
                    <a:gd name="connsiteX3" fmla="*/ 14229 w 27774"/>
                    <a:gd name="connsiteY3" fmla="*/ 106 h 27736"/>
                    <a:gd name="connsiteX4" fmla="*/ 28117 w 27774"/>
                    <a:gd name="connsiteY4" fmla="*/ 13974 h 27736"/>
                    <a:gd name="connsiteX5" fmla="*/ 28117 w 27774"/>
                    <a:gd name="connsiteY5" fmla="*/ 1397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17" y="13974"/>
                      </a:moveTo>
                      <a:cubicBezTo>
                        <a:pt x="28117" y="21668"/>
                        <a:pt x="21934" y="27842"/>
                        <a:pt x="14229" y="27842"/>
                      </a:cubicBezTo>
                      <a:cubicBezTo>
                        <a:pt x="6525" y="27842"/>
                        <a:pt x="342" y="21668"/>
                        <a:pt x="342" y="13974"/>
                      </a:cubicBezTo>
                      <a:cubicBezTo>
                        <a:pt x="342" y="6280"/>
                        <a:pt x="6525" y="106"/>
                        <a:pt x="14229" y="106"/>
                      </a:cubicBezTo>
                      <a:cubicBezTo>
                        <a:pt x="21934" y="106"/>
                        <a:pt x="28117" y="6280"/>
                        <a:pt x="28117" y="13974"/>
                      </a:cubicBezTo>
                      <a:lnTo>
                        <a:pt x="28117" y="1397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88" name="Freeform: Shape 687">
                  <a:extLst>
                    <a:ext uri="{FF2B5EF4-FFF2-40B4-BE49-F238E27FC236}">
                      <a16:creationId xmlns:a16="http://schemas.microsoft.com/office/drawing/2014/main" id="{F5464CF2-EE31-034C-B1EF-284446952285}"/>
                    </a:ext>
                  </a:extLst>
                </p:cNvPr>
                <p:cNvSpPr/>
                <p:nvPr/>
              </p:nvSpPr>
              <p:spPr>
                <a:xfrm>
                  <a:off x="10318183" y="3638653"/>
                  <a:ext cx="27517" cy="27501"/>
                </a:xfrm>
                <a:custGeom>
                  <a:avLst/>
                  <a:gdLst>
                    <a:gd name="connsiteX0" fmla="*/ 28119 w 27774"/>
                    <a:gd name="connsiteY0" fmla="*/ 13976 h 27736"/>
                    <a:gd name="connsiteX1" fmla="*/ 14232 w 27774"/>
                    <a:gd name="connsiteY1" fmla="*/ 27844 h 27736"/>
                    <a:gd name="connsiteX2" fmla="*/ 344 w 27774"/>
                    <a:gd name="connsiteY2" fmla="*/ 13976 h 27736"/>
                    <a:gd name="connsiteX3" fmla="*/ 14232 w 27774"/>
                    <a:gd name="connsiteY3" fmla="*/ 108 h 27736"/>
                    <a:gd name="connsiteX4" fmla="*/ 28119 w 27774"/>
                    <a:gd name="connsiteY4" fmla="*/ 13976 h 27736"/>
                    <a:gd name="connsiteX5" fmla="*/ 28119 w 27774"/>
                    <a:gd name="connsiteY5" fmla="*/ 1397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19" y="13976"/>
                      </a:moveTo>
                      <a:cubicBezTo>
                        <a:pt x="28119" y="21670"/>
                        <a:pt x="21936" y="27844"/>
                        <a:pt x="14232" y="27844"/>
                      </a:cubicBezTo>
                      <a:cubicBezTo>
                        <a:pt x="6527" y="27844"/>
                        <a:pt x="344" y="21670"/>
                        <a:pt x="344" y="13976"/>
                      </a:cubicBezTo>
                      <a:cubicBezTo>
                        <a:pt x="344" y="6282"/>
                        <a:pt x="6527" y="108"/>
                        <a:pt x="14232" y="108"/>
                      </a:cubicBezTo>
                      <a:cubicBezTo>
                        <a:pt x="21936" y="108"/>
                        <a:pt x="28119" y="6282"/>
                        <a:pt x="28119" y="13976"/>
                      </a:cubicBezTo>
                      <a:lnTo>
                        <a:pt x="28119" y="1397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89" name="Freeform: Shape 688">
                  <a:extLst>
                    <a:ext uri="{FF2B5EF4-FFF2-40B4-BE49-F238E27FC236}">
                      <a16:creationId xmlns:a16="http://schemas.microsoft.com/office/drawing/2014/main" id="{37D0F497-18CE-E147-9D9E-F0ECFEA8374F}"/>
                    </a:ext>
                  </a:extLst>
                </p:cNvPr>
                <p:cNvSpPr/>
                <p:nvPr/>
              </p:nvSpPr>
              <p:spPr>
                <a:xfrm>
                  <a:off x="10335117" y="3638653"/>
                  <a:ext cx="27517" cy="27501"/>
                </a:xfrm>
                <a:custGeom>
                  <a:avLst/>
                  <a:gdLst>
                    <a:gd name="connsiteX0" fmla="*/ 28121 w 27774"/>
                    <a:gd name="connsiteY0" fmla="*/ 13976 h 27736"/>
                    <a:gd name="connsiteX1" fmla="*/ 14234 w 27774"/>
                    <a:gd name="connsiteY1" fmla="*/ 27844 h 27736"/>
                    <a:gd name="connsiteX2" fmla="*/ 346 w 27774"/>
                    <a:gd name="connsiteY2" fmla="*/ 13976 h 27736"/>
                    <a:gd name="connsiteX3" fmla="*/ 14234 w 27774"/>
                    <a:gd name="connsiteY3" fmla="*/ 108 h 27736"/>
                    <a:gd name="connsiteX4" fmla="*/ 28121 w 27774"/>
                    <a:gd name="connsiteY4" fmla="*/ 13976 h 27736"/>
                    <a:gd name="connsiteX5" fmla="*/ 28121 w 27774"/>
                    <a:gd name="connsiteY5" fmla="*/ 1397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21" y="13976"/>
                      </a:moveTo>
                      <a:cubicBezTo>
                        <a:pt x="28121" y="21670"/>
                        <a:pt x="21938" y="27844"/>
                        <a:pt x="14234" y="27844"/>
                      </a:cubicBezTo>
                      <a:cubicBezTo>
                        <a:pt x="6529" y="27844"/>
                        <a:pt x="346" y="21670"/>
                        <a:pt x="346" y="13976"/>
                      </a:cubicBezTo>
                      <a:cubicBezTo>
                        <a:pt x="346" y="6282"/>
                        <a:pt x="6529" y="108"/>
                        <a:pt x="14234" y="108"/>
                      </a:cubicBezTo>
                      <a:cubicBezTo>
                        <a:pt x="21938" y="108"/>
                        <a:pt x="28121" y="6282"/>
                        <a:pt x="28121" y="13976"/>
                      </a:cubicBezTo>
                      <a:lnTo>
                        <a:pt x="28121" y="1397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90" name="Freeform: Shape 689">
                  <a:extLst>
                    <a:ext uri="{FF2B5EF4-FFF2-40B4-BE49-F238E27FC236}">
                      <a16:creationId xmlns:a16="http://schemas.microsoft.com/office/drawing/2014/main" id="{44BA03C3-7058-3644-97A5-ED0F1340B16F}"/>
                    </a:ext>
                  </a:extLst>
                </p:cNvPr>
                <p:cNvSpPr/>
                <p:nvPr/>
              </p:nvSpPr>
              <p:spPr>
                <a:xfrm>
                  <a:off x="10354167" y="3638653"/>
                  <a:ext cx="27519" cy="27501"/>
                </a:xfrm>
                <a:custGeom>
                  <a:avLst/>
                  <a:gdLst>
                    <a:gd name="connsiteX0" fmla="*/ 28123 w 27774"/>
                    <a:gd name="connsiteY0" fmla="*/ 13976 h 27736"/>
                    <a:gd name="connsiteX1" fmla="*/ 14235 w 27774"/>
                    <a:gd name="connsiteY1" fmla="*/ 27844 h 27736"/>
                    <a:gd name="connsiteX2" fmla="*/ 348 w 27774"/>
                    <a:gd name="connsiteY2" fmla="*/ 13976 h 27736"/>
                    <a:gd name="connsiteX3" fmla="*/ 14235 w 27774"/>
                    <a:gd name="connsiteY3" fmla="*/ 108 h 27736"/>
                    <a:gd name="connsiteX4" fmla="*/ 28123 w 27774"/>
                    <a:gd name="connsiteY4" fmla="*/ 13976 h 27736"/>
                    <a:gd name="connsiteX5" fmla="*/ 28123 w 27774"/>
                    <a:gd name="connsiteY5" fmla="*/ 1397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23" y="13976"/>
                      </a:moveTo>
                      <a:cubicBezTo>
                        <a:pt x="28123" y="21670"/>
                        <a:pt x="21940" y="27844"/>
                        <a:pt x="14235" y="27844"/>
                      </a:cubicBezTo>
                      <a:cubicBezTo>
                        <a:pt x="6531" y="27844"/>
                        <a:pt x="348" y="21670"/>
                        <a:pt x="348" y="13976"/>
                      </a:cubicBezTo>
                      <a:cubicBezTo>
                        <a:pt x="348" y="6282"/>
                        <a:pt x="6531" y="108"/>
                        <a:pt x="14235" y="108"/>
                      </a:cubicBezTo>
                      <a:cubicBezTo>
                        <a:pt x="21940" y="108"/>
                        <a:pt x="28123" y="6282"/>
                        <a:pt x="28123" y="13976"/>
                      </a:cubicBezTo>
                      <a:lnTo>
                        <a:pt x="28123" y="1397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F8687874-BC23-D742-8662-9C5727168B1B}"/>
                    </a:ext>
                  </a:extLst>
                </p:cNvPr>
                <p:cNvSpPr/>
                <p:nvPr/>
              </p:nvSpPr>
              <p:spPr>
                <a:xfrm>
                  <a:off x="10360518" y="3638653"/>
                  <a:ext cx="27517" cy="27501"/>
                </a:xfrm>
                <a:custGeom>
                  <a:avLst/>
                  <a:gdLst>
                    <a:gd name="connsiteX0" fmla="*/ 28124 w 27774"/>
                    <a:gd name="connsiteY0" fmla="*/ 13976 h 27736"/>
                    <a:gd name="connsiteX1" fmla="*/ 14236 w 27774"/>
                    <a:gd name="connsiteY1" fmla="*/ 27844 h 27736"/>
                    <a:gd name="connsiteX2" fmla="*/ 349 w 27774"/>
                    <a:gd name="connsiteY2" fmla="*/ 13976 h 27736"/>
                    <a:gd name="connsiteX3" fmla="*/ 14236 w 27774"/>
                    <a:gd name="connsiteY3" fmla="*/ 108 h 27736"/>
                    <a:gd name="connsiteX4" fmla="*/ 28124 w 27774"/>
                    <a:gd name="connsiteY4" fmla="*/ 13976 h 27736"/>
                    <a:gd name="connsiteX5" fmla="*/ 28124 w 27774"/>
                    <a:gd name="connsiteY5" fmla="*/ 13976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24" y="13976"/>
                      </a:moveTo>
                      <a:cubicBezTo>
                        <a:pt x="28124" y="21670"/>
                        <a:pt x="21941" y="27844"/>
                        <a:pt x="14236" y="27844"/>
                      </a:cubicBezTo>
                      <a:cubicBezTo>
                        <a:pt x="6532" y="27844"/>
                        <a:pt x="349" y="21670"/>
                        <a:pt x="349" y="13976"/>
                      </a:cubicBezTo>
                      <a:cubicBezTo>
                        <a:pt x="349" y="6282"/>
                        <a:pt x="6532" y="108"/>
                        <a:pt x="14236" y="108"/>
                      </a:cubicBezTo>
                      <a:cubicBezTo>
                        <a:pt x="21941" y="108"/>
                        <a:pt x="28124" y="6282"/>
                        <a:pt x="28124" y="13976"/>
                      </a:cubicBezTo>
                      <a:lnTo>
                        <a:pt x="28124" y="13976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92" name="Freeform: Shape 691">
                  <a:extLst>
                    <a:ext uri="{FF2B5EF4-FFF2-40B4-BE49-F238E27FC236}">
                      <a16:creationId xmlns:a16="http://schemas.microsoft.com/office/drawing/2014/main" id="{D7018B5C-39A5-034B-A5F9-2163DF0D5568}"/>
                    </a:ext>
                  </a:extLst>
                </p:cNvPr>
                <p:cNvSpPr/>
                <p:nvPr/>
              </p:nvSpPr>
              <p:spPr>
                <a:xfrm>
                  <a:off x="10377452" y="3659809"/>
                  <a:ext cx="27517" cy="27501"/>
                </a:xfrm>
                <a:custGeom>
                  <a:avLst/>
                  <a:gdLst>
                    <a:gd name="connsiteX0" fmla="*/ 28125 w 27774"/>
                    <a:gd name="connsiteY0" fmla="*/ 13979 h 27736"/>
                    <a:gd name="connsiteX1" fmla="*/ 14238 w 27774"/>
                    <a:gd name="connsiteY1" fmla="*/ 27847 h 27736"/>
                    <a:gd name="connsiteX2" fmla="*/ 351 w 27774"/>
                    <a:gd name="connsiteY2" fmla="*/ 13979 h 27736"/>
                    <a:gd name="connsiteX3" fmla="*/ 14238 w 27774"/>
                    <a:gd name="connsiteY3" fmla="*/ 111 h 27736"/>
                    <a:gd name="connsiteX4" fmla="*/ 28125 w 27774"/>
                    <a:gd name="connsiteY4" fmla="*/ 13979 h 27736"/>
                    <a:gd name="connsiteX5" fmla="*/ 28125 w 27774"/>
                    <a:gd name="connsiteY5" fmla="*/ 1397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25" y="13979"/>
                      </a:moveTo>
                      <a:cubicBezTo>
                        <a:pt x="28125" y="21672"/>
                        <a:pt x="21943" y="27847"/>
                        <a:pt x="14238" y="27847"/>
                      </a:cubicBezTo>
                      <a:cubicBezTo>
                        <a:pt x="6533" y="27847"/>
                        <a:pt x="351" y="21672"/>
                        <a:pt x="351" y="13979"/>
                      </a:cubicBezTo>
                      <a:cubicBezTo>
                        <a:pt x="351" y="6285"/>
                        <a:pt x="6533" y="111"/>
                        <a:pt x="14238" y="111"/>
                      </a:cubicBezTo>
                      <a:cubicBezTo>
                        <a:pt x="21943" y="111"/>
                        <a:pt x="28125" y="6285"/>
                        <a:pt x="28125" y="13979"/>
                      </a:cubicBezTo>
                      <a:lnTo>
                        <a:pt x="28125" y="1397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93" name="Freeform: Shape 692">
                  <a:extLst>
                    <a:ext uri="{FF2B5EF4-FFF2-40B4-BE49-F238E27FC236}">
                      <a16:creationId xmlns:a16="http://schemas.microsoft.com/office/drawing/2014/main" id="{3869F54D-EEBB-7C44-A993-FE60AAE149DD}"/>
                    </a:ext>
                  </a:extLst>
                </p:cNvPr>
                <p:cNvSpPr/>
                <p:nvPr/>
              </p:nvSpPr>
              <p:spPr>
                <a:xfrm>
                  <a:off x="10390153" y="3659809"/>
                  <a:ext cx="27517" cy="27501"/>
                </a:xfrm>
                <a:custGeom>
                  <a:avLst/>
                  <a:gdLst>
                    <a:gd name="connsiteX0" fmla="*/ 28127 w 27774"/>
                    <a:gd name="connsiteY0" fmla="*/ 13979 h 27736"/>
                    <a:gd name="connsiteX1" fmla="*/ 14239 w 27774"/>
                    <a:gd name="connsiteY1" fmla="*/ 27847 h 27736"/>
                    <a:gd name="connsiteX2" fmla="*/ 352 w 27774"/>
                    <a:gd name="connsiteY2" fmla="*/ 13979 h 27736"/>
                    <a:gd name="connsiteX3" fmla="*/ 14239 w 27774"/>
                    <a:gd name="connsiteY3" fmla="*/ 111 h 27736"/>
                    <a:gd name="connsiteX4" fmla="*/ 28127 w 27774"/>
                    <a:gd name="connsiteY4" fmla="*/ 13979 h 27736"/>
                    <a:gd name="connsiteX5" fmla="*/ 28127 w 27774"/>
                    <a:gd name="connsiteY5" fmla="*/ 1397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27" y="13979"/>
                      </a:moveTo>
                      <a:cubicBezTo>
                        <a:pt x="28127" y="21672"/>
                        <a:pt x="21944" y="27847"/>
                        <a:pt x="14239" y="27847"/>
                      </a:cubicBezTo>
                      <a:cubicBezTo>
                        <a:pt x="6535" y="27847"/>
                        <a:pt x="352" y="21672"/>
                        <a:pt x="352" y="13979"/>
                      </a:cubicBezTo>
                      <a:cubicBezTo>
                        <a:pt x="352" y="6285"/>
                        <a:pt x="6535" y="111"/>
                        <a:pt x="14239" y="111"/>
                      </a:cubicBezTo>
                      <a:cubicBezTo>
                        <a:pt x="21944" y="111"/>
                        <a:pt x="28127" y="6285"/>
                        <a:pt x="28127" y="13979"/>
                      </a:cubicBezTo>
                      <a:lnTo>
                        <a:pt x="28127" y="1397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94" name="Freeform: Shape 693">
                  <a:extLst>
                    <a:ext uri="{FF2B5EF4-FFF2-40B4-BE49-F238E27FC236}">
                      <a16:creationId xmlns:a16="http://schemas.microsoft.com/office/drawing/2014/main" id="{4F9118DF-28A0-F840-8AD8-5A702B88BB6D}"/>
                    </a:ext>
                  </a:extLst>
                </p:cNvPr>
                <p:cNvSpPr/>
                <p:nvPr/>
              </p:nvSpPr>
              <p:spPr>
                <a:xfrm>
                  <a:off x="10404969" y="3659809"/>
                  <a:ext cx="29635" cy="27501"/>
                </a:xfrm>
                <a:custGeom>
                  <a:avLst/>
                  <a:gdLst>
                    <a:gd name="connsiteX0" fmla="*/ 28128 w 27774"/>
                    <a:gd name="connsiteY0" fmla="*/ 13979 h 27736"/>
                    <a:gd name="connsiteX1" fmla="*/ 14241 w 27774"/>
                    <a:gd name="connsiteY1" fmla="*/ 27847 h 27736"/>
                    <a:gd name="connsiteX2" fmla="*/ 354 w 27774"/>
                    <a:gd name="connsiteY2" fmla="*/ 13979 h 27736"/>
                    <a:gd name="connsiteX3" fmla="*/ 14241 w 27774"/>
                    <a:gd name="connsiteY3" fmla="*/ 111 h 27736"/>
                    <a:gd name="connsiteX4" fmla="*/ 28128 w 27774"/>
                    <a:gd name="connsiteY4" fmla="*/ 13979 h 27736"/>
                    <a:gd name="connsiteX5" fmla="*/ 28128 w 27774"/>
                    <a:gd name="connsiteY5" fmla="*/ 1397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28" y="13979"/>
                      </a:moveTo>
                      <a:cubicBezTo>
                        <a:pt x="28128" y="21672"/>
                        <a:pt x="21946" y="27847"/>
                        <a:pt x="14241" y="27847"/>
                      </a:cubicBezTo>
                      <a:cubicBezTo>
                        <a:pt x="6536" y="27847"/>
                        <a:pt x="354" y="21672"/>
                        <a:pt x="354" y="13979"/>
                      </a:cubicBezTo>
                      <a:cubicBezTo>
                        <a:pt x="354" y="6285"/>
                        <a:pt x="6536" y="111"/>
                        <a:pt x="14241" y="111"/>
                      </a:cubicBezTo>
                      <a:cubicBezTo>
                        <a:pt x="21946" y="111"/>
                        <a:pt x="28128" y="6285"/>
                        <a:pt x="28128" y="13979"/>
                      </a:cubicBezTo>
                      <a:lnTo>
                        <a:pt x="28128" y="1397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95" name="Freeform: Shape 694">
                  <a:extLst>
                    <a:ext uri="{FF2B5EF4-FFF2-40B4-BE49-F238E27FC236}">
                      <a16:creationId xmlns:a16="http://schemas.microsoft.com/office/drawing/2014/main" id="{2C28A4E8-5C97-0C47-BF09-57A02C1BF24A}"/>
                    </a:ext>
                  </a:extLst>
                </p:cNvPr>
                <p:cNvSpPr/>
                <p:nvPr/>
              </p:nvSpPr>
              <p:spPr>
                <a:xfrm>
                  <a:off x="10419787" y="3659809"/>
                  <a:ext cx="29635" cy="27501"/>
                </a:xfrm>
                <a:custGeom>
                  <a:avLst/>
                  <a:gdLst>
                    <a:gd name="connsiteX0" fmla="*/ 28130 w 27774"/>
                    <a:gd name="connsiteY0" fmla="*/ 13979 h 27736"/>
                    <a:gd name="connsiteX1" fmla="*/ 14243 w 27774"/>
                    <a:gd name="connsiteY1" fmla="*/ 27847 h 27736"/>
                    <a:gd name="connsiteX2" fmla="*/ 355 w 27774"/>
                    <a:gd name="connsiteY2" fmla="*/ 13979 h 27736"/>
                    <a:gd name="connsiteX3" fmla="*/ 14243 w 27774"/>
                    <a:gd name="connsiteY3" fmla="*/ 111 h 27736"/>
                    <a:gd name="connsiteX4" fmla="*/ 28130 w 27774"/>
                    <a:gd name="connsiteY4" fmla="*/ 13979 h 27736"/>
                    <a:gd name="connsiteX5" fmla="*/ 28130 w 27774"/>
                    <a:gd name="connsiteY5" fmla="*/ 1397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30" y="13979"/>
                      </a:moveTo>
                      <a:cubicBezTo>
                        <a:pt x="28130" y="21672"/>
                        <a:pt x="21947" y="27847"/>
                        <a:pt x="14243" y="27847"/>
                      </a:cubicBezTo>
                      <a:cubicBezTo>
                        <a:pt x="6538" y="27847"/>
                        <a:pt x="355" y="21672"/>
                        <a:pt x="355" y="13979"/>
                      </a:cubicBezTo>
                      <a:cubicBezTo>
                        <a:pt x="355" y="6285"/>
                        <a:pt x="6538" y="111"/>
                        <a:pt x="14243" y="111"/>
                      </a:cubicBezTo>
                      <a:cubicBezTo>
                        <a:pt x="21947" y="111"/>
                        <a:pt x="28130" y="6285"/>
                        <a:pt x="28130" y="13979"/>
                      </a:cubicBezTo>
                      <a:lnTo>
                        <a:pt x="28130" y="1397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96" name="Freeform: Shape 695">
                  <a:extLst>
                    <a:ext uri="{FF2B5EF4-FFF2-40B4-BE49-F238E27FC236}">
                      <a16:creationId xmlns:a16="http://schemas.microsoft.com/office/drawing/2014/main" id="{6106B965-E900-6248-8068-1A82C156BA68}"/>
                    </a:ext>
                  </a:extLst>
                </p:cNvPr>
                <p:cNvSpPr/>
                <p:nvPr/>
              </p:nvSpPr>
              <p:spPr>
                <a:xfrm>
                  <a:off x="10428254" y="3659809"/>
                  <a:ext cx="27517" cy="27501"/>
                </a:xfrm>
                <a:custGeom>
                  <a:avLst/>
                  <a:gdLst>
                    <a:gd name="connsiteX0" fmla="*/ 28131 w 27774"/>
                    <a:gd name="connsiteY0" fmla="*/ 13979 h 27736"/>
                    <a:gd name="connsiteX1" fmla="*/ 14243 w 27774"/>
                    <a:gd name="connsiteY1" fmla="*/ 27847 h 27736"/>
                    <a:gd name="connsiteX2" fmla="*/ 356 w 27774"/>
                    <a:gd name="connsiteY2" fmla="*/ 13979 h 27736"/>
                    <a:gd name="connsiteX3" fmla="*/ 14243 w 27774"/>
                    <a:gd name="connsiteY3" fmla="*/ 111 h 27736"/>
                    <a:gd name="connsiteX4" fmla="*/ 28131 w 27774"/>
                    <a:gd name="connsiteY4" fmla="*/ 13979 h 27736"/>
                    <a:gd name="connsiteX5" fmla="*/ 28131 w 27774"/>
                    <a:gd name="connsiteY5" fmla="*/ 1397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31" y="13979"/>
                      </a:moveTo>
                      <a:cubicBezTo>
                        <a:pt x="28131" y="21672"/>
                        <a:pt x="21948" y="27847"/>
                        <a:pt x="14243" y="27847"/>
                      </a:cubicBezTo>
                      <a:cubicBezTo>
                        <a:pt x="6539" y="27847"/>
                        <a:pt x="356" y="21672"/>
                        <a:pt x="356" y="13979"/>
                      </a:cubicBezTo>
                      <a:cubicBezTo>
                        <a:pt x="356" y="6285"/>
                        <a:pt x="6539" y="111"/>
                        <a:pt x="14243" y="111"/>
                      </a:cubicBezTo>
                      <a:cubicBezTo>
                        <a:pt x="21948" y="111"/>
                        <a:pt x="28131" y="6285"/>
                        <a:pt x="28131" y="13979"/>
                      </a:cubicBezTo>
                      <a:lnTo>
                        <a:pt x="28131" y="1397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97" name="Freeform: Shape 696">
                  <a:extLst>
                    <a:ext uri="{FF2B5EF4-FFF2-40B4-BE49-F238E27FC236}">
                      <a16:creationId xmlns:a16="http://schemas.microsoft.com/office/drawing/2014/main" id="{6996544C-E3DF-8249-B6FD-F338BA03B545}"/>
                    </a:ext>
                  </a:extLst>
                </p:cNvPr>
                <p:cNvSpPr/>
                <p:nvPr/>
              </p:nvSpPr>
              <p:spPr>
                <a:xfrm>
                  <a:off x="10453655" y="3659809"/>
                  <a:ext cx="27517" cy="27501"/>
                </a:xfrm>
                <a:custGeom>
                  <a:avLst/>
                  <a:gdLst>
                    <a:gd name="connsiteX0" fmla="*/ 28133 w 27774"/>
                    <a:gd name="connsiteY0" fmla="*/ 13979 h 27736"/>
                    <a:gd name="connsiteX1" fmla="*/ 14246 w 27774"/>
                    <a:gd name="connsiteY1" fmla="*/ 27847 h 27736"/>
                    <a:gd name="connsiteX2" fmla="*/ 359 w 27774"/>
                    <a:gd name="connsiteY2" fmla="*/ 13979 h 27736"/>
                    <a:gd name="connsiteX3" fmla="*/ 14246 w 27774"/>
                    <a:gd name="connsiteY3" fmla="*/ 111 h 27736"/>
                    <a:gd name="connsiteX4" fmla="*/ 28133 w 27774"/>
                    <a:gd name="connsiteY4" fmla="*/ 13979 h 27736"/>
                    <a:gd name="connsiteX5" fmla="*/ 28133 w 27774"/>
                    <a:gd name="connsiteY5" fmla="*/ 1397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33" y="13979"/>
                      </a:moveTo>
                      <a:cubicBezTo>
                        <a:pt x="28133" y="21672"/>
                        <a:pt x="21951" y="27847"/>
                        <a:pt x="14246" y="27847"/>
                      </a:cubicBezTo>
                      <a:cubicBezTo>
                        <a:pt x="6541" y="27847"/>
                        <a:pt x="359" y="21672"/>
                        <a:pt x="359" y="13979"/>
                      </a:cubicBezTo>
                      <a:cubicBezTo>
                        <a:pt x="359" y="6285"/>
                        <a:pt x="6541" y="111"/>
                        <a:pt x="14246" y="111"/>
                      </a:cubicBezTo>
                      <a:cubicBezTo>
                        <a:pt x="21951" y="111"/>
                        <a:pt x="28133" y="6285"/>
                        <a:pt x="28133" y="13979"/>
                      </a:cubicBezTo>
                      <a:lnTo>
                        <a:pt x="28133" y="1397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98" name="Freeform: Shape 697">
                  <a:extLst>
                    <a:ext uri="{FF2B5EF4-FFF2-40B4-BE49-F238E27FC236}">
                      <a16:creationId xmlns:a16="http://schemas.microsoft.com/office/drawing/2014/main" id="{79BF24DA-EE13-BA41-A0A4-1870339D39DC}"/>
                    </a:ext>
                  </a:extLst>
                </p:cNvPr>
                <p:cNvSpPr/>
                <p:nvPr/>
              </p:nvSpPr>
              <p:spPr>
                <a:xfrm>
                  <a:off x="10468472" y="3659809"/>
                  <a:ext cx="29635" cy="27501"/>
                </a:xfrm>
                <a:custGeom>
                  <a:avLst/>
                  <a:gdLst>
                    <a:gd name="connsiteX0" fmla="*/ 28135 w 27774"/>
                    <a:gd name="connsiteY0" fmla="*/ 13979 h 27736"/>
                    <a:gd name="connsiteX1" fmla="*/ 14248 w 27774"/>
                    <a:gd name="connsiteY1" fmla="*/ 27847 h 27736"/>
                    <a:gd name="connsiteX2" fmla="*/ 360 w 27774"/>
                    <a:gd name="connsiteY2" fmla="*/ 13979 h 27736"/>
                    <a:gd name="connsiteX3" fmla="*/ 14248 w 27774"/>
                    <a:gd name="connsiteY3" fmla="*/ 111 h 27736"/>
                    <a:gd name="connsiteX4" fmla="*/ 28135 w 27774"/>
                    <a:gd name="connsiteY4" fmla="*/ 13979 h 27736"/>
                    <a:gd name="connsiteX5" fmla="*/ 28135 w 27774"/>
                    <a:gd name="connsiteY5" fmla="*/ 1397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35" y="13979"/>
                      </a:moveTo>
                      <a:cubicBezTo>
                        <a:pt x="28135" y="21672"/>
                        <a:pt x="21952" y="27847"/>
                        <a:pt x="14248" y="27847"/>
                      </a:cubicBezTo>
                      <a:cubicBezTo>
                        <a:pt x="6543" y="27847"/>
                        <a:pt x="360" y="21672"/>
                        <a:pt x="360" y="13979"/>
                      </a:cubicBezTo>
                      <a:cubicBezTo>
                        <a:pt x="360" y="6285"/>
                        <a:pt x="6543" y="111"/>
                        <a:pt x="14248" y="111"/>
                      </a:cubicBezTo>
                      <a:cubicBezTo>
                        <a:pt x="21952" y="111"/>
                        <a:pt x="28135" y="6285"/>
                        <a:pt x="28135" y="13979"/>
                      </a:cubicBezTo>
                      <a:lnTo>
                        <a:pt x="28135" y="1397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99" name="Freeform: Shape 698">
                  <a:extLst>
                    <a:ext uri="{FF2B5EF4-FFF2-40B4-BE49-F238E27FC236}">
                      <a16:creationId xmlns:a16="http://schemas.microsoft.com/office/drawing/2014/main" id="{4E7F1806-481E-574E-AF5C-B7BF0B726122}"/>
                    </a:ext>
                  </a:extLst>
                </p:cNvPr>
                <p:cNvSpPr/>
                <p:nvPr/>
              </p:nvSpPr>
              <p:spPr>
                <a:xfrm>
                  <a:off x="10489640" y="3659809"/>
                  <a:ext cx="27519" cy="27501"/>
                </a:xfrm>
                <a:custGeom>
                  <a:avLst/>
                  <a:gdLst>
                    <a:gd name="connsiteX0" fmla="*/ 28137 w 27774"/>
                    <a:gd name="connsiteY0" fmla="*/ 13979 h 27736"/>
                    <a:gd name="connsiteX1" fmla="*/ 14250 w 27774"/>
                    <a:gd name="connsiteY1" fmla="*/ 27847 h 27736"/>
                    <a:gd name="connsiteX2" fmla="*/ 362 w 27774"/>
                    <a:gd name="connsiteY2" fmla="*/ 13979 h 27736"/>
                    <a:gd name="connsiteX3" fmla="*/ 14250 w 27774"/>
                    <a:gd name="connsiteY3" fmla="*/ 111 h 27736"/>
                    <a:gd name="connsiteX4" fmla="*/ 28137 w 27774"/>
                    <a:gd name="connsiteY4" fmla="*/ 13979 h 27736"/>
                    <a:gd name="connsiteX5" fmla="*/ 28137 w 27774"/>
                    <a:gd name="connsiteY5" fmla="*/ 13979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37" y="13979"/>
                      </a:moveTo>
                      <a:cubicBezTo>
                        <a:pt x="28137" y="21672"/>
                        <a:pt x="21954" y="27847"/>
                        <a:pt x="14250" y="27847"/>
                      </a:cubicBezTo>
                      <a:cubicBezTo>
                        <a:pt x="6545" y="27847"/>
                        <a:pt x="362" y="21672"/>
                        <a:pt x="362" y="13979"/>
                      </a:cubicBezTo>
                      <a:cubicBezTo>
                        <a:pt x="362" y="6285"/>
                        <a:pt x="6545" y="111"/>
                        <a:pt x="14250" y="111"/>
                      </a:cubicBezTo>
                      <a:cubicBezTo>
                        <a:pt x="21954" y="111"/>
                        <a:pt x="28137" y="6285"/>
                        <a:pt x="28137" y="13979"/>
                      </a:cubicBezTo>
                      <a:lnTo>
                        <a:pt x="28137" y="13979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00" name="Freeform: Shape 699">
                  <a:extLst>
                    <a:ext uri="{FF2B5EF4-FFF2-40B4-BE49-F238E27FC236}">
                      <a16:creationId xmlns:a16="http://schemas.microsoft.com/office/drawing/2014/main" id="{4B256746-C214-5240-8FE8-FB93154A5D72}"/>
                    </a:ext>
                  </a:extLst>
                </p:cNvPr>
                <p:cNvSpPr/>
                <p:nvPr/>
              </p:nvSpPr>
              <p:spPr>
                <a:xfrm>
                  <a:off x="10508691" y="3714812"/>
                  <a:ext cx="27517" cy="27501"/>
                </a:xfrm>
                <a:custGeom>
                  <a:avLst/>
                  <a:gdLst>
                    <a:gd name="connsiteX0" fmla="*/ 28139 w 27774"/>
                    <a:gd name="connsiteY0" fmla="*/ 13984 h 27736"/>
                    <a:gd name="connsiteX1" fmla="*/ 14252 w 27774"/>
                    <a:gd name="connsiteY1" fmla="*/ 27852 h 27736"/>
                    <a:gd name="connsiteX2" fmla="*/ 365 w 27774"/>
                    <a:gd name="connsiteY2" fmla="*/ 13984 h 27736"/>
                    <a:gd name="connsiteX3" fmla="*/ 14252 w 27774"/>
                    <a:gd name="connsiteY3" fmla="*/ 116 h 27736"/>
                    <a:gd name="connsiteX4" fmla="*/ 28139 w 27774"/>
                    <a:gd name="connsiteY4" fmla="*/ 13984 h 27736"/>
                    <a:gd name="connsiteX5" fmla="*/ 28139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39" y="13984"/>
                      </a:moveTo>
                      <a:cubicBezTo>
                        <a:pt x="28139" y="21678"/>
                        <a:pt x="21956" y="27852"/>
                        <a:pt x="14252" y="27852"/>
                      </a:cubicBezTo>
                      <a:cubicBezTo>
                        <a:pt x="6547" y="27852"/>
                        <a:pt x="365" y="21678"/>
                        <a:pt x="365" y="13984"/>
                      </a:cubicBezTo>
                      <a:cubicBezTo>
                        <a:pt x="365" y="6290"/>
                        <a:pt x="6547" y="116"/>
                        <a:pt x="14252" y="116"/>
                      </a:cubicBezTo>
                      <a:cubicBezTo>
                        <a:pt x="21956" y="116"/>
                        <a:pt x="28139" y="6290"/>
                        <a:pt x="28139" y="13984"/>
                      </a:cubicBezTo>
                      <a:lnTo>
                        <a:pt x="28139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01" name="Freeform: Shape 700">
                  <a:extLst>
                    <a:ext uri="{FF2B5EF4-FFF2-40B4-BE49-F238E27FC236}">
                      <a16:creationId xmlns:a16="http://schemas.microsoft.com/office/drawing/2014/main" id="{1738550E-0E1D-014E-AA33-E29F313DE661}"/>
                    </a:ext>
                  </a:extLst>
                </p:cNvPr>
                <p:cNvSpPr/>
                <p:nvPr/>
              </p:nvSpPr>
              <p:spPr>
                <a:xfrm>
                  <a:off x="10542559" y="3714812"/>
                  <a:ext cx="29635" cy="27501"/>
                </a:xfrm>
                <a:custGeom>
                  <a:avLst/>
                  <a:gdLst>
                    <a:gd name="connsiteX0" fmla="*/ 28143 w 27774"/>
                    <a:gd name="connsiteY0" fmla="*/ 13984 h 27736"/>
                    <a:gd name="connsiteX1" fmla="*/ 14255 w 27774"/>
                    <a:gd name="connsiteY1" fmla="*/ 27852 h 27736"/>
                    <a:gd name="connsiteX2" fmla="*/ 368 w 27774"/>
                    <a:gd name="connsiteY2" fmla="*/ 13984 h 27736"/>
                    <a:gd name="connsiteX3" fmla="*/ 14255 w 27774"/>
                    <a:gd name="connsiteY3" fmla="*/ 116 h 27736"/>
                    <a:gd name="connsiteX4" fmla="*/ 28143 w 27774"/>
                    <a:gd name="connsiteY4" fmla="*/ 13984 h 27736"/>
                    <a:gd name="connsiteX5" fmla="*/ 28143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43" y="13984"/>
                      </a:moveTo>
                      <a:cubicBezTo>
                        <a:pt x="28143" y="21678"/>
                        <a:pt x="21960" y="27852"/>
                        <a:pt x="14255" y="27852"/>
                      </a:cubicBezTo>
                      <a:cubicBezTo>
                        <a:pt x="6551" y="27852"/>
                        <a:pt x="368" y="21678"/>
                        <a:pt x="368" y="13984"/>
                      </a:cubicBezTo>
                      <a:cubicBezTo>
                        <a:pt x="368" y="6290"/>
                        <a:pt x="6551" y="116"/>
                        <a:pt x="14255" y="116"/>
                      </a:cubicBezTo>
                      <a:cubicBezTo>
                        <a:pt x="21960" y="116"/>
                        <a:pt x="28143" y="6290"/>
                        <a:pt x="28143" y="13984"/>
                      </a:cubicBezTo>
                      <a:lnTo>
                        <a:pt x="28143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02" name="Freeform: Shape 701">
                  <a:extLst>
                    <a:ext uri="{FF2B5EF4-FFF2-40B4-BE49-F238E27FC236}">
                      <a16:creationId xmlns:a16="http://schemas.microsoft.com/office/drawing/2014/main" id="{FFC92525-2A03-1F42-9251-8B6C0870D774}"/>
                    </a:ext>
                  </a:extLst>
                </p:cNvPr>
                <p:cNvSpPr/>
                <p:nvPr/>
              </p:nvSpPr>
              <p:spPr>
                <a:xfrm>
                  <a:off x="10561609" y="3714812"/>
                  <a:ext cx="27519" cy="27501"/>
                </a:xfrm>
                <a:custGeom>
                  <a:avLst/>
                  <a:gdLst>
                    <a:gd name="connsiteX0" fmla="*/ 28145 w 27774"/>
                    <a:gd name="connsiteY0" fmla="*/ 13984 h 27736"/>
                    <a:gd name="connsiteX1" fmla="*/ 14257 w 27774"/>
                    <a:gd name="connsiteY1" fmla="*/ 27852 h 27736"/>
                    <a:gd name="connsiteX2" fmla="*/ 370 w 27774"/>
                    <a:gd name="connsiteY2" fmla="*/ 13984 h 27736"/>
                    <a:gd name="connsiteX3" fmla="*/ 14257 w 27774"/>
                    <a:gd name="connsiteY3" fmla="*/ 116 h 27736"/>
                    <a:gd name="connsiteX4" fmla="*/ 28145 w 27774"/>
                    <a:gd name="connsiteY4" fmla="*/ 13984 h 27736"/>
                    <a:gd name="connsiteX5" fmla="*/ 28145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45" y="13984"/>
                      </a:moveTo>
                      <a:cubicBezTo>
                        <a:pt x="28145" y="21678"/>
                        <a:pt x="21962" y="27852"/>
                        <a:pt x="14257" y="27852"/>
                      </a:cubicBezTo>
                      <a:cubicBezTo>
                        <a:pt x="6553" y="27852"/>
                        <a:pt x="370" y="21678"/>
                        <a:pt x="370" y="13984"/>
                      </a:cubicBezTo>
                      <a:cubicBezTo>
                        <a:pt x="370" y="6290"/>
                        <a:pt x="6553" y="116"/>
                        <a:pt x="14257" y="116"/>
                      </a:cubicBezTo>
                      <a:cubicBezTo>
                        <a:pt x="21962" y="116"/>
                        <a:pt x="28145" y="6290"/>
                        <a:pt x="28145" y="13984"/>
                      </a:cubicBezTo>
                      <a:lnTo>
                        <a:pt x="28145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03" name="Freeform: Shape 702">
                  <a:extLst>
                    <a:ext uri="{FF2B5EF4-FFF2-40B4-BE49-F238E27FC236}">
                      <a16:creationId xmlns:a16="http://schemas.microsoft.com/office/drawing/2014/main" id="{D55D3135-4633-C04B-A080-124198BE6CAD}"/>
                    </a:ext>
                  </a:extLst>
                </p:cNvPr>
                <p:cNvSpPr/>
                <p:nvPr/>
              </p:nvSpPr>
              <p:spPr>
                <a:xfrm>
                  <a:off x="10567960" y="3714812"/>
                  <a:ext cx="27517" cy="27501"/>
                </a:xfrm>
                <a:custGeom>
                  <a:avLst/>
                  <a:gdLst>
                    <a:gd name="connsiteX0" fmla="*/ 28145 w 27774"/>
                    <a:gd name="connsiteY0" fmla="*/ 13984 h 27736"/>
                    <a:gd name="connsiteX1" fmla="*/ 14258 w 27774"/>
                    <a:gd name="connsiteY1" fmla="*/ 27852 h 27736"/>
                    <a:gd name="connsiteX2" fmla="*/ 371 w 27774"/>
                    <a:gd name="connsiteY2" fmla="*/ 13984 h 27736"/>
                    <a:gd name="connsiteX3" fmla="*/ 14258 w 27774"/>
                    <a:gd name="connsiteY3" fmla="*/ 116 h 27736"/>
                    <a:gd name="connsiteX4" fmla="*/ 28145 w 27774"/>
                    <a:gd name="connsiteY4" fmla="*/ 13984 h 27736"/>
                    <a:gd name="connsiteX5" fmla="*/ 28145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45" y="13984"/>
                      </a:moveTo>
                      <a:cubicBezTo>
                        <a:pt x="28145" y="21678"/>
                        <a:pt x="21963" y="27852"/>
                        <a:pt x="14258" y="27852"/>
                      </a:cubicBezTo>
                      <a:cubicBezTo>
                        <a:pt x="6553" y="27852"/>
                        <a:pt x="371" y="21678"/>
                        <a:pt x="371" y="13984"/>
                      </a:cubicBezTo>
                      <a:cubicBezTo>
                        <a:pt x="371" y="6290"/>
                        <a:pt x="6553" y="116"/>
                        <a:pt x="14258" y="116"/>
                      </a:cubicBezTo>
                      <a:cubicBezTo>
                        <a:pt x="21963" y="116"/>
                        <a:pt x="28145" y="6290"/>
                        <a:pt x="28145" y="13984"/>
                      </a:cubicBezTo>
                      <a:lnTo>
                        <a:pt x="28145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04" name="Freeform: Shape 703">
                  <a:extLst>
                    <a:ext uri="{FF2B5EF4-FFF2-40B4-BE49-F238E27FC236}">
                      <a16:creationId xmlns:a16="http://schemas.microsoft.com/office/drawing/2014/main" id="{DE245AE4-331A-EF41-94C0-93A5B98EF17D}"/>
                    </a:ext>
                  </a:extLst>
                </p:cNvPr>
                <p:cNvSpPr/>
                <p:nvPr/>
              </p:nvSpPr>
              <p:spPr>
                <a:xfrm>
                  <a:off x="10587011" y="3714812"/>
                  <a:ext cx="27519" cy="27501"/>
                </a:xfrm>
                <a:custGeom>
                  <a:avLst/>
                  <a:gdLst>
                    <a:gd name="connsiteX0" fmla="*/ 28147 w 27774"/>
                    <a:gd name="connsiteY0" fmla="*/ 13984 h 27736"/>
                    <a:gd name="connsiteX1" fmla="*/ 14260 w 27774"/>
                    <a:gd name="connsiteY1" fmla="*/ 27852 h 27736"/>
                    <a:gd name="connsiteX2" fmla="*/ 373 w 27774"/>
                    <a:gd name="connsiteY2" fmla="*/ 13984 h 27736"/>
                    <a:gd name="connsiteX3" fmla="*/ 14260 w 27774"/>
                    <a:gd name="connsiteY3" fmla="*/ 116 h 27736"/>
                    <a:gd name="connsiteX4" fmla="*/ 28147 w 27774"/>
                    <a:gd name="connsiteY4" fmla="*/ 13984 h 27736"/>
                    <a:gd name="connsiteX5" fmla="*/ 28147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47" y="13984"/>
                      </a:moveTo>
                      <a:cubicBezTo>
                        <a:pt x="28147" y="21678"/>
                        <a:pt x="21965" y="27852"/>
                        <a:pt x="14260" y="27852"/>
                      </a:cubicBezTo>
                      <a:cubicBezTo>
                        <a:pt x="6555" y="27852"/>
                        <a:pt x="373" y="21678"/>
                        <a:pt x="373" y="13984"/>
                      </a:cubicBezTo>
                      <a:cubicBezTo>
                        <a:pt x="373" y="6290"/>
                        <a:pt x="6555" y="116"/>
                        <a:pt x="14260" y="116"/>
                      </a:cubicBezTo>
                      <a:cubicBezTo>
                        <a:pt x="21965" y="116"/>
                        <a:pt x="28147" y="6290"/>
                        <a:pt x="28147" y="13984"/>
                      </a:cubicBezTo>
                      <a:lnTo>
                        <a:pt x="28147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05" name="Freeform: Shape 704">
                  <a:extLst>
                    <a:ext uri="{FF2B5EF4-FFF2-40B4-BE49-F238E27FC236}">
                      <a16:creationId xmlns:a16="http://schemas.microsoft.com/office/drawing/2014/main" id="{0EF7B4E3-F4A6-1B4D-B97B-42569820B041}"/>
                    </a:ext>
                  </a:extLst>
                </p:cNvPr>
                <p:cNvSpPr/>
                <p:nvPr/>
              </p:nvSpPr>
              <p:spPr>
                <a:xfrm>
                  <a:off x="10612412" y="3714812"/>
                  <a:ext cx="27519" cy="27501"/>
                </a:xfrm>
                <a:custGeom>
                  <a:avLst/>
                  <a:gdLst>
                    <a:gd name="connsiteX0" fmla="*/ 28150 w 27774"/>
                    <a:gd name="connsiteY0" fmla="*/ 13984 h 27736"/>
                    <a:gd name="connsiteX1" fmla="*/ 14263 w 27774"/>
                    <a:gd name="connsiteY1" fmla="*/ 27852 h 27736"/>
                    <a:gd name="connsiteX2" fmla="*/ 375 w 27774"/>
                    <a:gd name="connsiteY2" fmla="*/ 13984 h 27736"/>
                    <a:gd name="connsiteX3" fmla="*/ 14263 w 27774"/>
                    <a:gd name="connsiteY3" fmla="*/ 116 h 27736"/>
                    <a:gd name="connsiteX4" fmla="*/ 28150 w 27774"/>
                    <a:gd name="connsiteY4" fmla="*/ 13984 h 27736"/>
                    <a:gd name="connsiteX5" fmla="*/ 28150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50" y="13984"/>
                      </a:moveTo>
                      <a:cubicBezTo>
                        <a:pt x="28150" y="21678"/>
                        <a:pt x="21967" y="27852"/>
                        <a:pt x="14263" y="27852"/>
                      </a:cubicBezTo>
                      <a:cubicBezTo>
                        <a:pt x="6558" y="27852"/>
                        <a:pt x="375" y="21678"/>
                        <a:pt x="375" y="13984"/>
                      </a:cubicBezTo>
                      <a:cubicBezTo>
                        <a:pt x="375" y="6290"/>
                        <a:pt x="6558" y="116"/>
                        <a:pt x="14263" y="116"/>
                      </a:cubicBezTo>
                      <a:cubicBezTo>
                        <a:pt x="21967" y="116"/>
                        <a:pt x="28150" y="6290"/>
                        <a:pt x="28150" y="13984"/>
                      </a:cubicBezTo>
                      <a:lnTo>
                        <a:pt x="28150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06" name="Freeform: Shape 705">
                  <a:extLst>
                    <a:ext uri="{FF2B5EF4-FFF2-40B4-BE49-F238E27FC236}">
                      <a16:creationId xmlns:a16="http://schemas.microsoft.com/office/drawing/2014/main" id="{941C4348-E7B3-3040-B9FA-B28B20439685}"/>
                    </a:ext>
                  </a:extLst>
                </p:cNvPr>
                <p:cNvSpPr/>
                <p:nvPr/>
              </p:nvSpPr>
              <p:spPr>
                <a:xfrm>
                  <a:off x="10620879" y="3714812"/>
                  <a:ext cx="29635" cy="27501"/>
                </a:xfrm>
                <a:custGeom>
                  <a:avLst/>
                  <a:gdLst>
                    <a:gd name="connsiteX0" fmla="*/ 28151 w 27774"/>
                    <a:gd name="connsiteY0" fmla="*/ 13984 h 27736"/>
                    <a:gd name="connsiteX1" fmla="*/ 14264 w 27774"/>
                    <a:gd name="connsiteY1" fmla="*/ 27852 h 27736"/>
                    <a:gd name="connsiteX2" fmla="*/ 376 w 27774"/>
                    <a:gd name="connsiteY2" fmla="*/ 13984 h 27736"/>
                    <a:gd name="connsiteX3" fmla="*/ 14264 w 27774"/>
                    <a:gd name="connsiteY3" fmla="*/ 116 h 27736"/>
                    <a:gd name="connsiteX4" fmla="*/ 28151 w 27774"/>
                    <a:gd name="connsiteY4" fmla="*/ 13984 h 27736"/>
                    <a:gd name="connsiteX5" fmla="*/ 28151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51" y="13984"/>
                      </a:moveTo>
                      <a:cubicBezTo>
                        <a:pt x="28151" y="21678"/>
                        <a:pt x="21968" y="27852"/>
                        <a:pt x="14264" y="27852"/>
                      </a:cubicBezTo>
                      <a:cubicBezTo>
                        <a:pt x="6559" y="27852"/>
                        <a:pt x="376" y="21678"/>
                        <a:pt x="376" y="13984"/>
                      </a:cubicBezTo>
                      <a:cubicBezTo>
                        <a:pt x="376" y="6290"/>
                        <a:pt x="6559" y="116"/>
                        <a:pt x="14264" y="116"/>
                      </a:cubicBezTo>
                      <a:cubicBezTo>
                        <a:pt x="21968" y="116"/>
                        <a:pt x="28151" y="6290"/>
                        <a:pt x="28151" y="13984"/>
                      </a:cubicBezTo>
                      <a:lnTo>
                        <a:pt x="28151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07" name="Freeform: Shape 706">
                  <a:extLst>
                    <a:ext uri="{FF2B5EF4-FFF2-40B4-BE49-F238E27FC236}">
                      <a16:creationId xmlns:a16="http://schemas.microsoft.com/office/drawing/2014/main" id="{88E0CE21-DE25-F04C-868A-BFE24AE52937}"/>
                    </a:ext>
                  </a:extLst>
                </p:cNvPr>
                <p:cNvSpPr/>
                <p:nvPr/>
              </p:nvSpPr>
              <p:spPr>
                <a:xfrm>
                  <a:off x="10635697" y="3714812"/>
                  <a:ext cx="27517" cy="27501"/>
                </a:xfrm>
                <a:custGeom>
                  <a:avLst/>
                  <a:gdLst>
                    <a:gd name="connsiteX0" fmla="*/ 28152 w 27774"/>
                    <a:gd name="connsiteY0" fmla="*/ 13984 h 27736"/>
                    <a:gd name="connsiteX1" fmla="*/ 14265 w 27774"/>
                    <a:gd name="connsiteY1" fmla="*/ 27852 h 27736"/>
                    <a:gd name="connsiteX2" fmla="*/ 378 w 27774"/>
                    <a:gd name="connsiteY2" fmla="*/ 13984 h 27736"/>
                    <a:gd name="connsiteX3" fmla="*/ 14265 w 27774"/>
                    <a:gd name="connsiteY3" fmla="*/ 116 h 27736"/>
                    <a:gd name="connsiteX4" fmla="*/ 28152 w 27774"/>
                    <a:gd name="connsiteY4" fmla="*/ 13984 h 27736"/>
                    <a:gd name="connsiteX5" fmla="*/ 28152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52" y="13984"/>
                      </a:moveTo>
                      <a:cubicBezTo>
                        <a:pt x="28152" y="21678"/>
                        <a:pt x="21970" y="27852"/>
                        <a:pt x="14265" y="27852"/>
                      </a:cubicBezTo>
                      <a:cubicBezTo>
                        <a:pt x="6561" y="27852"/>
                        <a:pt x="378" y="21678"/>
                        <a:pt x="378" y="13984"/>
                      </a:cubicBezTo>
                      <a:cubicBezTo>
                        <a:pt x="378" y="6290"/>
                        <a:pt x="6561" y="116"/>
                        <a:pt x="14265" y="116"/>
                      </a:cubicBezTo>
                      <a:cubicBezTo>
                        <a:pt x="21970" y="116"/>
                        <a:pt x="28152" y="6290"/>
                        <a:pt x="28152" y="13984"/>
                      </a:cubicBezTo>
                      <a:lnTo>
                        <a:pt x="28152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08" name="Freeform: Shape 707">
                  <a:extLst>
                    <a:ext uri="{FF2B5EF4-FFF2-40B4-BE49-F238E27FC236}">
                      <a16:creationId xmlns:a16="http://schemas.microsoft.com/office/drawing/2014/main" id="{B77045AD-9663-1445-A0F5-12BD7BB49F14}"/>
                    </a:ext>
                  </a:extLst>
                </p:cNvPr>
                <p:cNvSpPr/>
                <p:nvPr/>
              </p:nvSpPr>
              <p:spPr>
                <a:xfrm>
                  <a:off x="10688615" y="3714812"/>
                  <a:ext cx="27519" cy="27501"/>
                </a:xfrm>
                <a:custGeom>
                  <a:avLst/>
                  <a:gdLst>
                    <a:gd name="connsiteX0" fmla="*/ 28158 w 27774"/>
                    <a:gd name="connsiteY0" fmla="*/ 13984 h 27736"/>
                    <a:gd name="connsiteX1" fmla="*/ 14271 w 27774"/>
                    <a:gd name="connsiteY1" fmla="*/ 27852 h 27736"/>
                    <a:gd name="connsiteX2" fmla="*/ 383 w 27774"/>
                    <a:gd name="connsiteY2" fmla="*/ 13984 h 27736"/>
                    <a:gd name="connsiteX3" fmla="*/ 14271 w 27774"/>
                    <a:gd name="connsiteY3" fmla="*/ 116 h 27736"/>
                    <a:gd name="connsiteX4" fmla="*/ 28158 w 27774"/>
                    <a:gd name="connsiteY4" fmla="*/ 13984 h 27736"/>
                    <a:gd name="connsiteX5" fmla="*/ 28158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58" y="13984"/>
                      </a:moveTo>
                      <a:cubicBezTo>
                        <a:pt x="28158" y="21678"/>
                        <a:pt x="21975" y="27852"/>
                        <a:pt x="14271" y="27852"/>
                      </a:cubicBezTo>
                      <a:cubicBezTo>
                        <a:pt x="6566" y="27852"/>
                        <a:pt x="383" y="21678"/>
                        <a:pt x="383" y="13984"/>
                      </a:cubicBezTo>
                      <a:cubicBezTo>
                        <a:pt x="383" y="6290"/>
                        <a:pt x="6566" y="116"/>
                        <a:pt x="14271" y="116"/>
                      </a:cubicBezTo>
                      <a:cubicBezTo>
                        <a:pt x="21975" y="116"/>
                        <a:pt x="28158" y="6290"/>
                        <a:pt x="28158" y="13984"/>
                      </a:cubicBezTo>
                      <a:lnTo>
                        <a:pt x="28158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09" name="Freeform: Shape 708">
                  <a:extLst>
                    <a:ext uri="{FF2B5EF4-FFF2-40B4-BE49-F238E27FC236}">
                      <a16:creationId xmlns:a16="http://schemas.microsoft.com/office/drawing/2014/main" id="{2407F1C8-A36E-F541-AF3A-94F6B36C5110}"/>
                    </a:ext>
                  </a:extLst>
                </p:cNvPr>
                <p:cNvSpPr/>
                <p:nvPr/>
              </p:nvSpPr>
              <p:spPr>
                <a:xfrm>
                  <a:off x="10707667" y="3714812"/>
                  <a:ext cx="27517" cy="27501"/>
                </a:xfrm>
                <a:custGeom>
                  <a:avLst/>
                  <a:gdLst>
                    <a:gd name="connsiteX0" fmla="*/ 28160 w 27774"/>
                    <a:gd name="connsiteY0" fmla="*/ 13984 h 27736"/>
                    <a:gd name="connsiteX1" fmla="*/ 14273 w 27774"/>
                    <a:gd name="connsiteY1" fmla="*/ 27852 h 27736"/>
                    <a:gd name="connsiteX2" fmla="*/ 385 w 27774"/>
                    <a:gd name="connsiteY2" fmla="*/ 13984 h 27736"/>
                    <a:gd name="connsiteX3" fmla="*/ 14273 w 27774"/>
                    <a:gd name="connsiteY3" fmla="*/ 116 h 27736"/>
                    <a:gd name="connsiteX4" fmla="*/ 28160 w 27774"/>
                    <a:gd name="connsiteY4" fmla="*/ 13984 h 27736"/>
                    <a:gd name="connsiteX5" fmla="*/ 28160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60" y="13984"/>
                      </a:moveTo>
                      <a:cubicBezTo>
                        <a:pt x="28160" y="21678"/>
                        <a:pt x="21977" y="27852"/>
                        <a:pt x="14273" y="27852"/>
                      </a:cubicBezTo>
                      <a:cubicBezTo>
                        <a:pt x="6568" y="27852"/>
                        <a:pt x="385" y="21678"/>
                        <a:pt x="385" y="13984"/>
                      </a:cubicBezTo>
                      <a:cubicBezTo>
                        <a:pt x="385" y="6290"/>
                        <a:pt x="6568" y="116"/>
                        <a:pt x="14273" y="116"/>
                      </a:cubicBezTo>
                      <a:cubicBezTo>
                        <a:pt x="21977" y="116"/>
                        <a:pt x="28160" y="6290"/>
                        <a:pt x="28160" y="13984"/>
                      </a:cubicBezTo>
                      <a:lnTo>
                        <a:pt x="28160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5B9C8AF8-6770-7142-87CA-11A9348D2818}"/>
                    </a:ext>
                  </a:extLst>
                </p:cNvPr>
                <p:cNvSpPr/>
                <p:nvPr/>
              </p:nvSpPr>
              <p:spPr>
                <a:xfrm>
                  <a:off x="10730950" y="3714812"/>
                  <a:ext cx="27519" cy="27501"/>
                </a:xfrm>
                <a:custGeom>
                  <a:avLst/>
                  <a:gdLst>
                    <a:gd name="connsiteX0" fmla="*/ 28162 w 27774"/>
                    <a:gd name="connsiteY0" fmla="*/ 13984 h 27736"/>
                    <a:gd name="connsiteX1" fmla="*/ 14275 w 27774"/>
                    <a:gd name="connsiteY1" fmla="*/ 27852 h 27736"/>
                    <a:gd name="connsiteX2" fmla="*/ 388 w 27774"/>
                    <a:gd name="connsiteY2" fmla="*/ 13984 h 27736"/>
                    <a:gd name="connsiteX3" fmla="*/ 14275 w 27774"/>
                    <a:gd name="connsiteY3" fmla="*/ 116 h 27736"/>
                    <a:gd name="connsiteX4" fmla="*/ 28162 w 27774"/>
                    <a:gd name="connsiteY4" fmla="*/ 13984 h 27736"/>
                    <a:gd name="connsiteX5" fmla="*/ 28162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62" y="13984"/>
                      </a:moveTo>
                      <a:cubicBezTo>
                        <a:pt x="28162" y="21678"/>
                        <a:pt x="21980" y="27852"/>
                        <a:pt x="14275" y="27852"/>
                      </a:cubicBezTo>
                      <a:cubicBezTo>
                        <a:pt x="6570" y="27852"/>
                        <a:pt x="388" y="21678"/>
                        <a:pt x="388" y="13984"/>
                      </a:cubicBezTo>
                      <a:cubicBezTo>
                        <a:pt x="388" y="6290"/>
                        <a:pt x="6570" y="116"/>
                        <a:pt x="14275" y="116"/>
                      </a:cubicBezTo>
                      <a:cubicBezTo>
                        <a:pt x="21980" y="116"/>
                        <a:pt x="28162" y="6290"/>
                        <a:pt x="28162" y="13984"/>
                      </a:cubicBezTo>
                      <a:lnTo>
                        <a:pt x="28162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id="{276249C4-9BAF-4F42-A423-C16C2462E9AC}"/>
                    </a:ext>
                  </a:extLst>
                </p:cNvPr>
                <p:cNvSpPr/>
                <p:nvPr/>
              </p:nvSpPr>
              <p:spPr>
                <a:xfrm>
                  <a:off x="10769052" y="3714812"/>
                  <a:ext cx="27519" cy="27501"/>
                </a:xfrm>
                <a:custGeom>
                  <a:avLst/>
                  <a:gdLst>
                    <a:gd name="connsiteX0" fmla="*/ 28167 w 27774"/>
                    <a:gd name="connsiteY0" fmla="*/ 13984 h 27736"/>
                    <a:gd name="connsiteX1" fmla="*/ 14279 w 27774"/>
                    <a:gd name="connsiteY1" fmla="*/ 27852 h 27736"/>
                    <a:gd name="connsiteX2" fmla="*/ 392 w 27774"/>
                    <a:gd name="connsiteY2" fmla="*/ 13984 h 27736"/>
                    <a:gd name="connsiteX3" fmla="*/ 14279 w 27774"/>
                    <a:gd name="connsiteY3" fmla="*/ 116 h 27736"/>
                    <a:gd name="connsiteX4" fmla="*/ 28167 w 27774"/>
                    <a:gd name="connsiteY4" fmla="*/ 13984 h 27736"/>
                    <a:gd name="connsiteX5" fmla="*/ 28167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67" y="13984"/>
                      </a:moveTo>
                      <a:cubicBezTo>
                        <a:pt x="28167" y="21678"/>
                        <a:pt x="21984" y="27852"/>
                        <a:pt x="14279" y="27852"/>
                      </a:cubicBezTo>
                      <a:cubicBezTo>
                        <a:pt x="6575" y="27852"/>
                        <a:pt x="392" y="21678"/>
                        <a:pt x="392" y="13984"/>
                      </a:cubicBezTo>
                      <a:cubicBezTo>
                        <a:pt x="392" y="6290"/>
                        <a:pt x="6575" y="116"/>
                        <a:pt x="14279" y="116"/>
                      </a:cubicBezTo>
                      <a:cubicBezTo>
                        <a:pt x="21984" y="116"/>
                        <a:pt x="28167" y="6290"/>
                        <a:pt x="28167" y="13984"/>
                      </a:cubicBezTo>
                      <a:lnTo>
                        <a:pt x="28167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id="{B8620A1B-2B5B-DF4A-ADC6-3E9DD8FA8A3E}"/>
                    </a:ext>
                  </a:extLst>
                </p:cNvPr>
                <p:cNvSpPr/>
                <p:nvPr/>
              </p:nvSpPr>
              <p:spPr>
                <a:xfrm>
                  <a:off x="10779636" y="3714812"/>
                  <a:ext cx="27517" cy="27501"/>
                </a:xfrm>
                <a:custGeom>
                  <a:avLst/>
                  <a:gdLst>
                    <a:gd name="connsiteX0" fmla="*/ 28168 w 27774"/>
                    <a:gd name="connsiteY0" fmla="*/ 13984 h 27736"/>
                    <a:gd name="connsiteX1" fmla="*/ 14280 w 27774"/>
                    <a:gd name="connsiteY1" fmla="*/ 27852 h 27736"/>
                    <a:gd name="connsiteX2" fmla="*/ 393 w 27774"/>
                    <a:gd name="connsiteY2" fmla="*/ 13984 h 27736"/>
                    <a:gd name="connsiteX3" fmla="*/ 14280 w 27774"/>
                    <a:gd name="connsiteY3" fmla="*/ 116 h 27736"/>
                    <a:gd name="connsiteX4" fmla="*/ 28168 w 27774"/>
                    <a:gd name="connsiteY4" fmla="*/ 13984 h 27736"/>
                    <a:gd name="connsiteX5" fmla="*/ 28168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68" y="13984"/>
                      </a:moveTo>
                      <a:cubicBezTo>
                        <a:pt x="28168" y="21678"/>
                        <a:pt x="21985" y="27852"/>
                        <a:pt x="14280" y="27852"/>
                      </a:cubicBezTo>
                      <a:cubicBezTo>
                        <a:pt x="6576" y="27852"/>
                        <a:pt x="393" y="21678"/>
                        <a:pt x="393" y="13984"/>
                      </a:cubicBezTo>
                      <a:cubicBezTo>
                        <a:pt x="393" y="6290"/>
                        <a:pt x="6576" y="116"/>
                        <a:pt x="14280" y="116"/>
                      </a:cubicBezTo>
                      <a:cubicBezTo>
                        <a:pt x="21985" y="116"/>
                        <a:pt x="28168" y="6290"/>
                        <a:pt x="28168" y="13984"/>
                      </a:cubicBezTo>
                      <a:lnTo>
                        <a:pt x="28168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id="{366133F1-0EFE-824F-A3A3-E4B84076D4E2}"/>
                    </a:ext>
                  </a:extLst>
                </p:cNvPr>
                <p:cNvSpPr/>
                <p:nvPr/>
              </p:nvSpPr>
              <p:spPr>
                <a:xfrm>
                  <a:off x="10805037" y="3714812"/>
                  <a:ext cx="27517" cy="27501"/>
                </a:xfrm>
                <a:custGeom>
                  <a:avLst/>
                  <a:gdLst>
                    <a:gd name="connsiteX0" fmla="*/ 28170 w 27774"/>
                    <a:gd name="connsiteY0" fmla="*/ 13984 h 27736"/>
                    <a:gd name="connsiteX1" fmla="*/ 14283 w 27774"/>
                    <a:gd name="connsiteY1" fmla="*/ 27852 h 27736"/>
                    <a:gd name="connsiteX2" fmla="*/ 396 w 27774"/>
                    <a:gd name="connsiteY2" fmla="*/ 13984 h 27736"/>
                    <a:gd name="connsiteX3" fmla="*/ 14283 w 27774"/>
                    <a:gd name="connsiteY3" fmla="*/ 116 h 27736"/>
                    <a:gd name="connsiteX4" fmla="*/ 28170 w 27774"/>
                    <a:gd name="connsiteY4" fmla="*/ 13984 h 27736"/>
                    <a:gd name="connsiteX5" fmla="*/ 28170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70" y="13984"/>
                      </a:moveTo>
                      <a:cubicBezTo>
                        <a:pt x="28170" y="21678"/>
                        <a:pt x="21988" y="27852"/>
                        <a:pt x="14283" y="27852"/>
                      </a:cubicBezTo>
                      <a:cubicBezTo>
                        <a:pt x="6578" y="27852"/>
                        <a:pt x="396" y="21678"/>
                        <a:pt x="396" y="13984"/>
                      </a:cubicBezTo>
                      <a:cubicBezTo>
                        <a:pt x="396" y="6290"/>
                        <a:pt x="6578" y="116"/>
                        <a:pt x="14283" y="116"/>
                      </a:cubicBezTo>
                      <a:cubicBezTo>
                        <a:pt x="21988" y="116"/>
                        <a:pt x="28170" y="6290"/>
                        <a:pt x="28170" y="13984"/>
                      </a:cubicBezTo>
                      <a:lnTo>
                        <a:pt x="28170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id="{B1777A1F-6057-2944-8183-9D8F86DA75AD}"/>
                    </a:ext>
                  </a:extLst>
                </p:cNvPr>
                <p:cNvSpPr/>
                <p:nvPr/>
              </p:nvSpPr>
              <p:spPr>
                <a:xfrm>
                  <a:off x="10904524" y="3714812"/>
                  <a:ext cx="27519" cy="27501"/>
                </a:xfrm>
                <a:custGeom>
                  <a:avLst/>
                  <a:gdLst>
                    <a:gd name="connsiteX0" fmla="*/ 28181 w 27774"/>
                    <a:gd name="connsiteY0" fmla="*/ 13984 h 27736"/>
                    <a:gd name="connsiteX1" fmla="*/ 14293 w 27774"/>
                    <a:gd name="connsiteY1" fmla="*/ 27852 h 27736"/>
                    <a:gd name="connsiteX2" fmla="*/ 406 w 27774"/>
                    <a:gd name="connsiteY2" fmla="*/ 13984 h 27736"/>
                    <a:gd name="connsiteX3" fmla="*/ 14293 w 27774"/>
                    <a:gd name="connsiteY3" fmla="*/ 116 h 27736"/>
                    <a:gd name="connsiteX4" fmla="*/ 28181 w 27774"/>
                    <a:gd name="connsiteY4" fmla="*/ 13984 h 27736"/>
                    <a:gd name="connsiteX5" fmla="*/ 28181 w 27774"/>
                    <a:gd name="connsiteY5" fmla="*/ 13984 h 2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74" h="27736">
                      <a:moveTo>
                        <a:pt x="28181" y="13984"/>
                      </a:moveTo>
                      <a:cubicBezTo>
                        <a:pt x="28181" y="21678"/>
                        <a:pt x="21998" y="27852"/>
                        <a:pt x="14293" y="27852"/>
                      </a:cubicBezTo>
                      <a:cubicBezTo>
                        <a:pt x="6589" y="27852"/>
                        <a:pt x="406" y="21678"/>
                        <a:pt x="406" y="13984"/>
                      </a:cubicBezTo>
                      <a:cubicBezTo>
                        <a:pt x="406" y="6290"/>
                        <a:pt x="6589" y="116"/>
                        <a:pt x="14293" y="116"/>
                      </a:cubicBezTo>
                      <a:cubicBezTo>
                        <a:pt x="21998" y="116"/>
                        <a:pt x="28181" y="6290"/>
                        <a:pt x="28181" y="13984"/>
                      </a:cubicBezTo>
                      <a:lnTo>
                        <a:pt x="28181" y="13984"/>
                      </a:lnTo>
                      <a:close/>
                    </a:path>
                  </a:pathLst>
                </a:custGeom>
                <a:noFill/>
                <a:ln w="9502" cap="flat">
                  <a:solidFill>
                    <a:srgbClr val="ED7D31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</p:grpSp>
        </p:grpSp>
      </p:grpSp>
      <p:grpSp>
        <p:nvGrpSpPr>
          <p:cNvPr id="56324" name="Graphic 467">
            <a:extLst>
              <a:ext uri="{FF2B5EF4-FFF2-40B4-BE49-F238E27FC236}">
                <a16:creationId xmlns:a16="http://schemas.microsoft.com/office/drawing/2014/main" id="{945C24AA-B266-3044-90E0-6A39DC7A2EF9}"/>
              </a:ext>
            </a:extLst>
          </p:cNvPr>
          <p:cNvGrpSpPr>
            <a:grpSpLocks/>
          </p:cNvGrpSpPr>
          <p:nvPr/>
        </p:nvGrpSpPr>
        <p:grpSpPr bwMode="auto">
          <a:xfrm>
            <a:off x="2619376" y="2813050"/>
            <a:ext cx="2968625" cy="1671638"/>
            <a:chOff x="1460463" y="2607415"/>
            <a:chExt cx="3958127" cy="222932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3AACFD-DAD2-ED46-B031-DF08586783CF}"/>
                </a:ext>
              </a:extLst>
            </p:cNvPr>
            <p:cNvSpPr/>
            <p:nvPr/>
          </p:nvSpPr>
          <p:spPr>
            <a:xfrm>
              <a:off x="1509147" y="2607415"/>
              <a:ext cx="3632164" cy="1462929"/>
            </a:xfrm>
            <a:custGeom>
              <a:avLst/>
              <a:gdLst>
                <a:gd name="connsiteX0" fmla="*/ 0 w 3633393"/>
                <a:gd name="connsiteY0" fmla="*/ 0 h 1462302"/>
                <a:gd name="connsiteX1" fmla="*/ 37360 w 3633393"/>
                <a:gd name="connsiteY1" fmla="*/ 0 h 1462302"/>
                <a:gd name="connsiteX2" fmla="*/ 37360 w 3633393"/>
                <a:gd name="connsiteY2" fmla="*/ 20743 h 1462302"/>
                <a:gd name="connsiteX3" fmla="*/ 130901 w 3633393"/>
                <a:gd name="connsiteY3" fmla="*/ 20743 h 1462302"/>
                <a:gd name="connsiteX4" fmla="*/ 130901 w 3633393"/>
                <a:gd name="connsiteY4" fmla="*/ 41201 h 1462302"/>
                <a:gd name="connsiteX5" fmla="*/ 195354 w 3633393"/>
                <a:gd name="connsiteY5" fmla="*/ 41201 h 1462302"/>
                <a:gd name="connsiteX6" fmla="*/ 195354 w 3633393"/>
                <a:gd name="connsiteY6" fmla="*/ 57758 h 1462302"/>
                <a:gd name="connsiteX7" fmla="*/ 214652 w 3633393"/>
                <a:gd name="connsiteY7" fmla="*/ 57758 h 1462302"/>
                <a:gd name="connsiteX8" fmla="*/ 214652 w 3633393"/>
                <a:gd name="connsiteY8" fmla="*/ 95152 h 1462302"/>
                <a:gd name="connsiteX9" fmla="*/ 336332 w 3633393"/>
                <a:gd name="connsiteY9" fmla="*/ 95152 h 1462302"/>
                <a:gd name="connsiteX10" fmla="*/ 336332 w 3633393"/>
                <a:gd name="connsiteY10" fmla="*/ 113041 h 1462302"/>
                <a:gd name="connsiteX11" fmla="*/ 498984 w 3633393"/>
                <a:gd name="connsiteY11" fmla="*/ 113041 h 1462302"/>
                <a:gd name="connsiteX12" fmla="*/ 498984 w 3633393"/>
                <a:gd name="connsiteY12" fmla="*/ 137590 h 1462302"/>
                <a:gd name="connsiteX13" fmla="*/ 550889 w 3633393"/>
                <a:gd name="connsiteY13" fmla="*/ 137590 h 1462302"/>
                <a:gd name="connsiteX14" fmla="*/ 550889 w 3633393"/>
                <a:gd name="connsiteY14" fmla="*/ 153576 h 1462302"/>
                <a:gd name="connsiteX15" fmla="*/ 840355 w 3633393"/>
                <a:gd name="connsiteY15" fmla="*/ 153576 h 1462302"/>
                <a:gd name="connsiteX16" fmla="*/ 840355 w 3633393"/>
                <a:gd name="connsiteY16" fmla="*/ 174605 h 1462302"/>
                <a:gd name="connsiteX17" fmla="*/ 899104 w 3633393"/>
                <a:gd name="connsiteY17" fmla="*/ 174605 h 1462302"/>
                <a:gd name="connsiteX18" fmla="*/ 899104 w 3633393"/>
                <a:gd name="connsiteY18" fmla="*/ 192018 h 1462302"/>
                <a:gd name="connsiteX19" fmla="*/ 906709 w 3633393"/>
                <a:gd name="connsiteY19" fmla="*/ 192018 h 1462302"/>
                <a:gd name="connsiteX20" fmla="*/ 906709 w 3633393"/>
                <a:gd name="connsiteY20" fmla="*/ 211143 h 1462302"/>
                <a:gd name="connsiteX21" fmla="*/ 937034 w 3633393"/>
                <a:gd name="connsiteY21" fmla="*/ 211143 h 1462302"/>
                <a:gd name="connsiteX22" fmla="*/ 937034 w 3633393"/>
                <a:gd name="connsiteY22" fmla="*/ 232077 h 1462302"/>
                <a:gd name="connsiteX23" fmla="*/ 974869 w 3633393"/>
                <a:gd name="connsiteY23" fmla="*/ 232077 h 1462302"/>
                <a:gd name="connsiteX24" fmla="*/ 974869 w 3633393"/>
                <a:gd name="connsiteY24" fmla="*/ 252154 h 1462302"/>
                <a:gd name="connsiteX25" fmla="*/ 1007000 w 3633393"/>
                <a:gd name="connsiteY25" fmla="*/ 252154 h 1462302"/>
                <a:gd name="connsiteX26" fmla="*/ 1007000 w 3633393"/>
                <a:gd name="connsiteY26" fmla="*/ 290120 h 1462302"/>
                <a:gd name="connsiteX27" fmla="*/ 1075635 w 3633393"/>
                <a:gd name="connsiteY27" fmla="*/ 290120 h 1462302"/>
                <a:gd name="connsiteX28" fmla="*/ 1075635 w 3633393"/>
                <a:gd name="connsiteY28" fmla="*/ 296780 h 1462302"/>
                <a:gd name="connsiteX29" fmla="*/ 1095693 w 3633393"/>
                <a:gd name="connsiteY29" fmla="*/ 296780 h 1462302"/>
                <a:gd name="connsiteX30" fmla="*/ 1095693 w 3633393"/>
                <a:gd name="connsiteY30" fmla="*/ 316001 h 1462302"/>
                <a:gd name="connsiteX31" fmla="*/ 1103203 w 3633393"/>
                <a:gd name="connsiteY31" fmla="*/ 316001 h 1462302"/>
                <a:gd name="connsiteX32" fmla="*/ 1103203 w 3633393"/>
                <a:gd name="connsiteY32" fmla="*/ 331987 h 1462302"/>
                <a:gd name="connsiteX33" fmla="*/ 1107671 w 3633393"/>
                <a:gd name="connsiteY33" fmla="*/ 331987 h 1462302"/>
                <a:gd name="connsiteX34" fmla="*/ 1107671 w 3633393"/>
                <a:gd name="connsiteY34" fmla="*/ 369096 h 1462302"/>
                <a:gd name="connsiteX35" fmla="*/ 1176782 w 3633393"/>
                <a:gd name="connsiteY35" fmla="*/ 369096 h 1462302"/>
                <a:gd name="connsiteX36" fmla="*/ 1176782 w 3633393"/>
                <a:gd name="connsiteY36" fmla="*/ 403351 h 1462302"/>
                <a:gd name="connsiteX37" fmla="*/ 1196365 w 3633393"/>
                <a:gd name="connsiteY37" fmla="*/ 403351 h 1462302"/>
                <a:gd name="connsiteX38" fmla="*/ 1196365 w 3633393"/>
                <a:gd name="connsiteY38" fmla="*/ 426188 h 1462302"/>
                <a:gd name="connsiteX39" fmla="*/ 1206632 w 3633393"/>
                <a:gd name="connsiteY39" fmla="*/ 426188 h 1462302"/>
                <a:gd name="connsiteX40" fmla="*/ 1206632 w 3633393"/>
                <a:gd name="connsiteY40" fmla="*/ 443125 h 1462302"/>
                <a:gd name="connsiteX41" fmla="*/ 1294375 w 3633393"/>
                <a:gd name="connsiteY41" fmla="*/ 443125 h 1462302"/>
                <a:gd name="connsiteX42" fmla="*/ 1294375 w 3633393"/>
                <a:gd name="connsiteY42" fmla="*/ 466723 h 1462302"/>
                <a:gd name="connsiteX43" fmla="*/ 1338959 w 3633393"/>
                <a:gd name="connsiteY43" fmla="*/ 466723 h 1462302"/>
                <a:gd name="connsiteX44" fmla="*/ 1338959 w 3633393"/>
                <a:gd name="connsiteY44" fmla="*/ 509066 h 1462302"/>
                <a:gd name="connsiteX45" fmla="*/ 1453890 w 3633393"/>
                <a:gd name="connsiteY45" fmla="*/ 509066 h 1462302"/>
                <a:gd name="connsiteX46" fmla="*/ 1453890 w 3633393"/>
                <a:gd name="connsiteY46" fmla="*/ 548363 h 1462302"/>
                <a:gd name="connsiteX47" fmla="*/ 1614356 w 3633393"/>
                <a:gd name="connsiteY47" fmla="*/ 548363 h 1462302"/>
                <a:gd name="connsiteX48" fmla="*/ 1614356 w 3633393"/>
                <a:gd name="connsiteY48" fmla="*/ 567108 h 1462302"/>
                <a:gd name="connsiteX49" fmla="*/ 1624147 w 3633393"/>
                <a:gd name="connsiteY49" fmla="*/ 567108 h 1462302"/>
                <a:gd name="connsiteX50" fmla="*/ 1624147 w 3633393"/>
                <a:gd name="connsiteY50" fmla="*/ 586710 h 1462302"/>
                <a:gd name="connsiteX51" fmla="*/ 1641924 w 3633393"/>
                <a:gd name="connsiteY51" fmla="*/ 586710 h 1462302"/>
                <a:gd name="connsiteX52" fmla="*/ 1641924 w 3633393"/>
                <a:gd name="connsiteY52" fmla="*/ 607643 h 1462302"/>
                <a:gd name="connsiteX53" fmla="*/ 1655328 w 3633393"/>
                <a:gd name="connsiteY53" fmla="*/ 607643 h 1462302"/>
                <a:gd name="connsiteX54" fmla="*/ 1655328 w 3633393"/>
                <a:gd name="connsiteY54" fmla="*/ 628196 h 1462302"/>
                <a:gd name="connsiteX55" fmla="*/ 1729287 w 3633393"/>
                <a:gd name="connsiteY55" fmla="*/ 628196 h 1462302"/>
                <a:gd name="connsiteX56" fmla="*/ 1729287 w 3633393"/>
                <a:gd name="connsiteY56" fmla="*/ 641137 h 1462302"/>
                <a:gd name="connsiteX57" fmla="*/ 1736892 w 3633393"/>
                <a:gd name="connsiteY57" fmla="*/ 641137 h 1462302"/>
                <a:gd name="connsiteX58" fmla="*/ 1736892 w 3633393"/>
                <a:gd name="connsiteY58" fmla="*/ 646941 h 1462302"/>
                <a:gd name="connsiteX59" fmla="*/ 1843362 w 3633393"/>
                <a:gd name="connsiteY59" fmla="*/ 646941 h 1462302"/>
                <a:gd name="connsiteX60" fmla="*/ 1843362 w 3633393"/>
                <a:gd name="connsiteY60" fmla="*/ 667875 h 1462302"/>
                <a:gd name="connsiteX61" fmla="*/ 1869219 w 3633393"/>
                <a:gd name="connsiteY61" fmla="*/ 667875 h 1462302"/>
                <a:gd name="connsiteX62" fmla="*/ 1869219 w 3633393"/>
                <a:gd name="connsiteY62" fmla="*/ 706221 h 1462302"/>
                <a:gd name="connsiteX63" fmla="*/ 1901350 w 3633393"/>
                <a:gd name="connsiteY63" fmla="*/ 706221 h 1462302"/>
                <a:gd name="connsiteX64" fmla="*/ 1901350 w 3633393"/>
                <a:gd name="connsiteY64" fmla="*/ 729914 h 1462302"/>
                <a:gd name="connsiteX65" fmla="*/ 1913803 w 3633393"/>
                <a:gd name="connsiteY65" fmla="*/ 729914 h 1462302"/>
                <a:gd name="connsiteX66" fmla="*/ 1913803 w 3633393"/>
                <a:gd name="connsiteY66" fmla="*/ 743711 h 1462302"/>
                <a:gd name="connsiteX67" fmla="*/ 1928063 w 3633393"/>
                <a:gd name="connsiteY67" fmla="*/ 743711 h 1462302"/>
                <a:gd name="connsiteX68" fmla="*/ 1928063 w 3633393"/>
                <a:gd name="connsiteY68" fmla="*/ 775873 h 1462302"/>
                <a:gd name="connsiteX69" fmla="*/ 1944129 w 3633393"/>
                <a:gd name="connsiteY69" fmla="*/ 775873 h 1462302"/>
                <a:gd name="connsiteX70" fmla="*/ 1944129 w 3633393"/>
                <a:gd name="connsiteY70" fmla="*/ 789194 h 1462302"/>
                <a:gd name="connsiteX71" fmla="*/ 1961430 w 3633393"/>
                <a:gd name="connsiteY71" fmla="*/ 789194 h 1462302"/>
                <a:gd name="connsiteX72" fmla="*/ 1961430 w 3633393"/>
                <a:gd name="connsiteY72" fmla="*/ 804419 h 1462302"/>
                <a:gd name="connsiteX73" fmla="*/ 2093377 w 3633393"/>
                <a:gd name="connsiteY73" fmla="*/ 804419 h 1462302"/>
                <a:gd name="connsiteX74" fmla="*/ 2093377 w 3633393"/>
                <a:gd name="connsiteY74" fmla="*/ 831157 h 1462302"/>
                <a:gd name="connsiteX75" fmla="*/ 2100982 w 3633393"/>
                <a:gd name="connsiteY75" fmla="*/ 831157 h 1462302"/>
                <a:gd name="connsiteX76" fmla="*/ 2100982 w 3633393"/>
                <a:gd name="connsiteY76" fmla="*/ 863223 h 1462302"/>
                <a:gd name="connsiteX77" fmla="*/ 2130832 w 3633393"/>
                <a:gd name="connsiteY77" fmla="*/ 863223 h 1462302"/>
                <a:gd name="connsiteX78" fmla="*/ 2130832 w 3633393"/>
                <a:gd name="connsiteY78" fmla="*/ 921646 h 1462302"/>
                <a:gd name="connsiteX79" fmla="*/ 2137011 w 3633393"/>
                <a:gd name="connsiteY79" fmla="*/ 921646 h 1462302"/>
                <a:gd name="connsiteX80" fmla="*/ 2137011 w 3633393"/>
                <a:gd name="connsiteY80" fmla="*/ 964084 h 1462302"/>
                <a:gd name="connsiteX81" fmla="*/ 2144141 w 3633393"/>
                <a:gd name="connsiteY81" fmla="*/ 964084 h 1462302"/>
                <a:gd name="connsiteX82" fmla="*/ 2144141 w 3633393"/>
                <a:gd name="connsiteY82" fmla="*/ 982354 h 1462302"/>
                <a:gd name="connsiteX83" fmla="*/ 2174466 w 3633393"/>
                <a:gd name="connsiteY83" fmla="*/ 982354 h 1462302"/>
                <a:gd name="connsiteX84" fmla="*/ 2174466 w 3633393"/>
                <a:gd name="connsiteY84" fmla="*/ 1003763 h 1462302"/>
                <a:gd name="connsiteX85" fmla="*/ 2235496 w 3633393"/>
                <a:gd name="connsiteY85" fmla="*/ 1003763 h 1462302"/>
                <a:gd name="connsiteX86" fmla="*/ 2235496 w 3633393"/>
                <a:gd name="connsiteY86" fmla="*/ 1044298 h 1462302"/>
                <a:gd name="connsiteX87" fmla="*/ 2289397 w 3633393"/>
                <a:gd name="connsiteY87" fmla="*/ 1044298 h 1462302"/>
                <a:gd name="connsiteX88" fmla="*/ 2289397 w 3633393"/>
                <a:gd name="connsiteY88" fmla="*/ 1066659 h 1462302"/>
                <a:gd name="connsiteX89" fmla="*/ 2315729 w 3633393"/>
                <a:gd name="connsiteY89" fmla="*/ 1066659 h 1462302"/>
                <a:gd name="connsiteX90" fmla="*/ 2315729 w 3633393"/>
                <a:gd name="connsiteY90" fmla="*/ 1102721 h 1462302"/>
                <a:gd name="connsiteX91" fmla="*/ 2414689 w 3633393"/>
                <a:gd name="connsiteY91" fmla="*/ 1102721 h 1462302"/>
                <a:gd name="connsiteX92" fmla="*/ 2414689 w 3633393"/>
                <a:gd name="connsiteY92" fmla="*/ 1126890 h 1462302"/>
                <a:gd name="connsiteX93" fmla="*/ 2599111 w 3633393"/>
                <a:gd name="connsiteY93" fmla="*/ 1126890 h 1462302"/>
                <a:gd name="connsiteX94" fmla="*/ 2599111 w 3633393"/>
                <a:gd name="connsiteY94" fmla="*/ 1145540 h 1462302"/>
                <a:gd name="connsiteX95" fmla="*/ 2618694 w 3633393"/>
                <a:gd name="connsiteY95" fmla="*/ 1145540 h 1462302"/>
                <a:gd name="connsiteX96" fmla="*/ 2618694 w 3633393"/>
                <a:gd name="connsiteY96" fmla="*/ 1167425 h 1462302"/>
                <a:gd name="connsiteX97" fmla="*/ 2713662 w 3633393"/>
                <a:gd name="connsiteY97" fmla="*/ 1167425 h 1462302"/>
                <a:gd name="connsiteX98" fmla="*/ 2713662 w 3633393"/>
                <a:gd name="connsiteY98" fmla="*/ 1187502 h 1462302"/>
                <a:gd name="connsiteX99" fmla="*/ 2744842 w 3633393"/>
                <a:gd name="connsiteY99" fmla="*/ 1187502 h 1462302"/>
                <a:gd name="connsiteX100" fmla="*/ 2744842 w 3633393"/>
                <a:gd name="connsiteY100" fmla="*/ 1236982 h 1462302"/>
                <a:gd name="connsiteX101" fmla="*/ 2782677 w 3633393"/>
                <a:gd name="connsiteY101" fmla="*/ 1236982 h 1462302"/>
                <a:gd name="connsiteX102" fmla="*/ 2782677 w 3633393"/>
                <a:gd name="connsiteY102" fmla="*/ 1282560 h 1462302"/>
                <a:gd name="connsiteX103" fmla="*/ 2798363 w 3633393"/>
                <a:gd name="connsiteY103" fmla="*/ 1282560 h 1462302"/>
                <a:gd name="connsiteX104" fmla="*/ 2798363 w 3633393"/>
                <a:gd name="connsiteY104" fmla="*/ 1304825 h 1462302"/>
                <a:gd name="connsiteX105" fmla="*/ 2955216 w 3633393"/>
                <a:gd name="connsiteY105" fmla="*/ 1304825 h 1462302"/>
                <a:gd name="connsiteX106" fmla="*/ 2955216 w 3633393"/>
                <a:gd name="connsiteY106" fmla="*/ 1331087 h 1462302"/>
                <a:gd name="connsiteX107" fmla="*/ 3120530 w 3633393"/>
                <a:gd name="connsiteY107" fmla="*/ 1331087 h 1462302"/>
                <a:gd name="connsiteX108" fmla="*/ 3120530 w 3633393"/>
                <a:gd name="connsiteY108" fmla="*/ 1371717 h 1462302"/>
                <a:gd name="connsiteX109" fmla="*/ 3177568 w 3633393"/>
                <a:gd name="connsiteY109" fmla="*/ 1371717 h 1462302"/>
                <a:gd name="connsiteX110" fmla="*/ 3177568 w 3633393"/>
                <a:gd name="connsiteY110" fmla="*/ 1420816 h 1462302"/>
                <a:gd name="connsiteX111" fmla="*/ 3214927 w 3633393"/>
                <a:gd name="connsiteY111" fmla="*/ 1420816 h 1462302"/>
                <a:gd name="connsiteX112" fmla="*/ 3214927 w 3633393"/>
                <a:gd name="connsiteY112" fmla="*/ 1462303 h 1462302"/>
                <a:gd name="connsiteX113" fmla="*/ 3633394 w 3633393"/>
                <a:gd name="connsiteY113" fmla="*/ 1462303 h 146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633393" h="1462302">
                  <a:moveTo>
                    <a:pt x="0" y="0"/>
                  </a:moveTo>
                  <a:lnTo>
                    <a:pt x="37360" y="0"/>
                  </a:lnTo>
                  <a:lnTo>
                    <a:pt x="37360" y="20743"/>
                  </a:lnTo>
                  <a:lnTo>
                    <a:pt x="130901" y="20743"/>
                  </a:lnTo>
                  <a:lnTo>
                    <a:pt x="130901" y="41201"/>
                  </a:lnTo>
                  <a:lnTo>
                    <a:pt x="195354" y="41201"/>
                  </a:lnTo>
                  <a:lnTo>
                    <a:pt x="195354" y="57758"/>
                  </a:lnTo>
                  <a:lnTo>
                    <a:pt x="214652" y="57758"/>
                  </a:lnTo>
                  <a:lnTo>
                    <a:pt x="214652" y="95152"/>
                  </a:lnTo>
                  <a:lnTo>
                    <a:pt x="336332" y="95152"/>
                  </a:lnTo>
                  <a:lnTo>
                    <a:pt x="336332" y="113041"/>
                  </a:lnTo>
                  <a:lnTo>
                    <a:pt x="498984" y="113041"/>
                  </a:lnTo>
                  <a:lnTo>
                    <a:pt x="498984" y="137590"/>
                  </a:lnTo>
                  <a:lnTo>
                    <a:pt x="550889" y="137590"/>
                  </a:lnTo>
                  <a:lnTo>
                    <a:pt x="550889" y="153576"/>
                  </a:lnTo>
                  <a:lnTo>
                    <a:pt x="840355" y="153576"/>
                  </a:lnTo>
                  <a:lnTo>
                    <a:pt x="840355" y="174605"/>
                  </a:lnTo>
                  <a:lnTo>
                    <a:pt x="899104" y="174605"/>
                  </a:lnTo>
                  <a:lnTo>
                    <a:pt x="899104" y="192018"/>
                  </a:lnTo>
                  <a:lnTo>
                    <a:pt x="906709" y="192018"/>
                  </a:lnTo>
                  <a:lnTo>
                    <a:pt x="906709" y="211143"/>
                  </a:lnTo>
                  <a:lnTo>
                    <a:pt x="937034" y="211143"/>
                  </a:lnTo>
                  <a:lnTo>
                    <a:pt x="937034" y="232077"/>
                  </a:lnTo>
                  <a:lnTo>
                    <a:pt x="974869" y="232077"/>
                  </a:lnTo>
                  <a:lnTo>
                    <a:pt x="974869" y="252154"/>
                  </a:lnTo>
                  <a:lnTo>
                    <a:pt x="1007000" y="252154"/>
                  </a:lnTo>
                  <a:lnTo>
                    <a:pt x="1007000" y="290120"/>
                  </a:lnTo>
                  <a:lnTo>
                    <a:pt x="1075635" y="290120"/>
                  </a:lnTo>
                  <a:lnTo>
                    <a:pt x="1075635" y="296780"/>
                  </a:lnTo>
                  <a:lnTo>
                    <a:pt x="1095693" y="296780"/>
                  </a:lnTo>
                  <a:lnTo>
                    <a:pt x="1095693" y="316001"/>
                  </a:lnTo>
                  <a:lnTo>
                    <a:pt x="1103203" y="316001"/>
                  </a:lnTo>
                  <a:lnTo>
                    <a:pt x="1103203" y="331987"/>
                  </a:lnTo>
                  <a:lnTo>
                    <a:pt x="1107671" y="331987"/>
                  </a:lnTo>
                  <a:lnTo>
                    <a:pt x="1107671" y="369096"/>
                  </a:lnTo>
                  <a:lnTo>
                    <a:pt x="1176782" y="369096"/>
                  </a:lnTo>
                  <a:lnTo>
                    <a:pt x="1176782" y="403351"/>
                  </a:lnTo>
                  <a:lnTo>
                    <a:pt x="1196365" y="403351"/>
                  </a:lnTo>
                  <a:lnTo>
                    <a:pt x="1196365" y="426188"/>
                  </a:lnTo>
                  <a:lnTo>
                    <a:pt x="1206632" y="426188"/>
                  </a:lnTo>
                  <a:lnTo>
                    <a:pt x="1206632" y="443125"/>
                  </a:lnTo>
                  <a:lnTo>
                    <a:pt x="1294375" y="443125"/>
                  </a:lnTo>
                  <a:lnTo>
                    <a:pt x="1294375" y="466723"/>
                  </a:lnTo>
                  <a:lnTo>
                    <a:pt x="1338959" y="466723"/>
                  </a:lnTo>
                  <a:lnTo>
                    <a:pt x="1338959" y="509066"/>
                  </a:lnTo>
                  <a:lnTo>
                    <a:pt x="1453890" y="509066"/>
                  </a:lnTo>
                  <a:lnTo>
                    <a:pt x="1453890" y="548363"/>
                  </a:lnTo>
                  <a:lnTo>
                    <a:pt x="1614356" y="548363"/>
                  </a:lnTo>
                  <a:lnTo>
                    <a:pt x="1614356" y="567108"/>
                  </a:lnTo>
                  <a:lnTo>
                    <a:pt x="1624147" y="567108"/>
                  </a:lnTo>
                  <a:lnTo>
                    <a:pt x="1624147" y="586710"/>
                  </a:lnTo>
                  <a:lnTo>
                    <a:pt x="1641924" y="586710"/>
                  </a:lnTo>
                  <a:lnTo>
                    <a:pt x="1641924" y="607643"/>
                  </a:lnTo>
                  <a:lnTo>
                    <a:pt x="1655328" y="607643"/>
                  </a:lnTo>
                  <a:lnTo>
                    <a:pt x="1655328" y="628196"/>
                  </a:lnTo>
                  <a:lnTo>
                    <a:pt x="1729287" y="628196"/>
                  </a:lnTo>
                  <a:lnTo>
                    <a:pt x="1729287" y="641137"/>
                  </a:lnTo>
                  <a:lnTo>
                    <a:pt x="1736892" y="641137"/>
                  </a:lnTo>
                  <a:lnTo>
                    <a:pt x="1736892" y="646941"/>
                  </a:lnTo>
                  <a:lnTo>
                    <a:pt x="1843362" y="646941"/>
                  </a:lnTo>
                  <a:lnTo>
                    <a:pt x="1843362" y="667875"/>
                  </a:lnTo>
                  <a:lnTo>
                    <a:pt x="1869219" y="667875"/>
                  </a:lnTo>
                  <a:lnTo>
                    <a:pt x="1869219" y="706221"/>
                  </a:lnTo>
                  <a:lnTo>
                    <a:pt x="1901350" y="706221"/>
                  </a:lnTo>
                  <a:lnTo>
                    <a:pt x="1901350" y="729914"/>
                  </a:lnTo>
                  <a:lnTo>
                    <a:pt x="1913803" y="729914"/>
                  </a:lnTo>
                  <a:lnTo>
                    <a:pt x="1913803" y="743711"/>
                  </a:lnTo>
                  <a:lnTo>
                    <a:pt x="1928063" y="743711"/>
                  </a:lnTo>
                  <a:lnTo>
                    <a:pt x="1928063" y="775873"/>
                  </a:lnTo>
                  <a:lnTo>
                    <a:pt x="1944129" y="775873"/>
                  </a:lnTo>
                  <a:lnTo>
                    <a:pt x="1944129" y="789194"/>
                  </a:lnTo>
                  <a:lnTo>
                    <a:pt x="1961430" y="789194"/>
                  </a:lnTo>
                  <a:lnTo>
                    <a:pt x="1961430" y="804419"/>
                  </a:lnTo>
                  <a:lnTo>
                    <a:pt x="2093377" y="804419"/>
                  </a:lnTo>
                  <a:lnTo>
                    <a:pt x="2093377" y="831157"/>
                  </a:lnTo>
                  <a:lnTo>
                    <a:pt x="2100982" y="831157"/>
                  </a:lnTo>
                  <a:lnTo>
                    <a:pt x="2100982" y="863223"/>
                  </a:lnTo>
                  <a:lnTo>
                    <a:pt x="2130832" y="863223"/>
                  </a:lnTo>
                  <a:lnTo>
                    <a:pt x="2130832" y="921646"/>
                  </a:lnTo>
                  <a:lnTo>
                    <a:pt x="2137011" y="921646"/>
                  </a:lnTo>
                  <a:lnTo>
                    <a:pt x="2137011" y="964084"/>
                  </a:lnTo>
                  <a:lnTo>
                    <a:pt x="2144141" y="964084"/>
                  </a:lnTo>
                  <a:lnTo>
                    <a:pt x="2144141" y="982354"/>
                  </a:lnTo>
                  <a:lnTo>
                    <a:pt x="2174466" y="982354"/>
                  </a:lnTo>
                  <a:lnTo>
                    <a:pt x="2174466" y="1003763"/>
                  </a:lnTo>
                  <a:lnTo>
                    <a:pt x="2235496" y="1003763"/>
                  </a:lnTo>
                  <a:lnTo>
                    <a:pt x="2235496" y="1044298"/>
                  </a:lnTo>
                  <a:lnTo>
                    <a:pt x="2289397" y="1044298"/>
                  </a:lnTo>
                  <a:lnTo>
                    <a:pt x="2289397" y="1066659"/>
                  </a:lnTo>
                  <a:lnTo>
                    <a:pt x="2315729" y="1066659"/>
                  </a:lnTo>
                  <a:lnTo>
                    <a:pt x="2315729" y="1102721"/>
                  </a:lnTo>
                  <a:lnTo>
                    <a:pt x="2414689" y="1102721"/>
                  </a:lnTo>
                  <a:lnTo>
                    <a:pt x="2414689" y="1126890"/>
                  </a:lnTo>
                  <a:lnTo>
                    <a:pt x="2599111" y="1126890"/>
                  </a:lnTo>
                  <a:lnTo>
                    <a:pt x="2599111" y="1145540"/>
                  </a:lnTo>
                  <a:lnTo>
                    <a:pt x="2618694" y="1145540"/>
                  </a:lnTo>
                  <a:lnTo>
                    <a:pt x="2618694" y="1167425"/>
                  </a:lnTo>
                  <a:lnTo>
                    <a:pt x="2713662" y="1167425"/>
                  </a:lnTo>
                  <a:lnTo>
                    <a:pt x="2713662" y="1187502"/>
                  </a:lnTo>
                  <a:lnTo>
                    <a:pt x="2744842" y="1187502"/>
                  </a:lnTo>
                  <a:lnTo>
                    <a:pt x="2744842" y="1236982"/>
                  </a:lnTo>
                  <a:lnTo>
                    <a:pt x="2782677" y="1236982"/>
                  </a:lnTo>
                  <a:lnTo>
                    <a:pt x="2782677" y="1282560"/>
                  </a:lnTo>
                  <a:lnTo>
                    <a:pt x="2798363" y="1282560"/>
                  </a:lnTo>
                  <a:lnTo>
                    <a:pt x="2798363" y="1304825"/>
                  </a:lnTo>
                  <a:lnTo>
                    <a:pt x="2955216" y="1304825"/>
                  </a:lnTo>
                  <a:lnTo>
                    <a:pt x="2955216" y="1331087"/>
                  </a:lnTo>
                  <a:lnTo>
                    <a:pt x="3120530" y="1331087"/>
                  </a:lnTo>
                  <a:lnTo>
                    <a:pt x="3120530" y="1371717"/>
                  </a:lnTo>
                  <a:lnTo>
                    <a:pt x="3177568" y="1371717"/>
                  </a:lnTo>
                  <a:lnTo>
                    <a:pt x="3177568" y="1420816"/>
                  </a:lnTo>
                  <a:lnTo>
                    <a:pt x="3214927" y="1420816"/>
                  </a:lnTo>
                  <a:lnTo>
                    <a:pt x="3214927" y="1462303"/>
                  </a:lnTo>
                  <a:lnTo>
                    <a:pt x="3633394" y="1462303"/>
                  </a:lnTo>
                </a:path>
              </a:pathLst>
            </a:custGeom>
            <a:noFill/>
            <a:ln w="7127" cap="flat">
              <a:solidFill>
                <a:srgbClr val="4472C4"/>
              </a:solidFill>
              <a:prstDash val="solid"/>
              <a:miter/>
            </a:ln>
          </p:spPr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grpSp>
          <p:nvGrpSpPr>
            <p:cNvPr id="56517" name="Graphic 467">
              <a:extLst>
                <a:ext uri="{FF2B5EF4-FFF2-40B4-BE49-F238E27FC236}">
                  <a16:creationId xmlns:a16="http://schemas.microsoft.com/office/drawing/2014/main" id="{AC7536F4-7173-F64E-A8CE-E798DD45A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2627" y="2688105"/>
              <a:ext cx="3422829" cy="1395505"/>
              <a:chOff x="1732627" y="2688105"/>
              <a:chExt cx="3422829" cy="139550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0DAEFCB-D17F-0842-B470-509FAC7FBAEB}"/>
                  </a:ext>
                </a:extLst>
              </p:cNvPr>
              <p:cNvSpPr/>
              <p:nvPr/>
            </p:nvSpPr>
            <p:spPr>
              <a:xfrm>
                <a:off x="1733511" y="2687865"/>
                <a:ext cx="27516" cy="27523"/>
              </a:xfrm>
              <a:custGeom>
                <a:avLst/>
                <a:gdLst>
                  <a:gd name="connsiteX0" fmla="*/ 27786 w 27758"/>
                  <a:gd name="connsiteY0" fmla="*/ 13901 h 27784"/>
                  <a:gd name="connsiteX1" fmla="*/ 13907 w 27758"/>
                  <a:gd name="connsiteY1" fmla="*/ 27793 h 27784"/>
                  <a:gd name="connsiteX2" fmla="*/ 28 w 27758"/>
                  <a:gd name="connsiteY2" fmla="*/ 13901 h 27784"/>
                  <a:gd name="connsiteX3" fmla="*/ 13907 w 27758"/>
                  <a:gd name="connsiteY3" fmla="*/ 8 h 27784"/>
                  <a:gd name="connsiteX4" fmla="*/ 27786 w 27758"/>
                  <a:gd name="connsiteY4" fmla="*/ 13901 h 27784"/>
                  <a:gd name="connsiteX5" fmla="*/ 27786 w 27758"/>
                  <a:gd name="connsiteY5" fmla="*/ 13901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7786" y="13901"/>
                    </a:moveTo>
                    <a:cubicBezTo>
                      <a:pt x="27786" y="21608"/>
                      <a:pt x="21607" y="27793"/>
                      <a:pt x="13907" y="27793"/>
                    </a:cubicBezTo>
                    <a:cubicBezTo>
                      <a:pt x="6207" y="27793"/>
                      <a:pt x="28" y="21608"/>
                      <a:pt x="28" y="13901"/>
                    </a:cubicBezTo>
                    <a:cubicBezTo>
                      <a:pt x="28" y="6193"/>
                      <a:pt x="6207" y="8"/>
                      <a:pt x="13907" y="8"/>
                    </a:cubicBezTo>
                    <a:cubicBezTo>
                      <a:pt x="21607" y="8"/>
                      <a:pt x="27786" y="6193"/>
                      <a:pt x="27786" y="13901"/>
                    </a:cubicBezTo>
                    <a:lnTo>
                      <a:pt x="27786" y="13901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FAD8B00-81C8-BC45-A5D8-5DA52B147635}"/>
                  </a:ext>
                </a:extLst>
              </p:cNvPr>
              <p:cNvSpPr/>
              <p:nvPr/>
            </p:nvSpPr>
            <p:spPr>
              <a:xfrm>
                <a:off x="1970575" y="2704802"/>
                <a:ext cx="29633" cy="27523"/>
              </a:xfrm>
              <a:custGeom>
                <a:avLst/>
                <a:gdLst>
                  <a:gd name="connsiteX0" fmla="*/ 27811 w 27758"/>
                  <a:gd name="connsiteY0" fmla="*/ 13902 h 27784"/>
                  <a:gd name="connsiteX1" fmla="*/ 13932 w 27758"/>
                  <a:gd name="connsiteY1" fmla="*/ 27795 h 27784"/>
                  <a:gd name="connsiteX2" fmla="*/ 53 w 27758"/>
                  <a:gd name="connsiteY2" fmla="*/ 13902 h 27784"/>
                  <a:gd name="connsiteX3" fmla="*/ 13932 w 27758"/>
                  <a:gd name="connsiteY3" fmla="*/ 10 h 27784"/>
                  <a:gd name="connsiteX4" fmla="*/ 27811 w 27758"/>
                  <a:gd name="connsiteY4" fmla="*/ 13902 h 27784"/>
                  <a:gd name="connsiteX5" fmla="*/ 27811 w 27758"/>
                  <a:gd name="connsiteY5" fmla="*/ 1390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7811" y="13902"/>
                    </a:moveTo>
                    <a:cubicBezTo>
                      <a:pt x="27811" y="21610"/>
                      <a:pt x="21632" y="27795"/>
                      <a:pt x="13932" y="27795"/>
                    </a:cubicBezTo>
                    <a:cubicBezTo>
                      <a:pt x="6232" y="27795"/>
                      <a:pt x="53" y="21610"/>
                      <a:pt x="53" y="13902"/>
                    </a:cubicBezTo>
                    <a:cubicBezTo>
                      <a:pt x="53" y="6195"/>
                      <a:pt x="6232" y="10"/>
                      <a:pt x="13932" y="10"/>
                    </a:cubicBezTo>
                    <a:cubicBezTo>
                      <a:pt x="21632" y="10"/>
                      <a:pt x="27811" y="6195"/>
                      <a:pt x="27811" y="13902"/>
                    </a:cubicBezTo>
                    <a:lnTo>
                      <a:pt x="27811" y="1390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515E18-EA6A-9846-AEAC-366D2BAA12EC}"/>
                  </a:ext>
                </a:extLst>
              </p:cNvPr>
              <p:cNvSpPr/>
              <p:nvPr/>
            </p:nvSpPr>
            <p:spPr>
              <a:xfrm>
                <a:off x="2328288" y="2747144"/>
                <a:ext cx="27517" cy="27523"/>
              </a:xfrm>
              <a:custGeom>
                <a:avLst/>
                <a:gdLst>
                  <a:gd name="connsiteX0" fmla="*/ 27849 w 27758"/>
                  <a:gd name="connsiteY0" fmla="*/ 13907 h 27784"/>
                  <a:gd name="connsiteX1" fmla="*/ 13970 w 27758"/>
                  <a:gd name="connsiteY1" fmla="*/ 27799 h 27784"/>
                  <a:gd name="connsiteX2" fmla="*/ 91 w 27758"/>
                  <a:gd name="connsiteY2" fmla="*/ 13907 h 27784"/>
                  <a:gd name="connsiteX3" fmla="*/ 13970 w 27758"/>
                  <a:gd name="connsiteY3" fmla="*/ 15 h 27784"/>
                  <a:gd name="connsiteX4" fmla="*/ 27849 w 27758"/>
                  <a:gd name="connsiteY4" fmla="*/ 13907 h 27784"/>
                  <a:gd name="connsiteX5" fmla="*/ 27849 w 27758"/>
                  <a:gd name="connsiteY5" fmla="*/ 13907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7849" y="13907"/>
                    </a:moveTo>
                    <a:cubicBezTo>
                      <a:pt x="27849" y="21614"/>
                      <a:pt x="21670" y="27799"/>
                      <a:pt x="13970" y="27799"/>
                    </a:cubicBezTo>
                    <a:cubicBezTo>
                      <a:pt x="6270" y="27799"/>
                      <a:pt x="91" y="21614"/>
                      <a:pt x="91" y="13907"/>
                    </a:cubicBezTo>
                    <a:cubicBezTo>
                      <a:pt x="91" y="6199"/>
                      <a:pt x="6270" y="15"/>
                      <a:pt x="13970" y="15"/>
                    </a:cubicBezTo>
                    <a:cubicBezTo>
                      <a:pt x="21670" y="15"/>
                      <a:pt x="27849" y="6199"/>
                      <a:pt x="27849" y="13907"/>
                    </a:cubicBezTo>
                    <a:lnTo>
                      <a:pt x="27849" y="13907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FC7B6A4-DC43-944D-A67B-E0350DE8D127}"/>
                  </a:ext>
                </a:extLst>
              </p:cNvPr>
              <p:cNvSpPr/>
              <p:nvPr/>
            </p:nvSpPr>
            <p:spPr>
              <a:xfrm>
                <a:off x="2639435" y="2960974"/>
                <a:ext cx="27516" cy="29640"/>
              </a:xfrm>
              <a:custGeom>
                <a:avLst/>
                <a:gdLst>
                  <a:gd name="connsiteX0" fmla="*/ 27882 w 27758"/>
                  <a:gd name="connsiteY0" fmla="*/ 13929 h 27784"/>
                  <a:gd name="connsiteX1" fmla="*/ 14003 w 27758"/>
                  <a:gd name="connsiteY1" fmla="*/ 27822 h 27784"/>
                  <a:gd name="connsiteX2" fmla="*/ 123 w 27758"/>
                  <a:gd name="connsiteY2" fmla="*/ 13929 h 27784"/>
                  <a:gd name="connsiteX3" fmla="*/ 14003 w 27758"/>
                  <a:gd name="connsiteY3" fmla="*/ 37 h 27784"/>
                  <a:gd name="connsiteX4" fmla="*/ 27882 w 27758"/>
                  <a:gd name="connsiteY4" fmla="*/ 13929 h 27784"/>
                  <a:gd name="connsiteX5" fmla="*/ 27882 w 27758"/>
                  <a:gd name="connsiteY5" fmla="*/ 1392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7882" y="13929"/>
                    </a:moveTo>
                    <a:cubicBezTo>
                      <a:pt x="27882" y="21637"/>
                      <a:pt x="21703" y="27822"/>
                      <a:pt x="14003" y="27822"/>
                    </a:cubicBezTo>
                    <a:cubicBezTo>
                      <a:pt x="6302" y="27822"/>
                      <a:pt x="123" y="21637"/>
                      <a:pt x="123" y="13929"/>
                    </a:cubicBezTo>
                    <a:cubicBezTo>
                      <a:pt x="123" y="6222"/>
                      <a:pt x="6302" y="37"/>
                      <a:pt x="14003" y="37"/>
                    </a:cubicBezTo>
                    <a:cubicBezTo>
                      <a:pt x="21703" y="37"/>
                      <a:pt x="27882" y="6222"/>
                      <a:pt x="27882" y="13929"/>
                    </a:cubicBezTo>
                    <a:lnTo>
                      <a:pt x="27882" y="1392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908E68D-44C9-BE4E-9C66-0E3DC2BBB91E}"/>
                  </a:ext>
                </a:extLst>
              </p:cNvPr>
              <p:cNvSpPr/>
              <p:nvPr/>
            </p:nvSpPr>
            <p:spPr>
              <a:xfrm>
                <a:off x="2717751" y="3035072"/>
                <a:ext cx="27517" cy="27523"/>
              </a:xfrm>
              <a:custGeom>
                <a:avLst/>
                <a:gdLst>
                  <a:gd name="connsiteX0" fmla="*/ 27890 w 27758"/>
                  <a:gd name="connsiteY0" fmla="*/ 13937 h 27784"/>
                  <a:gd name="connsiteX1" fmla="*/ 14011 w 27758"/>
                  <a:gd name="connsiteY1" fmla="*/ 27829 h 27784"/>
                  <a:gd name="connsiteX2" fmla="*/ 132 w 27758"/>
                  <a:gd name="connsiteY2" fmla="*/ 13937 h 27784"/>
                  <a:gd name="connsiteX3" fmla="*/ 14011 w 27758"/>
                  <a:gd name="connsiteY3" fmla="*/ 45 h 27784"/>
                  <a:gd name="connsiteX4" fmla="*/ 27890 w 27758"/>
                  <a:gd name="connsiteY4" fmla="*/ 13937 h 27784"/>
                  <a:gd name="connsiteX5" fmla="*/ 27890 w 27758"/>
                  <a:gd name="connsiteY5" fmla="*/ 13937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7890" y="13937"/>
                    </a:moveTo>
                    <a:cubicBezTo>
                      <a:pt x="27890" y="21645"/>
                      <a:pt x="21711" y="27829"/>
                      <a:pt x="14011" y="27829"/>
                    </a:cubicBezTo>
                    <a:cubicBezTo>
                      <a:pt x="6311" y="27829"/>
                      <a:pt x="132" y="21645"/>
                      <a:pt x="132" y="13937"/>
                    </a:cubicBezTo>
                    <a:cubicBezTo>
                      <a:pt x="132" y="6230"/>
                      <a:pt x="6311" y="45"/>
                      <a:pt x="14011" y="45"/>
                    </a:cubicBezTo>
                    <a:cubicBezTo>
                      <a:pt x="21711" y="45"/>
                      <a:pt x="27890" y="6230"/>
                      <a:pt x="27890" y="13937"/>
                    </a:cubicBezTo>
                    <a:lnTo>
                      <a:pt x="27890" y="13937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E72D9DE-909C-3E4A-B75C-508D0953A392}"/>
                  </a:ext>
                </a:extLst>
              </p:cNvPr>
              <p:cNvSpPr/>
              <p:nvPr/>
            </p:nvSpPr>
            <p:spPr>
              <a:xfrm>
                <a:off x="4066055" y="3718902"/>
                <a:ext cx="27516" cy="29640"/>
              </a:xfrm>
              <a:custGeom>
                <a:avLst/>
                <a:gdLst>
                  <a:gd name="connsiteX0" fmla="*/ 28032 w 27758"/>
                  <a:gd name="connsiteY0" fmla="*/ 14009 h 27784"/>
                  <a:gd name="connsiteX1" fmla="*/ 14153 w 27758"/>
                  <a:gd name="connsiteY1" fmla="*/ 27901 h 27784"/>
                  <a:gd name="connsiteX2" fmla="*/ 274 w 27758"/>
                  <a:gd name="connsiteY2" fmla="*/ 14009 h 27784"/>
                  <a:gd name="connsiteX3" fmla="*/ 14153 w 27758"/>
                  <a:gd name="connsiteY3" fmla="*/ 117 h 27784"/>
                  <a:gd name="connsiteX4" fmla="*/ 28032 w 27758"/>
                  <a:gd name="connsiteY4" fmla="*/ 14009 h 27784"/>
                  <a:gd name="connsiteX5" fmla="*/ 28032 w 27758"/>
                  <a:gd name="connsiteY5" fmla="*/ 1400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32" y="14009"/>
                    </a:moveTo>
                    <a:cubicBezTo>
                      <a:pt x="28032" y="21716"/>
                      <a:pt x="21853" y="27901"/>
                      <a:pt x="14153" y="27901"/>
                    </a:cubicBezTo>
                    <a:cubicBezTo>
                      <a:pt x="6453" y="27901"/>
                      <a:pt x="274" y="21716"/>
                      <a:pt x="274" y="14009"/>
                    </a:cubicBezTo>
                    <a:cubicBezTo>
                      <a:pt x="274" y="6302"/>
                      <a:pt x="6453" y="117"/>
                      <a:pt x="14153" y="117"/>
                    </a:cubicBezTo>
                    <a:cubicBezTo>
                      <a:pt x="21853" y="117"/>
                      <a:pt x="28032" y="6302"/>
                      <a:pt x="28032" y="14009"/>
                    </a:cubicBezTo>
                    <a:lnTo>
                      <a:pt x="28032" y="1400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61216D9-2652-F744-9669-ED017A3A6B93}"/>
                  </a:ext>
                </a:extLst>
              </p:cNvPr>
              <p:cNvSpPr/>
              <p:nvPr/>
            </p:nvSpPr>
            <p:spPr>
              <a:xfrm>
                <a:off x="4121088" y="3761244"/>
                <a:ext cx="27516" cy="27522"/>
              </a:xfrm>
              <a:custGeom>
                <a:avLst/>
                <a:gdLst>
                  <a:gd name="connsiteX0" fmla="*/ 28038 w 27758"/>
                  <a:gd name="connsiteY0" fmla="*/ 14013 h 27784"/>
                  <a:gd name="connsiteX1" fmla="*/ 14158 w 27758"/>
                  <a:gd name="connsiteY1" fmla="*/ 27906 h 27784"/>
                  <a:gd name="connsiteX2" fmla="*/ 279 w 27758"/>
                  <a:gd name="connsiteY2" fmla="*/ 14013 h 27784"/>
                  <a:gd name="connsiteX3" fmla="*/ 14158 w 27758"/>
                  <a:gd name="connsiteY3" fmla="*/ 121 h 27784"/>
                  <a:gd name="connsiteX4" fmla="*/ 28038 w 27758"/>
                  <a:gd name="connsiteY4" fmla="*/ 14013 h 27784"/>
                  <a:gd name="connsiteX5" fmla="*/ 28038 w 27758"/>
                  <a:gd name="connsiteY5" fmla="*/ 14013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38" y="14013"/>
                    </a:moveTo>
                    <a:cubicBezTo>
                      <a:pt x="28038" y="21721"/>
                      <a:pt x="21858" y="27906"/>
                      <a:pt x="14158" y="27906"/>
                    </a:cubicBezTo>
                    <a:cubicBezTo>
                      <a:pt x="6458" y="27906"/>
                      <a:pt x="279" y="21721"/>
                      <a:pt x="279" y="14013"/>
                    </a:cubicBezTo>
                    <a:cubicBezTo>
                      <a:pt x="279" y="6306"/>
                      <a:pt x="6458" y="121"/>
                      <a:pt x="14158" y="121"/>
                    </a:cubicBezTo>
                    <a:cubicBezTo>
                      <a:pt x="21858" y="121"/>
                      <a:pt x="28038" y="6306"/>
                      <a:pt x="28038" y="14013"/>
                    </a:cubicBezTo>
                    <a:lnTo>
                      <a:pt x="28038" y="14013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13B7191-323F-3A46-8C19-6F77DDC1F571}"/>
                  </a:ext>
                </a:extLst>
              </p:cNvPr>
              <p:cNvSpPr/>
              <p:nvPr/>
            </p:nvSpPr>
            <p:spPr>
              <a:xfrm>
                <a:off x="4174003" y="3761244"/>
                <a:ext cx="27517" cy="27522"/>
              </a:xfrm>
              <a:custGeom>
                <a:avLst/>
                <a:gdLst>
                  <a:gd name="connsiteX0" fmla="*/ 28043 w 27758"/>
                  <a:gd name="connsiteY0" fmla="*/ 14013 h 27784"/>
                  <a:gd name="connsiteX1" fmla="*/ 14164 w 27758"/>
                  <a:gd name="connsiteY1" fmla="*/ 27906 h 27784"/>
                  <a:gd name="connsiteX2" fmla="*/ 285 w 27758"/>
                  <a:gd name="connsiteY2" fmla="*/ 14013 h 27784"/>
                  <a:gd name="connsiteX3" fmla="*/ 14164 w 27758"/>
                  <a:gd name="connsiteY3" fmla="*/ 121 h 27784"/>
                  <a:gd name="connsiteX4" fmla="*/ 28043 w 27758"/>
                  <a:gd name="connsiteY4" fmla="*/ 14013 h 27784"/>
                  <a:gd name="connsiteX5" fmla="*/ 28043 w 27758"/>
                  <a:gd name="connsiteY5" fmla="*/ 14013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43" y="14013"/>
                    </a:moveTo>
                    <a:cubicBezTo>
                      <a:pt x="28043" y="21721"/>
                      <a:pt x="21864" y="27906"/>
                      <a:pt x="14164" y="27906"/>
                    </a:cubicBezTo>
                    <a:cubicBezTo>
                      <a:pt x="6464" y="27906"/>
                      <a:pt x="285" y="21721"/>
                      <a:pt x="285" y="14013"/>
                    </a:cubicBezTo>
                    <a:cubicBezTo>
                      <a:pt x="285" y="6306"/>
                      <a:pt x="6464" y="121"/>
                      <a:pt x="14164" y="121"/>
                    </a:cubicBezTo>
                    <a:cubicBezTo>
                      <a:pt x="21864" y="121"/>
                      <a:pt x="28043" y="6306"/>
                      <a:pt x="28043" y="14013"/>
                    </a:cubicBezTo>
                    <a:lnTo>
                      <a:pt x="28043" y="14013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7BFB03-0452-544B-9B84-0A053F56917B}"/>
                  </a:ext>
                </a:extLst>
              </p:cNvPr>
              <p:cNvSpPr/>
              <p:nvPr/>
            </p:nvSpPr>
            <p:spPr>
              <a:xfrm>
                <a:off x="4195169" y="3761244"/>
                <a:ext cx="27517" cy="27522"/>
              </a:xfrm>
              <a:custGeom>
                <a:avLst/>
                <a:gdLst>
                  <a:gd name="connsiteX0" fmla="*/ 28045 w 27758"/>
                  <a:gd name="connsiteY0" fmla="*/ 14013 h 27784"/>
                  <a:gd name="connsiteX1" fmla="*/ 14166 w 27758"/>
                  <a:gd name="connsiteY1" fmla="*/ 27906 h 27784"/>
                  <a:gd name="connsiteX2" fmla="*/ 287 w 27758"/>
                  <a:gd name="connsiteY2" fmla="*/ 14013 h 27784"/>
                  <a:gd name="connsiteX3" fmla="*/ 14166 w 27758"/>
                  <a:gd name="connsiteY3" fmla="*/ 121 h 27784"/>
                  <a:gd name="connsiteX4" fmla="*/ 28045 w 27758"/>
                  <a:gd name="connsiteY4" fmla="*/ 14013 h 27784"/>
                  <a:gd name="connsiteX5" fmla="*/ 28045 w 27758"/>
                  <a:gd name="connsiteY5" fmla="*/ 14013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45" y="14013"/>
                    </a:moveTo>
                    <a:cubicBezTo>
                      <a:pt x="28045" y="21721"/>
                      <a:pt x="21866" y="27906"/>
                      <a:pt x="14166" y="27906"/>
                    </a:cubicBezTo>
                    <a:cubicBezTo>
                      <a:pt x="6466" y="27906"/>
                      <a:pt x="287" y="21721"/>
                      <a:pt x="287" y="14013"/>
                    </a:cubicBezTo>
                    <a:cubicBezTo>
                      <a:pt x="287" y="6306"/>
                      <a:pt x="6466" y="121"/>
                      <a:pt x="14166" y="121"/>
                    </a:cubicBezTo>
                    <a:cubicBezTo>
                      <a:pt x="21866" y="121"/>
                      <a:pt x="28045" y="6306"/>
                      <a:pt x="28045" y="14013"/>
                    </a:cubicBezTo>
                    <a:lnTo>
                      <a:pt x="28045" y="14013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0CB6664-9239-9E40-93A1-FF2368E062B4}"/>
                  </a:ext>
                </a:extLst>
              </p:cNvPr>
              <p:cNvSpPr/>
              <p:nvPr/>
            </p:nvSpPr>
            <p:spPr>
              <a:xfrm>
                <a:off x="4207869" y="3780297"/>
                <a:ext cx="29633" cy="27523"/>
              </a:xfrm>
              <a:custGeom>
                <a:avLst/>
                <a:gdLst>
                  <a:gd name="connsiteX0" fmla="*/ 28047 w 27758"/>
                  <a:gd name="connsiteY0" fmla="*/ 14015 h 27784"/>
                  <a:gd name="connsiteX1" fmla="*/ 14168 w 27758"/>
                  <a:gd name="connsiteY1" fmla="*/ 27908 h 27784"/>
                  <a:gd name="connsiteX2" fmla="*/ 289 w 27758"/>
                  <a:gd name="connsiteY2" fmla="*/ 14015 h 27784"/>
                  <a:gd name="connsiteX3" fmla="*/ 14168 w 27758"/>
                  <a:gd name="connsiteY3" fmla="*/ 123 h 27784"/>
                  <a:gd name="connsiteX4" fmla="*/ 28047 w 27758"/>
                  <a:gd name="connsiteY4" fmla="*/ 14015 h 27784"/>
                  <a:gd name="connsiteX5" fmla="*/ 28047 w 27758"/>
                  <a:gd name="connsiteY5" fmla="*/ 14015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47" y="14015"/>
                    </a:moveTo>
                    <a:cubicBezTo>
                      <a:pt x="28047" y="21723"/>
                      <a:pt x="21868" y="27908"/>
                      <a:pt x="14168" y="27908"/>
                    </a:cubicBezTo>
                    <a:cubicBezTo>
                      <a:pt x="6468" y="27908"/>
                      <a:pt x="289" y="21723"/>
                      <a:pt x="289" y="14015"/>
                    </a:cubicBezTo>
                    <a:cubicBezTo>
                      <a:pt x="289" y="6308"/>
                      <a:pt x="6468" y="123"/>
                      <a:pt x="14168" y="123"/>
                    </a:cubicBezTo>
                    <a:cubicBezTo>
                      <a:pt x="21868" y="123"/>
                      <a:pt x="28047" y="6308"/>
                      <a:pt x="28047" y="14015"/>
                    </a:cubicBezTo>
                    <a:lnTo>
                      <a:pt x="28047" y="14015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453620C-E3F5-044B-8BE5-277CDF7E93E2}"/>
                  </a:ext>
                </a:extLst>
              </p:cNvPr>
              <p:cNvSpPr/>
              <p:nvPr/>
            </p:nvSpPr>
            <p:spPr>
              <a:xfrm>
                <a:off x="4245969" y="3828992"/>
                <a:ext cx="27517" cy="27522"/>
              </a:xfrm>
              <a:custGeom>
                <a:avLst/>
                <a:gdLst>
                  <a:gd name="connsiteX0" fmla="*/ 28051 w 27758"/>
                  <a:gd name="connsiteY0" fmla="*/ 14021 h 27784"/>
                  <a:gd name="connsiteX1" fmla="*/ 14172 w 27758"/>
                  <a:gd name="connsiteY1" fmla="*/ 27913 h 27784"/>
                  <a:gd name="connsiteX2" fmla="*/ 293 w 27758"/>
                  <a:gd name="connsiteY2" fmla="*/ 14021 h 27784"/>
                  <a:gd name="connsiteX3" fmla="*/ 14172 w 27758"/>
                  <a:gd name="connsiteY3" fmla="*/ 128 h 27784"/>
                  <a:gd name="connsiteX4" fmla="*/ 28051 w 27758"/>
                  <a:gd name="connsiteY4" fmla="*/ 14021 h 27784"/>
                  <a:gd name="connsiteX5" fmla="*/ 28051 w 27758"/>
                  <a:gd name="connsiteY5" fmla="*/ 14021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51" y="14021"/>
                    </a:moveTo>
                    <a:cubicBezTo>
                      <a:pt x="28051" y="21728"/>
                      <a:pt x="21872" y="27913"/>
                      <a:pt x="14172" y="27913"/>
                    </a:cubicBezTo>
                    <a:cubicBezTo>
                      <a:pt x="6472" y="27913"/>
                      <a:pt x="293" y="21728"/>
                      <a:pt x="293" y="14021"/>
                    </a:cubicBezTo>
                    <a:cubicBezTo>
                      <a:pt x="293" y="6313"/>
                      <a:pt x="6472" y="128"/>
                      <a:pt x="14172" y="128"/>
                    </a:cubicBezTo>
                    <a:cubicBezTo>
                      <a:pt x="21872" y="128"/>
                      <a:pt x="28051" y="6313"/>
                      <a:pt x="28051" y="14021"/>
                    </a:cubicBezTo>
                    <a:lnTo>
                      <a:pt x="28051" y="14021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A286EBB-D6B4-E944-9952-57BDB610629D}"/>
                  </a:ext>
                </a:extLst>
              </p:cNvPr>
              <p:cNvSpPr/>
              <p:nvPr/>
            </p:nvSpPr>
            <p:spPr>
              <a:xfrm>
                <a:off x="4286186" y="3875568"/>
                <a:ext cx="27516" cy="27522"/>
              </a:xfrm>
              <a:custGeom>
                <a:avLst/>
                <a:gdLst>
                  <a:gd name="connsiteX0" fmla="*/ 28055 w 27758"/>
                  <a:gd name="connsiteY0" fmla="*/ 14026 h 27784"/>
                  <a:gd name="connsiteX1" fmla="*/ 14176 w 27758"/>
                  <a:gd name="connsiteY1" fmla="*/ 27918 h 27784"/>
                  <a:gd name="connsiteX2" fmla="*/ 297 w 27758"/>
                  <a:gd name="connsiteY2" fmla="*/ 14026 h 27784"/>
                  <a:gd name="connsiteX3" fmla="*/ 14176 w 27758"/>
                  <a:gd name="connsiteY3" fmla="*/ 133 h 27784"/>
                  <a:gd name="connsiteX4" fmla="*/ 28055 w 27758"/>
                  <a:gd name="connsiteY4" fmla="*/ 14026 h 27784"/>
                  <a:gd name="connsiteX5" fmla="*/ 28055 w 27758"/>
                  <a:gd name="connsiteY5" fmla="*/ 14026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55" y="14026"/>
                    </a:moveTo>
                    <a:cubicBezTo>
                      <a:pt x="28055" y="21733"/>
                      <a:pt x="21876" y="27918"/>
                      <a:pt x="14176" y="27918"/>
                    </a:cubicBezTo>
                    <a:cubicBezTo>
                      <a:pt x="6476" y="27918"/>
                      <a:pt x="297" y="21733"/>
                      <a:pt x="297" y="14026"/>
                    </a:cubicBezTo>
                    <a:cubicBezTo>
                      <a:pt x="297" y="6318"/>
                      <a:pt x="6476" y="133"/>
                      <a:pt x="14176" y="133"/>
                    </a:cubicBezTo>
                    <a:cubicBezTo>
                      <a:pt x="21876" y="133"/>
                      <a:pt x="28055" y="6318"/>
                      <a:pt x="28055" y="14026"/>
                    </a:cubicBezTo>
                    <a:lnTo>
                      <a:pt x="28055" y="14026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9CBC1D7-1945-CA4F-903E-CB4949EDBC5E}"/>
                  </a:ext>
                </a:extLst>
              </p:cNvPr>
              <p:cNvSpPr/>
              <p:nvPr/>
            </p:nvSpPr>
            <p:spPr>
              <a:xfrm>
                <a:off x="4332752" y="3898856"/>
                <a:ext cx="27516" cy="27523"/>
              </a:xfrm>
              <a:custGeom>
                <a:avLst/>
                <a:gdLst>
                  <a:gd name="connsiteX0" fmla="*/ 28060 w 27758"/>
                  <a:gd name="connsiteY0" fmla="*/ 14028 h 27784"/>
                  <a:gd name="connsiteX1" fmla="*/ 14181 w 27758"/>
                  <a:gd name="connsiteY1" fmla="*/ 27920 h 27784"/>
                  <a:gd name="connsiteX2" fmla="*/ 302 w 27758"/>
                  <a:gd name="connsiteY2" fmla="*/ 14028 h 27784"/>
                  <a:gd name="connsiteX3" fmla="*/ 14181 w 27758"/>
                  <a:gd name="connsiteY3" fmla="*/ 136 h 27784"/>
                  <a:gd name="connsiteX4" fmla="*/ 28060 w 27758"/>
                  <a:gd name="connsiteY4" fmla="*/ 14028 h 27784"/>
                  <a:gd name="connsiteX5" fmla="*/ 28060 w 27758"/>
                  <a:gd name="connsiteY5" fmla="*/ 14028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60" y="14028"/>
                    </a:moveTo>
                    <a:cubicBezTo>
                      <a:pt x="28060" y="21735"/>
                      <a:pt x="21881" y="27920"/>
                      <a:pt x="14181" y="27920"/>
                    </a:cubicBezTo>
                    <a:cubicBezTo>
                      <a:pt x="6481" y="27920"/>
                      <a:pt x="302" y="21735"/>
                      <a:pt x="302" y="14028"/>
                    </a:cubicBezTo>
                    <a:cubicBezTo>
                      <a:pt x="302" y="6320"/>
                      <a:pt x="6481" y="136"/>
                      <a:pt x="14181" y="136"/>
                    </a:cubicBezTo>
                    <a:cubicBezTo>
                      <a:pt x="21881" y="136"/>
                      <a:pt x="28060" y="6320"/>
                      <a:pt x="28060" y="14028"/>
                    </a:cubicBezTo>
                    <a:lnTo>
                      <a:pt x="28060" y="14028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B58DDFA-61B2-0047-8AEC-99B885390515}"/>
                  </a:ext>
                </a:extLst>
              </p:cNvPr>
              <p:cNvSpPr/>
              <p:nvPr/>
            </p:nvSpPr>
            <p:spPr>
              <a:xfrm>
                <a:off x="4341219" y="3898856"/>
                <a:ext cx="29633" cy="27523"/>
              </a:xfrm>
              <a:custGeom>
                <a:avLst/>
                <a:gdLst>
                  <a:gd name="connsiteX0" fmla="*/ 28061 w 27758"/>
                  <a:gd name="connsiteY0" fmla="*/ 14028 h 27784"/>
                  <a:gd name="connsiteX1" fmla="*/ 14182 w 27758"/>
                  <a:gd name="connsiteY1" fmla="*/ 27920 h 27784"/>
                  <a:gd name="connsiteX2" fmla="*/ 303 w 27758"/>
                  <a:gd name="connsiteY2" fmla="*/ 14028 h 27784"/>
                  <a:gd name="connsiteX3" fmla="*/ 14182 w 27758"/>
                  <a:gd name="connsiteY3" fmla="*/ 136 h 27784"/>
                  <a:gd name="connsiteX4" fmla="*/ 28061 w 27758"/>
                  <a:gd name="connsiteY4" fmla="*/ 14028 h 27784"/>
                  <a:gd name="connsiteX5" fmla="*/ 28061 w 27758"/>
                  <a:gd name="connsiteY5" fmla="*/ 14028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61" y="14028"/>
                    </a:moveTo>
                    <a:cubicBezTo>
                      <a:pt x="28061" y="21735"/>
                      <a:pt x="21882" y="27920"/>
                      <a:pt x="14182" y="27920"/>
                    </a:cubicBezTo>
                    <a:cubicBezTo>
                      <a:pt x="6482" y="27920"/>
                      <a:pt x="303" y="21735"/>
                      <a:pt x="303" y="14028"/>
                    </a:cubicBezTo>
                    <a:cubicBezTo>
                      <a:pt x="303" y="6320"/>
                      <a:pt x="6482" y="136"/>
                      <a:pt x="14182" y="136"/>
                    </a:cubicBezTo>
                    <a:cubicBezTo>
                      <a:pt x="21882" y="136"/>
                      <a:pt x="28061" y="6320"/>
                      <a:pt x="28061" y="14028"/>
                    </a:cubicBezTo>
                    <a:lnTo>
                      <a:pt x="28061" y="14028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6E1E419-F521-B049-A808-5CA651C571C8}"/>
                  </a:ext>
                </a:extLst>
              </p:cNvPr>
              <p:cNvSpPr/>
              <p:nvPr/>
            </p:nvSpPr>
            <p:spPr>
              <a:xfrm>
                <a:off x="4440700" y="3898856"/>
                <a:ext cx="27517" cy="27523"/>
              </a:xfrm>
              <a:custGeom>
                <a:avLst/>
                <a:gdLst>
                  <a:gd name="connsiteX0" fmla="*/ 28071 w 27758"/>
                  <a:gd name="connsiteY0" fmla="*/ 14028 h 27784"/>
                  <a:gd name="connsiteX1" fmla="*/ 14192 w 27758"/>
                  <a:gd name="connsiteY1" fmla="*/ 27920 h 27784"/>
                  <a:gd name="connsiteX2" fmla="*/ 313 w 27758"/>
                  <a:gd name="connsiteY2" fmla="*/ 14028 h 27784"/>
                  <a:gd name="connsiteX3" fmla="*/ 14192 w 27758"/>
                  <a:gd name="connsiteY3" fmla="*/ 136 h 27784"/>
                  <a:gd name="connsiteX4" fmla="*/ 28071 w 27758"/>
                  <a:gd name="connsiteY4" fmla="*/ 14028 h 27784"/>
                  <a:gd name="connsiteX5" fmla="*/ 28071 w 27758"/>
                  <a:gd name="connsiteY5" fmla="*/ 14028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71" y="14028"/>
                    </a:moveTo>
                    <a:cubicBezTo>
                      <a:pt x="28071" y="21735"/>
                      <a:pt x="21892" y="27920"/>
                      <a:pt x="14192" y="27920"/>
                    </a:cubicBezTo>
                    <a:cubicBezTo>
                      <a:pt x="6492" y="27920"/>
                      <a:pt x="313" y="21735"/>
                      <a:pt x="313" y="14028"/>
                    </a:cubicBezTo>
                    <a:cubicBezTo>
                      <a:pt x="313" y="6320"/>
                      <a:pt x="6492" y="136"/>
                      <a:pt x="14192" y="136"/>
                    </a:cubicBezTo>
                    <a:cubicBezTo>
                      <a:pt x="21892" y="136"/>
                      <a:pt x="28071" y="6320"/>
                      <a:pt x="28071" y="14028"/>
                    </a:cubicBezTo>
                    <a:lnTo>
                      <a:pt x="28071" y="14028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DAC9BD-39B2-1848-B569-975DCB18603D}"/>
                  </a:ext>
                </a:extLst>
              </p:cNvPr>
              <p:cNvSpPr/>
              <p:nvPr/>
            </p:nvSpPr>
            <p:spPr>
              <a:xfrm>
                <a:off x="4453400" y="3924261"/>
                <a:ext cx="27517" cy="27523"/>
              </a:xfrm>
              <a:custGeom>
                <a:avLst/>
                <a:gdLst>
                  <a:gd name="connsiteX0" fmla="*/ 28073 w 27758"/>
                  <a:gd name="connsiteY0" fmla="*/ 14031 h 27784"/>
                  <a:gd name="connsiteX1" fmla="*/ 14193 w 27758"/>
                  <a:gd name="connsiteY1" fmla="*/ 27923 h 27784"/>
                  <a:gd name="connsiteX2" fmla="*/ 314 w 27758"/>
                  <a:gd name="connsiteY2" fmla="*/ 14031 h 27784"/>
                  <a:gd name="connsiteX3" fmla="*/ 14193 w 27758"/>
                  <a:gd name="connsiteY3" fmla="*/ 138 h 27784"/>
                  <a:gd name="connsiteX4" fmla="*/ 28073 w 27758"/>
                  <a:gd name="connsiteY4" fmla="*/ 14031 h 27784"/>
                  <a:gd name="connsiteX5" fmla="*/ 28073 w 27758"/>
                  <a:gd name="connsiteY5" fmla="*/ 14031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73" y="14031"/>
                    </a:moveTo>
                    <a:cubicBezTo>
                      <a:pt x="28073" y="21738"/>
                      <a:pt x="21894" y="27923"/>
                      <a:pt x="14193" y="27923"/>
                    </a:cubicBezTo>
                    <a:cubicBezTo>
                      <a:pt x="6493" y="27923"/>
                      <a:pt x="314" y="21738"/>
                      <a:pt x="314" y="14031"/>
                    </a:cubicBezTo>
                    <a:cubicBezTo>
                      <a:pt x="314" y="6323"/>
                      <a:pt x="6493" y="138"/>
                      <a:pt x="14193" y="138"/>
                    </a:cubicBezTo>
                    <a:cubicBezTo>
                      <a:pt x="21894" y="138"/>
                      <a:pt x="28073" y="6323"/>
                      <a:pt x="28073" y="14031"/>
                    </a:cubicBezTo>
                    <a:lnTo>
                      <a:pt x="28073" y="14031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1FA3E8-ADB0-D640-9B63-805BED41F9FD}"/>
                  </a:ext>
                </a:extLst>
              </p:cNvPr>
              <p:cNvSpPr/>
              <p:nvPr/>
            </p:nvSpPr>
            <p:spPr>
              <a:xfrm>
                <a:off x="4474567" y="3924261"/>
                <a:ext cx="27517" cy="27523"/>
              </a:xfrm>
              <a:custGeom>
                <a:avLst/>
                <a:gdLst>
                  <a:gd name="connsiteX0" fmla="*/ 28075 w 27758"/>
                  <a:gd name="connsiteY0" fmla="*/ 14031 h 27784"/>
                  <a:gd name="connsiteX1" fmla="*/ 14196 w 27758"/>
                  <a:gd name="connsiteY1" fmla="*/ 27923 h 27784"/>
                  <a:gd name="connsiteX2" fmla="*/ 317 w 27758"/>
                  <a:gd name="connsiteY2" fmla="*/ 14031 h 27784"/>
                  <a:gd name="connsiteX3" fmla="*/ 14196 w 27758"/>
                  <a:gd name="connsiteY3" fmla="*/ 138 h 27784"/>
                  <a:gd name="connsiteX4" fmla="*/ 28075 w 27758"/>
                  <a:gd name="connsiteY4" fmla="*/ 14031 h 27784"/>
                  <a:gd name="connsiteX5" fmla="*/ 28075 w 27758"/>
                  <a:gd name="connsiteY5" fmla="*/ 14031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75" y="14031"/>
                    </a:moveTo>
                    <a:cubicBezTo>
                      <a:pt x="28075" y="21738"/>
                      <a:pt x="21896" y="27923"/>
                      <a:pt x="14196" y="27923"/>
                    </a:cubicBezTo>
                    <a:cubicBezTo>
                      <a:pt x="6496" y="27923"/>
                      <a:pt x="317" y="21738"/>
                      <a:pt x="317" y="14031"/>
                    </a:cubicBezTo>
                    <a:cubicBezTo>
                      <a:pt x="317" y="6323"/>
                      <a:pt x="6496" y="138"/>
                      <a:pt x="14196" y="138"/>
                    </a:cubicBezTo>
                    <a:cubicBezTo>
                      <a:pt x="21896" y="138"/>
                      <a:pt x="28075" y="6323"/>
                      <a:pt x="28075" y="14031"/>
                    </a:cubicBezTo>
                    <a:lnTo>
                      <a:pt x="28075" y="14031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61472D9-4313-6240-A7FE-D8A4EE2D6C4A}"/>
                  </a:ext>
                </a:extLst>
              </p:cNvPr>
              <p:cNvSpPr/>
              <p:nvPr/>
            </p:nvSpPr>
            <p:spPr>
              <a:xfrm>
                <a:off x="4516900" y="3924261"/>
                <a:ext cx="27517" cy="27523"/>
              </a:xfrm>
              <a:custGeom>
                <a:avLst/>
                <a:gdLst>
                  <a:gd name="connsiteX0" fmla="*/ 28079 w 27758"/>
                  <a:gd name="connsiteY0" fmla="*/ 14031 h 27784"/>
                  <a:gd name="connsiteX1" fmla="*/ 14200 w 27758"/>
                  <a:gd name="connsiteY1" fmla="*/ 27923 h 27784"/>
                  <a:gd name="connsiteX2" fmla="*/ 321 w 27758"/>
                  <a:gd name="connsiteY2" fmla="*/ 14031 h 27784"/>
                  <a:gd name="connsiteX3" fmla="*/ 14200 w 27758"/>
                  <a:gd name="connsiteY3" fmla="*/ 138 h 27784"/>
                  <a:gd name="connsiteX4" fmla="*/ 28079 w 27758"/>
                  <a:gd name="connsiteY4" fmla="*/ 14031 h 27784"/>
                  <a:gd name="connsiteX5" fmla="*/ 28079 w 27758"/>
                  <a:gd name="connsiteY5" fmla="*/ 14031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79" y="14031"/>
                    </a:moveTo>
                    <a:cubicBezTo>
                      <a:pt x="28079" y="21738"/>
                      <a:pt x="21900" y="27923"/>
                      <a:pt x="14200" y="27923"/>
                    </a:cubicBezTo>
                    <a:cubicBezTo>
                      <a:pt x="6500" y="27923"/>
                      <a:pt x="321" y="21738"/>
                      <a:pt x="321" y="14031"/>
                    </a:cubicBezTo>
                    <a:cubicBezTo>
                      <a:pt x="321" y="6323"/>
                      <a:pt x="6500" y="138"/>
                      <a:pt x="14200" y="138"/>
                    </a:cubicBezTo>
                    <a:cubicBezTo>
                      <a:pt x="21900" y="138"/>
                      <a:pt x="28079" y="6323"/>
                      <a:pt x="28079" y="14031"/>
                    </a:cubicBezTo>
                    <a:lnTo>
                      <a:pt x="28079" y="14031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5585554-1C28-5941-B968-C134B0731434}"/>
                  </a:ext>
                </a:extLst>
              </p:cNvPr>
              <p:cNvSpPr/>
              <p:nvPr/>
            </p:nvSpPr>
            <p:spPr>
              <a:xfrm>
                <a:off x="4588866" y="3924261"/>
                <a:ext cx="27517" cy="27523"/>
              </a:xfrm>
              <a:custGeom>
                <a:avLst/>
                <a:gdLst>
                  <a:gd name="connsiteX0" fmla="*/ 28087 w 27758"/>
                  <a:gd name="connsiteY0" fmla="*/ 14031 h 27784"/>
                  <a:gd name="connsiteX1" fmla="*/ 14208 w 27758"/>
                  <a:gd name="connsiteY1" fmla="*/ 27923 h 27784"/>
                  <a:gd name="connsiteX2" fmla="*/ 329 w 27758"/>
                  <a:gd name="connsiteY2" fmla="*/ 14031 h 27784"/>
                  <a:gd name="connsiteX3" fmla="*/ 14208 w 27758"/>
                  <a:gd name="connsiteY3" fmla="*/ 138 h 27784"/>
                  <a:gd name="connsiteX4" fmla="*/ 28087 w 27758"/>
                  <a:gd name="connsiteY4" fmla="*/ 14031 h 27784"/>
                  <a:gd name="connsiteX5" fmla="*/ 28087 w 27758"/>
                  <a:gd name="connsiteY5" fmla="*/ 14031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87" y="14031"/>
                    </a:moveTo>
                    <a:cubicBezTo>
                      <a:pt x="28087" y="21738"/>
                      <a:pt x="21908" y="27923"/>
                      <a:pt x="14208" y="27923"/>
                    </a:cubicBezTo>
                    <a:cubicBezTo>
                      <a:pt x="6508" y="27923"/>
                      <a:pt x="329" y="21738"/>
                      <a:pt x="329" y="14031"/>
                    </a:cubicBezTo>
                    <a:cubicBezTo>
                      <a:pt x="329" y="6323"/>
                      <a:pt x="6508" y="138"/>
                      <a:pt x="14208" y="138"/>
                    </a:cubicBezTo>
                    <a:cubicBezTo>
                      <a:pt x="21908" y="138"/>
                      <a:pt x="28087" y="6323"/>
                      <a:pt x="28087" y="14031"/>
                    </a:cubicBezTo>
                    <a:lnTo>
                      <a:pt x="28087" y="14031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5CFAC17-75A7-8E41-B0BB-D9361F9C13B0}"/>
                  </a:ext>
                </a:extLst>
              </p:cNvPr>
              <p:cNvSpPr/>
              <p:nvPr/>
            </p:nvSpPr>
            <p:spPr>
              <a:xfrm>
                <a:off x="4538066" y="3924261"/>
                <a:ext cx="27517" cy="27523"/>
              </a:xfrm>
              <a:custGeom>
                <a:avLst/>
                <a:gdLst>
                  <a:gd name="connsiteX0" fmla="*/ 28081 w 27758"/>
                  <a:gd name="connsiteY0" fmla="*/ 14031 h 27784"/>
                  <a:gd name="connsiteX1" fmla="*/ 14202 w 27758"/>
                  <a:gd name="connsiteY1" fmla="*/ 27923 h 27784"/>
                  <a:gd name="connsiteX2" fmla="*/ 323 w 27758"/>
                  <a:gd name="connsiteY2" fmla="*/ 14031 h 27784"/>
                  <a:gd name="connsiteX3" fmla="*/ 14202 w 27758"/>
                  <a:gd name="connsiteY3" fmla="*/ 138 h 27784"/>
                  <a:gd name="connsiteX4" fmla="*/ 28081 w 27758"/>
                  <a:gd name="connsiteY4" fmla="*/ 14031 h 27784"/>
                  <a:gd name="connsiteX5" fmla="*/ 28081 w 27758"/>
                  <a:gd name="connsiteY5" fmla="*/ 14031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81" y="14031"/>
                    </a:moveTo>
                    <a:cubicBezTo>
                      <a:pt x="28081" y="21738"/>
                      <a:pt x="21902" y="27923"/>
                      <a:pt x="14202" y="27923"/>
                    </a:cubicBezTo>
                    <a:cubicBezTo>
                      <a:pt x="6502" y="27923"/>
                      <a:pt x="323" y="21738"/>
                      <a:pt x="323" y="14031"/>
                    </a:cubicBezTo>
                    <a:cubicBezTo>
                      <a:pt x="323" y="6323"/>
                      <a:pt x="6502" y="138"/>
                      <a:pt x="14202" y="138"/>
                    </a:cubicBezTo>
                    <a:cubicBezTo>
                      <a:pt x="21902" y="138"/>
                      <a:pt x="28081" y="6323"/>
                      <a:pt x="28081" y="14031"/>
                    </a:cubicBezTo>
                    <a:lnTo>
                      <a:pt x="28081" y="14031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23E8454-88EC-444F-888F-C04302A3C158}"/>
                  </a:ext>
                </a:extLst>
              </p:cNvPr>
              <p:cNvSpPr/>
              <p:nvPr/>
            </p:nvSpPr>
            <p:spPr>
              <a:xfrm>
                <a:off x="4550766" y="3924261"/>
                <a:ext cx="27517" cy="27523"/>
              </a:xfrm>
              <a:custGeom>
                <a:avLst/>
                <a:gdLst>
                  <a:gd name="connsiteX0" fmla="*/ 28083 w 27758"/>
                  <a:gd name="connsiteY0" fmla="*/ 14031 h 27784"/>
                  <a:gd name="connsiteX1" fmla="*/ 14204 w 27758"/>
                  <a:gd name="connsiteY1" fmla="*/ 27923 h 27784"/>
                  <a:gd name="connsiteX2" fmla="*/ 325 w 27758"/>
                  <a:gd name="connsiteY2" fmla="*/ 14031 h 27784"/>
                  <a:gd name="connsiteX3" fmla="*/ 14204 w 27758"/>
                  <a:gd name="connsiteY3" fmla="*/ 138 h 27784"/>
                  <a:gd name="connsiteX4" fmla="*/ 28083 w 27758"/>
                  <a:gd name="connsiteY4" fmla="*/ 14031 h 27784"/>
                  <a:gd name="connsiteX5" fmla="*/ 28083 w 27758"/>
                  <a:gd name="connsiteY5" fmla="*/ 14031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83" y="14031"/>
                    </a:moveTo>
                    <a:cubicBezTo>
                      <a:pt x="28083" y="21738"/>
                      <a:pt x="21904" y="27923"/>
                      <a:pt x="14204" y="27923"/>
                    </a:cubicBezTo>
                    <a:cubicBezTo>
                      <a:pt x="6504" y="27923"/>
                      <a:pt x="325" y="21738"/>
                      <a:pt x="325" y="14031"/>
                    </a:cubicBezTo>
                    <a:cubicBezTo>
                      <a:pt x="325" y="6323"/>
                      <a:pt x="6504" y="138"/>
                      <a:pt x="14204" y="138"/>
                    </a:cubicBezTo>
                    <a:cubicBezTo>
                      <a:pt x="21904" y="138"/>
                      <a:pt x="28083" y="6323"/>
                      <a:pt x="28083" y="14031"/>
                    </a:cubicBezTo>
                    <a:lnTo>
                      <a:pt x="28083" y="14031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846C0EA-1ACF-7E45-BA87-875A94A79970}"/>
                  </a:ext>
                </a:extLst>
              </p:cNvPr>
              <p:cNvSpPr/>
              <p:nvPr/>
            </p:nvSpPr>
            <p:spPr>
              <a:xfrm>
                <a:off x="4624849" y="3964487"/>
                <a:ext cx="27516" cy="27522"/>
              </a:xfrm>
              <a:custGeom>
                <a:avLst/>
                <a:gdLst>
                  <a:gd name="connsiteX0" fmla="*/ 28091 w 27758"/>
                  <a:gd name="connsiteY0" fmla="*/ 14035 h 27784"/>
                  <a:gd name="connsiteX1" fmla="*/ 14211 w 27758"/>
                  <a:gd name="connsiteY1" fmla="*/ 27927 h 27784"/>
                  <a:gd name="connsiteX2" fmla="*/ 332 w 27758"/>
                  <a:gd name="connsiteY2" fmla="*/ 14035 h 27784"/>
                  <a:gd name="connsiteX3" fmla="*/ 14211 w 27758"/>
                  <a:gd name="connsiteY3" fmla="*/ 143 h 27784"/>
                  <a:gd name="connsiteX4" fmla="*/ 28091 w 27758"/>
                  <a:gd name="connsiteY4" fmla="*/ 14035 h 27784"/>
                  <a:gd name="connsiteX5" fmla="*/ 28091 w 27758"/>
                  <a:gd name="connsiteY5" fmla="*/ 14035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91" y="14035"/>
                    </a:moveTo>
                    <a:cubicBezTo>
                      <a:pt x="28091" y="21742"/>
                      <a:pt x="21911" y="27927"/>
                      <a:pt x="14211" y="27927"/>
                    </a:cubicBezTo>
                    <a:cubicBezTo>
                      <a:pt x="6511" y="27927"/>
                      <a:pt x="332" y="21742"/>
                      <a:pt x="332" y="14035"/>
                    </a:cubicBezTo>
                    <a:cubicBezTo>
                      <a:pt x="332" y="6327"/>
                      <a:pt x="6511" y="143"/>
                      <a:pt x="14211" y="143"/>
                    </a:cubicBezTo>
                    <a:cubicBezTo>
                      <a:pt x="21911" y="143"/>
                      <a:pt x="28091" y="6327"/>
                      <a:pt x="28091" y="14035"/>
                    </a:cubicBezTo>
                    <a:lnTo>
                      <a:pt x="28091" y="14035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5DA911-0C85-8547-86A8-CAC5038A6DDF}"/>
                  </a:ext>
                </a:extLst>
              </p:cNvPr>
              <p:cNvSpPr/>
              <p:nvPr/>
            </p:nvSpPr>
            <p:spPr>
              <a:xfrm>
                <a:off x="4639665" y="3964487"/>
                <a:ext cx="27517" cy="27522"/>
              </a:xfrm>
              <a:custGeom>
                <a:avLst/>
                <a:gdLst>
                  <a:gd name="connsiteX0" fmla="*/ 28092 w 27758"/>
                  <a:gd name="connsiteY0" fmla="*/ 14035 h 27784"/>
                  <a:gd name="connsiteX1" fmla="*/ 14213 w 27758"/>
                  <a:gd name="connsiteY1" fmla="*/ 27927 h 27784"/>
                  <a:gd name="connsiteX2" fmla="*/ 334 w 27758"/>
                  <a:gd name="connsiteY2" fmla="*/ 14035 h 27784"/>
                  <a:gd name="connsiteX3" fmla="*/ 14213 w 27758"/>
                  <a:gd name="connsiteY3" fmla="*/ 143 h 27784"/>
                  <a:gd name="connsiteX4" fmla="*/ 28092 w 27758"/>
                  <a:gd name="connsiteY4" fmla="*/ 14035 h 27784"/>
                  <a:gd name="connsiteX5" fmla="*/ 28092 w 27758"/>
                  <a:gd name="connsiteY5" fmla="*/ 14035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92" y="14035"/>
                    </a:moveTo>
                    <a:cubicBezTo>
                      <a:pt x="28092" y="21742"/>
                      <a:pt x="21913" y="27927"/>
                      <a:pt x="14213" y="27927"/>
                    </a:cubicBezTo>
                    <a:cubicBezTo>
                      <a:pt x="6513" y="27927"/>
                      <a:pt x="334" y="21742"/>
                      <a:pt x="334" y="14035"/>
                    </a:cubicBezTo>
                    <a:cubicBezTo>
                      <a:pt x="334" y="6327"/>
                      <a:pt x="6513" y="143"/>
                      <a:pt x="14213" y="143"/>
                    </a:cubicBezTo>
                    <a:cubicBezTo>
                      <a:pt x="21913" y="143"/>
                      <a:pt x="28092" y="6327"/>
                      <a:pt x="28092" y="14035"/>
                    </a:cubicBezTo>
                    <a:lnTo>
                      <a:pt x="28092" y="14035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0E01633-DAA1-CF49-BF16-D133F2494A4A}"/>
                  </a:ext>
                </a:extLst>
              </p:cNvPr>
              <p:cNvSpPr/>
              <p:nvPr/>
            </p:nvSpPr>
            <p:spPr>
              <a:xfrm>
                <a:off x="4694698" y="4013180"/>
                <a:ext cx="27517" cy="27523"/>
              </a:xfrm>
              <a:custGeom>
                <a:avLst/>
                <a:gdLst>
                  <a:gd name="connsiteX0" fmla="*/ 28098 w 27758"/>
                  <a:gd name="connsiteY0" fmla="*/ 14040 h 27784"/>
                  <a:gd name="connsiteX1" fmla="*/ 14219 w 27758"/>
                  <a:gd name="connsiteY1" fmla="*/ 27932 h 27784"/>
                  <a:gd name="connsiteX2" fmla="*/ 340 w 27758"/>
                  <a:gd name="connsiteY2" fmla="*/ 14040 h 27784"/>
                  <a:gd name="connsiteX3" fmla="*/ 14219 w 27758"/>
                  <a:gd name="connsiteY3" fmla="*/ 148 h 27784"/>
                  <a:gd name="connsiteX4" fmla="*/ 28098 w 27758"/>
                  <a:gd name="connsiteY4" fmla="*/ 14040 h 27784"/>
                  <a:gd name="connsiteX5" fmla="*/ 28098 w 27758"/>
                  <a:gd name="connsiteY5" fmla="*/ 14040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98" y="14040"/>
                    </a:moveTo>
                    <a:cubicBezTo>
                      <a:pt x="28098" y="21747"/>
                      <a:pt x="21919" y="27932"/>
                      <a:pt x="14219" y="27932"/>
                    </a:cubicBezTo>
                    <a:cubicBezTo>
                      <a:pt x="6519" y="27932"/>
                      <a:pt x="340" y="21747"/>
                      <a:pt x="340" y="14040"/>
                    </a:cubicBezTo>
                    <a:cubicBezTo>
                      <a:pt x="340" y="6333"/>
                      <a:pt x="6519" y="148"/>
                      <a:pt x="14219" y="148"/>
                    </a:cubicBezTo>
                    <a:cubicBezTo>
                      <a:pt x="21919" y="148"/>
                      <a:pt x="28098" y="6333"/>
                      <a:pt x="28098" y="14040"/>
                    </a:cubicBezTo>
                    <a:lnTo>
                      <a:pt x="28098" y="14040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3B8AB13-F6D2-334C-AA22-43B5733C0899}"/>
                  </a:ext>
                </a:extLst>
              </p:cNvPr>
              <p:cNvSpPr/>
              <p:nvPr/>
            </p:nvSpPr>
            <p:spPr>
              <a:xfrm>
                <a:off x="4698931" y="4013180"/>
                <a:ext cx="27517" cy="27523"/>
              </a:xfrm>
              <a:custGeom>
                <a:avLst/>
                <a:gdLst>
                  <a:gd name="connsiteX0" fmla="*/ 28098 w 27758"/>
                  <a:gd name="connsiteY0" fmla="*/ 14040 h 27784"/>
                  <a:gd name="connsiteX1" fmla="*/ 14219 w 27758"/>
                  <a:gd name="connsiteY1" fmla="*/ 27932 h 27784"/>
                  <a:gd name="connsiteX2" fmla="*/ 340 w 27758"/>
                  <a:gd name="connsiteY2" fmla="*/ 14040 h 27784"/>
                  <a:gd name="connsiteX3" fmla="*/ 14219 w 27758"/>
                  <a:gd name="connsiteY3" fmla="*/ 148 h 27784"/>
                  <a:gd name="connsiteX4" fmla="*/ 28098 w 27758"/>
                  <a:gd name="connsiteY4" fmla="*/ 14040 h 27784"/>
                  <a:gd name="connsiteX5" fmla="*/ 28098 w 27758"/>
                  <a:gd name="connsiteY5" fmla="*/ 14040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98" y="14040"/>
                    </a:moveTo>
                    <a:cubicBezTo>
                      <a:pt x="28098" y="21747"/>
                      <a:pt x="21919" y="27932"/>
                      <a:pt x="14219" y="27932"/>
                    </a:cubicBezTo>
                    <a:cubicBezTo>
                      <a:pt x="6519" y="27932"/>
                      <a:pt x="340" y="21747"/>
                      <a:pt x="340" y="14040"/>
                    </a:cubicBezTo>
                    <a:cubicBezTo>
                      <a:pt x="340" y="6333"/>
                      <a:pt x="6519" y="148"/>
                      <a:pt x="14219" y="148"/>
                    </a:cubicBezTo>
                    <a:cubicBezTo>
                      <a:pt x="21919" y="148"/>
                      <a:pt x="28098" y="6333"/>
                      <a:pt x="28098" y="14040"/>
                    </a:cubicBezTo>
                    <a:lnTo>
                      <a:pt x="28098" y="14040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AE1FB6B-7DF1-5A4B-9555-A32ECD14A291}"/>
                  </a:ext>
                </a:extLst>
              </p:cNvPr>
              <p:cNvSpPr/>
              <p:nvPr/>
            </p:nvSpPr>
            <p:spPr>
              <a:xfrm>
                <a:off x="4717982" y="4055523"/>
                <a:ext cx="27516" cy="27523"/>
              </a:xfrm>
              <a:custGeom>
                <a:avLst/>
                <a:gdLst>
                  <a:gd name="connsiteX0" fmla="*/ 28100 w 27758"/>
                  <a:gd name="connsiteY0" fmla="*/ 14044 h 27784"/>
                  <a:gd name="connsiteX1" fmla="*/ 14221 w 27758"/>
                  <a:gd name="connsiteY1" fmla="*/ 27937 h 27784"/>
                  <a:gd name="connsiteX2" fmla="*/ 342 w 27758"/>
                  <a:gd name="connsiteY2" fmla="*/ 14044 h 27784"/>
                  <a:gd name="connsiteX3" fmla="*/ 14221 w 27758"/>
                  <a:gd name="connsiteY3" fmla="*/ 152 h 27784"/>
                  <a:gd name="connsiteX4" fmla="*/ 28100 w 27758"/>
                  <a:gd name="connsiteY4" fmla="*/ 14044 h 27784"/>
                  <a:gd name="connsiteX5" fmla="*/ 28100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00" y="14044"/>
                    </a:moveTo>
                    <a:cubicBezTo>
                      <a:pt x="28100" y="21752"/>
                      <a:pt x="21921" y="27937"/>
                      <a:pt x="14221" y="27937"/>
                    </a:cubicBezTo>
                    <a:cubicBezTo>
                      <a:pt x="6521" y="27937"/>
                      <a:pt x="342" y="21752"/>
                      <a:pt x="342" y="14044"/>
                    </a:cubicBezTo>
                    <a:cubicBezTo>
                      <a:pt x="342" y="6337"/>
                      <a:pt x="6521" y="152"/>
                      <a:pt x="14221" y="152"/>
                    </a:cubicBezTo>
                    <a:cubicBezTo>
                      <a:pt x="21921" y="152"/>
                      <a:pt x="28100" y="6337"/>
                      <a:pt x="28100" y="14044"/>
                    </a:cubicBezTo>
                    <a:lnTo>
                      <a:pt x="28100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70E3327-F109-2740-A396-3BA5ECCDA5E8}"/>
                  </a:ext>
                </a:extLst>
              </p:cNvPr>
              <p:cNvSpPr/>
              <p:nvPr/>
            </p:nvSpPr>
            <p:spPr>
              <a:xfrm>
                <a:off x="4743381" y="4055523"/>
                <a:ext cx="27516" cy="27523"/>
              </a:xfrm>
              <a:custGeom>
                <a:avLst/>
                <a:gdLst>
                  <a:gd name="connsiteX0" fmla="*/ 28103 w 27758"/>
                  <a:gd name="connsiteY0" fmla="*/ 14044 h 27784"/>
                  <a:gd name="connsiteX1" fmla="*/ 14224 w 27758"/>
                  <a:gd name="connsiteY1" fmla="*/ 27937 h 27784"/>
                  <a:gd name="connsiteX2" fmla="*/ 345 w 27758"/>
                  <a:gd name="connsiteY2" fmla="*/ 14044 h 27784"/>
                  <a:gd name="connsiteX3" fmla="*/ 14224 w 27758"/>
                  <a:gd name="connsiteY3" fmla="*/ 152 h 27784"/>
                  <a:gd name="connsiteX4" fmla="*/ 28103 w 27758"/>
                  <a:gd name="connsiteY4" fmla="*/ 14044 h 27784"/>
                  <a:gd name="connsiteX5" fmla="*/ 28103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03" y="14044"/>
                    </a:moveTo>
                    <a:cubicBezTo>
                      <a:pt x="28103" y="21752"/>
                      <a:pt x="21924" y="27937"/>
                      <a:pt x="14224" y="27937"/>
                    </a:cubicBezTo>
                    <a:cubicBezTo>
                      <a:pt x="6524" y="27937"/>
                      <a:pt x="345" y="21752"/>
                      <a:pt x="345" y="14044"/>
                    </a:cubicBezTo>
                    <a:cubicBezTo>
                      <a:pt x="345" y="6337"/>
                      <a:pt x="6524" y="152"/>
                      <a:pt x="14224" y="152"/>
                    </a:cubicBezTo>
                    <a:cubicBezTo>
                      <a:pt x="21924" y="152"/>
                      <a:pt x="28103" y="6337"/>
                      <a:pt x="28103" y="14044"/>
                    </a:cubicBezTo>
                    <a:lnTo>
                      <a:pt x="28103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E6AE66B-E0DB-AD47-AAFE-9DB2AF52EE64}"/>
                  </a:ext>
                </a:extLst>
              </p:cNvPr>
              <p:cNvSpPr/>
              <p:nvPr/>
            </p:nvSpPr>
            <p:spPr>
              <a:xfrm>
                <a:off x="4773014" y="4055523"/>
                <a:ext cx="29633" cy="27523"/>
              </a:xfrm>
              <a:custGeom>
                <a:avLst/>
                <a:gdLst>
                  <a:gd name="connsiteX0" fmla="*/ 28106 w 27758"/>
                  <a:gd name="connsiteY0" fmla="*/ 14044 h 27784"/>
                  <a:gd name="connsiteX1" fmla="*/ 14227 w 27758"/>
                  <a:gd name="connsiteY1" fmla="*/ 27937 h 27784"/>
                  <a:gd name="connsiteX2" fmla="*/ 348 w 27758"/>
                  <a:gd name="connsiteY2" fmla="*/ 14044 h 27784"/>
                  <a:gd name="connsiteX3" fmla="*/ 14227 w 27758"/>
                  <a:gd name="connsiteY3" fmla="*/ 152 h 27784"/>
                  <a:gd name="connsiteX4" fmla="*/ 28106 w 27758"/>
                  <a:gd name="connsiteY4" fmla="*/ 14044 h 27784"/>
                  <a:gd name="connsiteX5" fmla="*/ 28106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06" y="14044"/>
                    </a:moveTo>
                    <a:cubicBezTo>
                      <a:pt x="28106" y="21752"/>
                      <a:pt x="21927" y="27937"/>
                      <a:pt x="14227" y="27937"/>
                    </a:cubicBezTo>
                    <a:cubicBezTo>
                      <a:pt x="6527" y="27937"/>
                      <a:pt x="348" y="21752"/>
                      <a:pt x="348" y="14044"/>
                    </a:cubicBezTo>
                    <a:cubicBezTo>
                      <a:pt x="348" y="6337"/>
                      <a:pt x="6527" y="152"/>
                      <a:pt x="14227" y="152"/>
                    </a:cubicBezTo>
                    <a:cubicBezTo>
                      <a:pt x="21927" y="152"/>
                      <a:pt x="28106" y="6337"/>
                      <a:pt x="28106" y="14044"/>
                    </a:cubicBezTo>
                    <a:lnTo>
                      <a:pt x="28106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D910E57-20BD-F54D-9740-2065DEA6B149}"/>
                  </a:ext>
                </a:extLst>
              </p:cNvPr>
              <p:cNvSpPr/>
              <p:nvPr/>
            </p:nvSpPr>
            <p:spPr>
              <a:xfrm>
                <a:off x="4813230" y="4055523"/>
                <a:ext cx="27517" cy="27523"/>
              </a:xfrm>
              <a:custGeom>
                <a:avLst/>
                <a:gdLst>
                  <a:gd name="connsiteX0" fmla="*/ 28110 w 27758"/>
                  <a:gd name="connsiteY0" fmla="*/ 14044 h 27784"/>
                  <a:gd name="connsiteX1" fmla="*/ 14231 w 27758"/>
                  <a:gd name="connsiteY1" fmla="*/ 27937 h 27784"/>
                  <a:gd name="connsiteX2" fmla="*/ 352 w 27758"/>
                  <a:gd name="connsiteY2" fmla="*/ 14044 h 27784"/>
                  <a:gd name="connsiteX3" fmla="*/ 14231 w 27758"/>
                  <a:gd name="connsiteY3" fmla="*/ 152 h 27784"/>
                  <a:gd name="connsiteX4" fmla="*/ 28110 w 27758"/>
                  <a:gd name="connsiteY4" fmla="*/ 14044 h 27784"/>
                  <a:gd name="connsiteX5" fmla="*/ 28110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10" y="14044"/>
                    </a:moveTo>
                    <a:cubicBezTo>
                      <a:pt x="28110" y="21752"/>
                      <a:pt x="21931" y="27937"/>
                      <a:pt x="14231" y="27937"/>
                    </a:cubicBezTo>
                    <a:cubicBezTo>
                      <a:pt x="6531" y="27937"/>
                      <a:pt x="352" y="21752"/>
                      <a:pt x="352" y="14044"/>
                    </a:cubicBezTo>
                    <a:cubicBezTo>
                      <a:pt x="352" y="6337"/>
                      <a:pt x="6531" y="152"/>
                      <a:pt x="14231" y="152"/>
                    </a:cubicBezTo>
                    <a:cubicBezTo>
                      <a:pt x="21931" y="152"/>
                      <a:pt x="28110" y="6337"/>
                      <a:pt x="28110" y="14044"/>
                    </a:cubicBezTo>
                    <a:lnTo>
                      <a:pt x="28110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FC8314D-5518-B748-B601-A40DEDDCF556}"/>
                  </a:ext>
                </a:extLst>
              </p:cNvPr>
              <p:cNvSpPr/>
              <p:nvPr/>
            </p:nvSpPr>
            <p:spPr>
              <a:xfrm>
                <a:off x="4830163" y="4055523"/>
                <a:ext cx="27517" cy="27523"/>
              </a:xfrm>
              <a:custGeom>
                <a:avLst/>
                <a:gdLst>
                  <a:gd name="connsiteX0" fmla="*/ 28112 w 27758"/>
                  <a:gd name="connsiteY0" fmla="*/ 14044 h 27784"/>
                  <a:gd name="connsiteX1" fmla="*/ 14233 w 27758"/>
                  <a:gd name="connsiteY1" fmla="*/ 27937 h 27784"/>
                  <a:gd name="connsiteX2" fmla="*/ 354 w 27758"/>
                  <a:gd name="connsiteY2" fmla="*/ 14044 h 27784"/>
                  <a:gd name="connsiteX3" fmla="*/ 14233 w 27758"/>
                  <a:gd name="connsiteY3" fmla="*/ 152 h 27784"/>
                  <a:gd name="connsiteX4" fmla="*/ 28112 w 27758"/>
                  <a:gd name="connsiteY4" fmla="*/ 14044 h 27784"/>
                  <a:gd name="connsiteX5" fmla="*/ 28112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12" y="14044"/>
                    </a:moveTo>
                    <a:cubicBezTo>
                      <a:pt x="28112" y="21752"/>
                      <a:pt x="21933" y="27937"/>
                      <a:pt x="14233" y="27937"/>
                    </a:cubicBezTo>
                    <a:cubicBezTo>
                      <a:pt x="6533" y="27937"/>
                      <a:pt x="354" y="21752"/>
                      <a:pt x="354" y="14044"/>
                    </a:cubicBezTo>
                    <a:cubicBezTo>
                      <a:pt x="354" y="6337"/>
                      <a:pt x="6533" y="152"/>
                      <a:pt x="14233" y="152"/>
                    </a:cubicBezTo>
                    <a:cubicBezTo>
                      <a:pt x="21933" y="152"/>
                      <a:pt x="28112" y="6337"/>
                      <a:pt x="28112" y="14044"/>
                    </a:cubicBezTo>
                    <a:lnTo>
                      <a:pt x="28112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26FEBBB-F33B-854C-A887-905E3A88744A}"/>
                  </a:ext>
                </a:extLst>
              </p:cNvPr>
              <p:cNvSpPr/>
              <p:nvPr/>
            </p:nvSpPr>
            <p:spPr>
              <a:xfrm>
                <a:off x="4844980" y="4055523"/>
                <a:ext cx="27516" cy="27523"/>
              </a:xfrm>
              <a:custGeom>
                <a:avLst/>
                <a:gdLst>
                  <a:gd name="connsiteX0" fmla="*/ 28114 w 27758"/>
                  <a:gd name="connsiteY0" fmla="*/ 14044 h 27784"/>
                  <a:gd name="connsiteX1" fmla="*/ 14235 w 27758"/>
                  <a:gd name="connsiteY1" fmla="*/ 27937 h 27784"/>
                  <a:gd name="connsiteX2" fmla="*/ 356 w 27758"/>
                  <a:gd name="connsiteY2" fmla="*/ 14044 h 27784"/>
                  <a:gd name="connsiteX3" fmla="*/ 14235 w 27758"/>
                  <a:gd name="connsiteY3" fmla="*/ 152 h 27784"/>
                  <a:gd name="connsiteX4" fmla="*/ 28114 w 27758"/>
                  <a:gd name="connsiteY4" fmla="*/ 14044 h 27784"/>
                  <a:gd name="connsiteX5" fmla="*/ 28114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14" y="14044"/>
                    </a:moveTo>
                    <a:cubicBezTo>
                      <a:pt x="28114" y="21752"/>
                      <a:pt x="21935" y="27937"/>
                      <a:pt x="14235" y="27937"/>
                    </a:cubicBezTo>
                    <a:cubicBezTo>
                      <a:pt x="6535" y="27937"/>
                      <a:pt x="356" y="21752"/>
                      <a:pt x="356" y="14044"/>
                    </a:cubicBezTo>
                    <a:cubicBezTo>
                      <a:pt x="356" y="6337"/>
                      <a:pt x="6535" y="152"/>
                      <a:pt x="14235" y="152"/>
                    </a:cubicBezTo>
                    <a:cubicBezTo>
                      <a:pt x="21935" y="152"/>
                      <a:pt x="28114" y="6337"/>
                      <a:pt x="28114" y="14044"/>
                    </a:cubicBezTo>
                    <a:lnTo>
                      <a:pt x="28114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F438C8-B205-CE49-8DFF-5ABFBED5B446}"/>
                  </a:ext>
                </a:extLst>
              </p:cNvPr>
              <p:cNvSpPr/>
              <p:nvPr/>
            </p:nvSpPr>
            <p:spPr>
              <a:xfrm>
                <a:off x="4889429" y="4055523"/>
                <a:ext cx="27517" cy="27523"/>
              </a:xfrm>
              <a:custGeom>
                <a:avLst/>
                <a:gdLst>
                  <a:gd name="connsiteX0" fmla="*/ 28118 w 27758"/>
                  <a:gd name="connsiteY0" fmla="*/ 14044 h 27784"/>
                  <a:gd name="connsiteX1" fmla="*/ 14239 w 27758"/>
                  <a:gd name="connsiteY1" fmla="*/ 27937 h 27784"/>
                  <a:gd name="connsiteX2" fmla="*/ 360 w 27758"/>
                  <a:gd name="connsiteY2" fmla="*/ 14044 h 27784"/>
                  <a:gd name="connsiteX3" fmla="*/ 14239 w 27758"/>
                  <a:gd name="connsiteY3" fmla="*/ 152 h 27784"/>
                  <a:gd name="connsiteX4" fmla="*/ 28118 w 27758"/>
                  <a:gd name="connsiteY4" fmla="*/ 14044 h 27784"/>
                  <a:gd name="connsiteX5" fmla="*/ 28118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18" y="14044"/>
                    </a:moveTo>
                    <a:cubicBezTo>
                      <a:pt x="28118" y="21752"/>
                      <a:pt x="21939" y="27937"/>
                      <a:pt x="14239" y="27937"/>
                    </a:cubicBezTo>
                    <a:cubicBezTo>
                      <a:pt x="6539" y="27937"/>
                      <a:pt x="360" y="21752"/>
                      <a:pt x="360" y="14044"/>
                    </a:cubicBezTo>
                    <a:cubicBezTo>
                      <a:pt x="360" y="6337"/>
                      <a:pt x="6539" y="152"/>
                      <a:pt x="14239" y="152"/>
                    </a:cubicBezTo>
                    <a:cubicBezTo>
                      <a:pt x="21939" y="152"/>
                      <a:pt x="28118" y="6337"/>
                      <a:pt x="28118" y="14044"/>
                    </a:cubicBezTo>
                    <a:lnTo>
                      <a:pt x="28118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5F6A93-416D-C144-9E71-F1471483B2FE}"/>
                  </a:ext>
                </a:extLst>
              </p:cNvPr>
              <p:cNvSpPr/>
              <p:nvPr/>
            </p:nvSpPr>
            <p:spPr>
              <a:xfrm>
                <a:off x="4931762" y="4055523"/>
                <a:ext cx="27517" cy="27523"/>
              </a:xfrm>
              <a:custGeom>
                <a:avLst/>
                <a:gdLst>
                  <a:gd name="connsiteX0" fmla="*/ 28123 w 27758"/>
                  <a:gd name="connsiteY0" fmla="*/ 14044 h 27784"/>
                  <a:gd name="connsiteX1" fmla="*/ 14244 w 27758"/>
                  <a:gd name="connsiteY1" fmla="*/ 27937 h 27784"/>
                  <a:gd name="connsiteX2" fmla="*/ 365 w 27758"/>
                  <a:gd name="connsiteY2" fmla="*/ 14044 h 27784"/>
                  <a:gd name="connsiteX3" fmla="*/ 14244 w 27758"/>
                  <a:gd name="connsiteY3" fmla="*/ 152 h 27784"/>
                  <a:gd name="connsiteX4" fmla="*/ 28123 w 27758"/>
                  <a:gd name="connsiteY4" fmla="*/ 14044 h 27784"/>
                  <a:gd name="connsiteX5" fmla="*/ 28123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23" y="14044"/>
                    </a:moveTo>
                    <a:cubicBezTo>
                      <a:pt x="28123" y="21752"/>
                      <a:pt x="21944" y="27937"/>
                      <a:pt x="14244" y="27937"/>
                    </a:cubicBezTo>
                    <a:cubicBezTo>
                      <a:pt x="6544" y="27937"/>
                      <a:pt x="365" y="21752"/>
                      <a:pt x="365" y="14044"/>
                    </a:cubicBezTo>
                    <a:cubicBezTo>
                      <a:pt x="365" y="6337"/>
                      <a:pt x="6544" y="152"/>
                      <a:pt x="14244" y="152"/>
                    </a:cubicBezTo>
                    <a:cubicBezTo>
                      <a:pt x="21944" y="152"/>
                      <a:pt x="28123" y="6337"/>
                      <a:pt x="28123" y="14044"/>
                    </a:cubicBezTo>
                    <a:lnTo>
                      <a:pt x="28123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9C0F9FD-F1B1-7E4F-85F8-870A981407A3}"/>
                  </a:ext>
                </a:extLst>
              </p:cNvPr>
              <p:cNvSpPr/>
              <p:nvPr/>
            </p:nvSpPr>
            <p:spPr>
              <a:xfrm>
                <a:off x="4940229" y="4055523"/>
                <a:ext cx="27517" cy="27523"/>
              </a:xfrm>
              <a:custGeom>
                <a:avLst/>
                <a:gdLst>
                  <a:gd name="connsiteX0" fmla="*/ 28124 w 27758"/>
                  <a:gd name="connsiteY0" fmla="*/ 14044 h 27784"/>
                  <a:gd name="connsiteX1" fmla="*/ 14245 w 27758"/>
                  <a:gd name="connsiteY1" fmla="*/ 27937 h 27784"/>
                  <a:gd name="connsiteX2" fmla="*/ 365 w 27758"/>
                  <a:gd name="connsiteY2" fmla="*/ 14044 h 27784"/>
                  <a:gd name="connsiteX3" fmla="*/ 14245 w 27758"/>
                  <a:gd name="connsiteY3" fmla="*/ 152 h 27784"/>
                  <a:gd name="connsiteX4" fmla="*/ 28124 w 27758"/>
                  <a:gd name="connsiteY4" fmla="*/ 14044 h 27784"/>
                  <a:gd name="connsiteX5" fmla="*/ 28124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24" y="14044"/>
                    </a:moveTo>
                    <a:cubicBezTo>
                      <a:pt x="28124" y="21752"/>
                      <a:pt x="21945" y="27937"/>
                      <a:pt x="14245" y="27937"/>
                    </a:cubicBezTo>
                    <a:cubicBezTo>
                      <a:pt x="6544" y="27937"/>
                      <a:pt x="365" y="21752"/>
                      <a:pt x="365" y="14044"/>
                    </a:cubicBezTo>
                    <a:cubicBezTo>
                      <a:pt x="365" y="6337"/>
                      <a:pt x="6544" y="152"/>
                      <a:pt x="14245" y="152"/>
                    </a:cubicBezTo>
                    <a:cubicBezTo>
                      <a:pt x="21945" y="152"/>
                      <a:pt x="28124" y="6337"/>
                      <a:pt x="28124" y="14044"/>
                    </a:cubicBezTo>
                    <a:lnTo>
                      <a:pt x="28124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B29B3E4-2B89-C548-8A3C-F7363E1F03A7}"/>
                  </a:ext>
                </a:extLst>
              </p:cNvPr>
              <p:cNvSpPr/>
              <p:nvPr/>
            </p:nvSpPr>
            <p:spPr>
              <a:xfrm>
                <a:off x="5073578" y="4055523"/>
                <a:ext cx="27516" cy="27523"/>
              </a:xfrm>
              <a:custGeom>
                <a:avLst/>
                <a:gdLst>
                  <a:gd name="connsiteX0" fmla="*/ 28138 w 27758"/>
                  <a:gd name="connsiteY0" fmla="*/ 14044 h 27784"/>
                  <a:gd name="connsiteX1" fmla="*/ 14259 w 27758"/>
                  <a:gd name="connsiteY1" fmla="*/ 27937 h 27784"/>
                  <a:gd name="connsiteX2" fmla="*/ 380 w 27758"/>
                  <a:gd name="connsiteY2" fmla="*/ 14044 h 27784"/>
                  <a:gd name="connsiteX3" fmla="*/ 14259 w 27758"/>
                  <a:gd name="connsiteY3" fmla="*/ 152 h 27784"/>
                  <a:gd name="connsiteX4" fmla="*/ 28138 w 27758"/>
                  <a:gd name="connsiteY4" fmla="*/ 14044 h 27784"/>
                  <a:gd name="connsiteX5" fmla="*/ 28138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38" y="14044"/>
                    </a:moveTo>
                    <a:cubicBezTo>
                      <a:pt x="28138" y="21752"/>
                      <a:pt x="21959" y="27937"/>
                      <a:pt x="14259" y="27937"/>
                    </a:cubicBezTo>
                    <a:cubicBezTo>
                      <a:pt x="6559" y="27937"/>
                      <a:pt x="380" y="21752"/>
                      <a:pt x="380" y="14044"/>
                    </a:cubicBezTo>
                    <a:cubicBezTo>
                      <a:pt x="380" y="6337"/>
                      <a:pt x="6559" y="152"/>
                      <a:pt x="14259" y="152"/>
                    </a:cubicBezTo>
                    <a:cubicBezTo>
                      <a:pt x="21959" y="152"/>
                      <a:pt x="28138" y="6337"/>
                      <a:pt x="28138" y="14044"/>
                    </a:cubicBezTo>
                    <a:lnTo>
                      <a:pt x="28138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E9467A4-6366-BA4E-BE94-85E1CFF09475}"/>
                  </a:ext>
                </a:extLst>
              </p:cNvPr>
              <p:cNvSpPr/>
              <p:nvPr/>
            </p:nvSpPr>
            <p:spPr>
              <a:xfrm>
                <a:off x="5128611" y="4055523"/>
                <a:ext cx="27516" cy="27523"/>
              </a:xfrm>
              <a:custGeom>
                <a:avLst/>
                <a:gdLst>
                  <a:gd name="connsiteX0" fmla="*/ 28144 w 27758"/>
                  <a:gd name="connsiteY0" fmla="*/ 14044 h 27784"/>
                  <a:gd name="connsiteX1" fmla="*/ 14264 w 27758"/>
                  <a:gd name="connsiteY1" fmla="*/ 27937 h 27784"/>
                  <a:gd name="connsiteX2" fmla="*/ 385 w 27758"/>
                  <a:gd name="connsiteY2" fmla="*/ 14044 h 27784"/>
                  <a:gd name="connsiteX3" fmla="*/ 14264 w 27758"/>
                  <a:gd name="connsiteY3" fmla="*/ 152 h 27784"/>
                  <a:gd name="connsiteX4" fmla="*/ 28144 w 27758"/>
                  <a:gd name="connsiteY4" fmla="*/ 14044 h 27784"/>
                  <a:gd name="connsiteX5" fmla="*/ 28144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44" y="14044"/>
                    </a:moveTo>
                    <a:cubicBezTo>
                      <a:pt x="28144" y="21752"/>
                      <a:pt x="21965" y="27937"/>
                      <a:pt x="14264" y="27937"/>
                    </a:cubicBezTo>
                    <a:cubicBezTo>
                      <a:pt x="6564" y="27937"/>
                      <a:pt x="385" y="21752"/>
                      <a:pt x="385" y="14044"/>
                    </a:cubicBezTo>
                    <a:cubicBezTo>
                      <a:pt x="385" y="6337"/>
                      <a:pt x="6564" y="152"/>
                      <a:pt x="14264" y="152"/>
                    </a:cubicBezTo>
                    <a:cubicBezTo>
                      <a:pt x="21965" y="152"/>
                      <a:pt x="28144" y="6337"/>
                      <a:pt x="28144" y="14044"/>
                    </a:cubicBezTo>
                    <a:lnTo>
                      <a:pt x="28144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148363D-3634-DE4C-9148-97CB2193E523}"/>
                  </a:ext>
                </a:extLst>
              </p:cNvPr>
              <p:cNvSpPr/>
              <p:nvPr/>
            </p:nvSpPr>
            <p:spPr>
              <a:xfrm>
                <a:off x="4904246" y="4055523"/>
                <a:ext cx="27516" cy="27523"/>
              </a:xfrm>
              <a:custGeom>
                <a:avLst/>
                <a:gdLst>
                  <a:gd name="connsiteX0" fmla="*/ 28120 w 27758"/>
                  <a:gd name="connsiteY0" fmla="*/ 14044 h 27784"/>
                  <a:gd name="connsiteX1" fmla="*/ 14241 w 27758"/>
                  <a:gd name="connsiteY1" fmla="*/ 27937 h 27784"/>
                  <a:gd name="connsiteX2" fmla="*/ 362 w 27758"/>
                  <a:gd name="connsiteY2" fmla="*/ 14044 h 27784"/>
                  <a:gd name="connsiteX3" fmla="*/ 14241 w 27758"/>
                  <a:gd name="connsiteY3" fmla="*/ 152 h 27784"/>
                  <a:gd name="connsiteX4" fmla="*/ 28120 w 27758"/>
                  <a:gd name="connsiteY4" fmla="*/ 14044 h 27784"/>
                  <a:gd name="connsiteX5" fmla="*/ 28120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20" y="14044"/>
                    </a:moveTo>
                    <a:cubicBezTo>
                      <a:pt x="28120" y="21752"/>
                      <a:pt x="21941" y="27937"/>
                      <a:pt x="14241" y="27937"/>
                    </a:cubicBezTo>
                    <a:cubicBezTo>
                      <a:pt x="6541" y="27937"/>
                      <a:pt x="362" y="21752"/>
                      <a:pt x="362" y="14044"/>
                    </a:cubicBezTo>
                    <a:cubicBezTo>
                      <a:pt x="362" y="6337"/>
                      <a:pt x="6541" y="152"/>
                      <a:pt x="14241" y="152"/>
                    </a:cubicBezTo>
                    <a:cubicBezTo>
                      <a:pt x="21941" y="152"/>
                      <a:pt x="28120" y="6337"/>
                      <a:pt x="28120" y="14044"/>
                    </a:cubicBezTo>
                    <a:lnTo>
                      <a:pt x="28120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0C6F4B1-78DB-7F48-AF88-D5F9ECF43EB7}"/>
                  </a:ext>
                </a:extLst>
              </p:cNvPr>
              <p:cNvSpPr/>
              <p:nvPr/>
            </p:nvSpPr>
            <p:spPr>
              <a:xfrm>
                <a:off x="4764548" y="4055523"/>
                <a:ext cx="27516" cy="27523"/>
              </a:xfrm>
              <a:custGeom>
                <a:avLst/>
                <a:gdLst>
                  <a:gd name="connsiteX0" fmla="*/ 28105 w 27758"/>
                  <a:gd name="connsiteY0" fmla="*/ 14044 h 27784"/>
                  <a:gd name="connsiteX1" fmla="*/ 14226 w 27758"/>
                  <a:gd name="connsiteY1" fmla="*/ 27937 h 27784"/>
                  <a:gd name="connsiteX2" fmla="*/ 347 w 27758"/>
                  <a:gd name="connsiteY2" fmla="*/ 14044 h 27784"/>
                  <a:gd name="connsiteX3" fmla="*/ 14226 w 27758"/>
                  <a:gd name="connsiteY3" fmla="*/ 152 h 27784"/>
                  <a:gd name="connsiteX4" fmla="*/ 28105 w 27758"/>
                  <a:gd name="connsiteY4" fmla="*/ 14044 h 27784"/>
                  <a:gd name="connsiteX5" fmla="*/ 28105 w 27758"/>
                  <a:gd name="connsiteY5" fmla="*/ 14044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05" y="14044"/>
                    </a:moveTo>
                    <a:cubicBezTo>
                      <a:pt x="28105" y="21752"/>
                      <a:pt x="21926" y="27937"/>
                      <a:pt x="14226" y="27937"/>
                    </a:cubicBezTo>
                    <a:cubicBezTo>
                      <a:pt x="6526" y="27937"/>
                      <a:pt x="347" y="21752"/>
                      <a:pt x="347" y="14044"/>
                    </a:cubicBezTo>
                    <a:cubicBezTo>
                      <a:pt x="347" y="6337"/>
                      <a:pt x="6526" y="152"/>
                      <a:pt x="14226" y="152"/>
                    </a:cubicBezTo>
                    <a:cubicBezTo>
                      <a:pt x="21926" y="152"/>
                      <a:pt x="28105" y="6337"/>
                      <a:pt x="28105" y="14044"/>
                    </a:cubicBezTo>
                    <a:lnTo>
                      <a:pt x="28105" y="14044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02911-84EB-5948-80A2-7412199B4B57}"/>
                </a:ext>
              </a:extLst>
            </p:cNvPr>
            <p:cNvSpPr/>
            <p:nvPr/>
          </p:nvSpPr>
          <p:spPr>
            <a:xfrm>
              <a:off x="1509147" y="2607415"/>
              <a:ext cx="3759162" cy="1033154"/>
            </a:xfrm>
            <a:custGeom>
              <a:avLst/>
              <a:gdLst>
                <a:gd name="connsiteX0" fmla="*/ 0 w 3760587"/>
                <a:gd name="connsiteY0" fmla="*/ 0 h 1033450"/>
                <a:gd name="connsiteX1" fmla="*/ 168546 w 3760587"/>
                <a:gd name="connsiteY1" fmla="*/ 0 h 1033450"/>
                <a:gd name="connsiteX2" fmla="*/ 168546 w 3760587"/>
                <a:gd name="connsiteY2" fmla="*/ 19126 h 1033450"/>
                <a:gd name="connsiteX3" fmla="*/ 188605 w 3760587"/>
                <a:gd name="connsiteY3" fmla="*/ 19126 h 1033450"/>
                <a:gd name="connsiteX4" fmla="*/ 188605 w 3760587"/>
                <a:gd name="connsiteY4" fmla="*/ 41201 h 1033450"/>
                <a:gd name="connsiteX5" fmla="*/ 195354 w 3760587"/>
                <a:gd name="connsiteY5" fmla="*/ 41201 h 1033450"/>
                <a:gd name="connsiteX6" fmla="*/ 195354 w 3760587"/>
                <a:gd name="connsiteY6" fmla="*/ 61944 h 1033450"/>
                <a:gd name="connsiteX7" fmla="*/ 296216 w 3760587"/>
                <a:gd name="connsiteY7" fmla="*/ 61944 h 1033450"/>
                <a:gd name="connsiteX8" fmla="*/ 296216 w 3760587"/>
                <a:gd name="connsiteY8" fmla="*/ 75361 h 1033450"/>
                <a:gd name="connsiteX9" fmla="*/ 303630 w 3760587"/>
                <a:gd name="connsiteY9" fmla="*/ 75361 h 1033450"/>
                <a:gd name="connsiteX10" fmla="*/ 303630 w 3760587"/>
                <a:gd name="connsiteY10" fmla="*/ 80023 h 1033450"/>
                <a:gd name="connsiteX11" fmla="*/ 328347 w 3760587"/>
                <a:gd name="connsiteY11" fmla="*/ 80023 h 1033450"/>
                <a:gd name="connsiteX12" fmla="*/ 328347 w 3760587"/>
                <a:gd name="connsiteY12" fmla="*/ 99434 h 1033450"/>
                <a:gd name="connsiteX13" fmla="*/ 375783 w 3760587"/>
                <a:gd name="connsiteY13" fmla="*/ 99434 h 1033450"/>
                <a:gd name="connsiteX14" fmla="*/ 375783 w 3760587"/>
                <a:gd name="connsiteY14" fmla="*/ 118845 h 1033450"/>
                <a:gd name="connsiteX15" fmla="*/ 544234 w 3760587"/>
                <a:gd name="connsiteY15" fmla="*/ 118845 h 1033450"/>
                <a:gd name="connsiteX16" fmla="*/ 544234 w 3760587"/>
                <a:gd name="connsiteY16" fmla="*/ 136258 h 1033450"/>
                <a:gd name="connsiteX17" fmla="*/ 550889 w 3760587"/>
                <a:gd name="connsiteY17" fmla="*/ 136258 h 1033450"/>
                <a:gd name="connsiteX18" fmla="*/ 550889 w 3760587"/>
                <a:gd name="connsiteY18" fmla="*/ 157002 h 1033450"/>
                <a:gd name="connsiteX19" fmla="*/ 584351 w 3760587"/>
                <a:gd name="connsiteY19" fmla="*/ 157002 h 1033450"/>
                <a:gd name="connsiteX20" fmla="*/ 584351 w 3760587"/>
                <a:gd name="connsiteY20" fmla="*/ 176413 h 1033450"/>
                <a:gd name="connsiteX21" fmla="*/ 679223 w 3760587"/>
                <a:gd name="connsiteY21" fmla="*/ 176413 h 1033450"/>
                <a:gd name="connsiteX22" fmla="*/ 679223 w 3760587"/>
                <a:gd name="connsiteY22" fmla="*/ 197822 h 1033450"/>
                <a:gd name="connsiteX23" fmla="*/ 771434 w 3760587"/>
                <a:gd name="connsiteY23" fmla="*/ 197822 h 1033450"/>
                <a:gd name="connsiteX24" fmla="*/ 771434 w 3760587"/>
                <a:gd name="connsiteY24" fmla="*/ 216852 h 1033450"/>
                <a:gd name="connsiteX25" fmla="*/ 783507 w 3760587"/>
                <a:gd name="connsiteY25" fmla="*/ 216852 h 1033450"/>
                <a:gd name="connsiteX26" fmla="*/ 783507 w 3760587"/>
                <a:gd name="connsiteY26" fmla="*/ 238547 h 1033450"/>
                <a:gd name="connsiteX27" fmla="*/ 808224 w 3760587"/>
                <a:gd name="connsiteY27" fmla="*/ 238547 h 1033450"/>
                <a:gd name="connsiteX28" fmla="*/ 808224 w 3760587"/>
                <a:gd name="connsiteY28" fmla="*/ 257958 h 1033450"/>
                <a:gd name="connsiteX29" fmla="*/ 813547 w 3760587"/>
                <a:gd name="connsiteY29" fmla="*/ 257958 h 1033450"/>
                <a:gd name="connsiteX30" fmla="*/ 813547 w 3760587"/>
                <a:gd name="connsiteY30" fmla="*/ 276703 h 1033450"/>
                <a:gd name="connsiteX31" fmla="*/ 912507 w 3760587"/>
                <a:gd name="connsiteY31" fmla="*/ 276703 h 1033450"/>
                <a:gd name="connsiteX32" fmla="*/ 912507 w 3760587"/>
                <a:gd name="connsiteY32" fmla="*/ 293450 h 1033450"/>
                <a:gd name="connsiteX33" fmla="*/ 921158 w 3760587"/>
                <a:gd name="connsiteY33" fmla="*/ 293450 h 1033450"/>
                <a:gd name="connsiteX34" fmla="*/ 921158 w 3760587"/>
                <a:gd name="connsiteY34" fmla="*/ 314859 h 1033450"/>
                <a:gd name="connsiteX35" fmla="*/ 1069551 w 3760587"/>
                <a:gd name="connsiteY35" fmla="*/ 314859 h 1033450"/>
                <a:gd name="connsiteX36" fmla="*/ 1069551 w 3760587"/>
                <a:gd name="connsiteY36" fmla="*/ 334270 h 1033450"/>
                <a:gd name="connsiteX37" fmla="*/ 1082290 w 3760587"/>
                <a:gd name="connsiteY37" fmla="*/ 334270 h 1033450"/>
                <a:gd name="connsiteX38" fmla="*/ 1082290 w 3760587"/>
                <a:gd name="connsiteY38" fmla="*/ 355680 h 1033450"/>
                <a:gd name="connsiteX39" fmla="*/ 1121741 w 3760587"/>
                <a:gd name="connsiteY39" fmla="*/ 355680 h 1033450"/>
                <a:gd name="connsiteX40" fmla="*/ 1121741 w 3760587"/>
                <a:gd name="connsiteY40" fmla="*/ 374425 h 1033450"/>
                <a:gd name="connsiteX41" fmla="*/ 1136475 w 3760587"/>
                <a:gd name="connsiteY41" fmla="*/ 374425 h 1033450"/>
                <a:gd name="connsiteX42" fmla="*/ 1136475 w 3760587"/>
                <a:gd name="connsiteY42" fmla="*/ 395834 h 1033450"/>
                <a:gd name="connsiteX43" fmla="*/ 1183912 w 3760587"/>
                <a:gd name="connsiteY43" fmla="*/ 395834 h 1033450"/>
                <a:gd name="connsiteX44" fmla="*/ 1183912 w 3760587"/>
                <a:gd name="connsiteY44" fmla="*/ 415911 h 1033450"/>
                <a:gd name="connsiteX45" fmla="*/ 1197220 w 3760587"/>
                <a:gd name="connsiteY45" fmla="*/ 415911 h 1033450"/>
                <a:gd name="connsiteX46" fmla="*/ 1197220 w 3760587"/>
                <a:gd name="connsiteY46" fmla="*/ 437321 h 1033450"/>
                <a:gd name="connsiteX47" fmla="*/ 1249410 w 3760587"/>
                <a:gd name="connsiteY47" fmla="*/ 437321 h 1033450"/>
                <a:gd name="connsiteX48" fmla="*/ 1249410 w 3760587"/>
                <a:gd name="connsiteY48" fmla="*/ 456732 h 1033450"/>
                <a:gd name="connsiteX49" fmla="*/ 1362344 w 3760587"/>
                <a:gd name="connsiteY49" fmla="*/ 456732 h 1033450"/>
                <a:gd name="connsiteX50" fmla="*/ 1362344 w 3760587"/>
                <a:gd name="connsiteY50" fmla="*/ 471385 h 1033450"/>
                <a:gd name="connsiteX51" fmla="*/ 1494672 w 3760587"/>
                <a:gd name="connsiteY51" fmla="*/ 471385 h 1033450"/>
                <a:gd name="connsiteX52" fmla="*/ 1494672 w 3760587"/>
                <a:gd name="connsiteY52" fmla="*/ 492794 h 1033450"/>
                <a:gd name="connsiteX53" fmla="*/ 1502752 w 3760587"/>
                <a:gd name="connsiteY53" fmla="*/ 492794 h 1033450"/>
                <a:gd name="connsiteX54" fmla="*/ 1502752 w 3760587"/>
                <a:gd name="connsiteY54" fmla="*/ 512206 h 1033450"/>
                <a:gd name="connsiteX55" fmla="*/ 1616352 w 3760587"/>
                <a:gd name="connsiteY55" fmla="*/ 512206 h 1033450"/>
                <a:gd name="connsiteX56" fmla="*/ 1616352 w 3760587"/>
                <a:gd name="connsiteY56" fmla="*/ 532283 h 1033450"/>
                <a:gd name="connsiteX57" fmla="*/ 1727290 w 3760587"/>
                <a:gd name="connsiteY57" fmla="*/ 532283 h 1033450"/>
                <a:gd name="connsiteX58" fmla="*/ 1727290 w 3760587"/>
                <a:gd name="connsiteY58" fmla="*/ 552360 h 1033450"/>
                <a:gd name="connsiteX59" fmla="*/ 1788130 w 3760587"/>
                <a:gd name="connsiteY59" fmla="*/ 552360 h 1033450"/>
                <a:gd name="connsiteX60" fmla="*/ 1788130 w 3760587"/>
                <a:gd name="connsiteY60" fmla="*/ 573769 h 1033450"/>
                <a:gd name="connsiteX61" fmla="*/ 1863705 w 3760587"/>
                <a:gd name="connsiteY61" fmla="*/ 573769 h 1033450"/>
                <a:gd name="connsiteX62" fmla="*/ 1863705 w 3760587"/>
                <a:gd name="connsiteY62" fmla="*/ 593846 h 1033450"/>
                <a:gd name="connsiteX63" fmla="*/ 1927112 w 3760587"/>
                <a:gd name="connsiteY63" fmla="*/ 593846 h 1033450"/>
                <a:gd name="connsiteX64" fmla="*/ 1927112 w 3760587"/>
                <a:gd name="connsiteY64" fmla="*/ 614590 h 1033450"/>
                <a:gd name="connsiteX65" fmla="*/ 1990614 w 3760587"/>
                <a:gd name="connsiteY65" fmla="*/ 614590 h 1033450"/>
                <a:gd name="connsiteX66" fmla="*/ 1990614 w 3760587"/>
                <a:gd name="connsiteY66" fmla="*/ 635333 h 1033450"/>
                <a:gd name="connsiteX67" fmla="*/ 2031396 w 3760587"/>
                <a:gd name="connsiteY67" fmla="*/ 635333 h 1033450"/>
                <a:gd name="connsiteX68" fmla="*/ 2031396 w 3760587"/>
                <a:gd name="connsiteY68" fmla="*/ 654744 h 1033450"/>
                <a:gd name="connsiteX69" fmla="*/ 2047462 w 3760587"/>
                <a:gd name="connsiteY69" fmla="*/ 654744 h 1033450"/>
                <a:gd name="connsiteX70" fmla="*/ 2047462 w 3760587"/>
                <a:gd name="connsiteY70" fmla="*/ 674821 h 1033450"/>
                <a:gd name="connsiteX71" fmla="*/ 2097560 w 3760587"/>
                <a:gd name="connsiteY71" fmla="*/ 674821 h 1033450"/>
                <a:gd name="connsiteX72" fmla="*/ 2097560 w 3760587"/>
                <a:gd name="connsiteY72" fmla="*/ 696230 h 1033450"/>
                <a:gd name="connsiteX73" fmla="*/ 2270764 w 3760587"/>
                <a:gd name="connsiteY73" fmla="*/ 696230 h 1033450"/>
                <a:gd name="connsiteX74" fmla="*/ 2270764 w 3760587"/>
                <a:gd name="connsiteY74" fmla="*/ 716974 h 1033450"/>
                <a:gd name="connsiteX75" fmla="*/ 2322193 w 3760587"/>
                <a:gd name="connsiteY75" fmla="*/ 716974 h 1033450"/>
                <a:gd name="connsiteX76" fmla="*/ 2322193 w 3760587"/>
                <a:gd name="connsiteY76" fmla="*/ 738383 h 1033450"/>
                <a:gd name="connsiteX77" fmla="*/ 2369629 w 3760587"/>
                <a:gd name="connsiteY77" fmla="*/ 738383 h 1033450"/>
                <a:gd name="connsiteX78" fmla="*/ 2369629 w 3760587"/>
                <a:gd name="connsiteY78" fmla="*/ 756462 h 1033450"/>
                <a:gd name="connsiteX79" fmla="*/ 2446535 w 3760587"/>
                <a:gd name="connsiteY79" fmla="*/ 756462 h 1033450"/>
                <a:gd name="connsiteX80" fmla="*/ 2446535 w 3760587"/>
                <a:gd name="connsiteY80" fmla="*/ 777871 h 1033450"/>
                <a:gd name="connsiteX81" fmla="*/ 2478571 w 3760587"/>
                <a:gd name="connsiteY81" fmla="*/ 777871 h 1033450"/>
                <a:gd name="connsiteX82" fmla="*/ 2478571 w 3760587"/>
                <a:gd name="connsiteY82" fmla="*/ 798614 h 1033450"/>
                <a:gd name="connsiteX83" fmla="*/ 2503953 w 3760587"/>
                <a:gd name="connsiteY83" fmla="*/ 798614 h 1033450"/>
                <a:gd name="connsiteX84" fmla="*/ 2503953 w 3760587"/>
                <a:gd name="connsiteY84" fmla="*/ 819358 h 1033450"/>
                <a:gd name="connsiteX85" fmla="*/ 2594928 w 3760587"/>
                <a:gd name="connsiteY85" fmla="*/ 819358 h 1033450"/>
                <a:gd name="connsiteX86" fmla="*/ 2594928 w 3760587"/>
                <a:gd name="connsiteY86" fmla="*/ 858751 h 1033450"/>
                <a:gd name="connsiteX87" fmla="*/ 2604910 w 3760587"/>
                <a:gd name="connsiteY87" fmla="*/ 858751 h 1033450"/>
                <a:gd name="connsiteX88" fmla="*/ 2604910 w 3760587"/>
                <a:gd name="connsiteY88" fmla="*/ 880160 h 1033450"/>
                <a:gd name="connsiteX89" fmla="*/ 2713186 w 3760587"/>
                <a:gd name="connsiteY89" fmla="*/ 880160 h 1033450"/>
                <a:gd name="connsiteX90" fmla="*/ 2713186 w 3760587"/>
                <a:gd name="connsiteY90" fmla="*/ 904329 h 1033450"/>
                <a:gd name="connsiteX91" fmla="*/ 2913103 w 3760587"/>
                <a:gd name="connsiteY91" fmla="*/ 904329 h 1033450"/>
                <a:gd name="connsiteX92" fmla="*/ 2913103 w 3760587"/>
                <a:gd name="connsiteY92" fmla="*/ 922979 h 1033450"/>
                <a:gd name="connsiteX93" fmla="*/ 2921088 w 3760587"/>
                <a:gd name="connsiteY93" fmla="*/ 922979 h 1033450"/>
                <a:gd name="connsiteX94" fmla="*/ 2921088 w 3760587"/>
                <a:gd name="connsiteY94" fmla="*/ 960469 h 1033450"/>
                <a:gd name="connsiteX95" fmla="*/ 3189070 w 3760587"/>
                <a:gd name="connsiteY95" fmla="*/ 960469 h 1033450"/>
                <a:gd name="connsiteX96" fmla="*/ 3189070 w 3760587"/>
                <a:gd name="connsiteY96" fmla="*/ 1033451 h 1033450"/>
                <a:gd name="connsiteX97" fmla="*/ 3760588 w 3760587"/>
                <a:gd name="connsiteY97" fmla="*/ 1033451 h 10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760587" h="1033450">
                  <a:moveTo>
                    <a:pt x="0" y="0"/>
                  </a:moveTo>
                  <a:lnTo>
                    <a:pt x="168546" y="0"/>
                  </a:lnTo>
                  <a:lnTo>
                    <a:pt x="168546" y="19126"/>
                  </a:lnTo>
                  <a:lnTo>
                    <a:pt x="188605" y="19126"/>
                  </a:lnTo>
                  <a:lnTo>
                    <a:pt x="188605" y="41201"/>
                  </a:lnTo>
                  <a:lnTo>
                    <a:pt x="195354" y="41201"/>
                  </a:lnTo>
                  <a:lnTo>
                    <a:pt x="195354" y="61944"/>
                  </a:lnTo>
                  <a:lnTo>
                    <a:pt x="296216" y="61944"/>
                  </a:lnTo>
                  <a:lnTo>
                    <a:pt x="296216" y="75361"/>
                  </a:lnTo>
                  <a:lnTo>
                    <a:pt x="303630" y="75361"/>
                  </a:lnTo>
                  <a:lnTo>
                    <a:pt x="303630" y="80023"/>
                  </a:lnTo>
                  <a:lnTo>
                    <a:pt x="328347" y="80023"/>
                  </a:lnTo>
                  <a:lnTo>
                    <a:pt x="328347" y="99434"/>
                  </a:lnTo>
                  <a:lnTo>
                    <a:pt x="375783" y="99434"/>
                  </a:lnTo>
                  <a:lnTo>
                    <a:pt x="375783" y="118845"/>
                  </a:lnTo>
                  <a:lnTo>
                    <a:pt x="544234" y="118845"/>
                  </a:lnTo>
                  <a:lnTo>
                    <a:pt x="544234" y="136258"/>
                  </a:lnTo>
                  <a:lnTo>
                    <a:pt x="550889" y="136258"/>
                  </a:lnTo>
                  <a:lnTo>
                    <a:pt x="550889" y="157002"/>
                  </a:lnTo>
                  <a:lnTo>
                    <a:pt x="584351" y="157002"/>
                  </a:lnTo>
                  <a:lnTo>
                    <a:pt x="584351" y="176413"/>
                  </a:lnTo>
                  <a:lnTo>
                    <a:pt x="679223" y="176413"/>
                  </a:lnTo>
                  <a:lnTo>
                    <a:pt x="679223" y="197822"/>
                  </a:lnTo>
                  <a:lnTo>
                    <a:pt x="771434" y="197822"/>
                  </a:lnTo>
                  <a:lnTo>
                    <a:pt x="771434" y="216852"/>
                  </a:lnTo>
                  <a:lnTo>
                    <a:pt x="783507" y="216852"/>
                  </a:lnTo>
                  <a:lnTo>
                    <a:pt x="783507" y="238547"/>
                  </a:lnTo>
                  <a:lnTo>
                    <a:pt x="808224" y="238547"/>
                  </a:lnTo>
                  <a:lnTo>
                    <a:pt x="808224" y="257958"/>
                  </a:lnTo>
                  <a:lnTo>
                    <a:pt x="813547" y="257958"/>
                  </a:lnTo>
                  <a:lnTo>
                    <a:pt x="813547" y="276703"/>
                  </a:lnTo>
                  <a:lnTo>
                    <a:pt x="912507" y="276703"/>
                  </a:lnTo>
                  <a:lnTo>
                    <a:pt x="912507" y="293450"/>
                  </a:lnTo>
                  <a:lnTo>
                    <a:pt x="921158" y="293450"/>
                  </a:lnTo>
                  <a:lnTo>
                    <a:pt x="921158" y="314859"/>
                  </a:lnTo>
                  <a:lnTo>
                    <a:pt x="1069551" y="314859"/>
                  </a:lnTo>
                  <a:lnTo>
                    <a:pt x="1069551" y="334270"/>
                  </a:lnTo>
                  <a:lnTo>
                    <a:pt x="1082290" y="334270"/>
                  </a:lnTo>
                  <a:lnTo>
                    <a:pt x="1082290" y="355680"/>
                  </a:lnTo>
                  <a:lnTo>
                    <a:pt x="1121741" y="355680"/>
                  </a:lnTo>
                  <a:lnTo>
                    <a:pt x="1121741" y="374425"/>
                  </a:lnTo>
                  <a:lnTo>
                    <a:pt x="1136475" y="374425"/>
                  </a:lnTo>
                  <a:lnTo>
                    <a:pt x="1136475" y="395834"/>
                  </a:lnTo>
                  <a:lnTo>
                    <a:pt x="1183912" y="395834"/>
                  </a:lnTo>
                  <a:lnTo>
                    <a:pt x="1183912" y="415911"/>
                  </a:lnTo>
                  <a:lnTo>
                    <a:pt x="1197220" y="415911"/>
                  </a:lnTo>
                  <a:lnTo>
                    <a:pt x="1197220" y="437321"/>
                  </a:lnTo>
                  <a:lnTo>
                    <a:pt x="1249410" y="437321"/>
                  </a:lnTo>
                  <a:lnTo>
                    <a:pt x="1249410" y="456732"/>
                  </a:lnTo>
                  <a:lnTo>
                    <a:pt x="1362344" y="456732"/>
                  </a:lnTo>
                  <a:lnTo>
                    <a:pt x="1362344" y="471385"/>
                  </a:lnTo>
                  <a:lnTo>
                    <a:pt x="1494672" y="471385"/>
                  </a:lnTo>
                  <a:lnTo>
                    <a:pt x="1494672" y="492794"/>
                  </a:lnTo>
                  <a:lnTo>
                    <a:pt x="1502752" y="492794"/>
                  </a:lnTo>
                  <a:lnTo>
                    <a:pt x="1502752" y="512206"/>
                  </a:lnTo>
                  <a:lnTo>
                    <a:pt x="1616352" y="512206"/>
                  </a:lnTo>
                  <a:lnTo>
                    <a:pt x="1616352" y="532283"/>
                  </a:lnTo>
                  <a:lnTo>
                    <a:pt x="1727290" y="532283"/>
                  </a:lnTo>
                  <a:lnTo>
                    <a:pt x="1727290" y="552360"/>
                  </a:lnTo>
                  <a:lnTo>
                    <a:pt x="1788130" y="552360"/>
                  </a:lnTo>
                  <a:lnTo>
                    <a:pt x="1788130" y="573769"/>
                  </a:lnTo>
                  <a:lnTo>
                    <a:pt x="1863705" y="573769"/>
                  </a:lnTo>
                  <a:lnTo>
                    <a:pt x="1863705" y="593846"/>
                  </a:lnTo>
                  <a:lnTo>
                    <a:pt x="1927112" y="593846"/>
                  </a:lnTo>
                  <a:lnTo>
                    <a:pt x="1927112" y="614590"/>
                  </a:lnTo>
                  <a:lnTo>
                    <a:pt x="1990614" y="614590"/>
                  </a:lnTo>
                  <a:lnTo>
                    <a:pt x="1990614" y="635333"/>
                  </a:lnTo>
                  <a:lnTo>
                    <a:pt x="2031396" y="635333"/>
                  </a:lnTo>
                  <a:lnTo>
                    <a:pt x="2031396" y="654744"/>
                  </a:lnTo>
                  <a:lnTo>
                    <a:pt x="2047462" y="654744"/>
                  </a:lnTo>
                  <a:lnTo>
                    <a:pt x="2047462" y="674821"/>
                  </a:lnTo>
                  <a:lnTo>
                    <a:pt x="2097560" y="674821"/>
                  </a:lnTo>
                  <a:lnTo>
                    <a:pt x="2097560" y="696230"/>
                  </a:lnTo>
                  <a:lnTo>
                    <a:pt x="2270764" y="696230"/>
                  </a:lnTo>
                  <a:lnTo>
                    <a:pt x="2270764" y="716974"/>
                  </a:lnTo>
                  <a:lnTo>
                    <a:pt x="2322193" y="716974"/>
                  </a:lnTo>
                  <a:lnTo>
                    <a:pt x="2322193" y="738383"/>
                  </a:lnTo>
                  <a:lnTo>
                    <a:pt x="2369629" y="738383"/>
                  </a:lnTo>
                  <a:lnTo>
                    <a:pt x="2369629" y="756462"/>
                  </a:lnTo>
                  <a:lnTo>
                    <a:pt x="2446535" y="756462"/>
                  </a:lnTo>
                  <a:lnTo>
                    <a:pt x="2446535" y="777871"/>
                  </a:lnTo>
                  <a:lnTo>
                    <a:pt x="2478571" y="777871"/>
                  </a:lnTo>
                  <a:lnTo>
                    <a:pt x="2478571" y="798614"/>
                  </a:lnTo>
                  <a:lnTo>
                    <a:pt x="2503953" y="798614"/>
                  </a:lnTo>
                  <a:lnTo>
                    <a:pt x="2503953" y="819358"/>
                  </a:lnTo>
                  <a:lnTo>
                    <a:pt x="2594928" y="819358"/>
                  </a:lnTo>
                  <a:lnTo>
                    <a:pt x="2594928" y="858751"/>
                  </a:lnTo>
                  <a:lnTo>
                    <a:pt x="2604910" y="858751"/>
                  </a:lnTo>
                  <a:lnTo>
                    <a:pt x="2604910" y="880160"/>
                  </a:lnTo>
                  <a:lnTo>
                    <a:pt x="2713186" y="880160"/>
                  </a:lnTo>
                  <a:lnTo>
                    <a:pt x="2713186" y="904329"/>
                  </a:lnTo>
                  <a:lnTo>
                    <a:pt x="2913103" y="904329"/>
                  </a:lnTo>
                  <a:lnTo>
                    <a:pt x="2913103" y="922979"/>
                  </a:lnTo>
                  <a:lnTo>
                    <a:pt x="2921088" y="922979"/>
                  </a:lnTo>
                  <a:lnTo>
                    <a:pt x="2921088" y="960469"/>
                  </a:lnTo>
                  <a:lnTo>
                    <a:pt x="3189070" y="960469"/>
                  </a:lnTo>
                  <a:lnTo>
                    <a:pt x="3189070" y="1033451"/>
                  </a:lnTo>
                  <a:lnTo>
                    <a:pt x="3760588" y="1033451"/>
                  </a:lnTo>
                </a:path>
              </a:pathLst>
            </a:custGeom>
            <a:noFill/>
            <a:ln w="7127" cap="flat">
              <a:solidFill>
                <a:srgbClr val="ED7D31"/>
              </a:solidFill>
              <a:prstDash val="solid"/>
              <a:miter/>
            </a:ln>
          </p:spPr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grpSp>
          <p:nvGrpSpPr>
            <p:cNvPr id="56519" name="Graphic 467">
              <a:extLst>
                <a:ext uri="{FF2B5EF4-FFF2-40B4-BE49-F238E27FC236}">
                  <a16:creationId xmlns:a16="http://schemas.microsoft.com/office/drawing/2014/main" id="{C94BAC00-F130-A345-B2C1-66EB0F4DD8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3908" y="2791250"/>
              <a:ext cx="3106080" cy="863508"/>
              <a:chOff x="2173908" y="2791250"/>
              <a:chExt cx="3106080" cy="863508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E174EF2-E649-784D-A471-873CDD98F2C9}"/>
                  </a:ext>
                </a:extLst>
              </p:cNvPr>
              <p:cNvSpPr/>
              <p:nvPr/>
            </p:nvSpPr>
            <p:spPr>
              <a:xfrm>
                <a:off x="2173773" y="2791605"/>
                <a:ext cx="27516" cy="27522"/>
              </a:xfrm>
              <a:custGeom>
                <a:avLst/>
                <a:gdLst>
                  <a:gd name="connsiteX0" fmla="*/ 27833 w 27758"/>
                  <a:gd name="connsiteY0" fmla="*/ 13911 h 27784"/>
                  <a:gd name="connsiteX1" fmla="*/ 13954 w 27758"/>
                  <a:gd name="connsiteY1" fmla="*/ 27804 h 27784"/>
                  <a:gd name="connsiteX2" fmla="*/ 75 w 27758"/>
                  <a:gd name="connsiteY2" fmla="*/ 13911 h 27784"/>
                  <a:gd name="connsiteX3" fmla="*/ 13954 w 27758"/>
                  <a:gd name="connsiteY3" fmla="*/ 19 h 27784"/>
                  <a:gd name="connsiteX4" fmla="*/ 27833 w 27758"/>
                  <a:gd name="connsiteY4" fmla="*/ 13911 h 27784"/>
                  <a:gd name="connsiteX5" fmla="*/ 27833 w 27758"/>
                  <a:gd name="connsiteY5" fmla="*/ 13911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7833" y="13911"/>
                    </a:moveTo>
                    <a:cubicBezTo>
                      <a:pt x="27833" y="21619"/>
                      <a:pt x="21654" y="27804"/>
                      <a:pt x="13954" y="27804"/>
                    </a:cubicBezTo>
                    <a:cubicBezTo>
                      <a:pt x="6254" y="27804"/>
                      <a:pt x="75" y="21619"/>
                      <a:pt x="75" y="13911"/>
                    </a:cubicBezTo>
                    <a:cubicBezTo>
                      <a:pt x="75" y="6204"/>
                      <a:pt x="6254" y="19"/>
                      <a:pt x="13954" y="19"/>
                    </a:cubicBezTo>
                    <a:cubicBezTo>
                      <a:pt x="21654" y="19"/>
                      <a:pt x="27833" y="6204"/>
                      <a:pt x="27833" y="13911"/>
                    </a:cubicBezTo>
                    <a:lnTo>
                      <a:pt x="27833" y="13911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7591EA6-0AFB-9C4C-B9CD-C95E79477C91}"/>
                  </a:ext>
                </a:extLst>
              </p:cNvPr>
              <p:cNvSpPr/>
              <p:nvPr/>
            </p:nvSpPr>
            <p:spPr>
              <a:xfrm>
                <a:off x="3221512" y="3147281"/>
                <a:ext cx="27517" cy="27522"/>
              </a:xfrm>
              <a:custGeom>
                <a:avLst/>
                <a:gdLst>
                  <a:gd name="connsiteX0" fmla="*/ 27943 w 27758"/>
                  <a:gd name="connsiteY0" fmla="*/ 13949 h 27784"/>
                  <a:gd name="connsiteX1" fmla="*/ 14064 w 27758"/>
                  <a:gd name="connsiteY1" fmla="*/ 27841 h 27784"/>
                  <a:gd name="connsiteX2" fmla="*/ 185 w 27758"/>
                  <a:gd name="connsiteY2" fmla="*/ 13949 h 27784"/>
                  <a:gd name="connsiteX3" fmla="*/ 14064 w 27758"/>
                  <a:gd name="connsiteY3" fmla="*/ 56 h 27784"/>
                  <a:gd name="connsiteX4" fmla="*/ 27943 w 27758"/>
                  <a:gd name="connsiteY4" fmla="*/ 13949 h 27784"/>
                  <a:gd name="connsiteX5" fmla="*/ 27943 w 27758"/>
                  <a:gd name="connsiteY5" fmla="*/ 1394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7943" y="13949"/>
                    </a:moveTo>
                    <a:cubicBezTo>
                      <a:pt x="27943" y="21656"/>
                      <a:pt x="21764" y="27841"/>
                      <a:pt x="14064" y="27841"/>
                    </a:cubicBezTo>
                    <a:cubicBezTo>
                      <a:pt x="6364" y="27841"/>
                      <a:pt x="185" y="21656"/>
                      <a:pt x="185" y="13949"/>
                    </a:cubicBezTo>
                    <a:cubicBezTo>
                      <a:pt x="185" y="6241"/>
                      <a:pt x="6364" y="56"/>
                      <a:pt x="14064" y="56"/>
                    </a:cubicBezTo>
                    <a:cubicBezTo>
                      <a:pt x="21764" y="56"/>
                      <a:pt x="27943" y="6241"/>
                      <a:pt x="27943" y="13949"/>
                    </a:cubicBezTo>
                    <a:lnTo>
                      <a:pt x="27943" y="1394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A3EB925-1536-A741-AF6D-CE4A1E867A63}"/>
                  </a:ext>
                </a:extLst>
              </p:cNvPr>
              <p:cNvSpPr/>
              <p:nvPr/>
            </p:nvSpPr>
            <p:spPr>
              <a:xfrm>
                <a:off x="3255379" y="3147281"/>
                <a:ext cx="27517" cy="27522"/>
              </a:xfrm>
              <a:custGeom>
                <a:avLst/>
                <a:gdLst>
                  <a:gd name="connsiteX0" fmla="*/ 27947 w 27758"/>
                  <a:gd name="connsiteY0" fmla="*/ 13949 h 27784"/>
                  <a:gd name="connsiteX1" fmla="*/ 14068 w 27758"/>
                  <a:gd name="connsiteY1" fmla="*/ 27841 h 27784"/>
                  <a:gd name="connsiteX2" fmla="*/ 188 w 27758"/>
                  <a:gd name="connsiteY2" fmla="*/ 13949 h 27784"/>
                  <a:gd name="connsiteX3" fmla="*/ 14068 w 27758"/>
                  <a:gd name="connsiteY3" fmla="*/ 56 h 27784"/>
                  <a:gd name="connsiteX4" fmla="*/ 27947 w 27758"/>
                  <a:gd name="connsiteY4" fmla="*/ 13949 h 27784"/>
                  <a:gd name="connsiteX5" fmla="*/ 27947 w 27758"/>
                  <a:gd name="connsiteY5" fmla="*/ 1394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7947" y="13949"/>
                    </a:moveTo>
                    <a:cubicBezTo>
                      <a:pt x="27947" y="21656"/>
                      <a:pt x="21768" y="27841"/>
                      <a:pt x="14068" y="27841"/>
                    </a:cubicBezTo>
                    <a:cubicBezTo>
                      <a:pt x="6367" y="27841"/>
                      <a:pt x="188" y="21656"/>
                      <a:pt x="188" y="13949"/>
                    </a:cubicBezTo>
                    <a:cubicBezTo>
                      <a:pt x="188" y="6241"/>
                      <a:pt x="6367" y="56"/>
                      <a:pt x="14068" y="56"/>
                    </a:cubicBezTo>
                    <a:cubicBezTo>
                      <a:pt x="21768" y="56"/>
                      <a:pt x="27947" y="6241"/>
                      <a:pt x="27947" y="13949"/>
                    </a:cubicBezTo>
                    <a:lnTo>
                      <a:pt x="27947" y="1394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A0A294B-951C-C345-8302-99ACFC89EBC1}"/>
                  </a:ext>
                </a:extLst>
              </p:cNvPr>
              <p:cNvSpPr/>
              <p:nvPr/>
            </p:nvSpPr>
            <p:spPr>
              <a:xfrm>
                <a:off x="4061821" y="3414037"/>
                <a:ext cx="27516" cy="27522"/>
              </a:xfrm>
              <a:custGeom>
                <a:avLst/>
                <a:gdLst>
                  <a:gd name="connsiteX0" fmla="*/ 28031 w 27758"/>
                  <a:gd name="connsiteY0" fmla="*/ 13977 h 27784"/>
                  <a:gd name="connsiteX1" fmla="*/ 14152 w 27758"/>
                  <a:gd name="connsiteY1" fmla="*/ 27869 h 27784"/>
                  <a:gd name="connsiteX2" fmla="*/ 273 w 27758"/>
                  <a:gd name="connsiteY2" fmla="*/ 13977 h 27784"/>
                  <a:gd name="connsiteX3" fmla="*/ 14152 w 27758"/>
                  <a:gd name="connsiteY3" fmla="*/ 85 h 27784"/>
                  <a:gd name="connsiteX4" fmla="*/ 28031 w 27758"/>
                  <a:gd name="connsiteY4" fmla="*/ 13977 h 27784"/>
                  <a:gd name="connsiteX5" fmla="*/ 28031 w 27758"/>
                  <a:gd name="connsiteY5" fmla="*/ 13977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31" y="13977"/>
                    </a:moveTo>
                    <a:cubicBezTo>
                      <a:pt x="28031" y="21684"/>
                      <a:pt x="21852" y="27869"/>
                      <a:pt x="14152" y="27869"/>
                    </a:cubicBezTo>
                    <a:cubicBezTo>
                      <a:pt x="6452" y="27869"/>
                      <a:pt x="273" y="21684"/>
                      <a:pt x="273" y="13977"/>
                    </a:cubicBezTo>
                    <a:cubicBezTo>
                      <a:pt x="273" y="6269"/>
                      <a:pt x="6452" y="85"/>
                      <a:pt x="14152" y="85"/>
                    </a:cubicBezTo>
                    <a:cubicBezTo>
                      <a:pt x="21852" y="85"/>
                      <a:pt x="28031" y="6269"/>
                      <a:pt x="28031" y="13977"/>
                    </a:cubicBezTo>
                    <a:lnTo>
                      <a:pt x="28031" y="13977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BC97799-AFE9-4C45-B960-65AF17688818}"/>
                  </a:ext>
                </a:extLst>
              </p:cNvPr>
              <p:cNvSpPr/>
              <p:nvPr/>
            </p:nvSpPr>
            <p:spPr>
              <a:xfrm>
                <a:off x="4087221" y="3414037"/>
                <a:ext cx="27516" cy="27522"/>
              </a:xfrm>
              <a:custGeom>
                <a:avLst/>
                <a:gdLst>
                  <a:gd name="connsiteX0" fmla="*/ 28034 w 27758"/>
                  <a:gd name="connsiteY0" fmla="*/ 13977 h 27784"/>
                  <a:gd name="connsiteX1" fmla="*/ 14155 w 27758"/>
                  <a:gd name="connsiteY1" fmla="*/ 27869 h 27784"/>
                  <a:gd name="connsiteX2" fmla="*/ 276 w 27758"/>
                  <a:gd name="connsiteY2" fmla="*/ 13977 h 27784"/>
                  <a:gd name="connsiteX3" fmla="*/ 14155 w 27758"/>
                  <a:gd name="connsiteY3" fmla="*/ 85 h 27784"/>
                  <a:gd name="connsiteX4" fmla="*/ 28034 w 27758"/>
                  <a:gd name="connsiteY4" fmla="*/ 13977 h 27784"/>
                  <a:gd name="connsiteX5" fmla="*/ 28034 w 27758"/>
                  <a:gd name="connsiteY5" fmla="*/ 13977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34" y="13977"/>
                    </a:moveTo>
                    <a:cubicBezTo>
                      <a:pt x="28034" y="21684"/>
                      <a:pt x="21855" y="27869"/>
                      <a:pt x="14155" y="27869"/>
                    </a:cubicBezTo>
                    <a:cubicBezTo>
                      <a:pt x="6455" y="27869"/>
                      <a:pt x="276" y="21684"/>
                      <a:pt x="276" y="13977"/>
                    </a:cubicBezTo>
                    <a:cubicBezTo>
                      <a:pt x="276" y="6269"/>
                      <a:pt x="6455" y="85"/>
                      <a:pt x="14155" y="85"/>
                    </a:cubicBezTo>
                    <a:cubicBezTo>
                      <a:pt x="21855" y="85"/>
                      <a:pt x="28034" y="6269"/>
                      <a:pt x="28034" y="13977"/>
                    </a:cubicBezTo>
                    <a:lnTo>
                      <a:pt x="28034" y="13977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FC632C5-E003-6F42-99AA-428EEE08908B}"/>
                  </a:ext>
                </a:extLst>
              </p:cNvPr>
              <p:cNvSpPr/>
              <p:nvPr/>
            </p:nvSpPr>
            <p:spPr>
              <a:xfrm>
                <a:off x="4180354" y="3473317"/>
                <a:ext cx="27516" cy="29640"/>
              </a:xfrm>
              <a:custGeom>
                <a:avLst/>
                <a:gdLst>
                  <a:gd name="connsiteX0" fmla="*/ 28044 w 27758"/>
                  <a:gd name="connsiteY0" fmla="*/ 13983 h 27784"/>
                  <a:gd name="connsiteX1" fmla="*/ 14165 w 27758"/>
                  <a:gd name="connsiteY1" fmla="*/ 27875 h 27784"/>
                  <a:gd name="connsiteX2" fmla="*/ 286 w 27758"/>
                  <a:gd name="connsiteY2" fmla="*/ 13983 h 27784"/>
                  <a:gd name="connsiteX3" fmla="*/ 14165 w 27758"/>
                  <a:gd name="connsiteY3" fmla="*/ 91 h 27784"/>
                  <a:gd name="connsiteX4" fmla="*/ 28044 w 27758"/>
                  <a:gd name="connsiteY4" fmla="*/ 13983 h 27784"/>
                  <a:gd name="connsiteX5" fmla="*/ 28044 w 27758"/>
                  <a:gd name="connsiteY5" fmla="*/ 13983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44" y="13983"/>
                    </a:moveTo>
                    <a:cubicBezTo>
                      <a:pt x="28044" y="21691"/>
                      <a:pt x="21865" y="27875"/>
                      <a:pt x="14165" y="27875"/>
                    </a:cubicBezTo>
                    <a:cubicBezTo>
                      <a:pt x="6465" y="27875"/>
                      <a:pt x="286" y="21691"/>
                      <a:pt x="286" y="13983"/>
                    </a:cubicBezTo>
                    <a:cubicBezTo>
                      <a:pt x="286" y="6276"/>
                      <a:pt x="6465" y="91"/>
                      <a:pt x="14165" y="91"/>
                    </a:cubicBezTo>
                    <a:cubicBezTo>
                      <a:pt x="21865" y="91"/>
                      <a:pt x="28044" y="6276"/>
                      <a:pt x="28044" y="13983"/>
                    </a:cubicBezTo>
                    <a:lnTo>
                      <a:pt x="28044" y="13983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5C7F6DB-F665-6D43-A36A-510FCE16D89D}"/>
                  </a:ext>
                </a:extLst>
              </p:cNvPr>
              <p:cNvSpPr/>
              <p:nvPr/>
            </p:nvSpPr>
            <p:spPr>
              <a:xfrm>
                <a:off x="4186703" y="3473317"/>
                <a:ext cx="27517" cy="29640"/>
              </a:xfrm>
              <a:custGeom>
                <a:avLst/>
                <a:gdLst>
                  <a:gd name="connsiteX0" fmla="*/ 28045 w 27758"/>
                  <a:gd name="connsiteY0" fmla="*/ 13983 h 27784"/>
                  <a:gd name="connsiteX1" fmla="*/ 14165 w 27758"/>
                  <a:gd name="connsiteY1" fmla="*/ 27875 h 27784"/>
                  <a:gd name="connsiteX2" fmla="*/ 286 w 27758"/>
                  <a:gd name="connsiteY2" fmla="*/ 13983 h 27784"/>
                  <a:gd name="connsiteX3" fmla="*/ 14165 w 27758"/>
                  <a:gd name="connsiteY3" fmla="*/ 91 h 27784"/>
                  <a:gd name="connsiteX4" fmla="*/ 28045 w 27758"/>
                  <a:gd name="connsiteY4" fmla="*/ 13983 h 27784"/>
                  <a:gd name="connsiteX5" fmla="*/ 28045 w 27758"/>
                  <a:gd name="connsiteY5" fmla="*/ 13983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45" y="13983"/>
                    </a:moveTo>
                    <a:cubicBezTo>
                      <a:pt x="28045" y="21691"/>
                      <a:pt x="21865" y="27875"/>
                      <a:pt x="14165" y="27875"/>
                    </a:cubicBezTo>
                    <a:cubicBezTo>
                      <a:pt x="6465" y="27875"/>
                      <a:pt x="286" y="21691"/>
                      <a:pt x="286" y="13983"/>
                    </a:cubicBezTo>
                    <a:cubicBezTo>
                      <a:pt x="286" y="6276"/>
                      <a:pt x="6465" y="91"/>
                      <a:pt x="14165" y="91"/>
                    </a:cubicBezTo>
                    <a:cubicBezTo>
                      <a:pt x="21865" y="91"/>
                      <a:pt x="28045" y="6276"/>
                      <a:pt x="28045" y="13983"/>
                    </a:cubicBezTo>
                    <a:lnTo>
                      <a:pt x="28045" y="13983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B0BF43F-713A-0640-90F1-FA90D43F68D8}"/>
                  </a:ext>
                </a:extLst>
              </p:cNvPr>
              <p:cNvSpPr/>
              <p:nvPr/>
            </p:nvSpPr>
            <p:spPr>
              <a:xfrm>
                <a:off x="4201520" y="3473317"/>
                <a:ext cx="27516" cy="29640"/>
              </a:xfrm>
              <a:custGeom>
                <a:avLst/>
                <a:gdLst>
                  <a:gd name="connsiteX0" fmla="*/ 28046 w 27758"/>
                  <a:gd name="connsiteY0" fmla="*/ 13983 h 27784"/>
                  <a:gd name="connsiteX1" fmla="*/ 14167 w 27758"/>
                  <a:gd name="connsiteY1" fmla="*/ 27875 h 27784"/>
                  <a:gd name="connsiteX2" fmla="*/ 288 w 27758"/>
                  <a:gd name="connsiteY2" fmla="*/ 13983 h 27784"/>
                  <a:gd name="connsiteX3" fmla="*/ 14167 w 27758"/>
                  <a:gd name="connsiteY3" fmla="*/ 91 h 27784"/>
                  <a:gd name="connsiteX4" fmla="*/ 28046 w 27758"/>
                  <a:gd name="connsiteY4" fmla="*/ 13983 h 27784"/>
                  <a:gd name="connsiteX5" fmla="*/ 28046 w 27758"/>
                  <a:gd name="connsiteY5" fmla="*/ 13983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46" y="13983"/>
                    </a:moveTo>
                    <a:cubicBezTo>
                      <a:pt x="28046" y="21691"/>
                      <a:pt x="21867" y="27875"/>
                      <a:pt x="14167" y="27875"/>
                    </a:cubicBezTo>
                    <a:cubicBezTo>
                      <a:pt x="6467" y="27875"/>
                      <a:pt x="288" y="21691"/>
                      <a:pt x="288" y="13983"/>
                    </a:cubicBezTo>
                    <a:cubicBezTo>
                      <a:pt x="288" y="6276"/>
                      <a:pt x="6467" y="91"/>
                      <a:pt x="14167" y="91"/>
                    </a:cubicBezTo>
                    <a:cubicBezTo>
                      <a:pt x="21867" y="91"/>
                      <a:pt x="28046" y="6276"/>
                      <a:pt x="28046" y="13983"/>
                    </a:cubicBezTo>
                    <a:lnTo>
                      <a:pt x="28046" y="13983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2C9D855-07E6-C64C-9677-6780C7F1307A}"/>
                  </a:ext>
                </a:extLst>
              </p:cNvPr>
              <p:cNvSpPr/>
              <p:nvPr/>
            </p:nvSpPr>
            <p:spPr>
              <a:xfrm>
                <a:off x="4226920" y="3498722"/>
                <a:ext cx="27516" cy="27522"/>
              </a:xfrm>
              <a:custGeom>
                <a:avLst/>
                <a:gdLst>
                  <a:gd name="connsiteX0" fmla="*/ 28049 w 27758"/>
                  <a:gd name="connsiteY0" fmla="*/ 13986 h 27784"/>
                  <a:gd name="connsiteX1" fmla="*/ 14170 w 27758"/>
                  <a:gd name="connsiteY1" fmla="*/ 27878 h 27784"/>
                  <a:gd name="connsiteX2" fmla="*/ 291 w 27758"/>
                  <a:gd name="connsiteY2" fmla="*/ 13986 h 27784"/>
                  <a:gd name="connsiteX3" fmla="*/ 14170 w 27758"/>
                  <a:gd name="connsiteY3" fmla="*/ 93 h 27784"/>
                  <a:gd name="connsiteX4" fmla="*/ 28049 w 27758"/>
                  <a:gd name="connsiteY4" fmla="*/ 13986 h 27784"/>
                  <a:gd name="connsiteX5" fmla="*/ 28049 w 27758"/>
                  <a:gd name="connsiteY5" fmla="*/ 13986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49" y="13986"/>
                    </a:moveTo>
                    <a:cubicBezTo>
                      <a:pt x="28049" y="21693"/>
                      <a:pt x="21870" y="27878"/>
                      <a:pt x="14170" y="27878"/>
                    </a:cubicBezTo>
                    <a:cubicBezTo>
                      <a:pt x="6470" y="27878"/>
                      <a:pt x="291" y="21693"/>
                      <a:pt x="291" y="13986"/>
                    </a:cubicBezTo>
                    <a:cubicBezTo>
                      <a:pt x="291" y="6278"/>
                      <a:pt x="6470" y="93"/>
                      <a:pt x="14170" y="93"/>
                    </a:cubicBezTo>
                    <a:cubicBezTo>
                      <a:pt x="21870" y="93"/>
                      <a:pt x="28049" y="6278"/>
                      <a:pt x="28049" y="13986"/>
                    </a:cubicBezTo>
                    <a:lnTo>
                      <a:pt x="28049" y="13986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DCFA3AA-7AA2-6B45-AA76-2B90EA631A93}"/>
                  </a:ext>
                </a:extLst>
              </p:cNvPr>
              <p:cNvSpPr/>
              <p:nvPr/>
            </p:nvSpPr>
            <p:spPr>
              <a:xfrm>
                <a:off x="4254435" y="3498722"/>
                <a:ext cx="27517" cy="27522"/>
              </a:xfrm>
              <a:custGeom>
                <a:avLst/>
                <a:gdLst>
                  <a:gd name="connsiteX0" fmla="*/ 28052 w 27758"/>
                  <a:gd name="connsiteY0" fmla="*/ 13986 h 27784"/>
                  <a:gd name="connsiteX1" fmla="*/ 14172 w 27758"/>
                  <a:gd name="connsiteY1" fmla="*/ 27878 h 27784"/>
                  <a:gd name="connsiteX2" fmla="*/ 293 w 27758"/>
                  <a:gd name="connsiteY2" fmla="*/ 13986 h 27784"/>
                  <a:gd name="connsiteX3" fmla="*/ 14172 w 27758"/>
                  <a:gd name="connsiteY3" fmla="*/ 93 h 27784"/>
                  <a:gd name="connsiteX4" fmla="*/ 28052 w 27758"/>
                  <a:gd name="connsiteY4" fmla="*/ 13986 h 27784"/>
                  <a:gd name="connsiteX5" fmla="*/ 28052 w 27758"/>
                  <a:gd name="connsiteY5" fmla="*/ 13986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52" y="13986"/>
                    </a:moveTo>
                    <a:cubicBezTo>
                      <a:pt x="28052" y="21693"/>
                      <a:pt x="21873" y="27878"/>
                      <a:pt x="14172" y="27878"/>
                    </a:cubicBezTo>
                    <a:cubicBezTo>
                      <a:pt x="6472" y="27878"/>
                      <a:pt x="293" y="21693"/>
                      <a:pt x="293" y="13986"/>
                    </a:cubicBezTo>
                    <a:cubicBezTo>
                      <a:pt x="293" y="6278"/>
                      <a:pt x="6472" y="93"/>
                      <a:pt x="14172" y="93"/>
                    </a:cubicBezTo>
                    <a:cubicBezTo>
                      <a:pt x="21873" y="93"/>
                      <a:pt x="28052" y="6278"/>
                      <a:pt x="28052" y="13986"/>
                    </a:cubicBezTo>
                    <a:lnTo>
                      <a:pt x="28052" y="13986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926C135-342D-AA4E-9749-8438D8D36CBC}"/>
                  </a:ext>
                </a:extLst>
              </p:cNvPr>
              <p:cNvSpPr/>
              <p:nvPr/>
            </p:nvSpPr>
            <p:spPr>
              <a:xfrm>
                <a:off x="4267135" y="3498722"/>
                <a:ext cx="27517" cy="27522"/>
              </a:xfrm>
              <a:custGeom>
                <a:avLst/>
                <a:gdLst>
                  <a:gd name="connsiteX0" fmla="*/ 28053 w 27758"/>
                  <a:gd name="connsiteY0" fmla="*/ 13986 h 27784"/>
                  <a:gd name="connsiteX1" fmla="*/ 14174 w 27758"/>
                  <a:gd name="connsiteY1" fmla="*/ 27878 h 27784"/>
                  <a:gd name="connsiteX2" fmla="*/ 295 w 27758"/>
                  <a:gd name="connsiteY2" fmla="*/ 13986 h 27784"/>
                  <a:gd name="connsiteX3" fmla="*/ 14174 w 27758"/>
                  <a:gd name="connsiteY3" fmla="*/ 93 h 27784"/>
                  <a:gd name="connsiteX4" fmla="*/ 28053 w 27758"/>
                  <a:gd name="connsiteY4" fmla="*/ 13986 h 27784"/>
                  <a:gd name="connsiteX5" fmla="*/ 28053 w 27758"/>
                  <a:gd name="connsiteY5" fmla="*/ 13986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53" y="13986"/>
                    </a:moveTo>
                    <a:cubicBezTo>
                      <a:pt x="28053" y="21693"/>
                      <a:pt x="21874" y="27878"/>
                      <a:pt x="14174" y="27878"/>
                    </a:cubicBezTo>
                    <a:cubicBezTo>
                      <a:pt x="6474" y="27878"/>
                      <a:pt x="295" y="21693"/>
                      <a:pt x="295" y="13986"/>
                    </a:cubicBezTo>
                    <a:cubicBezTo>
                      <a:pt x="295" y="6278"/>
                      <a:pt x="6474" y="93"/>
                      <a:pt x="14174" y="93"/>
                    </a:cubicBezTo>
                    <a:cubicBezTo>
                      <a:pt x="21874" y="93"/>
                      <a:pt x="28053" y="6278"/>
                      <a:pt x="28053" y="13986"/>
                    </a:cubicBezTo>
                    <a:lnTo>
                      <a:pt x="28053" y="13986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3ACCB2B-BA81-F24D-9BD4-B46DA4E602BE}"/>
                  </a:ext>
                </a:extLst>
              </p:cNvPr>
              <p:cNvSpPr/>
              <p:nvPr/>
            </p:nvSpPr>
            <p:spPr>
              <a:xfrm>
                <a:off x="4288302" y="3498722"/>
                <a:ext cx="27517" cy="27522"/>
              </a:xfrm>
              <a:custGeom>
                <a:avLst/>
                <a:gdLst>
                  <a:gd name="connsiteX0" fmla="*/ 28055 w 27758"/>
                  <a:gd name="connsiteY0" fmla="*/ 13986 h 27784"/>
                  <a:gd name="connsiteX1" fmla="*/ 14176 w 27758"/>
                  <a:gd name="connsiteY1" fmla="*/ 27878 h 27784"/>
                  <a:gd name="connsiteX2" fmla="*/ 297 w 27758"/>
                  <a:gd name="connsiteY2" fmla="*/ 13986 h 27784"/>
                  <a:gd name="connsiteX3" fmla="*/ 14176 w 27758"/>
                  <a:gd name="connsiteY3" fmla="*/ 93 h 27784"/>
                  <a:gd name="connsiteX4" fmla="*/ 28055 w 27758"/>
                  <a:gd name="connsiteY4" fmla="*/ 13986 h 27784"/>
                  <a:gd name="connsiteX5" fmla="*/ 28055 w 27758"/>
                  <a:gd name="connsiteY5" fmla="*/ 13986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55" y="13986"/>
                    </a:moveTo>
                    <a:cubicBezTo>
                      <a:pt x="28055" y="21693"/>
                      <a:pt x="21876" y="27878"/>
                      <a:pt x="14176" y="27878"/>
                    </a:cubicBezTo>
                    <a:cubicBezTo>
                      <a:pt x="6476" y="27878"/>
                      <a:pt x="297" y="21693"/>
                      <a:pt x="297" y="13986"/>
                    </a:cubicBezTo>
                    <a:cubicBezTo>
                      <a:pt x="297" y="6278"/>
                      <a:pt x="6476" y="93"/>
                      <a:pt x="14176" y="93"/>
                    </a:cubicBezTo>
                    <a:cubicBezTo>
                      <a:pt x="21876" y="93"/>
                      <a:pt x="28055" y="6278"/>
                      <a:pt x="28055" y="13986"/>
                    </a:cubicBezTo>
                    <a:lnTo>
                      <a:pt x="28055" y="13986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D423986-C4BC-A84E-829C-0CD8CEC9911A}"/>
                  </a:ext>
                </a:extLst>
              </p:cNvPr>
              <p:cNvSpPr/>
              <p:nvPr/>
            </p:nvSpPr>
            <p:spPr>
              <a:xfrm>
                <a:off x="4294652" y="3498722"/>
                <a:ext cx="27516" cy="27522"/>
              </a:xfrm>
              <a:custGeom>
                <a:avLst/>
                <a:gdLst>
                  <a:gd name="connsiteX0" fmla="*/ 28056 w 27758"/>
                  <a:gd name="connsiteY0" fmla="*/ 13986 h 27784"/>
                  <a:gd name="connsiteX1" fmla="*/ 14177 w 27758"/>
                  <a:gd name="connsiteY1" fmla="*/ 27878 h 27784"/>
                  <a:gd name="connsiteX2" fmla="*/ 298 w 27758"/>
                  <a:gd name="connsiteY2" fmla="*/ 13986 h 27784"/>
                  <a:gd name="connsiteX3" fmla="*/ 14177 w 27758"/>
                  <a:gd name="connsiteY3" fmla="*/ 93 h 27784"/>
                  <a:gd name="connsiteX4" fmla="*/ 28056 w 27758"/>
                  <a:gd name="connsiteY4" fmla="*/ 13986 h 27784"/>
                  <a:gd name="connsiteX5" fmla="*/ 28056 w 27758"/>
                  <a:gd name="connsiteY5" fmla="*/ 13986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56" y="13986"/>
                    </a:moveTo>
                    <a:cubicBezTo>
                      <a:pt x="28056" y="21693"/>
                      <a:pt x="21877" y="27878"/>
                      <a:pt x="14177" y="27878"/>
                    </a:cubicBezTo>
                    <a:cubicBezTo>
                      <a:pt x="6477" y="27878"/>
                      <a:pt x="298" y="21693"/>
                      <a:pt x="298" y="13986"/>
                    </a:cubicBezTo>
                    <a:cubicBezTo>
                      <a:pt x="298" y="6278"/>
                      <a:pt x="6477" y="93"/>
                      <a:pt x="14177" y="93"/>
                    </a:cubicBezTo>
                    <a:cubicBezTo>
                      <a:pt x="21877" y="93"/>
                      <a:pt x="28056" y="6278"/>
                      <a:pt x="28056" y="13986"/>
                    </a:cubicBezTo>
                    <a:lnTo>
                      <a:pt x="28056" y="13986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56C5A20B-4045-A246-BDD3-393C6A681ECB}"/>
                  </a:ext>
                </a:extLst>
              </p:cNvPr>
              <p:cNvSpPr/>
              <p:nvPr/>
            </p:nvSpPr>
            <p:spPr>
              <a:xfrm>
                <a:off x="4375085" y="3498722"/>
                <a:ext cx="27516" cy="27522"/>
              </a:xfrm>
              <a:custGeom>
                <a:avLst/>
                <a:gdLst>
                  <a:gd name="connsiteX0" fmla="*/ 28064 w 27758"/>
                  <a:gd name="connsiteY0" fmla="*/ 13986 h 27784"/>
                  <a:gd name="connsiteX1" fmla="*/ 14185 w 27758"/>
                  <a:gd name="connsiteY1" fmla="*/ 27878 h 27784"/>
                  <a:gd name="connsiteX2" fmla="*/ 306 w 27758"/>
                  <a:gd name="connsiteY2" fmla="*/ 13986 h 27784"/>
                  <a:gd name="connsiteX3" fmla="*/ 14185 w 27758"/>
                  <a:gd name="connsiteY3" fmla="*/ 93 h 27784"/>
                  <a:gd name="connsiteX4" fmla="*/ 28064 w 27758"/>
                  <a:gd name="connsiteY4" fmla="*/ 13986 h 27784"/>
                  <a:gd name="connsiteX5" fmla="*/ 28064 w 27758"/>
                  <a:gd name="connsiteY5" fmla="*/ 13986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64" y="13986"/>
                    </a:moveTo>
                    <a:cubicBezTo>
                      <a:pt x="28064" y="21693"/>
                      <a:pt x="21885" y="27878"/>
                      <a:pt x="14185" y="27878"/>
                    </a:cubicBezTo>
                    <a:cubicBezTo>
                      <a:pt x="6485" y="27878"/>
                      <a:pt x="306" y="21693"/>
                      <a:pt x="306" y="13986"/>
                    </a:cubicBezTo>
                    <a:cubicBezTo>
                      <a:pt x="306" y="6278"/>
                      <a:pt x="6485" y="93"/>
                      <a:pt x="14185" y="93"/>
                    </a:cubicBezTo>
                    <a:cubicBezTo>
                      <a:pt x="21885" y="93"/>
                      <a:pt x="28064" y="6278"/>
                      <a:pt x="28064" y="13986"/>
                    </a:cubicBezTo>
                    <a:lnTo>
                      <a:pt x="28064" y="13986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B306392A-89AF-D542-8D8A-7C1C4504D519}"/>
                  </a:ext>
                </a:extLst>
              </p:cNvPr>
              <p:cNvSpPr/>
              <p:nvPr/>
            </p:nvSpPr>
            <p:spPr>
              <a:xfrm>
                <a:off x="4400485" y="3498722"/>
                <a:ext cx="27516" cy="27522"/>
              </a:xfrm>
              <a:custGeom>
                <a:avLst/>
                <a:gdLst>
                  <a:gd name="connsiteX0" fmla="*/ 28067 w 27758"/>
                  <a:gd name="connsiteY0" fmla="*/ 13986 h 27784"/>
                  <a:gd name="connsiteX1" fmla="*/ 14188 w 27758"/>
                  <a:gd name="connsiteY1" fmla="*/ 27878 h 27784"/>
                  <a:gd name="connsiteX2" fmla="*/ 309 w 27758"/>
                  <a:gd name="connsiteY2" fmla="*/ 13986 h 27784"/>
                  <a:gd name="connsiteX3" fmla="*/ 14188 w 27758"/>
                  <a:gd name="connsiteY3" fmla="*/ 93 h 27784"/>
                  <a:gd name="connsiteX4" fmla="*/ 28067 w 27758"/>
                  <a:gd name="connsiteY4" fmla="*/ 13986 h 27784"/>
                  <a:gd name="connsiteX5" fmla="*/ 28067 w 27758"/>
                  <a:gd name="connsiteY5" fmla="*/ 13986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67" y="13986"/>
                    </a:moveTo>
                    <a:cubicBezTo>
                      <a:pt x="28067" y="21693"/>
                      <a:pt x="21888" y="27878"/>
                      <a:pt x="14188" y="27878"/>
                    </a:cubicBezTo>
                    <a:cubicBezTo>
                      <a:pt x="6488" y="27878"/>
                      <a:pt x="309" y="21693"/>
                      <a:pt x="309" y="13986"/>
                    </a:cubicBezTo>
                    <a:cubicBezTo>
                      <a:pt x="309" y="6278"/>
                      <a:pt x="6488" y="93"/>
                      <a:pt x="14188" y="93"/>
                    </a:cubicBezTo>
                    <a:cubicBezTo>
                      <a:pt x="21888" y="93"/>
                      <a:pt x="28067" y="6278"/>
                      <a:pt x="28067" y="13986"/>
                    </a:cubicBezTo>
                    <a:lnTo>
                      <a:pt x="28067" y="13986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B035DC38-5268-9C49-9ECD-ECA01F5262B7}"/>
                  </a:ext>
                </a:extLst>
              </p:cNvPr>
              <p:cNvSpPr/>
              <p:nvPr/>
            </p:nvSpPr>
            <p:spPr>
              <a:xfrm>
                <a:off x="4353918" y="3498722"/>
                <a:ext cx="27516" cy="27522"/>
              </a:xfrm>
              <a:custGeom>
                <a:avLst/>
                <a:gdLst>
                  <a:gd name="connsiteX0" fmla="*/ 28062 w 27758"/>
                  <a:gd name="connsiteY0" fmla="*/ 13986 h 27784"/>
                  <a:gd name="connsiteX1" fmla="*/ 14183 w 27758"/>
                  <a:gd name="connsiteY1" fmla="*/ 27878 h 27784"/>
                  <a:gd name="connsiteX2" fmla="*/ 304 w 27758"/>
                  <a:gd name="connsiteY2" fmla="*/ 13986 h 27784"/>
                  <a:gd name="connsiteX3" fmla="*/ 14183 w 27758"/>
                  <a:gd name="connsiteY3" fmla="*/ 93 h 27784"/>
                  <a:gd name="connsiteX4" fmla="*/ 28062 w 27758"/>
                  <a:gd name="connsiteY4" fmla="*/ 13986 h 27784"/>
                  <a:gd name="connsiteX5" fmla="*/ 28062 w 27758"/>
                  <a:gd name="connsiteY5" fmla="*/ 13986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62" y="13986"/>
                    </a:moveTo>
                    <a:cubicBezTo>
                      <a:pt x="28062" y="21693"/>
                      <a:pt x="21883" y="27878"/>
                      <a:pt x="14183" y="27878"/>
                    </a:cubicBezTo>
                    <a:cubicBezTo>
                      <a:pt x="6483" y="27878"/>
                      <a:pt x="304" y="21693"/>
                      <a:pt x="304" y="13986"/>
                    </a:cubicBezTo>
                    <a:cubicBezTo>
                      <a:pt x="304" y="6278"/>
                      <a:pt x="6483" y="93"/>
                      <a:pt x="14183" y="93"/>
                    </a:cubicBezTo>
                    <a:cubicBezTo>
                      <a:pt x="21883" y="93"/>
                      <a:pt x="28062" y="6278"/>
                      <a:pt x="28062" y="13986"/>
                    </a:cubicBezTo>
                    <a:lnTo>
                      <a:pt x="28062" y="13986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E5C568EE-CB4C-4A41-A9CC-782E53778DE8}"/>
                  </a:ext>
                </a:extLst>
              </p:cNvPr>
              <p:cNvSpPr/>
              <p:nvPr/>
            </p:nvSpPr>
            <p:spPr>
              <a:xfrm>
                <a:off x="4415301" y="3526244"/>
                <a:ext cx="27517" cy="27523"/>
              </a:xfrm>
              <a:custGeom>
                <a:avLst/>
                <a:gdLst>
                  <a:gd name="connsiteX0" fmla="*/ 28069 w 27758"/>
                  <a:gd name="connsiteY0" fmla="*/ 13989 h 27784"/>
                  <a:gd name="connsiteX1" fmla="*/ 14190 w 27758"/>
                  <a:gd name="connsiteY1" fmla="*/ 27881 h 27784"/>
                  <a:gd name="connsiteX2" fmla="*/ 310 w 27758"/>
                  <a:gd name="connsiteY2" fmla="*/ 13989 h 27784"/>
                  <a:gd name="connsiteX3" fmla="*/ 14190 w 27758"/>
                  <a:gd name="connsiteY3" fmla="*/ 96 h 27784"/>
                  <a:gd name="connsiteX4" fmla="*/ 28069 w 27758"/>
                  <a:gd name="connsiteY4" fmla="*/ 13989 h 27784"/>
                  <a:gd name="connsiteX5" fmla="*/ 28069 w 27758"/>
                  <a:gd name="connsiteY5" fmla="*/ 1398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69" y="13989"/>
                    </a:moveTo>
                    <a:cubicBezTo>
                      <a:pt x="28069" y="21696"/>
                      <a:pt x="21890" y="27881"/>
                      <a:pt x="14190" y="27881"/>
                    </a:cubicBezTo>
                    <a:cubicBezTo>
                      <a:pt x="6489" y="27881"/>
                      <a:pt x="310" y="21696"/>
                      <a:pt x="310" y="13989"/>
                    </a:cubicBezTo>
                    <a:cubicBezTo>
                      <a:pt x="310" y="6281"/>
                      <a:pt x="6489" y="96"/>
                      <a:pt x="14190" y="96"/>
                    </a:cubicBezTo>
                    <a:cubicBezTo>
                      <a:pt x="21890" y="96"/>
                      <a:pt x="28069" y="6281"/>
                      <a:pt x="28069" y="13989"/>
                    </a:cubicBezTo>
                    <a:lnTo>
                      <a:pt x="28069" y="1398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96DE326D-0F36-9447-A03B-A220EE8EB425}"/>
                  </a:ext>
                </a:extLst>
              </p:cNvPr>
              <p:cNvSpPr/>
              <p:nvPr/>
            </p:nvSpPr>
            <p:spPr>
              <a:xfrm>
                <a:off x="4417418" y="3553767"/>
                <a:ext cx="27516" cy="27522"/>
              </a:xfrm>
              <a:custGeom>
                <a:avLst/>
                <a:gdLst>
                  <a:gd name="connsiteX0" fmla="*/ 28069 w 27758"/>
                  <a:gd name="connsiteY0" fmla="*/ 13992 h 27784"/>
                  <a:gd name="connsiteX1" fmla="*/ 14190 w 27758"/>
                  <a:gd name="connsiteY1" fmla="*/ 27884 h 27784"/>
                  <a:gd name="connsiteX2" fmla="*/ 311 w 27758"/>
                  <a:gd name="connsiteY2" fmla="*/ 13992 h 27784"/>
                  <a:gd name="connsiteX3" fmla="*/ 14190 w 27758"/>
                  <a:gd name="connsiteY3" fmla="*/ 99 h 27784"/>
                  <a:gd name="connsiteX4" fmla="*/ 28069 w 27758"/>
                  <a:gd name="connsiteY4" fmla="*/ 13992 h 27784"/>
                  <a:gd name="connsiteX5" fmla="*/ 28069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69" y="13992"/>
                    </a:moveTo>
                    <a:cubicBezTo>
                      <a:pt x="28069" y="21699"/>
                      <a:pt x="21890" y="27884"/>
                      <a:pt x="14190" y="27884"/>
                    </a:cubicBezTo>
                    <a:cubicBezTo>
                      <a:pt x="6490" y="27884"/>
                      <a:pt x="311" y="21699"/>
                      <a:pt x="311" y="13992"/>
                    </a:cubicBezTo>
                    <a:cubicBezTo>
                      <a:pt x="311" y="6284"/>
                      <a:pt x="6490" y="99"/>
                      <a:pt x="14190" y="99"/>
                    </a:cubicBezTo>
                    <a:cubicBezTo>
                      <a:pt x="21890" y="99"/>
                      <a:pt x="28069" y="6284"/>
                      <a:pt x="28069" y="13992"/>
                    </a:cubicBezTo>
                    <a:lnTo>
                      <a:pt x="28069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29107363-028B-C649-BEA9-BA2B45AF0955}"/>
                  </a:ext>
                </a:extLst>
              </p:cNvPr>
              <p:cNvSpPr/>
              <p:nvPr/>
            </p:nvSpPr>
            <p:spPr>
              <a:xfrm>
                <a:off x="4438584" y="3553767"/>
                <a:ext cx="29633" cy="27522"/>
              </a:xfrm>
              <a:custGeom>
                <a:avLst/>
                <a:gdLst>
                  <a:gd name="connsiteX0" fmla="*/ 28071 w 27758"/>
                  <a:gd name="connsiteY0" fmla="*/ 13992 h 27784"/>
                  <a:gd name="connsiteX1" fmla="*/ 14192 w 27758"/>
                  <a:gd name="connsiteY1" fmla="*/ 27884 h 27784"/>
                  <a:gd name="connsiteX2" fmla="*/ 313 w 27758"/>
                  <a:gd name="connsiteY2" fmla="*/ 13992 h 27784"/>
                  <a:gd name="connsiteX3" fmla="*/ 14192 w 27758"/>
                  <a:gd name="connsiteY3" fmla="*/ 99 h 27784"/>
                  <a:gd name="connsiteX4" fmla="*/ 28071 w 27758"/>
                  <a:gd name="connsiteY4" fmla="*/ 13992 h 27784"/>
                  <a:gd name="connsiteX5" fmla="*/ 28071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71" y="13992"/>
                    </a:moveTo>
                    <a:cubicBezTo>
                      <a:pt x="28071" y="21699"/>
                      <a:pt x="21892" y="27884"/>
                      <a:pt x="14192" y="27884"/>
                    </a:cubicBezTo>
                    <a:cubicBezTo>
                      <a:pt x="6492" y="27884"/>
                      <a:pt x="313" y="21699"/>
                      <a:pt x="313" y="13992"/>
                    </a:cubicBezTo>
                    <a:cubicBezTo>
                      <a:pt x="313" y="6284"/>
                      <a:pt x="6492" y="99"/>
                      <a:pt x="14192" y="99"/>
                    </a:cubicBezTo>
                    <a:cubicBezTo>
                      <a:pt x="21892" y="99"/>
                      <a:pt x="28071" y="6284"/>
                      <a:pt x="28071" y="13992"/>
                    </a:cubicBezTo>
                    <a:lnTo>
                      <a:pt x="28071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3318221D-08AF-CB4C-9919-D2CA48EEC66B}"/>
                  </a:ext>
                </a:extLst>
              </p:cNvPr>
              <p:cNvSpPr/>
              <p:nvPr/>
            </p:nvSpPr>
            <p:spPr>
              <a:xfrm>
                <a:off x="4472451" y="3553767"/>
                <a:ext cx="27516" cy="27522"/>
              </a:xfrm>
              <a:custGeom>
                <a:avLst/>
                <a:gdLst>
                  <a:gd name="connsiteX0" fmla="*/ 28075 w 27758"/>
                  <a:gd name="connsiteY0" fmla="*/ 13992 h 27784"/>
                  <a:gd name="connsiteX1" fmla="*/ 14195 w 27758"/>
                  <a:gd name="connsiteY1" fmla="*/ 27884 h 27784"/>
                  <a:gd name="connsiteX2" fmla="*/ 316 w 27758"/>
                  <a:gd name="connsiteY2" fmla="*/ 13992 h 27784"/>
                  <a:gd name="connsiteX3" fmla="*/ 14195 w 27758"/>
                  <a:gd name="connsiteY3" fmla="*/ 99 h 27784"/>
                  <a:gd name="connsiteX4" fmla="*/ 28075 w 27758"/>
                  <a:gd name="connsiteY4" fmla="*/ 13992 h 27784"/>
                  <a:gd name="connsiteX5" fmla="*/ 28075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75" y="13992"/>
                    </a:moveTo>
                    <a:cubicBezTo>
                      <a:pt x="28075" y="21699"/>
                      <a:pt x="21895" y="27884"/>
                      <a:pt x="14195" y="27884"/>
                    </a:cubicBezTo>
                    <a:cubicBezTo>
                      <a:pt x="6495" y="27884"/>
                      <a:pt x="316" y="21699"/>
                      <a:pt x="316" y="13992"/>
                    </a:cubicBezTo>
                    <a:cubicBezTo>
                      <a:pt x="316" y="6284"/>
                      <a:pt x="6495" y="99"/>
                      <a:pt x="14195" y="99"/>
                    </a:cubicBezTo>
                    <a:cubicBezTo>
                      <a:pt x="21895" y="99"/>
                      <a:pt x="28075" y="6284"/>
                      <a:pt x="28075" y="13992"/>
                    </a:cubicBezTo>
                    <a:lnTo>
                      <a:pt x="28075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E170C0C3-2ADF-B440-A032-31ED921AEF77}"/>
                  </a:ext>
                </a:extLst>
              </p:cNvPr>
              <p:cNvSpPr/>
              <p:nvPr/>
            </p:nvSpPr>
            <p:spPr>
              <a:xfrm>
                <a:off x="4512666" y="3553767"/>
                <a:ext cx="27517" cy="27522"/>
              </a:xfrm>
              <a:custGeom>
                <a:avLst/>
                <a:gdLst>
                  <a:gd name="connsiteX0" fmla="*/ 28079 w 27758"/>
                  <a:gd name="connsiteY0" fmla="*/ 13992 h 27784"/>
                  <a:gd name="connsiteX1" fmla="*/ 14200 w 27758"/>
                  <a:gd name="connsiteY1" fmla="*/ 27884 h 27784"/>
                  <a:gd name="connsiteX2" fmla="*/ 321 w 27758"/>
                  <a:gd name="connsiteY2" fmla="*/ 13992 h 27784"/>
                  <a:gd name="connsiteX3" fmla="*/ 14200 w 27758"/>
                  <a:gd name="connsiteY3" fmla="*/ 99 h 27784"/>
                  <a:gd name="connsiteX4" fmla="*/ 28079 w 27758"/>
                  <a:gd name="connsiteY4" fmla="*/ 13992 h 27784"/>
                  <a:gd name="connsiteX5" fmla="*/ 28079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79" y="13992"/>
                    </a:moveTo>
                    <a:cubicBezTo>
                      <a:pt x="28079" y="21699"/>
                      <a:pt x="21900" y="27884"/>
                      <a:pt x="14200" y="27884"/>
                    </a:cubicBezTo>
                    <a:cubicBezTo>
                      <a:pt x="6500" y="27884"/>
                      <a:pt x="321" y="21699"/>
                      <a:pt x="321" y="13992"/>
                    </a:cubicBezTo>
                    <a:cubicBezTo>
                      <a:pt x="321" y="6284"/>
                      <a:pt x="6500" y="99"/>
                      <a:pt x="14200" y="99"/>
                    </a:cubicBezTo>
                    <a:cubicBezTo>
                      <a:pt x="21900" y="99"/>
                      <a:pt x="28079" y="6284"/>
                      <a:pt x="28079" y="13992"/>
                    </a:cubicBezTo>
                    <a:lnTo>
                      <a:pt x="28079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10956AB4-4428-0140-B05D-A10A6DB3D40F}"/>
                  </a:ext>
                </a:extLst>
              </p:cNvPr>
              <p:cNvSpPr/>
              <p:nvPr/>
            </p:nvSpPr>
            <p:spPr>
              <a:xfrm>
                <a:off x="4531717" y="3553767"/>
                <a:ext cx="27516" cy="27522"/>
              </a:xfrm>
              <a:custGeom>
                <a:avLst/>
                <a:gdLst>
                  <a:gd name="connsiteX0" fmla="*/ 28081 w 27758"/>
                  <a:gd name="connsiteY0" fmla="*/ 13992 h 27784"/>
                  <a:gd name="connsiteX1" fmla="*/ 14202 w 27758"/>
                  <a:gd name="connsiteY1" fmla="*/ 27884 h 27784"/>
                  <a:gd name="connsiteX2" fmla="*/ 323 w 27758"/>
                  <a:gd name="connsiteY2" fmla="*/ 13992 h 27784"/>
                  <a:gd name="connsiteX3" fmla="*/ 14202 w 27758"/>
                  <a:gd name="connsiteY3" fmla="*/ 99 h 27784"/>
                  <a:gd name="connsiteX4" fmla="*/ 28081 w 27758"/>
                  <a:gd name="connsiteY4" fmla="*/ 13992 h 27784"/>
                  <a:gd name="connsiteX5" fmla="*/ 28081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81" y="13992"/>
                    </a:moveTo>
                    <a:cubicBezTo>
                      <a:pt x="28081" y="21699"/>
                      <a:pt x="21902" y="27884"/>
                      <a:pt x="14202" y="27884"/>
                    </a:cubicBezTo>
                    <a:cubicBezTo>
                      <a:pt x="6502" y="27884"/>
                      <a:pt x="323" y="21699"/>
                      <a:pt x="323" y="13992"/>
                    </a:cubicBezTo>
                    <a:cubicBezTo>
                      <a:pt x="323" y="6284"/>
                      <a:pt x="6502" y="99"/>
                      <a:pt x="14202" y="99"/>
                    </a:cubicBezTo>
                    <a:cubicBezTo>
                      <a:pt x="21902" y="99"/>
                      <a:pt x="28081" y="6284"/>
                      <a:pt x="28081" y="13992"/>
                    </a:cubicBezTo>
                    <a:lnTo>
                      <a:pt x="28081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FDC70348-F016-1647-A49E-FB044738F749}"/>
                  </a:ext>
                </a:extLst>
              </p:cNvPr>
              <p:cNvSpPr/>
              <p:nvPr/>
            </p:nvSpPr>
            <p:spPr>
              <a:xfrm>
                <a:off x="4582516" y="3553767"/>
                <a:ext cx="27516" cy="27522"/>
              </a:xfrm>
              <a:custGeom>
                <a:avLst/>
                <a:gdLst>
                  <a:gd name="connsiteX0" fmla="*/ 28086 w 27758"/>
                  <a:gd name="connsiteY0" fmla="*/ 13992 h 27784"/>
                  <a:gd name="connsiteX1" fmla="*/ 14207 w 27758"/>
                  <a:gd name="connsiteY1" fmla="*/ 27884 h 27784"/>
                  <a:gd name="connsiteX2" fmla="*/ 328 w 27758"/>
                  <a:gd name="connsiteY2" fmla="*/ 13992 h 27784"/>
                  <a:gd name="connsiteX3" fmla="*/ 14207 w 27758"/>
                  <a:gd name="connsiteY3" fmla="*/ 99 h 27784"/>
                  <a:gd name="connsiteX4" fmla="*/ 28086 w 27758"/>
                  <a:gd name="connsiteY4" fmla="*/ 13992 h 27784"/>
                  <a:gd name="connsiteX5" fmla="*/ 28086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86" y="13992"/>
                    </a:moveTo>
                    <a:cubicBezTo>
                      <a:pt x="28086" y="21699"/>
                      <a:pt x="21907" y="27884"/>
                      <a:pt x="14207" y="27884"/>
                    </a:cubicBezTo>
                    <a:cubicBezTo>
                      <a:pt x="6507" y="27884"/>
                      <a:pt x="328" y="21699"/>
                      <a:pt x="328" y="13992"/>
                    </a:cubicBezTo>
                    <a:cubicBezTo>
                      <a:pt x="328" y="6284"/>
                      <a:pt x="6507" y="99"/>
                      <a:pt x="14207" y="99"/>
                    </a:cubicBezTo>
                    <a:cubicBezTo>
                      <a:pt x="21907" y="99"/>
                      <a:pt x="28086" y="6284"/>
                      <a:pt x="28086" y="13992"/>
                    </a:cubicBezTo>
                    <a:lnTo>
                      <a:pt x="28086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FD71B902-DD08-5748-8C27-D04778BECA19}"/>
                  </a:ext>
                </a:extLst>
              </p:cNvPr>
              <p:cNvSpPr/>
              <p:nvPr/>
            </p:nvSpPr>
            <p:spPr>
              <a:xfrm>
                <a:off x="4565583" y="3553767"/>
                <a:ext cx="27516" cy="27522"/>
              </a:xfrm>
              <a:custGeom>
                <a:avLst/>
                <a:gdLst>
                  <a:gd name="connsiteX0" fmla="*/ 28084 w 27758"/>
                  <a:gd name="connsiteY0" fmla="*/ 13992 h 27784"/>
                  <a:gd name="connsiteX1" fmla="*/ 14205 w 27758"/>
                  <a:gd name="connsiteY1" fmla="*/ 27884 h 27784"/>
                  <a:gd name="connsiteX2" fmla="*/ 326 w 27758"/>
                  <a:gd name="connsiteY2" fmla="*/ 13992 h 27784"/>
                  <a:gd name="connsiteX3" fmla="*/ 14205 w 27758"/>
                  <a:gd name="connsiteY3" fmla="*/ 99 h 27784"/>
                  <a:gd name="connsiteX4" fmla="*/ 28084 w 27758"/>
                  <a:gd name="connsiteY4" fmla="*/ 13992 h 27784"/>
                  <a:gd name="connsiteX5" fmla="*/ 28084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84" y="13992"/>
                    </a:moveTo>
                    <a:cubicBezTo>
                      <a:pt x="28084" y="21699"/>
                      <a:pt x="21905" y="27884"/>
                      <a:pt x="14205" y="27884"/>
                    </a:cubicBezTo>
                    <a:cubicBezTo>
                      <a:pt x="6505" y="27884"/>
                      <a:pt x="326" y="21699"/>
                      <a:pt x="326" y="13992"/>
                    </a:cubicBezTo>
                    <a:cubicBezTo>
                      <a:pt x="326" y="6284"/>
                      <a:pt x="6505" y="99"/>
                      <a:pt x="14205" y="99"/>
                    </a:cubicBezTo>
                    <a:cubicBezTo>
                      <a:pt x="21905" y="99"/>
                      <a:pt x="28084" y="6284"/>
                      <a:pt x="28084" y="13992"/>
                    </a:cubicBezTo>
                    <a:lnTo>
                      <a:pt x="28084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C25BBFAD-1020-2240-81FA-7DFACF9ECDBF}"/>
                  </a:ext>
                </a:extLst>
              </p:cNvPr>
              <p:cNvSpPr/>
              <p:nvPr/>
            </p:nvSpPr>
            <p:spPr>
              <a:xfrm>
                <a:off x="4550766" y="3553767"/>
                <a:ext cx="27517" cy="27522"/>
              </a:xfrm>
              <a:custGeom>
                <a:avLst/>
                <a:gdLst>
                  <a:gd name="connsiteX0" fmla="*/ 28083 w 27758"/>
                  <a:gd name="connsiteY0" fmla="*/ 13992 h 27784"/>
                  <a:gd name="connsiteX1" fmla="*/ 14204 w 27758"/>
                  <a:gd name="connsiteY1" fmla="*/ 27884 h 27784"/>
                  <a:gd name="connsiteX2" fmla="*/ 325 w 27758"/>
                  <a:gd name="connsiteY2" fmla="*/ 13992 h 27784"/>
                  <a:gd name="connsiteX3" fmla="*/ 14204 w 27758"/>
                  <a:gd name="connsiteY3" fmla="*/ 99 h 27784"/>
                  <a:gd name="connsiteX4" fmla="*/ 28083 w 27758"/>
                  <a:gd name="connsiteY4" fmla="*/ 13992 h 27784"/>
                  <a:gd name="connsiteX5" fmla="*/ 28083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83" y="13992"/>
                    </a:moveTo>
                    <a:cubicBezTo>
                      <a:pt x="28083" y="21699"/>
                      <a:pt x="21904" y="27884"/>
                      <a:pt x="14204" y="27884"/>
                    </a:cubicBezTo>
                    <a:cubicBezTo>
                      <a:pt x="6504" y="27884"/>
                      <a:pt x="325" y="21699"/>
                      <a:pt x="325" y="13992"/>
                    </a:cubicBezTo>
                    <a:cubicBezTo>
                      <a:pt x="325" y="6284"/>
                      <a:pt x="6504" y="99"/>
                      <a:pt x="14204" y="99"/>
                    </a:cubicBezTo>
                    <a:cubicBezTo>
                      <a:pt x="21904" y="99"/>
                      <a:pt x="28083" y="6284"/>
                      <a:pt x="28083" y="13992"/>
                    </a:cubicBezTo>
                    <a:lnTo>
                      <a:pt x="28083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CE3ED18A-1A58-4D42-AE69-8760512B9C4D}"/>
                  </a:ext>
                </a:extLst>
              </p:cNvPr>
              <p:cNvSpPr/>
              <p:nvPr/>
            </p:nvSpPr>
            <p:spPr>
              <a:xfrm>
                <a:off x="4593099" y="3553767"/>
                <a:ext cx="27517" cy="27522"/>
              </a:xfrm>
              <a:custGeom>
                <a:avLst/>
                <a:gdLst>
                  <a:gd name="connsiteX0" fmla="*/ 28087 w 27758"/>
                  <a:gd name="connsiteY0" fmla="*/ 13992 h 27784"/>
                  <a:gd name="connsiteX1" fmla="*/ 14208 w 27758"/>
                  <a:gd name="connsiteY1" fmla="*/ 27884 h 27784"/>
                  <a:gd name="connsiteX2" fmla="*/ 329 w 27758"/>
                  <a:gd name="connsiteY2" fmla="*/ 13992 h 27784"/>
                  <a:gd name="connsiteX3" fmla="*/ 14208 w 27758"/>
                  <a:gd name="connsiteY3" fmla="*/ 99 h 27784"/>
                  <a:gd name="connsiteX4" fmla="*/ 28087 w 27758"/>
                  <a:gd name="connsiteY4" fmla="*/ 13992 h 27784"/>
                  <a:gd name="connsiteX5" fmla="*/ 28087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87" y="13992"/>
                    </a:moveTo>
                    <a:cubicBezTo>
                      <a:pt x="28087" y="21699"/>
                      <a:pt x="21908" y="27884"/>
                      <a:pt x="14208" y="27884"/>
                    </a:cubicBezTo>
                    <a:cubicBezTo>
                      <a:pt x="6508" y="27884"/>
                      <a:pt x="329" y="21699"/>
                      <a:pt x="329" y="13992"/>
                    </a:cubicBezTo>
                    <a:cubicBezTo>
                      <a:pt x="329" y="6284"/>
                      <a:pt x="6508" y="99"/>
                      <a:pt x="14208" y="99"/>
                    </a:cubicBezTo>
                    <a:cubicBezTo>
                      <a:pt x="21908" y="99"/>
                      <a:pt x="28087" y="6284"/>
                      <a:pt x="28087" y="13992"/>
                    </a:cubicBezTo>
                    <a:lnTo>
                      <a:pt x="28087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033BB907-5D0F-F749-9C8D-808A261DA1E5}"/>
                  </a:ext>
                </a:extLst>
              </p:cNvPr>
              <p:cNvSpPr/>
              <p:nvPr/>
            </p:nvSpPr>
            <p:spPr>
              <a:xfrm>
                <a:off x="4662949" y="3553767"/>
                <a:ext cx="29633" cy="27522"/>
              </a:xfrm>
              <a:custGeom>
                <a:avLst/>
                <a:gdLst>
                  <a:gd name="connsiteX0" fmla="*/ 28095 w 27758"/>
                  <a:gd name="connsiteY0" fmla="*/ 13992 h 27784"/>
                  <a:gd name="connsiteX1" fmla="*/ 14216 w 27758"/>
                  <a:gd name="connsiteY1" fmla="*/ 27884 h 27784"/>
                  <a:gd name="connsiteX2" fmla="*/ 336 w 27758"/>
                  <a:gd name="connsiteY2" fmla="*/ 13992 h 27784"/>
                  <a:gd name="connsiteX3" fmla="*/ 14216 w 27758"/>
                  <a:gd name="connsiteY3" fmla="*/ 99 h 27784"/>
                  <a:gd name="connsiteX4" fmla="*/ 28095 w 27758"/>
                  <a:gd name="connsiteY4" fmla="*/ 13992 h 27784"/>
                  <a:gd name="connsiteX5" fmla="*/ 28095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95" y="13992"/>
                    </a:moveTo>
                    <a:cubicBezTo>
                      <a:pt x="28095" y="21699"/>
                      <a:pt x="21916" y="27884"/>
                      <a:pt x="14216" y="27884"/>
                    </a:cubicBezTo>
                    <a:cubicBezTo>
                      <a:pt x="6515" y="27884"/>
                      <a:pt x="336" y="21699"/>
                      <a:pt x="336" y="13992"/>
                    </a:cubicBezTo>
                    <a:cubicBezTo>
                      <a:pt x="336" y="6284"/>
                      <a:pt x="6515" y="99"/>
                      <a:pt x="14216" y="99"/>
                    </a:cubicBezTo>
                    <a:cubicBezTo>
                      <a:pt x="21916" y="99"/>
                      <a:pt x="28095" y="6284"/>
                      <a:pt x="28095" y="13992"/>
                    </a:cubicBezTo>
                    <a:lnTo>
                      <a:pt x="28095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76BB55BC-0F69-1447-9DD8-CF5673C2381E}"/>
                  </a:ext>
                </a:extLst>
              </p:cNvPr>
              <p:cNvSpPr/>
              <p:nvPr/>
            </p:nvSpPr>
            <p:spPr>
              <a:xfrm>
                <a:off x="4641782" y="3553767"/>
                <a:ext cx="27516" cy="27522"/>
              </a:xfrm>
              <a:custGeom>
                <a:avLst/>
                <a:gdLst>
                  <a:gd name="connsiteX0" fmla="*/ 28092 w 27758"/>
                  <a:gd name="connsiteY0" fmla="*/ 13992 h 27784"/>
                  <a:gd name="connsiteX1" fmla="*/ 14213 w 27758"/>
                  <a:gd name="connsiteY1" fmla="*/ 27884 h 27784"/>
                  <a:gd name="connsiteX2" fmla="*/ 334 w 27758"/>
                  <a:gd name="connsiteY2" fmla="*/ 13992 h 27784"/>
                  <a:gd name="connsiteX3" fmla="*/ 14213 w 27758"/>
                  <a:gd name="connsiteY3" fmla="*/ 99 h 27784"/>
                  <a:gd name="connsiteX4" fmla="*/ 28092 w 27758"/>
                  <a:gd name="connsiteY4" fmla="*/ 13992 h 27784"/>
                  <a:gd name="connsiteX5" fmla="*/ 28092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92" y="13992"/>
                    </a:moveTo>
                    <a:cubicBezTo>
                      <a:pt x="28092" y="21699"/>
                      <a:pt x="21913" y="27884"/>
                      <a:pt x="14213" y="27884"/>
                    </a:cubicBezTo>
                    <a:cubicBezTo>
                      <a:pt x="6513" y="27884"/>
                      <a:pt x="334" y="21699"/>
                      <a:pt x="334" y="13992"/>
                    </a:cubicBezTo>
                    <a:cubicBezTo>
                      <a:pt x="334" y="6284"/>
                      <a:pt x="6513" y="99"/>
                      <a:pt x="14213" y="99"/>
                    </a:cubicBezTo>
                    <a:cubicBezTo>
                      <a:pt x="21913" y="99"/>
                      <a:pt x="28092" y="6284"/>
                      <a:pt x="28092" y="13992"/>
                    </a:cubicBezTo>
                    <a:lnTo>
                      <a:pt x="28092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DB658271-4CF3-954F-AD95-57D60FBB0211}"/>
                  </a:ext>
                </a:extLst>
              </p:cNvPr>
              <p:cNvSpPr/>
              <p:nvPr/>
            </p:nvSpPr>
            <p:spPr>
              <a:xfrm>
                <a:off x="4624849" y="3553767"/>
                <a:ext cx="29633" cy="27522"/>
              </a:xfrm>
              <a:custGeom>
                <a:avLst/>
                <a:gdLst>
                  <a:gd name="connsiteX0" fmla="*/ 28091 w 27758"/>
                  <a:gd name="connsiteY0" fmla="*/ 13992 h 27784"/>
                  <a:gd name="connsiteX1" fmla="*/ 14212 w 27758"/>
                  <a:gd name="connsiteY1" fmla="*/ 27884 h 27784"/>
                  <a:gd name="connsiteX2" fmla="*/ 332 w 27758"/>
                  <a:gd name="connsiteY2" fmla="*/ 13992 h 27784"/>
                  <a:gd name="connsiteX3" fmla="*/ 14212 w 27758"/>
                  <a:gd name="connsiteY3" fmla="*/ 99 h 27784"/>
                  <a:gd name="connsiteX4" fmla="*/ 28091 w 27758"/>
                  <a:gd name="connsiteY4" fmla="*/ 13992 h 27784"/>
                  <a:gd name="connsiteX5" fmla="*/ 28091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91" y="13992"/>
                    </a:moveTo>
                    <a:cubicBezTo>
                      <a:pt x="28091" y="21699"/>
                      <a:pt x="21912" y="27884"/>
                      <a:pt x="14212" y="27884"/>
                    </a:cubicBezTo>
                    <a:cubicBezTo>
                      <a:pt x="6511" y="27884"/>
                      <a:pt x="332" y="21699"/>
                      <a:pt x="332" y="13992"/>
                    </a:cubicBezTo>
                    <a:cubicBezTo>
                      <a:pt x="332" y="6284"/>
                      <a:pt x="6511" y="99"/>
                      <a:pt x="14212" y="99"/>
                    </a:cubicBezTo>
                    <a:cubicBezTo>
                      <a:pt x="21912" y="99"/>
                      <a:pt x="28091" y="6284"/>
                      <a:pt x="28091" y="13992"/>
                    </a:cubicBezTo>
                    <a:lnTo>
                      <a:pt x="28091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D1CA7B24-2289-6C47-BCFC-E4BD580195AB}"/>
                  </a:ext>
                </a:extLst>
              </p:cNvPr>
              <p:cNvSpPr/>
              <p:nvPr/>
            </p:nvSpPr>
            <p:spPr>
              <a:xfrm>
                <a:off x="4459751" y="3553767"/>
                <a:ext cx="27516" cy="27522"/>
              </a:xfrm>
              <a:custGeom>
                <a:avLst/>
                <a:gdLst>
                  <a:gd name="connsiteX0" fmla="*/ 28073 w 27758"/>
                  <a:gd name="connsiteY0" fmla="*/ 13992 h 27784"/>
                  <a:gd name="connsiteX1" fmla="*/ 14194 w 27758"/>
                  <a:gd name="connsiteY1" fmla="*/ 27884 h 27784"/>
                  <a:gd name="connsiteX2" fmla="*/ 315 w 27758"/>
                  <a:gd name="connsiteY2" fmla="*/ 13992 h 27784"/>
                  <a:gd name="connsiteX3" fmla="*/ 14194 w 27758"/>
                  <a:gd name="connsiteY3" fmla="*/ 99 h 27784"/>
                  <a:gd name="connsiteX4" fmla="*/ 28073 w 27758"/>
                  <a:gd name="connsiteY4" fmla="*/ 13992 h 27784"/>
                  <a:gd name="connsiteX5" fmla="*/ 28073 w 27758"/>
                  <a:gd name="connsiteY5" fmla="*/ 13992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73" y="13992"/>
                    </a:moveTo>
                    <a:cubicBezTo>
                      <a:pt x="28073" y="21699"/>
                      <a:pt x="21894" y="27884"/>
                      <a:pt x="14194" y="27884"/>
                    </a:cubicBezTo>
                    <a:cubicBezTo>
                      <a:pt x="6494" y="27884"/>
                      <a:pt x="315" y="21699"/>
                      <a:pt x="315" y="13992"/>
                    </a:cubicBezTo>
                    <a:cubicBezTo>
                      <a:pt x="315" y="6284"/>
                      <a:pt x="6494" y="99"/>
                      <a:pt x="14194" y="99"/>
                    </a:cubicBezTo>
                    <a:cubicBezTo>
                      <a:pt x="21894" y="99"/>
                      <a:pt x="28073" y="6284"/>
                      <a:pt x="28073" y="13992"/>
                    </a:cubicBezTo>
                    <a:lnTo>
                      <a:pt x="28073" y="13992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578AA0F2-F312-124B-977A-22BB60391257}"/>
                  </a:ext>
                </a:extLst>
              </p:cNvPr>
              <p:cNvSpPr/>
              <p:nvPr/>
            </p:nvSpPr>
            <p:spPr>
              <a:xfrm>
                <a:off x="4684115" y="3627866"/>
                <a:ext cx="27516" cy="27523"/>
              </a:xfrm>
              <a:custGeom>
                <a:avLst/>
                <a:gdLst>
                  <a:gd name="connsiteX0" fmla="*/ 28097 w 27758"/>
                  <a:gd name="connsiteY0" fmla="*/ 13999 h 27784"/>
                  <a:gd name="connsiteX1" fmla="*/ 14218 w 27758"/>
                  <a:gd name="connsiteY1" fmla="*/ 27892 h 27784"/>
                  <a:gd name="connsiteX2" fmla="*/ 339 w 27758"/>
                  <a:gd name="connsiteY2" fmla="*/ 13999 h 27784"/>
                  <a:gd name="connsiteX3" fmla="*/ 14218 w 27758"/>
                  <a:gd name="connsiteY3" fmla="*/ 107 h 27784"/>
                  <a:gd name="connsiteX4" fmla="*/ 28097 w 27758"/>
                  <a:gd name="connsiteY4" fmla="*/ 13999 h 27784"/>
                  <a:gd name="connsiteX5" fmla="*/ 28097 w 27758"/>
                  <a:gd name="connsiteY5" fmla="*/ 1399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97" y="13999"/>
                    </a:moveTo>
                    <a:cubicBezTo>
                      <a:pt x="28097" y="21707"/>
                      <a:pt x="21918" y="27892"/>
                      <a:pt x="14218" y="27892"/>
                    </a:cubicBezTo>
                    <a:cubicBezTo>
                      <a:pt x="6518" y="27892"/>
                      <a:pt x="339" y="21707"/>
                      <a:pt x="339" y="13999"/>
                    </a:cubicBezTo>
                    <a:cubicBezTo>
                      <a:pt x="339" y="6292"/>
                      <a:pt x="6518" y="107"/>
                      <a:pt x="14218" y="107"/>
                    </a:cubicBezTo>
                    <a:cubicBezTo>
                      <a:pt x="21918" y="107"/>
                      <a:pt x="28097" y="6292"/>
                      <a:pt x="28097" y="13999"/>
                    </a:cubicBezTo>
                    <a:lnTo>
                      <a:pt x="28097" y="1399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2769CC4A-346F-C24A-BBDA-D0C592017D00}"/>
                  </a:ext>
                </a:extLst>
              </p:cNvPr>
              <p:cNvSpPr/>
              <p:nvPr/>
            </p:nvSpPr>
            <p:spPr>
              <a:xfrm>
                <a:off x="4696815" y="3627866"/>
                <a:ext cx="27516" cy="27523"/>
              </a:xfrm>
              <a:custGeom>
                <a:avLst/>
                <a:gdLst>
                  <a:gd name="connsiteX0" fmla="*/ 28098 w 27758"/>
                  <a:gd name="connsiteY0" fmla="*/ 13999 h 27784"/>
                  <a:gd name="connsiteX1" fmla="*/ 14219 w 27758"/>
                  <a:gd name="connsiteY1" fmla="*/ 27892 h 27784"/>
                  <a:gd name="connsiteX2" fmla="*/ 340 w 27758"/>
                  <a:gd name="connsiteY2" fmla="*/ 13999 h 27784"/>
                  <a:gd name="connsiteX3" fmla="*/ 14219 w 27758"/>
                  <a:gd name="connsiteY3" fmla="*/ 107 h 27784"/>
                  <a:gd name="connsiteX4" fmla="*/ 28098 w 27758"/>
                  <a:gd name="connsiteY4" fmla="*/ 13999 h 27784"/>
                  <a:gd name="connsiteX5" fmla="*/ 28098 w 27758"/>
                  <a:gd name="connsiteY5" fmla="*/ 1399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098" y="13999"/>
                    </a:moveTo>
                    <a:cubicBezTo>
                      <a:pt x="28098" y="21707"/>
                      <a:pt x="21919" y="27892"/>
                      <a:pt x="14219" y="27892"/>
                    </a:cubicBezTo>
                    <a:cubicBezTo>
                      <a:pt x="6519" y="27892"/>
                      <a:pt x="340" y="21707"/>
                      <a:pt x="340" y="13999"/>
                    </a:cubicBezTo>
                    <a:cubicBezTo>
                      <a:pt x="340" y="6292"/>
                      <a:pt x="6519" y="107"/>
                      <a:pt x="14219" y="107"/>
                    </a:cubicBezTo>
                    <a:cubicBezTo>
                      <a:pt x="21919" y="107"/>
                      <a:pt x="28098" y="6292"/>
                      <a:pt x="28098" y="13999"/>
                    </a:cubicBezTo>
                    <a:lnTo>
                      <a:pt x="28098" y="1399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2F24C674-C1B4-4045-B492-2DBBDF87018B}"/>
                  </a:ext>
                </a:extLst>
              </p:cNvPr>
              <p:cNvSpPr/>
              <p:nvPr/>
            </p:nvSpPr>
            <p:spPr>
              <a:xfrm>
                <a:off x="4758197" y="3627866"/>
                <a:ext cx="27517" cy="27523"/>
              </a:xfrm>
              <a:custGeom>
                <a:avLst/>
                <a:gdLst>
                  <a:gd name="connsiteX0" fmla="*/ 28105 w 27758"/>
                  <a:gd name="connsiteY0" fmla="*/ 13999 h 27784"/>
                  <a:gd name="connsiteX1" fmla="*/ 14225 w 27758"/>
                  <a:gd name="connsiteY1" fmla="*/ 27892 h 27784"/>
                  <a:gd name="connsiteX2" fmla="*/ 346 w 27758"/>
                  <a:gd name="connsiteY2" fmla="*/ 13999 h 27784"/>
                  <a:gd name="connsiteX3" fmla="*/ 14225 w 27758"/>
                  <a:gd name="connsiteY3" fmla="*/ 107 h 27784"/>
                  <a:gd name="connsiteX4" fmla="*/ 28105 w 27758"/>
                  <a:gd name="connsiteY4" fmla="*/ 13999 h 27784"/>
                  <a:gd name="connsiteX5" fmla="*/ 28105 w 27758"/>
                  <a:gd name="connsiteY5" fmla="*/ 1399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05" y="13999"/>
                    </a:moveTo>
                    <a:cubicBezTo>
                      <a:pt x="28105" y="21707"/>
                      <a:pt x="21926" y="27892"/>
                      <a:pt x="14225" y="27892"/>
                    </a:cubicBezTo>
                    <a:cubicBezTo>
                      <a:pt x="6525" y="27892"/>
                      <a:pt x="346" y="21707"/>
                      <a:pt x="346" y="13999"/>
                    </a:cubicBezTo>
                    <a:cubicBezTo>
                      <a:pt x="346" y="6292"/>
                      <a:pt x="6525" y="107"/>
                      <a:pt x="14225" y="107"/>
                    </a:cubicBezTo>
                    <a:cubicBezTo>
                      <a:pt x="21926" y="107"/>
                      <a:pt x="28105" y="6292"/>
                      <a:pt x="28105" y="13999"/>
                    </a:cubicBezTo>
                    <a:lnTo>
                      <a:pt x="28105" y="1399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C912DEE2-6FD5-624D-A1F4-BB1578FEF82C}"/>
                  </a:ext>
                </a:extLst>
              </p:cNvPr>
              <p:cNvSpPr/>
              <p:nvPr/>
            </p:nvSpPr>
            <p:spPr>
              <a:xfrm>
                <a:off x="4815347" y="3627866"/>
                <a:ext cx="27516" cy="27523"/>
              </a:xfrm>
              <a:custGeom>
                <a:avLst/>
                <a:gdLst>
                  <a:gd name="connsiteX0" fmla="*/ 28111 w 27758"/>
                  <a:gd name="connsiteY0" fmla="*/ 13999 h 27784"/>
                  <a:gd name="connsiteX1" fmla="*/ 14231 w 27758"/>
                  <a:gd name="connsiteY1" fmla="*/ 27892 h 27784"/>
                  <a:gd name="connsiteX2" fmla="*/ 352 w 27758"/>
                  <a:gd name="connsiteY2" fmla="*/ 13999 h 27784"/>
                  <a:gd name="connsiteX3" fmla="*/ 14231 w 27758"/>
                  <a:gd name="connsiteY3" fmla="*/ 107 h 27784"/>
                  <a:gd name="connsiteX4" fmla="*/ 28111 w 27758"/>
                  <a:gd name="connsiteY4" fmla="*/ 13999 h 27784"/>
                  <a:gd name="connsiteX5" fmla="*/ 28111 w 27758"/>
                  <a:gd name="connsiteY5" fmla="*/ 1399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11" y="13999"/>
                    </a:moveTo>
                    <a:cubicBezTo>
                      <a:pt x="28111" y="21707"/>
                      <a:pt x="21931" y="27892"/>
                      <a:pt x="14231" y="27892"/>
                    </a:cubicBezTo>
                    <a:cubicBezTo>
                      <a:pt x="6531" y="27892"/>
                      <a:pt x="352" y="21707"/>
                      <a:pt x="352" y="13999"/>
                    </a:cubicBezTo>
                    <a:cubicBezTo>
                      <a:pt x="352" y="6292"/>
                      <a:pt x="6531" y="107"/>
                      <a:pt x="14231" y="107"/>
                    </a:cubicBezTo>
                    <a:cubicBezTo>
                      <a:pt x="21931" y="107"/>
                      <a:pt x="28111" y="6292"/>
                      <a:pt x="28111" y="13999"/>
                    </a:cubicBezTo>
                    <a:lnTo>
                      <a:pt x="28111" y="1399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74E71275-AF43-8B45-ACEB-3D56A62805D9}"/>
                  </a:ext>
                </a:extLst>
              </p:cNvPr>
              <p:cNvSpPr/>
              <p:nvPr/>
            </p:nvSpPr>
            <p:spPr>
              <a:xfrm>
                <a:off x="4887313" y="3627866"/>
                <a:ext cx="27516" cy="27523"/>
              </a:xfrm>
              <a:custGeom>
                <a:avLst/>
                <a:gdLst>
                  <a:gd name="connsiteX0" fmla="*/ 28118 w 27758"/>
                  <a:gd name="connsiteY0" fmla="*/ 13999 h 27784"/>
                  <a:gd name="connsiteX1" fmla="*/ 14239 w 27758"/>
                  <a:gd name="connsiteY1" fmla="*/ 27892 h 27784"/>
                  <a:gd name="connsiteX2" fmla="*/ 360 w 27758"/>
                  <a:gd name="connsiteY2" fmla="*/ 13999 h 27784"/>
                  <a:gd name="connsiteX3" fmla="*/ 14239 w 27758"/>
                  <a:gd name="connsiteY3" fmla="*/ 107 h 27784"/>
                  <a:gd name="connsiteX4" fmla="*/ 28118 w 27758"/>
                  <a:gd name="connsiteY4" fmla="*/ 13999 h 27784"/>
                  <a:gd name="connsiteX5" fmla="*/ 28118 w 27758"/>
                  <a:gd name="connsiteY5" fmla="*/ 1399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18" y="13999"/>
                    </a:moveTo>
                    <a:cubicBezTo>
                      <a:pt x="28118" y="21707"/>
                      <a:pt x="21939" y="27892"/>
                      <a:pt x="14239" y="27892"/>
                    </a:cubicBezTo>
                    <a:cubicBezTo>
                      <a:pt x="6539" y="27892"/>
                      <a:pt x="360" y="21707"/>
                      <a:pt x="360" y="13999"/>
                    </a:cubicBezTo>
                    <a:cubicBezTo>
                      <a:pt x="360" y="6292"/>
                      <a:pt x="6539" y="107"/>
                      <a:pt x="14239" y="107"/>
                    </a:cubicBezTo>
                    <a:cubicBezTo>
                      <a:pt x="21939" y="107"/>
                      <a:pt x="28118" y="6292"/>
                      <a:pt x="28118" y="13999"/>
                    </a:cubicBezTo>
                    <a:lnTo>
                      <a:pt x="28118" y="1399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82110E74-3DB4-C149-A135-64E749F494B2}"/>
                  </a:ext>
                </a:extLst>
              </p:cNvPr>
              <p:cNvSpPr/>
              <p:nvPr/>
            </p:nvSpPr>
            <p:spPr>
              <a:xfrm>
                <a:off x="4904246" y="3627866"/>
                <a:ext cx="27516" cy="27523"/>
              </a:xfrm>
              <a:custGeom>
                <a:avLst/>
                <a:gdLst>
                  <a:gd name="connsiteX0" fmla="*/ 28120 w 27758"/>
                  <a:gd name="connsiteY0" fmla="*/ 13999 h 27784"/>
                  <a:gd name="connsiteX1" fmla="*/ 14241 w 27758"/>
                  <a:gd name="connsiteY1" fmla="*/ 27892 h 27784"/>
                  <a:gd name="connsiteX2" fmla="*/ 362 w 27758"/>
                  <a:gd name="connsiteY2" fmla="*/ 13999 h 27784"/>
                  <a:gd name="connsiteX3" fmla="*/ 14241 w 27758"/>
                  <a:gd name="connsiteY3" fmla="*/ 107 h 27784"/>
                  <a:gd name="connsiteX4" fmla="*/ 28120 w 27758"/>
                  <a:gd name="connsiteY4" fmla="*/ 13999 h 27784"/>
                  <a:gd name="connsiteX5" fmla="*/ 28120 w 27758"/>
                  <a:gd name="connsiteY5" fmla="*/ 1399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20" y="13999"/>
                    </a:moveTo>
                    <a:cubicBezTo>
                      <a:pt x="28120" y="21707"/>
                      <a:pt x="21941" y="27892"/>
                      <a:pt x="14241" y="27892"/>
                    </a:cubicBezTo>
                    <a:cubicBezTo>
                      <a:pt x="6541" y="27892"/>
                      <a:pt x="362" y="21707"/>
                      <a:pt x="362" y="13999"/>
                    </a:cubicBezTo>
                    <a:cubicBezTo>
                      <a:pt x="362" y="6292"/>
                      <a:pt x="6541" y="107"/>
                      <a:pt x="14241" y="107"/>
                    </a:cubicBezTo>
                    <a:cubicBezTo>
                      <a:pt x="21941" y="107"/>
                      <a:pt x="28120" y="6292"/>
                      <a:pt x="28120" y="13999"/>
                    </a:cubicBezTo>
                    <a:lnTo>
                      <a:pt x="28120" y="1399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8F69E1E8-D240-7542-BA60-3C2C6A5D320C}"/>
                  </a:ext>
                </a:extLst>
              </p:cNvPr>
              <p:cNvSpPr/>
              <p:nvPr/>
            </p:nvSpPr>
            <p:spPr>
              <a:xfrm>
                <a:off x="4925413" y="3627866"/>
                <a:ext cx="27516" cy="27523"/>
              </a:xfrm>
              <a:custGeom>
                <a:avLst/>
                <a:gdLst>
                  <a:gd name="connsiteX0" fmla="*/ 28122 w 27758"/>
                  <a:gd name="connsiteY0" fmla="*/ 13999 h 27784"/>
                  <a:gd name="connsiteX1" fmla="*/ 14243 w 27758"/>
                  <a:gd name="connsiteY1" fmla="*/ 27892 h 27784"/>
                  <a:gd name="connsiteX2" fmla="*/ 364 w 27758"/>
                  <a:gd name="connsiteY2" fmla="*/ 13999 h 27784"/>
                  <a:gd name="connsiteX3" fmla="*/ 14243 w 27758"/>
                  <a:gd name="connsiteY3" fmla="*/ 107 h 27784"/>
                  <a:gd name="connsiteX4" fmla="*/ 28122 w 27758"/>
                  <a:gd name="connsiteY4" fmla="*/ 13999 h 27784"/>
                  <a:gd name="connsiteX5" fmla="*/ 28122 w 27758"/>
                  <a:gd name="connsiteY5" fmla="*/ 1399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22" y="13999"/>
                    </a:moveTo>
                    <a:cubicBezTo>
                      <a:pt x="28122" y="21707"/>
                      <a:pt x="21943" y="27892"/>
                      <a:pt x="14243" y="27892"/>
                    </a:cubicBezTo>
                    <a:cubicBezTo>
                      <a:pt x="6543" y="27892"/>
                      <a:pt x="364" y="21707"/>
                      <a:pt x="364" y="13999"/>
                    </a:cubicBezTo>
                    <a:cubicBezTo>
                      <a:pt x="364" y="6292"/>
                      <a:pt x="6543" y="107"/>
                      <a:pt x="14243" y="107"/>
                    </a:cubicBezTo>
                    <a:cubicBezTo>
                      <a:pt x="21943" y="107"/>
                      <a:pt x="28122" y="6292"/>
                      <a:pt x="28122" y="13999"/>
                    </a:cubicBezTo>
                    <a:lnTo>
                      <a:pt x="28122" y="1399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6A333E8A-0A1D-1140-A9C8-6181909F7060}"/>
                  </a:ext>
                </a:extLst>
              </p:cNvPr>
              <p:cNvSpPr/>
              <p:nvPr/>
            </p:nvSpPr>
            <p:spPr>
              <a:xfrm>
                <a:off x="5022779" y="3627866"/>
                <a:ext cx="27516" cy="27523"/>
              </a:xfrm>
              <a:custGeom>
                <a:avLst/>
                <a:gdLst>
                  <a:gd name="connsiteX0" fmla="*/ 28132 w 27758"/>
                  <a:gd name="connsiteY0" fmla="*/ 13999 h 27784"/>
                  <a:gd name="connsiteX1" fmla="*/ 14253 w 27758"/>
                  <a:gd name="connsiteY1" fmla="*/ 27892 h 27784"/>
                  <a:gd name="connsiteX2" fmla="*/ 374 w 27758"/>
                  <a:gd name="connsiteY2" fmla="*/ 13999 h 27784"/>
                  <a:gd name="connsiteX3" fmla="*/ 14253 w 27758"/>
                  <a:gd name="connsiteY3" fmla="*/ 107 h 27784"/>
                  <a:gd name="connsiteX4" fmla="*/ 28132 w 27758"/>
                  <a:gd name="connsiteY4" fmla="*/ 13999 h 27784"/>
                  <a:gd name="connsiteX5" fmla="*/ 28132 w 27758"/>
                  <a:gd name="connsiteY5" fmla="*/ 1399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32" y="13999"/>
                    </a:moveTo>
                    <a:cubicBezTo>
                      <a:pt x="28132" y="21707"/>
                      <a:pt x="21953" y="27892"/>
                      <a:pt x="14253" y="27892"/>
                    </a:cubicBezTo>
                    <a:cubicBezTo>
                      <a:pt x="6553" y="27892"/>
                      <a:pt x="374" y="21707"/>
                      <a:pt x="374" y="13999"/>
                    </a:cubicBezTo>
                    <a:cubicBezTo>
                      <a:pt x="374" y="6292"/>
                      <a:pt x="6553" y="107"/>
                      <a:pt x="14253" y="107"/>
                    </a:cubicBezTo>
                    <a:cubicBezTo>
                      <a:pt x="21953" y="107"/>
                      <a:pt x="28132" y="6292"/>
                      <a:pt x="28132" y="13999"/>
                    </a:cubicBezTo>
                    <a:lnTo>
                      <a:pt x="28132" y="1399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8DB7FD73-846C-B84D-ADFE-97233585B153}"/>
                  </a:ext>
                </a:extLst>
              </p:cNvPr>
              <p:cNvSpPr/>
              <p:nvPr/>
            </p:nvSpPr>
            <p:spPr>
              <a:xfrm>
                <a:off x="5039712" y="3627866"/>
                <a:ext cx="27516" cy="27523"/>
              </a:xfrm>
              <a:custGeom>
                <a:avLst/>
                <a:gdLst>
                  <a:gd name="connsiteX0" fmla="*/ 28134 w 27758"/>
                  <a:gd name="connsiteY0" fmla="*/ 13999 h 27784"/>
                  <a:gd name="connsiteX1" fmla="*/ 14255 w 27758"/>
                  <a:gd name="connsiteY1" fmla="*/ 27892 h 27784"/>
                  <a:gd name="connsiteX2" fmla="*/ 376 w 27758"/>
                  <a:gd name="connsiteY2" fmla="*/ 13999 h 27784"/>
                  <a:gd name="connsiteX3" fmla="*/ 14255 w 27758"/>
                  <a:gd name="connsiteY3" fmla="*/ 107 h 27784"/>
                  <a:gd name="connsiteX4" fmla="*/ 28134 w 27758"/>
                  <a:gd name="connsiteY4" fmla="*/ 13999 h 27784"/>
                  <a:gd name="connsiteX5" fmla="*/ 28134 w 27758"/>
                  <a:gd name="connsiteY5" fmla="*/ 1399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34" y="13999"/>
                    </a:moveTo>
                    <a:cubicBezTo>
                      <a:pt x="28134" y="21707"/>
                      <a:pt x="21955" y="27892"/>
                      <a:pt x="14255" y="27892"/>
                    </a:cubicBezTo>
                    <a:cubicBezTo>
                      <a:pt x="6555" y="27892"/>
                      <a:pt x="376" y="21707"/>
                      <a:pt x="376" y="13999"/>
                    </a:cubicBezTo>
                    <a:cubicBezTo>
                      <a:pt x="376" y="6292"/>
                      <a:pt x="6555" y="107"/>
                      <a:pt x="14255" y="107"/>
                    </a:cubicBezTo>
                    <a:cubicBezTo>
                      <a:pt x="21955" y="107"/>
                      <a:pt x="28134" y="6292"/>
                      <a:pt x="28134" y="13999"/>
                    </a:cubicBezTo>
                    <a:lnTo>
                      <a:pt x="28134" y="1399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8DE677F7-0102-034B-AA8A-72AE9CA09F25}"/>
                  </a:ext>
                </a:extLst>
              </p:cNvPr>
              <p:cNvSpPr/>
              <p:nvPr/>
            </p:nvSpPr>
            <p:spPr>
              <a:xfrm>
                <a:off x="5054528" y="3627866"/>
                <a:ext cx="27517" cy="27523"/>
              </a:xfrm>
              <a:custGeom>
                <a:avLst/>
                <a:gdLst>
                  <a:gd name="connsiteX0" fmla="*/ 28136 w 27758"/>
                  <a:gd name="connsiteY0" fmla="*/ 13999 h 27784"/>
                  <a:gd name="connsiteX1" fmla="*/ 14257 w 27758"/>
                  <a:gd name="connsiteY1" fmla="*/ 27892 h 27784"/>
                  <a:gd name="connsiteX2" fmla="*/ 378 w 27758"/>
                  <a:gd name="connsiteY2" fmla="*/ 13999 h 27784"/>
                  <a:gd name="connsiteX3" fmla="*/ 14257 w 27758"/>
                  <a:gd name="connsiteY3" fmla="*/ 107 h 27784"/>
                  <a:gd name="connsiteX4" fmla="*/ 28136 w 27758"/>
                  <a:gd name="connsiteY4" fmla="*/ 13999 h 27784"/>
                  <a:gd name="connsiteX5" fmla="*/ 28136 w 27758"/>
                  <a:gd name="connsiteY5" fmla="*/ 1399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36" y="13999"/>
                    </a:moveTo>
                    <a:cubicBezTo>
                      <a:pt x="28136" y="21707"/>
                      <a:pt x="21957" y="27892"/>
                      <a:pt x="14257" y="27892"/>
                    </a:cubicBezTo>
                    <a:cubicBezTo>
                      <a:pt x="6557" y="27892"/>
                      <a:pt x="378" y="21707"/>
                      <a:pt x="378" y="13999"/>
                    </a:cubicBezTo>
                    <a:cubicBezTo>
                      <a:pt x="378" y="6292"/>
                      <a:pt x="6557" y="107"/>
                      <a:pt x="14257" y="107"/>
                    </a:cubicBezTo>
                    <a:cubicBezTo>
                      <a:pt x="21957" y="107"/>
                      <a:pt x="28136" y="6292"/>
                      <a:pt x="28136" y="13999"/>
                    </a:cubicBezTo>
                    <a:lnTo>
                      <a:pt x="28136" y="1399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3236C486-89C7-1044-AE0F-E5253C153975}"/>
                  </a:ext>
                </a:extLst>
              </p:cNvPr>
              <p:cNvSpPr/>
              <p:nvPr/>
            </p:nvSpPr>
            <p:spPr>
              <a:xfrm>
                <a:off x="5253492" y="3627866"/>
                <a:ext cx="27517" cy="27523"/>
              </a:xfrm>
              <a:custGeom>
                <a:avLst/>
                <a:gdLst>
                  <a:gd name="connsiteX0" fmla="*/ 28157 w 27758"/>
                  <a:gd name="connsiteY0" fmla="*/ 13999 h 27784"/>
                  <a:gd name="connsiteX1" fmla="*/ 14278 w 27758"/>
                  <a:gd name="connsiteY1" fmla="*/ 27892 h 27784"/>
                  <a:gd name="connsiteX2" fmla="*/ 398 w 27758"/>
                  <a:gd name="connsiteY2" fmla="*/ 13999 h 27784"/>
                  <a:gd name="connsiteX3" fmla="*/ 14278 w 27758"/>
                  <a:gd name="connsiteY3" fmla="*/ 107 h 27784"/>
                  <a:gd name="connsiteX4" fmla="*/ 28157 w 27758"/>
                  <a:gd name="connsiteY4" fmla="*/ 13999 h 27784"/>
                  <a:gd name="connsiteX5" fmla="*/ 28157 w 27758"/>
                  <a:gd name="connsiteY5" fmla="*/ 13999 h 2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8" h="27784">
                    <a:moveTo>
                      <a:pt x="28157" y="13999"/>
                    </a:moveTo>
                    <a:cubicBezTo>
                      <a:pt x="28157" y="21707"/>
                      <a:pt x="21978" y="27892"/>
                      <a:pt x="14278" y="27892"/>
                    </a:cubicBezTo>
                    <a:cubicBezTo>
                      <a:pt x="6577" y="27892"/>
                      <a:pt x="398" y="21707"/>
                      <a:pt x="398" y="13999"/>
                    </a:cubicBezTo>
                    <a:cubicBezTo>
                      <a:pt x="398" y="6292"/>
                      <a:pt x="6577" y="107"/>
                      <a:pt x="14278" y="107"/>
                    </a:cubicBezTo>
                    <a:cubicBezTo>
                      <a:pt x="21978" y="107"/>
                      <a:pt x="28157" y="6292"/>
                      <a:pt x="28157" y="13999"/>
                    </a:cubicBezTo>
                    <a:lnTo>
                      <a:pt x="28157" y="13999"/>
                    </a:lnTo>
                    <a:close/>
                  </a:path>
                </a:pathLst>
              </a:custGeom>
              <a:noFill/>
              <a:ln w="9502" cap="flat">
                <a:solidFill>
                  <a:srgbClr val="ED7D3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98" name="Graphic 467">
              <a:extLst>
                <a:ext uri="{FF2B5EF4-FFF2-40B4-BE49-F238E27FC236}">
                  <a16:creationId xmlns:a16="http://schemas.microsoft.com/office/drawing/2014/main" id="{F9C73B74-1BF5-E04A-BF6D-259839D99270}"/>
                </a:ext>
              </a:extLst>
            </p:cNvPr>
            <p:cNvGrpSpPr/>
            <p:nvPr/>
          </p:nvGrpSpPr>
          <p:grpSpPr>
            <a:xfrm>
              <a:off x="1460463" y="2607415"/>
              <a:ext cx="3958127" cy="2229326"/>
              <a:chOff x="1460463" y="2607415"/>
              <a:chExt cx="3958127" cy="2229326"/>
            </a:xfrm>
            <a:noFill/>
          </p:grpSpPr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C65ACE88-A853-F642-831F-57F1FEA47A8D}"/>
                  </a:ext>
                </a:extLst>
              </p:cNvPr>
              <p:cNvSpPr/>
              <p:nvPr/>
            </p:nvSpPr>
            <p:spPr>
              <a:xfrm>
                <a:off x="1462934" y="3696911"/>
                <a:ext cx="45249" cy="9515"/>
              </a:xfrm>
              <a:custGeom>
                <a:avLst/>
                <a:gdLst>
                  <a:gd name="connsiteX0" fmla="*/ 0 w 45249"/>
                  <a:gd name="connsiteY0" fmla="*/ 0 h 9515"/>
                  <a:gd name="connsiteX1" fmla="*/ 45250 w 45249"/>
                  <a:gd name="connsiteY1" fmla="*/ 0 h 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249" h="9515">
                    <a:moveTo>
                      <a:pt x="0" y="0"/>
                    </a:moveTo>
                    <a:lnTo>
                      <a:pt x="45250" y="0"/>
                    </a:lnTo>
                  </a:path>
                </a:pathLst>
              </a:custGeom>
              <a:ln w="712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500" name="Graphic 467">
                <a:extLst>
                  <a:ext uri="{FF2B5EF4-FFF2-40B4-BE49-F238E27FC236}">
                    <a16:creationId xmlns:a16="http://schemas.microsoft.com/office/drawing/2014/main" id="{91DD6282-7972-6842-9283-17CFCCF2E76E}"/>
                  </a:ext>
                </a:extLst>
              </p:cNvPr>
              <p:cNvGrpSpPr/>
              <p:nvPr/>
            </p:nvGrpSpPr>
            <p:grpSpPr>
              <a:xfrm>
                <a:off x="1460463" y="2607415"/>
                <a:ext cx="3958127" cy="2229326"/>
                <a:chOff x="1460463" y="2607415"/>
                <a:chExt cx="3958127" cy="2229326"/>
              </a:xfrm>
              <a:noFill/>
            </p:grpSpPr>
            <p:sp>
              <p:nvSpPr>
                <p:cNvPr id="501" name="Freeform: Shape 500">
                  <a:extLst>
                    <a:ext uri="{FF2B5EF4-FFF2-40B4-BE49-F238E27FC236}">
                      <a16:creationId xmlns:a16="http://schemas.microsoft.com/office/drawing/2014/main" id="{0125CBCF-A9E3-0143-A5D3-44AEE61B0478}"/>
                    </a:ext>
                  </a:extLst>
                </p:cNvPr>
                <p:cNvSpPr/>
                <p:nvPr/>
              </p:nvSpPr>
              <p:spPr>
                <a:xfrm>
                  <a:off x="1460463" y="2607415"/>
                  <a:ext cx="3958127" cy="2229326"/>
                </a:xfrm>
                <a:custGeom>
                  <a:avLst/>
                  <a:gdLst>
                    <a:gd name="connsiteX0" fmla="*/ 0 w 3958127"/>
                    <a:gd name="connsiteY0" fmla="*/ 0 h 2229326"/>
                    <a:gd name="connsiteX1" fmla="*/ 47722 w 3958127"/>
                    <a:gd name="connsiteY1" fmla="*/ 0 h 2229326"/>
                    <a:gd name="connsiteX2" fmla="*/ 47722 w 3958127"/>
                    <a:gd name="connsiteY2" fmla="*/ 2179371 h 2229326"/>
                    <a:gd name="connsiteX3" fmla="*/ 3958128 w 3958127"/>
                    <a:gd name="connsiteY3" fmla="*/ 2179371 h 2229326"/>
                    <a:gd name="connsiteX4" fmla="*/ 3958128 w 3958127"/>
                    <a:gd name="connsiteY4" fmla="*/ 2229326 h 2229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8127" h="2229326">
                      <a:moveTo>
                        <a:pt x="0" y="0"/>
                      </a:moveTo>
                      <a:lnTo>
                        <a:pt x="47722" y="0"/>
                      </a:lnTo>
                      <a:lnTo>
                        <a:pt x="47722" y="2179371"/>
                      </a:lnTo>
                      <a:lnTo>
                        <a:pt x="3958128" y="2179371"/>
                      </a:lnTo>
                      <a:lnTo>
                        <a:pt x="3958128" y="2229326"/>
                      </a:lnTo>
                    </a:path>
                  </a:pathLst>
                </a:custGeom>
                <a:noFill/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02" name="Freeform: Shape 501">
                  <a:extLst>
                    <a:ext uri="{FF2B5EF4-FFF2-40B4-BE49-F238E27FC236}">
                      <a16:creationId xmlns:a16="http://schemas.microsoft.com/office/drawing/2014/main" id="{6302D064-7A7B-6848-A00A-C457DB4E08C9}"/>
                    </a:ext>
                  </a:extLst>
                </p:cNvPr>
                <p:cNvSpPr/>
                <p:nvPr/>
              </p:nvSpPr>
              <p:spPr>
                <a:xfrm>
                  <a:off x="1462934" y="2824268"/>
                  <a:ext cx="45249" cy="9515"/>
                </a:xfrm>
                <a:custGeom>
                  <a:avLst/>
                  <a:gdLst>
                    <a:gd name="connsiteX0" fmla="*/ 0 w 45249"/>
                    <a:gd name="connsiteY0" fmla="*/ 0 h 9515"/>
                    <a:gd name="connsiteX1" fmla="*/ 45250 w 45249"/>
                    <a:gd name="connsiteY1" fmla="*/ 0 h 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49" h="9515">
                      <a:moveTo>
                        <a:pt x="0" y="0"/>
                      </a:moveTo>
                      <a:lnTo>
                        <a:pt x="45250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03" name="Freeform: Shape 502">
                  <a:extLst>
                    <a:ext uri="{FF2B5EF4-FFF2-40B4-BE49-F238E27FC236}">
                      <a16:creationId xmlns:a16="http://schemas.microsoft.com/office/drawing/2014/main" id="{DAE6BD17-A25B-EF40-9231-3541C474012A}"/>
                    </a:ext>
                  </a:extLst>
                </p:cNvPr>
                <p:cNvSpPr/>
                <p:nvPr/>
              </p:nvSpPr>
              <p:spPr>
                <a:xfrm>
                  <a:off x="1462934" y="3042452"/>
                  <a:ext cx="45249" cy="9515"/>
                </a:xfrm>
                <a:custGeom>
                  <a:avLst/>
                  <a:gdLst>
                    <a:gd name="connsiteX0" fmla="*/ 0 w 45249"/>
                    <a:gd name="connsiteY0" fmla="*/ 0 h 9515"/>
                    <a:gd name="connsiteX1" fmla="*/ 45250 w 45249"/>
                    <a:gd name="connsiteY1" fmla="*/ 0 h 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49" h="9515">
                      <a:moveTo>
                        <a:pt x="0" y="0"/>
                      </a:moveTo>
                      <a:lnTo>
                        <a:pt x="45250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04" name="Freeform: Shape 503">
                  <a:extLst>
                    <a:ext uri="{FF2B5EF4-FFF2-40B4-BE49-F238E27FC236}">
                      <a16:creationId xmlns:a16="http://schemas.microsoft.com/office/drawing/2014/main" id="{1C7667B4-33D8-F148-B3A6-4B5FBF24D39B}"/>
                    </a:ext>
                  </a:extLst>
                </p:cNvPr>
                <p:cNvSpPr/>
                <p:nvPr/>
              </p:nvSpPr>
              <p:spPr>
                <a:xfrm>
                  <a:off x="1462934" y="3260637"/>
                  <a:ext cx="45249" cy="9515"/>
                </a:xfrm>
                <a:custGeom>
                  <a:avLst/>
                  <a:gdLst>
                    <a:gd name="connsiteX0" fmla="*/ 0 w 45249"/>
                    <a:gd name="connsiteY0" fmla="*/ 0 h 9515"/>
                    <a:gd name="connsiteX1" fmla="*/ 45250 w 45249"/>
                    <a:gd name="connsiteY1" fmla="*/ 0 h 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49" h="9515">
                      <a:moveTo>
                        <a:pt x="0" y="0"/>
                      </a:moveTo>
                      <a:lnTo>
                        <a:pt x="45250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0561CDA3-BC67-3F48-BA5B-C94BAA87E881}"/>
                    </a:ext>
                  </a:extLst>
                </p:cNvPr>
                <p:cNvSpPr/>
                <p:nvPr/>
              </p:nvSpPr>
              <p:spPr>
                <a:xfrm>
                  <a:off x="1462934" y="3478726"/>
                  <a:ext cx="45249" cy="9515"/>
                </a:xfrm>
                <a:custGeom>
                  <a:avLst/>
                  <a:gdLst>
                    <a:gd name="connsiteX0" fmla="*/ 0 w 45249"/>
                    <a:gd name="connsiteY0" fmla="*/ 0 h 9515"/>
                    <a:gd name="connsiteX1" fmla="*/ 45250 w 45249"/>
                    <a:gd name="connsiteY1" fmla="*/ 0 h 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49" h="9515">
                      <a:moveTo>
                        <a:pt x="0" y="0"/>
                      </a:moveTo>
                      <a:lnTo>
                        <a:pt x="45250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5C2C425E-9550-D94F-A5A1-F5586CF3169F}"/>
                    </a:ext>
                  </a:extLst>
                </p:cNvPr>
                <p:cNvSpPr/>
                <p:nvPr/>
              </p:nvSpPr>
              <p:spPr>
                <a:xfrm>
                  <a:off x="1462934" y="3915095"/>
                  <a:ext cx="45249" cy="9515"/>
                </a:xfrm>
                <a:custGeom>
                  <a:avLst/>
                  <a:gdLst>
                    <a:gd name="connsiteX0" fmla="*/ 0 w 45249"/>
                    <a:gd name="connsiteY0" fmla="*/ 0 h 9515"/>
                    <a:gd name="connsiteX1" fmla="*/ 45250 w 45249"/>
                    <a:gd name="connsiteY1" fmla="*/ 0 h 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49" h="9515">
                      <a:moveTo>
                        <a:pt x="0" y="0"/>
                      </a:moveTo>
                      <a:lnTo>
                        <a:pt x="45250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id="{04D1CE35-74A9-A64F-B1D0-5CC32E0F0982}"/>
                    </a:ext>
                  </a:extLst>
                </p:cNvPr>
                <p:cNvSpPr/>
                <p:nvPr/>
              </p:nvSpPr>
              <p:spPr>
                <a:xfrm>
                  <a:off x="1462934" y="4133280"/>
                  <a:ext cx="45249" cy="9515"/>
                </a:xfrm>
                <a:custGeom>
                  <a:avLst/>
                  <a:gdLst>
                    <a:gd name="connsiteX0" fmla="*/ 0 w 45249"/>
                    <a:gd name="connsiteY0" fmla="*/ 0 h 9515"/>
                    <a:gd name="connsiteX1" fmla="*/ 45250 w 45249"/>
                    <a:gd name="connsiteY1" fmla="*/ 0 h 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49" h="9515">
                      <a:moveTo>
                        <a:pt x="0" y="0"/>
                      </a:moveTo>
                      <a:lnTo>
                        <a:pt x="45250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id="{4DE105AB-A5EC-814A-A1A1-E72BE19F78A4}"/>
                    </a:ext>
                  </a:extLst>
                </p:cNvPr>
                <p:cNvSpPr/>
                <p:nvPr/>
              </p:nvSpPr>
              <p:spPr>
                <a:xfrm>
                  <a:off x="1462934" y="4351464"/>
                  <a:ext cx="45249" cy="9515"/>
                </a:xfrm>
                <a:custGeom>
                  <a:avLst/>
                  <a:gdLst>
                    <a:gd name="connsiteX0" fmla="*/ 0 w 45249"/>
                    <a:gd name="connsiteY0" fmla="*/ 0 h 9515"/>
                    <a:gd name="connsiteX1" fmla="*/ 45250 w 45249"/>
                    <a:gd name="connsiteY1" fmla="*/ 0 h 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49" h="9515">
                      <a:moveTo>
                        <a:pt x="0" y="0"/>
                      </a:moveTo>
                      <a:lnTo>
                        <a:pt x="45250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53534814-DE1E-394E-B258-876ED689DCC8}"/>
                    </a:ext>
                  </a:extLst>
                </p:cNvPr>
                <p:cNvSpPr/>
                <p:nvPr/>
              </p:nvSpPr>
              <p:spPr>
                <a:xfrm>
                  <a:off x="1462934" y="4569649"/>
                  <a:ext cx="45249" cy="9515"/>
                </a:xfrm>
                <a:custGeom>
                  <a:avLst/>
                  <a:gdLst>
                    <a:gd name="connsiteX0" fmla="*/ 0 w 45249"/>
                    <a:gd name="connsiteY0" fmla="*/ 0 h 9515"/>
                    <a:gd name="connsiteX1" fmla="*/ 45250 w 45249"/>
                    <a:gd name="connsiteY1" fmla="*/ 0 h 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49" h="9515">
                      <a:moveTo>
                        <a:pt x="0" y="0"/>
                      </a:moveTo>
                      <a:lnTo>
                        <a:pt x="45250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grpSp>
              <p:nvGrpSpPr>
                <p:cNvPr id="510" name="Graphic 467">
                  <a:extLst>
                    <a:ext uri="{FF2B5EF4-FFF2-40B4-BE49-F238E27FC236}">
                      <a16:creationId xmlns:a16="http://schemas.microsoft.com/office/drawing/2014/main" id="{380BF725-9913-6F43-A5E7-487F74123695}"/>
                    </a:ext>
                  </a:extLst>
                </p:cNvPr>
                <p:cNvGrpSpPr/>
                <p:nvPr/>
              </p:nvGrpSpPr>
              <p:grpSpPr>
                <a:xfrm>
                  <a:off x="1508089" y="4789165"/>
                  <a:ext cx="3741860" cy="47576"/>
                  <a:chOff x="1508089" y="4789165"/>
                  <a:chExt cx="3741860" cy="47576"/>
                </a:xfrm>
              </p:grpSpPr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9CF506FE-126D-A248-9E19-97D6DBA026E7}"/>
                      </a:ext>
                    </a:extLst>
                  </p:cNvPr>
                  <p:cNvSpPr/>
                  <p:nvPr/>
                </p:nvSpPr>
                <p:spPr>
                  <a:xfrm>
                    <a:off x="1508089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2FC08956-E0F3-8749-9041-7990EE54A99C}"/>
                      </a:ext>
                    </a:extLst>
                  </p:cNvPr>
                  <p:cNvSpPr/>
                  <p:nvPr/>
                </p:nvSpPr>
                <p:spPr>
                  <a:xfrm>
                    <a:off x="1667509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4A38A597-25DD-9B4B-A876-2DB48CCA27E5}"/>
                      </a:ext>
                    </a:extLst>
                  </p:cNvPr>
                  <p:cNvSpPr/>
                  <p:nvPr/>
                </p:nvSpPr>
                <p:spPr>
                  <a:xfrm>
                    <a:off x="1831302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AF0583C7-5F1A-0344-8DA6-CB1E477B2B24}"/>
                      </a:ext>
                    </a:extLst>
                  </p:cNvPr>
                  <p:cNvSpPr/>
                  <p:nvPr/>
                </p:nvSpPr>
                <p:spPr>
                  <a:xfrm>
                    <a:off x="1995191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id="{F340EB3D-7425-4041-B1AD-9C9E41442CAD}"/>
                      </a:ext>
                    </a:extLst>
                  </p:cNvPr>
                  <p:cNvSpPr/>
                  <p:nvPr/>
                </p:nvSpPr>
                <p:spPr>
                  <a:xfrm>
                    <a:off x="2150903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id="{847FC1DE-A3C2-9D4F-A50B-E7DF2F086F6C}"/>
                      </a:ext>
                    </a:extLst>
                  </p:cNvPr>
                  <p:cNvSpPr/>
                  <p:nvPr/>
                </p:nvSpPr>
                <p:spPr>
                  <a:xfrm>
                    <a:off x="2314696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79313692-84EC-054D-9379-7A661F5A076B}"/>
                      </a:ext>
                    </a:extLst>
                  </p:cNvPr>
                  <p:cNvSpPr/>
                  <p:nvPr/>
                </p:nvSpPr>
                <p:spPr>
                  <a:xfrm>
                    <a:off x="2482292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41C7F292-4229-214C-A62F-8A53BF12A13E}"/>
                      </a:ext>
                    </a:extLst>
                  </p:cNvPr>
                  <p:cNvSpPr/>
                  <p:nvPr/>
                </p:nvSpPr>
                <p:spPr>
                  <a:xfrm>
                    <a:off x="2638005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182D710D-06FD-5340-816B-CF54B2FA1007}"/>
                      </a:ext>
                    </a:extLst>
                  </p:cNvPr>
                  <p:cNvSpPr/>
                  <p:nvPr/>
                </p:nvSpPr>
                <p:spPr>
                  <a:xfrm>
                    <a:off x="2801798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5236DB5D-D21E-604E-87F5-4FAF53E386C4}"/>
                      </a:ext>
                    </a:extLst>
                  </p:cNvPr>
                  <p:cNvSpPr/>
                  <p:nvPr/>
                </p:nvSpPr>
                <p:spPr>
                  <a:xfrm>
                    <a:off x="2973862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id="{E813468F-825A-F04D-860C-E61F641949DD}"/>
                      </a:ext>
                    </a:extLst>
                  </p:cNvPr>
                  <p:cNvSpPr/>
                  <p:nvPr/>
                </p:nvSpPr>
                <p:spPr>
                  <a:xfrm>
                    <a:off x="3137655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id="{C04EB4B9-1D3B-0646-B68E-27450FA229AF}"/>
                      </a:ext>
                    </a:extLst>
                  </p:cNvPr>
                  <p:cNvSpPr/>
                  <p:nvPr/>
                </p:nvSpPr>
                <p:spPr>
                  <a:xfrm>
                    <a:off x="3297075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id="{0ED9AACB-0BA1-1A4D-8489-AE543E20DA5B}"/>
                      </a:ext>
                    </a:extLst>
                  </p:cNvPr>
                  <p:cNvSpPr/>
                  <p:nvPr/>
                </p:nvSpPr>
                <p:spPr>
                  <a:xfrm>
                    <a:off x="3460963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id="{54C39343-ED19-E34C-9558-3B79FAA8317C}"/>
                      </a:ext>
                    </a:extLst>
                  </p:cNvPr>
                  <p:cNvSpPr/>
                  <p:nvPr/>
                </p:nvSpPr>
                <p:spPr>
                  <a:xfrm>
                    <a:off x="3624756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DB345D9E-8663-5541-A635-F3F24EE40B5A}"/>
                      </a:ext>
                    </a:extLst>
                  </p:cNvPr>
                  <p:cNvSpPr/>
                  <p:nvPr/>
                </p:nvSpPr>
                <p:spPr>
                  <a:xfrm>
                    <a:off x="3780469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E86FC833-2C0F-6C47-8EAA-5066193B45CD}"/>
                      </a:ext>
                    </a:extLst>
                  </p:cNvPr>
                  <p:cNvSpPr/>
                  <p:nvPr/>
                </p:nvSpPr>
                <p:spPr>
                  <a:xfrm>
                    <a:off x="3948065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21" name="Freeform: Shape 520">
                    <a:extLst>
                      <a:ext uri="{FF2B5EF4-FFF2-40B4-BE49-F238E27FC236}">
                        <a16:creationId xmlns:a16="http://schemas.microsoft.com/office/drawing/2014/main" id="{AF85968B-7119-4E4E-9304-BF442C29E0E7}"/>
                      </a:ext>
                    </a:extLst>
                  </p:cNvPr>
                  <p:cNvSpPr/>
                  <p:nvPr/>
                </p:nvSpPr>
                <p:spPr>
                  <a:xfrm>
                    <a:off x="4111953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6DB487A3-0123-924E-856A-275DED863A55}"/>
                      </a:ext>
                    </a:extLst>
                  </p:cNvPr>
                  <p:cNvSpPr/>
                  <p:nvPr/>
                </p:nvSpPr>
                <p:spPr>
                  <a:xfrm>
                    <a:off x="5249949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327E019A-8EAF-1441-832F-A32169481D7B}"/>
                      </a:ext>
                    </a:extLst>
                  </p:cNvPr>
                  <p:cNvSpPr/>
                  <p:nvPr/>
                </p:nvSpPr>
                <p:spPr>
                  <a:xfrm>
                    <a:off x="5086156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5C93FA8E-1F30-324F-BCCB-06B0D0F6689C}"/>
                      </a:ext>
                    </a:extLst>
                  </p:cNvPr>
                  <p:cNvSpPr/>
                  <p:nvPr/>
                </p:nvSpPr>
                <p:spPr>
                  <a:xfrm>
                    <a:off x="4926736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7EA8A80A-50DA-A544-B882-7FF6B3DA02BA}"/>
                      </a:ext>
                    </a:extLst>
                  </p:cNvPr>
                  <p:cNvSpPr/>
                  <p:nvPr/>
                </p:nvSpPr>
                <p:spPr>
                  <a:xfrm>
                    <a:off x="4607230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0C9B1325-D03B-FD4F-B3EC-04F3BA8FCAA7}"/>
                      </a:ext>
                    </a:extLst>
                  </p:cNvPr>
                  <p:cNvSpPr/>
                  <p:nvPr/>
                </p:nvSpPr>
                <p:spPr>
                  <a:xfrm>
                    <a:off x="4439634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729A0316-62B9-504A-9CFA-6EAF5050E262}"/>
                      </a:ext>
                    </a:extLst>
                  </p:cNvPr>
                  <p:cNvSpPr/>
                  <p:nvPr/>
                </p:nvSpPr>
                <p:spPr>
                  <a:xfrm>
                    <a:off x="4275746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45CE9603-7D52-B542-B3E9-0899058835A1}"/>
                      </a:ext>
                    </a:extLst>
                  </p:cNvPr>
                  <p:cNvSpPr/>
                  <p:nvPr/>
                </p:nvSpPr>
                <p:spPr>
                  <a:xfrm>
                    <a:off x="4762848" y="4789165"/>
                    <a:ext cx="9506" cy="47576"/>
                  </a:xfrm>
                  <a:custGeom>
                    <a:avLst/>
                    <a:gdLst>
                      <a:gd name="connsiteX0" fmla="*/ 0 w 9506"/>
                      <a:gd name="connsiteY0" fmla="*/ 47576 h 47576"/>
                      <a:gd name="connsiteX1" fmla="*/ 0 w 9506"/>
                      <a:gd name="connsiteY1" fmla="*/ 0 h 4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06" h="47576">
                        <a:moveTo>
                          <a:pt x="0" y="47576"/>
                        </a:moveTo>
                        <a:lnTo>
                          <a:pt x="0" y="0"/>
                        </a:lnTo>
                      </a:path>
                    </a:pathLst>
                  </a:custGeom>
                  <a:ln w="712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>
                      <a:solidFill>
                        <a:prstClr val="black"/>
                      </a:solidFill>
                      <a:latin typeface="Arial" panose="020B0604020202020204"/>
                    </a:endParaRPr>
                  </a:p>
                </p:txBody>
              </p:sp>
            </p:grpSp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17B0F665-47AA-2740-8B48-FFB4B623DEEB}"/>
                    </a:ext>
                  </a:extLst>
                </p:cNvPr>
                <p:cNvSpPr/>
                <p:nvPr/>
              </p:nvSpPr>
              <p:spPr>
                <a:xfrm>
                  <a:off x="1462934" y="4786501"/>
                  <a:ext cx="45249" cy="9515"/>
                </a:xfrm>
                <a:custGeom>
                  <a:avLst/>
                  <a:gdLst>
                    <a:gd name="connsiteX0" fmla="*/ 0 w 45249"/>
                    <a:gd name="connsiteY0" fmla="*/ 0 h 9515"/>
                    <a:gd name="connsiteX1" fmla="*/ 45250 w 45249"/>
                    <a:gd name="connsiteY1" fmla="*/ 0 h 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249" h="9515">
                      <a:moveTo>
                        <a:pt x="0" y="0"/>
                      </a:moveTo>
                      <a:lnTo>
                        <a:pt x="45250" y="0"/>
                      </a:lnTo>
                    </a:path>
                  </a:pathLst>
                </a:custGeom>
                <a:ln w="712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</p:grpSp>
        </p:grpSp>
      </p:grpSp>
      <p:graphicFrame>
        <p:nvGraphicFramePr>
          <p:cNvPr id="466" name="Table 5">
            <a:extLst>
              <a:ext uri="{FF2B5EF4-FFF2-40B4-BE49-F238E27FC236}">
                <a16:creationId xmlns:a16="http://schemas.microsoft.com/office/drawing/2014/main" id="{D2111794-02A2-F446-ADE6-ACCDDC1DC1A3}"/>
              </a:ext>
            </a:extLst>
          </p:cNvPr>
          <p:cNvGraphicFramePr>
            <a:graphicFrameLocks noGrp="1"/>
          </p:cNvGraphicFramePr>
          <p:nvPr/>
        </p:nvGraphicFramePr>
        <p:xfrm>
          <a:off x="3852863" y="2346325"/>
          <a:ext cx="2068513" cy="806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700" b="1" dirty="0">
                        <a:latin typeface="+mj-lt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j-lt"/>
                        </a:rPr>
                        <a:t>Abiraterone + olaparib </a:t>
                      </a:r>
                      <a:r>
                        <a:rPr lang="en-GB" sz="700" dirty="0">
                          <a:solidFill>
                            <a:schemeClr val="bg1"/>
                          </a:solidFill>
                          <a:latin typeface="+mj-lt"/>
                        </a:rPr>
                        <a:t>(n=111)</a:t>
                      </a:r>
                    </a:p>
                  </a:txBody>
                  <a:tcPr marL="0" marR="0" marT="26946" marB="26946" anchor="ctr">
                    <a:lnL w="12700" cmpd="sng">
                      <a:noFill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Abiraterone + placebo </a:t>
                      </a:r>
                      <a:r>
                        <a:rPr kumimoji="0" lang="en-GB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(n=115)</a:t>
                      </a:r>
                    </a:p>
                  </a:txBody>
                  <a:tcPr marL="0" marR="0" marT="26946" marB="26946" anchor="ctr">
                    <a:lnR w="12700" cmpd="sng">
                      <a:noFill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Events, n (%)</a:t>
                      </a:r>
                    </a:p>
                  </a:txBody>
                  <a:tcPr marL="0" marR="0" marT="13473" marB="13473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48 (43.2)</a:t>
                      </a:r>
                    </a:p>
                  </a:txBody>
                  <a:tcPr marL="0" marR="0" marT="13473" marB="13473" anchor="ctr">
                    <a:lnL w="12700" cmpd="sng">
                      <a:noFill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69 (60.0)</a:t>
                      </a:r>
                    </a:p>
                  </a:txBody>
                  <a:tcPr marL="0" marR="0" marT="13473" marB="13473" anchor="ctr"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Median, months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b="1" dirty="0">
                          <a:latin typeface="+mj-lt"/>
                        </a:rPr>
                        <a:t>N</a:t>
                      </a:r>
                      <a:r>
                        <a:rPr lang="en-GB" sz="700" b="1" dirty="0">
                          <a:latin typeface="+mj-lt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b="1" dirty="0">
                          <a:latin typeface="+mj-lt"/>
                        </a:rPr>
                        <a:t>2</a:t>
                      </a:r>
                      <a:r>
                        <a:rPr lang="en-GB" sz="700" b="1" dirty="0">
                          <a:latin typeface="+mj-lt"/>
                        </a:rPr>
                        <a:t>8.5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HR (95% CI)</a:t>
                      </a:r>
                    </a:p>
                  </a:txBody>
                  <a:tcPr marL="0" marR="0" marT="13473" marB="13473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0.66 (0.45–0.95)</a:t>
                      </a:r>
                    </a:p>
                  </a:txBody>
                  <a:tcPr marL="0" marR="0" marT="13473" marB="1347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A45754B-4529-E544-B28F-6826395C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169" y="473075"/>
            <a:ext cx="8694738" cy="476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/>
              <a:t>PROpel: OS in HRRm and non-HRRm subgroups (DCO3)</a:t>
            </a:r>
            <a:endParaRPr lang="en-GB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4D27E-2D7F-464D-9B63-8BFBA067AB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4214" y="6272214"/>
            <a:ext cx="4389437" cy="2809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Professor Noel Clarke</a:t>
            </a:r>
            <a:endParaRPr lang="en-GB" dirty="0"/>
          </a:p>
        </p:txBody>
      </p:sp>
      <p:grpSp>
        <p:nvGrpSpPr>
          <p:cNvPr id="56350" name="Group 326">
            <a:extLst>
              <a:ext uri="{FF2B5EF4-FFF2-40B4-BE49-F238E27FC236}">
                <a16:creationId xmlns:a16="http://schemas.microsoft.com/office/drawing/2014/main" id="{D7A2A58B-6DDB-1543-B1FC-567B73D96F6F}"/>
              </a:ext>
            </a:extLst>
          </p:cNvPr>
          <p:cNvGrpSpPr>
            <a:grpSpLocks/>
          </p:cNvGrpSpPr>
          <p:nvPr/>
        </p:nvGrpSpPr>
        <p:grpSpPr bwMode="auto">
          <a:xfrm>
            <a:off x="2454275" y="2771776"/>
            <a:ext cx="147638" cy="1751013"/>
            <a:chOff x="1240337" y="2552365"/>
            <a:chExt cx="197159" cy="2335546"/>
          </a:xfrm>
        </p:grpSpPr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6FFB9F20-D51B-024D-B67B-53C4C831B2D4}"/>
                </a:ext>
              </a:extLst>
            </p:cNvPr>
            <p:cNvSpPr txBox="1"/>
            <p:nvPr/>
          </p:nvSpPr>
          <p:spPr>
            <a:xfrm>
              <a:off x="1240337" y="2552365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1.0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5BA5501B-15AF-2A4F-97E8-C5E123A42FD7}"/>
                </a:ext>
              </a:extLst>
            </p:cNvPr>
            <p:cNvSpPr txBox="1"/>
            <p:nvPr/>
          </p:nvSpPr>
          <p:spPr>
            <a:xfrm>
              <a:off x="1240337" y="2770463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0.9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3A8D67F8-77A8-1C41-96D0-024A087670D5}"/>
                </a:ext>
              </a:extLst>
            </p:cNvPr>
            <p:cNvSpPr txBox="1"/>
            <p:nvPr/>
          </p:nvSpPr>
          <p:spPr>
            <a:xfrm>
              <a:off x="1240337" y="2988559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9860070F-3B20-C445-8880-1C31AF8FD161}"/>
                </a:ext>
              </a:extLst>
            </p:cNvPr>
            <p:cNvSpPr txBox="1"/>
            <p:nvPr/>
          </p:nvSpPr>
          <p:spPr>
            <a:xfrm>
              <a:off x="1240337" y="3206657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0.7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B49BB6B4-44D8-784A-A9DB-DE71449F2C4C}"/>
                </a:ext>
              </a:extLst>
            </p:cNvPr>
            <p:cNvSpPr txBox="1"/>
            <p:nvPr/>
          </p:nvSpPr>
          <p:spPr>
            <a:xfrm>
              <a:off x="1240337" y="3424754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B38E67E7-292E-344E-A999-022D5FA1A181}"/>
                </a:ext>
              </a:extLst>
            </p:cNvPr>
            <p:cNvSpPr txBox="1"/>
            <p:nvPr/>
          </p:nvSpPr>
          <p:spPr>
            <a:xfrm>
              <a:off x="1240337" y="3642851"/>
              <a:ext cx="197159" cy="154573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0.5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BB33D652-1E1C-CE47-B2E4-D80724544322}"/>
                </a:ext>
              </a:extLst>
            </p:cNvPr>
            <p:cNvSpPr txBox="1"/>
            <p:nvPr/>
          </p:nvSpPr>
          <p:spPr>
            <a:xfrm>
              <a:off x="1240337" y="3863066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FDF9494B-7C6E-A845-AD6B-B98B2A2D4B04}"/>
                </a:ext>
              </a:extLst>
            </p:cNvPr>
            <p:cNvSpPr txBox="1"/>
            <p:nvPr/>
          </p:nvSpPr>
          <p:spPr>
            <a:xfrm>
              <a:off x="1240337" y="4081163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0.3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E025D68E-07DF-1A4A-880C-1A5844D82B78}"/>
                </a:ext>
              </a:extLst>
            </p:cNvPr>
            <p:cNvSpPr txBox="1"/>
            <p:nvPr/>
          </p:nvSpPr>
          <p:spPr>
            <a:xfrm>
              <a:off x="1240337" y="4299260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BE8A2966-D627-454E-A98B-267449D2E6FF}"/>
                </a:ext>
              </a:extLst>
            </p:cNvPr>
            <p:cNvSpPr txBox="1"/>
            <p:nvPr/>
          </p:nvSpPr>
          <p:spPr>
            <a:xfrm>
              <a:off x="1240337" y="4517357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0.1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B328AFD8-9D8A-C645-9B7D-0E6678BE8AD3}"/>
                </a:ext>
              </a:extLst>
            </p:cNvPr>
            <p:cNvSpPr txBox="1"/>
            <p:nvPr/>
          </p:nvSpPr>
          <p:spPr>
            <a:xfrm>
              <a:off x="1240337" y="4735455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56351" name="Group 338">
            <a:extLst>
              <a:ext uri="{FF2B5EF4-FFF2-40B4-BE49-F238E27FC236}">
                <a16:creationId xmlns:a16="http://schemas.microsoft.com/office/drawing/2014/main" id="{0D6439E0-F048-834D-8CC4-2675A68B8CAA}"/>
              </a:ext>
            </a:extLst>
          </p:cNvPr>
          <p:cNvGrpSpPr>
            <a:grpSpLocks/>
          </p:cNvGrpSpPr>
          <p:nvPr/>
        </p:nvGrpSpPr>
        <p:grpSpPr bwMode="auto">
          <a:xfrm>
            <a:off x="2608264" y="4479926"/>
            <a:ext cx="3013075" cy="112713"/>
            <a:chOff x="3203178" y="4990542"/>
            <a:chExt cx="4703796" cy="195351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B935CDC7-791A-224A-826A-7108BBC5E6A6}"/>
                </a:ext>
              </a:extLst>
            </p:cNvPr>
            <p:cNvSpPr txBox="1"/>
            <p:nvPr/>
          </p:nvSpPr>
          <p:spPr>
            <a:xfrm>
              <a:off x="3203178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CC93F5BA-1F5C-7144-9B4D-9C04660A5A0B}"/>
                </a:ext>
              </a:extLst>
            </p:cNvPr>
            <p:cNvSpPr txBox="1"/>
            <p:nvPr/>
          </p:nvSpPr>
          <p:spPr>
            <a:xfrm>
              <a:off x="3391528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857383F9-9D7B-AB4E-BCCC-2C2F023BE9C5}"/>
                </a:ext>
              </a:extLst>
            </p:cNvPr>
            <p:cNvSpPr txBox="1"/>
            <p:nvPr/>
          </p:nvSpPr>
          <p:spPr>
            <a:xfrm>
              <a:off x="3587312" y="4990542"/>
              <a:ext cx="138784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ECE36F5C-8030-6A4C-B971-A1252E77FDEB}"/>
                </a:ext>
              </a:extLst>
            </p:cNvPr>
            <p:cNvSpPr txBox="1"/>
            <p:nvPr/>
          </p:nvSpPr>
          <p:spPr>
            <a:xfrm>
              <a:off x="3773185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D3D60C2C-B701-F940-A6FB-CC75C0882784}"/>
                </a:ext>
              </a:extLst>
            </p:cNvPr>
            <p:cNvSpPr txBox="1"/>
            <p:nvPr/>
          </p:nvSpPr>
          <p:spPr>
            <a:xfrm>
              <a:off x="3956578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834A66B1-78BA-DC4E-9C81-CD3C7EBE5728}"/>
                </a:ext>
              </a:extLst>
            </p:cNvPr>
            <p:cNvSpPr txBox="1"/>
            <p:nvPr/>
          </p:nvSpPr>
          <p:spPr>
            <a:xfrm>
              <a:off x="4144929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661B252E-51C6-634F-B231-8C6F9DEE6168}"/>
                </a:ext>
              </a:extLst>
            </p:cNvPr>
            <p:cNvSpPr txBox="1"/>
            <p:nvPr/>
          </p:nvSpPr>
          <p:spPr>
            <a:xfrm>
              <a:off x="4345669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9867236F-0053-8543-8E65-1F2019DE2DC2}"/>
                </a:ext>
              </a:extLst>
            </p:cNvPr>
            <p:cNvSpPr txBox="1"/>
            <p:nvPr/>
          </p:nvSpPr>
          <p:spPr>
            <a:xfrm>
              <a:off x="4526585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34122C2D-3DEE-0349-B9BA-39F78ED06433}"/>
                </a:ext>
              </a:extLst>
            </p:cNvPr>
            <p:cNvSpPr txBox="1"/>
            <p:nvPr/>
          </p:nvSpPr>
          <p:spPr>
            <a:xfrm>
              <a:off x="4722369" y="4990542"/>
              <a:ext cx="138784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0E15E7E4-F47B-2446-927A-5F2042B20A54}"/>
                </a:ext>
              </a:extLst>
            </p:cNvPr>
            <p:cNvSpPr txBox="1"/>
            <p:nvPr/>
          </p:nvSpPr>
          <p:spPr>
            <a:xfrm>
              <a:off x="4915676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1CBB4C11-9EF0-E846-82BA-B734B4216105}"/>
                </a:ext>
              </a:extLst>
            </p:cNvPr>
            <p:cNvSpPr txBox="1"/>
            <p:nvPr/>
          </p:nvSpPr>
          <p:spPr>
            <a:xfrm>
              <a:off x="5292376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7A0A208A-5F0A-C341-8F59-B64B002B0C18}"/>
                </a:ext>
              </a:extLst>
            </p:cNvPr>
            <p:cNvSpPr txBox="1"/>
            <p:nvPr/>
          </p:nvSpPr>
          <p:spPr>
            <a:xfrm>
              <a:off x="5111462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2B613711-A1D0-A046-B028-03B1AC05D97C}"/>
                </a:ext>
              </a:extLst>
            </p:cNvPr>
            <p:cNvSpPr txBox="1"/>
            <p:nvPr/>
          </p:nvSpPr>
          <p:spPr>
            <a:xfrm>
              <a:off x="6050733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A1E0336D-53F5-BE43-BD87-F4622EDE55C2}"/>
                </a:ext>
              </a:extLst>
            </p:cNvPr>
            <p:cNvSpPr txBox="1"/>
            <p:nvPr/>
          </p:nvSpPr>
          <p:spPr>
            <a:xfrm>
              <a:off x="6246519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4E6AACFB-5D8D-0C4D-A458-8E1780847CB7}"/>
                </a:ext>
              </a:extLst>
            </p:cNvPr>
            <p:cNvSpPr txBox="1"/>
            <p:nvPr/>
          </p:nvSpPr>
          <p:spPr>
            <a:xfrm>
              <a:off x="6427434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CAB471AA-3DCE-5C4B-A6CF-640198D748D7}"/>
                </a:ext>
              </a:extLst>
            </p:cNvPr>
            <p:cNvSpPr txBox="1"/>
            <p:nvPr/>
          </p:nvSpPr>
          <p:spPr>
            <a:xfrm>
              <a:off x="6623219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E8FA5A39-077A-1D48-8717-E778C762EF00}"/>
                </a:ext>
              </a:extLst>
            </p:cNvPr>
            <p:cNvSpPr txBox="1"/>
            <p:nvPr/>
          </p:nvSpPr>
          <p:spPr>
            <a:xfrm>
              <a:off x="6819004" y="4990542"/>
              <a:ext cx="138784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15EB3113-0703-D649-B4C4-EBBB1A3A8C7A}"/>
                </a:ext>
              </a:extLst>
            </p:cNvPr>
            <p:cNvSpPr txBox="1"/>
            <p:nvPr/>
          </p:nvSpPr>
          <p:spPr>
            <a:xfrm>
              <a:off x="7185791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A7E30156-2414-D64E-93E1-863C24D3357A}"/>
                </a:ext>
              </a:extLst>
            </p:cNvPr>
            <p:cNvSpPr txBox="1"/>
            <p:nvPr/>
          </p:nvSpPr>
          <p:spPr>
            <a:xfrm>
              <a:off x="6997440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4C8A2B79-4F2F-F542-AD71-606E6A441BDE}"/>
                </a:ext>
              </a:extLst>
            </p:cNvPr>
            <p:cNvSpPr txBox="1"/>
            <p:nvPr/>
          </p:nvSpPr>
          <p:spPr>
            <a:xfrm>
              <a:off x="5488162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2EB6A4A6-8CAB-EA46-838D-4D5A6A9C7672}"/>
                </a:ext>
              </a:extLst>
            </p:cNvPr>
            <p:cNvSpPr txBox="1"/>
            <p:nvPr/>
          </p:nvSpPr>
          <p:spPr>
            <a:xfrm>
              <a:off x="5669077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257B1997-5136-DD42-958D-F49B57C7529B}"/>
                </a:ext>
              </a:extLst>
            </p:cNvPr>
            <p:cNvSpPr txBox="1"/>
            <p:nvPr/>
          </p:nvSpPr>
          <p:spPr>
            <a:xfrm>
              <a:off x="5854949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30752ED5-C424-F54F-9F25-B766EABACFE1}"/>
                </a:ext>
              </a:extLst>
            </p:cNvPr>
            <p:cNvSpPr txBox="1"/>
            <p:nvPr/>
          </p:nvSpPr>
          <p:spPr>
            <a:xfrm>
              <a:off x="7374141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E19A80D8-047E-B242-B553-E4E5FBFB8A35}"/>
                </a:ext>
              </a:extLst>
            </p:cNvPr>
            <p:cNvSpPr txBox="1"/>
            <p:nvPr/>
          </p:nvSpPr>
          <p:spPr>
            <a:xfrm>
              <a:off x="7562491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879D5BB3-FD73-0341-BC0F-5900D21B641C}"/>
                </a:ext>
              </a:extLst>
            </p:cNvPr>
            <p:cNvSpPr txBox="1"/>
            <p:nvPr/>
          </p:nvSpPr>
          <p:spPr>
            <a:xfrm>
              <a:off x="7765711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56352" name="TextBox 364">
            <a:extLst>
              <a:ext uri="{FF2B5EF4-FFF2-40B4-BE49-F238E27FC236}">
                <a16:creationId xmlns:a16="http://schemas.microsoft.com/office/drawing/2014/main" id="{E9E53016-8DDF-4240-8997-8629D21F1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9" y="4600576"/>
            <a:ext cx="24034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85800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ts val="375"/>
              </a:spcBef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ts val="375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600" b="1">
                <a:solidFill>
                  <a:srgbClr val="000000"/>
                </a:solidFill>
              </a:rPr>
              <a:t>Time from randomization (months)</a:t>
            </a:r>
          </a:p>
        </p:txBody>
      </p:sp>
      <p:sp>
        <p:nvSpPr>
          <p:cNvPr id="56353" name="TextBox 365">
            <a:extLst>
              <a:ext uri="{FF2B5EF4-FFF2-40B4-BE49-F238E27FC236}">
                <a16:creationId xmlns:a16="http://schemas.microsoft.com/office/drawing/2014/main" id="{082D93EE-5B7D-DB47-A609-2CF1D2CD817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547019" y="3593307"/>
            <a:ext cx="16779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85800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ts val="375"/>
              </a:spcBef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ts val="375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600" b="1">
                <a:solidFill>
                  <a:srgbClr val="000000"/>
                </a:solidFill>
              </a:rPr>
              <a:t>Probability of OS</a:t>
            </a:r>
          </a:p>
        </p:txBody>
      </p:sp>
      <p:grpSp>
        <p:nvGrpSpPr>
          <p:cNvPr id="56354" name="Group 366">
            <a:extLst>
              <a:ext uri="{FF2B5EF4-FFF2-40B4-BE49-F238E27FC236}">
                <a16:creationId xmlns:a16="http://schemas.microsoft.com/office/drawing/2014/main" id="{AEEDB8DC-52D9-5647-A587-5F734EEED4F0}"/>
              </a:ext>
            </a:extLst>
          </p:cNvPr>
          <p:cNvGrpSpPr>
            <a:grpSpLocks/>
          </p:cNvGrpSpPr>
          <p:nvPr/>
        </p:nvGrpSpPr>
        <p:grpSpPr bwMode="auto">
          <a:xfrm>
            <a:off x="6643689" y="2771776"/>
            <a:ext cx="147637" cy="1751013"/>
            <a:chOff x="6826019" y="2552247"/>
            <a:chExt cx="197159" cy="2335547"/>
          </a:xfrm>
        </p:grpSpPr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8A9A81A3-7D63-5A4C-869A-F9B5919A3105}"/>
                </a:ext>
              </a:extLst>
            </p:cNvPr>
            <p:cNvSpPr txBox="1"/>
            <p:nvPr/>
          </p:nvSpPr>
          <p:spPr>
            <a:xfrm>
              <a:off x="6826019" y="2552247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1.0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3AF3DB9B-8AED-864A-BBC7-23C685ECA01F}"/>
                </a:ext>
              </a:extLst>
            </p:cNvPr>
            <p:cNvSpPr txBox="1"/>
            <p:nvPr/>
          </p:nvSpPr>
          <p:spPr>
            <a:xfrm>
              <a:off x="6826019" y="2770345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0.9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AAE1AFBC-AC92-3C44-949F-B20F89B44B0A}"/>
                </a:ext>
              </a:extLst>
            </p:cNvPr>
            <p:cNvSpPr txBox="1"/>
            <p:nvPr/>
          </p:nvSpPr>
          <p:spPr>
            <a:xfrm>
              <a:off x="6826019" y="2988442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E2E577A2-E771-6E46-A7EF-95C7FC610109}"/>
                </a:ext>
              </a:extLst>
            </p:cNvPr>
            <p:cNvSpPr txBox="1"/>
            <p:nvPr/>
          </p:nvSpPr>
          <p:spPr>
            <a:xfrm>
              <a:off x="6826019" y="3206539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0.7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C1ED55E5-6B6A-C749-8C8D-701CECE2D9C5}"/>
                </a:ext>
              </a:extLst>
            </p:cNvPr>
            <p:cNvSpPr txBox="1"/>
            <p:nvPr/>
          </p:nvSpPr>
          <p:spPr>
            <a:xfrm>
              <a:off x="6826019" y="3424636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80781CEE-D33D-9149-9E8C-59E600AACFFC}"/>
                </a:ext>
              </a:extLst>
            </p:cNvPr>
            <p:cNvSpPr txBox="1"/>
            <p:nvPr/>
          </p:nvSpPr>
          <p:spPr>
            <a:xfrm>
              <a:off x="6826019" y="3642734"/>
              <a:ext cx="197159" cy="154573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0.5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06C98243-F8A5-B24B-ADC3-E0552BE49461}"/>
                </a:ext>
              </a:extLst>
            </p:cNvPr>
            <p:cNvSpPr txBox="1"/>
            <p:nvPr/>
          </p:nvSpPr>
          <p:spPr>
            <a:xfrm>
              <a:off x="6826019" y="3862949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88640BB2-DF7D-1A49-A492-12527FF48E0C}"/>
                </a:ext>
              </a:extLst>
            </p:cNvPr>
            <p:cNvSpPr txBox="1"/>
            <p:nvPr/>
          </p:nvSpPr>
          <p:spPr>
            <a:xfrm>
              <a:off x="6826019" y="4081045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0.3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65611361-D037-2C41-ACE3-FA27B17301CA}"/>
                </a:ext>
              </a:extLst>
            </p:cNvPr>
            <p:cNvSpPr txBox="1"/>
            <p:nvPr/>
          </p:nvSpPr>
          <p:spPr>
            <a:xfrm>
              <a:off x="6826019" y="4299143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3CAEC7E3-6776-0E45-8BF4-C31FFA526728}"/>
                </a:ext>
              </a:extLst>
            </p:cNvPr>
            <p:cNvSpPr txBox="1"/>
            <p:nvPr/>
          </p:nvSpPr>
          <p:spPr>
            <a:xfrm>
              <a:off x="6826019" y="4517240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0.1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D9EA06B0-B695-C044-AFEC-57F83E9B6D23}"/>
                </a:ext>
              </a:extLst>
            </p:cNvPr>
            <p:cNvSpPr txBox="1"/>
            <p:nvPr/>
          </p:nvSpPr>
          <p:spPr>
            <a:xfrm>
              <a:off x="6826019" y="4735338"/>
              <a:ext cx="197159" cy="15245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0.0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56355" name="Group 378">
            <a:extLst>
              <a:ext uri="{FF2B5EF4-FFF2-40B4-BE49-F238E27FC236}">
                <a16:creationId xmlns:a16="http://schemas.microsoft.com/office/drawing/2014/main" id="{4EF9C7F6-E820-604A-856E-E3D12C8A49A5}"/>
              </a:ext>
            </a:extLst>
          </p:cNvPr>
          <p:cNvGrpSpPr>
            <a:grpSpLocks/>
          </p:cNvGrpSpPr>
          <p:nvPr/>
        </p:nvGrpSpPr>
        <p:grpSpPr bwMode="auto">
          <a:xfrm>
            <a:off x="6797676" y="4473576"/>
            <a:ext cx="3013075" cy="112713"/>
            <a:chOff x="3203178" y="4990542"/>
            <a:chExt cx="4703796" cy="195351"/>
          </a:xfrm>
        </p:grpSpPr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A79B6516-A60F-1546-B4E0-1CFD27747C45}"/>
                </a:ext>
              </a:extLst>
            </p:cNvPr>
            <p:cNvSpPr txBox="1"/>
            <p:nvPr/>
          </p:nvSpPr>
          <p:spPr>
            <a:xfrm>
              <a:off x="3203178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591FDBF5-5552-D345-81A1-41806696493B}"/>
                </a:ext>
              </a:extLst>
            </p:cNvPr>
            <p:cNvSpPr txBox="1"/>
            <p:nvPr/>
          </p:nvSpPr>
          <p:spPr>
            <a:xfrm>
              <a:off x="3391528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FA83F603-836D-4348-AE3E-04B835502647}"/>
                </a:ext>
              </a:extLst>
            </p:cNvPr>
            <p:cNvSpPr txBox="1"/>
            <p:nvPr/>
          </p:nvSpPr>
          <p:spPr>
            <a:xfrm>
              <a:off x="3587314" y="4990542"/>
              <a:ext cx="138784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D056CC12-FA7D-8E44-999E-FB1282127061}"/>
                </a:ext>
              </a:extLst>
            </p:cNvPr>
            <p:cNvSpPr txBox="1"/>
            <p:nvPr/>
          </p:nvSpPr>
          <p:spPr>
            <a:xfrm>
              <a:off x="3773185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16D3CD95-691E-8B4A-82DC-49CF0441EC08}"/>
                </a:ext>
              </a:extLst>
            </p:cNvPr>
            <p:cNvSpPr txBox="1"/>
            <p:nvPr/>
          </p:nvSpPr>
          <p:spPr>
            <a:xfrm>
              <a:off x="3956578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6B4AA067-0811-964D-B9C6-01427BC80408}"/>
                </a:ext>
              </a:extLst>
            </p:cNvPr>
            <p:cNvSpPr txBox="1"/>
            <p:nvPr/>
          </p:nvSpPr>
          <p:spPr>
            <a:xfrm>
              <a:off x="4144929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4121BEC3-6A46-F547-9F68-6D117AA1B463}"/>
                </a:ext>
              </a:extLst>
            </p:cNvPr>
            <p:cNvSpPr txBox="1"/>
            <p:nvPr/>
          </p:nvSpPr>
          <p:spPr>
            <a:xfrm>
              <a:off x="4345671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3BF6F85E-E8B7-2347-94B9-FD0A51EFF747}"/>
                </a:ext>
              </a:extLst>
            </p:cNvPr>
            <p:cNvSpPr txBox="1"/>
            <p:nvPr/>
          </p:nvSpPr>
          <p:spPr>
            <a:xfrm>
              <a:off x="4526585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C71AB38B-DCCF-F04A-9C7F-0F46D2021CFD}"/>
                </a:ext>
              </a:extLst>
            </p:cNvPr>
            <p:cNvSpPr txBox="1"/>
            <p:nvPr/>
          </p:nvSpPr>
          <p:spPr>
            <a:xfrm>
              <a:off x="4722371" y="4990542"/>
              <a:ext cx="138784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172526B3-CA21-1047-B9C4-413A77F75D04}"/>
                </a:ext>
              </a:extLst>
            </p:cNvPr>
            <p:cNvSpPr txBox="1"/>
            <p:nvPr/>
          </p:nvSpPr>
          <p:spPr>
            <a:xfrm>
              <a:off x="4915678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18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FA9807B9-DA3A-144C-91FB-D6F286703A60}"/>
                </a:ext>
              </a:extLst>
            </p:cNvPr>
            <p:cNvSpPr txBox="1"/>
            <p:nvPr/>
          </p:nvSpPr>
          <p:spPr>
            <a:xfrm>
              <a:off x="5292378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295660A2-6F99-054E-912B-FC79B2B8208D}"/>
                </a:ext>
              </a:extLst>
            </p:cNvPr>
            <p:cNvSpPr txBox="1"/>
            <p:nvPr/>
          </p:nvSpPr>
          <p:spPr>
            <a:xfrm>
              <a:off x="5111462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7725CB78-5FD7-9140-A650-2DD5D2FD2A9F}"/>
                </a:ext>
              </a:extLst>
            </p:cNvPr>
            <p:cNvSpPr txBox="1"/>
            <p:nvPr/>
          </p:nvSpPr>
          <p:spPr>
            <a:xfrm>
              <a:off x="6050735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D0E6D190-0A6E-3B4F-9B76-FBB8A1C2F0C6}"/>
                </a:ext>
              </a:extLst>
            </p:cNvPr>
            <p:cNvSpPr txBox="1"/>
            <p:nvPr/>
          </p:nvSpPr>
          <p:spPr>
            <a:xfrm>
              <a:off x="6246519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71E2FE76-D1A1-3B41-8FD9-A64B57D5A1C2}"/>
                </a:ext>
              </a:extLst>
            </p:cNvPr>
            <p:cNvSpPr txBox="1"/>
            <p:nvPr/>
          </p:nvSpPr>
          <p:spPr>
            <a:xfrm>
              <a:off x="6427435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5FDDF19A-7279-8B40-8B9A-5A986586F17E}"/>
                </a:ext>
              </a:extLst>
            </p:cNvPr>
            <p:cNvSpPr txBox="1"/>
            <p:nvPr/>
          </p:nvSpPr>
          <p:spPr>
            <a:xfrm>
              <a:off x="6623219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00236AC7-BCD9-DF4C-9126-CDBF2513395B}"/>
                </a:ext>
              </a:extLst>
            </p:cNvPr>
            <p:cNvSpPr txBox="1"/>
            <p:nvPr/>
          </p:nvSpPr>
          <p:spPr>
            <a:xfrm>
              <a:off x="6819005" y="4990542"/>
              <a:ext cx="138784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38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F21FE745-68EF-D14C-8639-2B9E12A782B8}"/>
                </a:ext>
              </a:extLst>
            </p:cNvPr>
            <p:cNvSpPr txBox="1"/>
            <p:nvPr/>
          </p:nvSpPr>
          <p:spPr>
            <a:xfrm>
              <a:off x="7185792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42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4A9F5905-8E77-F045-8A46-FF5730AC2117}"/>
                </a:ext>
              </a:extLst>
            </p:cNvPr>
            <p:cNvSpPr txBox="1"/>
            <p:nvPr/>
          </p:nvSpPr>
          <p:spPr>
            <a:xfrm>
              <a:off x="6997442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40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411F9306-8FFB-4448-8A4C-1D5306CF4C41}"/>
                </a:ext>
              </a:extLst>
            </p:cNvPr>
            <p:cNvSpPr txBox="1"/>
            <p:nvPr/>
          </p:nvSpPr>
          <p:spPr>
            <a:xfrm>
              <a:off x="5488162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B7B59DEF-E432-EC42-B64D-6E68035126AD}"/>
                </a:ext>
              </a:extLst>
            </p:cNvPr>
            <p:cNvSpPr txBox="1"/>
            <p:nvPr/>
          </p:nvSpPr>
          <p:spPr>
            <a:xfrm>
              <a:off x="5669078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50060561-6C17-7445-A478-1F100D520FC0}"/>
                </a:ext>
              </a:extLst>
            </p:cNvPr>
            <p:cNvSpPr txBox="1"/>
            <p:nvPr/>
          </p:nvSpPr>
          <p:spPr>
            <a:xfrm>
              <a:off x="5854949" y="4990542"/>
              <a:ext cx="141263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28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F469CD38-A222-EF4A-A33D-025D8999AC42}"/>
                </a:ext>
              </a:extLst>
            </p:cNvPr>
            <p:cNvSpPr txBox="1"/>
            <p:nvPr/>
          </p:nvSpPr>
          <p:spPr>
            <a:xfrm>
              <a:off x="7374142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44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DC98E9B2-5FBA-8848-BD61-D4EB59353ABF}"/>
                </a:ext>
              </a:extLst>
            </p:cNvPr>
            <p:cNvSpPr txBox="1"/>
            <p:nvPr/>
          </p:nvSpPr>
          <p:spPr>
            <a:xfrm>
              <a:off x="7562492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46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5DC92CA5-9923-4640-AC73-7684DE90132D}"/>
                </a:ext>
              </a:extLst>
            </p:cNvPr>
            <p:cNvSpPr txBox="1"/>
            <p:nvPr/>
          </p:nvSpPr>
          <p:spPr>
            <a:xfrm>
              <a:off x="7765712" y="4990542"/>
              <a:ext cx="141262" cy="19535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25" dirty="0">
                  <a:solidFill>
                    <a:prstClr val="black"/>
                  </a:solidFill>
                  <a:latin typeface="Arial" panose="020B0604020202020204"/>
                </a:rPr>
                <a:t>48</a:t>
              </a:r>
              <a:endParaRPr lang="en-GB" sz="52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56356" name="TextBox 404">
            <a:extLst>
              <a:ext uri="{FF2B5EF4-FFF2-40B4-BE49-F238E27FC236}">
                <a16:creationId xmlns:a16="http://schemas.microsoft.com/office/drawing/2014/main" id="{B591EBEF-3C60-BD4F-BCE9-4A1B0622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4600576"/>
            <a:ext cx="24034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85800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ts val="375"/>
              </a:spcBef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ts val="375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600" b="1">
                <a:solidFill>
                  <a:srgbClr val="000000"/>
                </a:solidFill>
              </a:rPr>
              <a:t>Time from randomization (months)</a:t>
            </a:r>
          </a:p>
        </p:txBody>
      </p:sp>
      <p:sp>
        <p:nvSpPr>
          <p:cNvPr id="56357" name="TextBox 405">
            <a:extLst>
              <a:ext uri="{FF2B5EF4-FFF2-40B4-BE49-F238E27FC236}">
                <a16:creationId xmlns:a16="http://schemas.microsoft.com/office/drawing/2014/main" id="{9B3B0DFB-00DE-914F-A1BF-3459E0D5A5D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736432" y="3593307"/>
            <a:ext cx="16779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85800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ts val="375"/>
              </a:spcBef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ts val="375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600" b="1">
                <a:solidFill>
                  <a:srgbClr val="000000"/>
                </a:solidFill>
              </a:rPr>
              <a:t>Probability of OS</a:t>
            </a:r>
          </a:p>
        </p:txBody>
      </p:sp>
      <p:grpSp>
        <p:nvGrpSpPr>
          <p:cNvPr id="56358" name="Group 406">
            <a:extLst>
              <a:ext uri="{FF2B5EF4-FFF2-40B4-BE49-F238E27FC236}">
                <a16:creationId xmlns:a16="http://schemas.microsoft.com/office/drawing/2014/main" id="{1A6F2E5A-E7D1-2543-B14A-FEC3F8147FB1}"/>
              </a:ext>
            </a:extLst>
          </p:cNvPr>
          <p:cNvGrpSpPr>
            <a:grpSpLocks/>
          </p:cNvGrpSpPr>
          <p:nvPr/>
        </p:nvGrpSpPr>
        <p:grpSpPr bwMode="auto">
          <a:xfrm>
            <a:off x="1911350" y="4727576"/>
            <a:ext cx="3727450" cy="212725"/>
            <a:chOff x="516420" y="4837035"/>
            <a:chExt cx="4970385" cy="283138"/>
          </a:xfrm>
        </p:grpSpPr>
        <p:grpSp>
          <p:nvGrpSpPr>
            <p:cNvPr id="56415" name="Group 407">
              <a:extLst>
                <a:ext uri="{FF2B5EF4-FFF2-40B4-BE49-F238E27FC236}">
                  <a16:creationId xmlns:a16="http://schemas.microsoft.com/office/drawing/2014/main" id="{3AFCCD68-DC27-F749-A62F-6CB9AB538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420" y="4837035"/>
              <a:ext cx="1445287" cy="283138"/>
              <a:chOff x="1292524" y="-719468"/>
              <a:chExt cx="1369962" cy="283138"/>
            </a:xfrm>
          </p:grpSpPr>
          <p:sp>
            <p:nvSpPr>
              <p:cNvPr id="435" name="TextBox 434">
                <a:extLst>
                  <a:ext uri="{FF2B5EF4-FFF2-40B4-BE49-F238E27FC236}">
                    <a16:creationId xmlns:a16="http://schemas.microsoft.com/office/drawing/2014/main" id="{CDFCAFEA-BF8B-354E-9105-E00FD003BA39}"/>
                  </a:ext>
                </a:extLst>
              </p:cNvPr>
              <p:cNvSpPr txBox="1"/>
              <p:nvPr/>
            </p:nvSpPr>
            <p:spPr>
              <a:xfrm>
                <a:off x="1292524" y="-719468"/>
                <a:ext cx="1370463" cy="92971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b="1" dirty="0">
                    <a:solidFill>
                      <a:prstClr val="black"/>
                    </a:solidFill>
                    <a:latin typeface="Arial" panose="020B0604020202020204"/>
                  </a:rPr>
                  <a:t>Number of patients at risk:</a:t>
                </a:r>
              </a:p>
            </p:txBody>
          </p:sp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E1A2680A-D433-B341-9242-04047845DCCF}"/>
                  </a:ext>
                </a:extLst>
              </p:cNvPr>
              <p:cNvSpPr txBox="1"/>
              <p:nvPr/>
            </p:nvSpPr>
            <p:spPr>
              <a:xfrm>
                <a:off x="1292524" y="-620158"/>
                <a:ext cx="977182" cy="183828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b="1" dirty="0">
                    <a:solidFill>
                      <a:srgbClr val="ED7D31"/>
                    </a:solidFill>
                    <a:latin typeface="Arial" panose="020B0604020202020204"/>
                  </a:rPr>
                  <a:t>Abiraterone + olaparib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b="1" dirty="0">
                    <a:solidFill>
                      <a:srgbClr val="4472C4"/>
                    </a:solidFill>
                    <a:latin typeface="Arial" panose="020B0604020202020204"/>
                  </a:rPr>
                  <a:t>Abiraterone + placebo</a:t>
                </a:r>
              </a:p>
            </p:txBody>
          </p:sp>
        </p:grpSp>
        <p:grpSp>
          <p:nvGrpSpPr>
            <p:cNvPr id="56416" name="Group 408">
              <a:extLst>
                <a:ext uri="{FF2B5EF4-FFF2-40B4-BE49-F238E27FC236}">
                  <a16:creationId xmlns:a16="http://schemas.microsoft.com/office/drawing/2014/main" id="{1701FB89-07D7-7B41-A8F2-5E6F8ED5B3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8805" y="4934364"/>
              <a:ext cx="4068000" cy="184666"/>
              <a:chOff x="3177926" y="5496057"/>
              <a:chExt cx="4755035" cy="184666"/>
            </a:xfrm>
          </p:grpSpPr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122A2B93-13E6-2040-B203-261A77EDC839}"/>
                  </a:ext>
                </a:extLst>
              </p:cNvPr>
              <p:cNvSpPr txBox="1"/>
              <p:nvPr/>
            </p:nvSpPr>
            <p:spPr>
              <a:xfrm>
                <a:off x="7180752" y="5495925"/>
                <a:ext cx="180630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7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4</a:t>
                </a:r>
              </a:p>
            </p:txBody>
          </p:sp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1A7E4D1D-5660-954D-8289-E548A3CD4489}"/>
                  </a:ext>
                </a:extLst>
              </p:cNvPr>
              <p:cNvSpPr txBox="1"/>
              <p:nvPr/>
            </p:nvSpPr>
            <p:spPr>
              <a:xfrm>
                <a:off x="6990227" y="5495925"/>
                <a:ext cx="180628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14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12</a:t>
                </a:r>
              </a:p>
            </p:txBody>
          </p:sp>
          <p:sp>
            <p:nvSpPr>
              <p:cNvPr id="412" name="TextBox 411">
                <a:extLst>
                  <a:ext uri="{FF2B5EF4-FFF2-40B4-BE49-F238E27FC236}">
                    <a16:creationId xmlns:a16="http://schemas.microsoft.com/office/drawing/2014/main" id="{D6F37D76-FAF2-4A4E-9ECC-7B4701E0ABE2}"/>
                  </a:ext>
                </a:extLst>
              </p:cNvPr>
              <p:cNvSpPr txBox="1"/>
              <p:nvPr/>
            </p:nvSpPr>
            <p:spPr>
              <a:xfrm>
                <a:off x="6799699" y="5495925"/>
                <a:ext cx="180630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22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22</a:t>
                </a: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593F78A0-BE8E-7C49-BA9F-7C5DDC3311E5}"/>
                  </a:ext>
                </a:extLst>
              </p:cNvPr>
              <p:cNvSpPr txBox="1"/>
              <p:nvPr/>
            </p:nvSpPr>
            <p:spPr>
              <a:xfrm>
                <a:off x="6601750" y="5495925"/>
                <a:ext cx="180630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42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32</a:t>
                </a:r>
              </a:p>
            </p:txBody>
          </p:sp>
          <p:sp>
            <p:nvSpPr>
              <p:cNvPr id="414" name="TextBox 413">
                <a:extLst>
                  <a:ext uri="{FF2B5EF4-FFF2-40B4-BE49-F238E27FC236}">
                    <a16:creationId xmlns:a16="http://schemas.microsoft.com/office/drawing/2014/main" id="{DD9F2FBB-D64C-AA4B-8F81-315803DE146E}"/>
                  </a:ext>
                </a:extLst>
              </p:cNvPr>
              <p:cNvSpPr txBox="1"/>
              <p:nvPr/>
            </p:nvSpPr>
            <p:spPr>
              <a:xfrm>
                <a:off x="6411224" y="5495925"/>
                <a:ext cx="180628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55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40</a:t>
                </a:r>
              </a:p>
            </p:txBody>
          </p:sp>
          <p:sp>
            <p:nvSpPr>
              <p:cNvPr id="415" name="TextBox 414">
                <a:extLst>
                  <a:ext uri="{FF2B5EF4-FFF2-40B4-BE49-F238E27FC236}">
                    <a16:creationId xmlns:a16="http://schemas.microsoft.com/office/drawing/2014/main" id="{0AD108F3-B5D6-8A44-9814-64D4681B673E}"/>
                  </a:ext>
                </a:extLst>
              </p:cNvPr>
              <p:cNvSpPr txBox="1"/>
              <p:nvPr/>
            </p:nvSpPr>
            <p:spPr>
              <a:xfrm>
                <a:off x="6220697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62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51</a:t>
                </a:r>
              </a:p>
            </p:txBody>
          </p:sp>
          <p:sp>
            <p:nvSpPr>
              <p:cNvPr id="416" name="TextBox 415">
                <a:extLst>
                  <a:ext uri="{FF2B5EF4-FFF2-40B4-BE49-F238E27FC236}">
                    <a16:creationId xmlns:a16="http://schemas.microsoft.com/office/drawing/2014/main" id="{366BB2E0-5ECA-894D-8CDE-F908CAED934F}"/>
                  </a:ext>
                </a:extLst>
              </p:cNvPr>
              <p:cNvSpPr txBox="1"/>
              <p:nvPr/>
            </p:nvSpPr>
            <p:spPr>
              <a:xfrm>
                <a:off x="6030171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70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53</a:t>
                </a:r>
              </a:p>
            </p:txBody>
          </p:sp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52160E03-1794-F44E-B2CA-06BBCB57A588}"/>
                  </a:ext>
                </a:extLst>
              </p:cNvPr>
              <p:cNvSpPr txBox="1"/>
              <p:nvPr/>
            </p:nvSpPr>
            <p:spPr>
              <a:xfrm>
                <a:off x="5839644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72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57</a:t>
                </a:r>
              </a:p>
            </p:txBody>
          </p:sp>
          <p:sp>
            <p:nvSpPr>
              <p:cNvPr id="418" name="TextBox 417">
                <a:extLst>
                  <a:ext uri="{FF2B5EF4-FFF2-40B4-BE49-F238E27FC236}">
                    <a16:creationId xmlns:a16="http://schemas.microsoft.com/office/drawing/2014/main" id="{1E9A8375-4B33-1F42-B436-6A0AA8426788}"/>
                  </a:ext>
                </a:extLst>
              </p:cNvPr>
              <p:cNvSpPr txBox="1"/>
              <p:nvPr/>
            </p:nvSpPr>
            <p:spPr>
              <a:xfrm>
                <a:off x="5649118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73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66</a:t>
                </a:r>
              </a:p>
            </p:txBody>
          </p:sp>
          <p:sp>
            <p:nvSpPr>
              <p:cNvPr id="419" name="TextBox 418">
                <a:extLst>
                  <a:ext uri="{FF2B5EF4-FFF2-40B4-BE49-F238E27FC236}">
                    <a16:creationId xmlns:a16="http://schemas.microsoft.com/office/drawing/2014/main" id="{190E883D-546E-AC47-80FE-5BFCC1DEB41C}"/>
                  </a:ext>
                </a:extLst>
              </p:cNvPr>
              <p:cNvSpPr txBox="1"/>
              <p:nvPr/>
            </p:nvSpPr>
            <p:spPr>
              <a:xfrm>
                <a:off x="5458591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77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70</a:t>
                </a:r>
              </a:p>
            </p:txBody>
          </p:sp>
          <p:sp>
            <p:nvSpPr>
              <p:cNvPr id="420" name="TextBox 419">
                <a:extLst>
                  <a:ext uri="{FF2B5EF4-FFF2-40B4-BE49-F238E27FC236}">
                    <a16:creationId xmlns:a16="http://schemas.microsoft.com/office/drawing/2014/main" id="{8A3B6AD0-2DA9-FC4F-9800-814EFFF73943}"/>
                  </a:ext>
                </a:extLst>
              </p:cNvPr>
              <p:cNvSpPr txBox="1"/>
              <p:nvPr/>
            </p:nvSpPr>
            <p:spPr>
              <a:xfrm>
                <a:off x="5270539" y="5495925"/>
                <a:ext cx="180630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79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77</a:t>
                </a:r>
              </a:p>
            </p:txBody>
          </p: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D34FDCF4-BDE1-3E44-B213-D3CFEE9ED789}"/>
                  </a:ext>
                </a:extLst>
              </p:cNvPr>
              <p:cNvSpPr txBox="1"/>
              <p:nvPr/>
            </p:nvSpPr>
            <p:spPr>
              <a:xfrm>
                <a:off x="5080013" y="5495925"/>
                <a:ext cx="180628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83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80</a:t>
                </a:r>
              </a:p>
            </p:txBody>
          </p:sp>
          <p:sp>
            <p:nvSpPr>
              <p:cNvPr id="422" name="TextBox 421">
                <a:extLst>
                  <a:ext uri="{FF2B5EF4-FFF2-40B4-BE49-F238E27FC236}">
                    <a16:creationId xmlns:a16="http://schemas.microsoft.com/office/drawing/2014/main" id="{55319AF0-E473-6D4D-813B-89CE9A0E7CBD}"/>
                  </a:ext>
                </a:extLst>
              </p:cNvPr>
              <p:cNvSpPr txBox="1"/>
              <p:nvPr/>
            </p:nvSpPr>
            <p:spPr>
              <a:xfrm>
                <a:off x="4889486" y="5495925"/>
                <a:ext cx="180630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86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82</a:t>
                </a:r>
              </a:p>
            </p:txBody>
          </p:sp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D5076232-D3E6-C741-A796-6B87D0ACA3B0}"/>
                  </a:ext>
                </a:extLst>
              </p:cNvPr>
              <p:cNvSpPr txBox="1"/>
              <p:nvPr/>
            </p:nvSpPr>
            <p:spPr>
              <a:xfrm>
                <a:off x="4698960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87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86</a:t>
                </a:r>
              </a:p>
            </p:txBody>
          </p:sp>
          <p:sp>
            <p:nvSpPr>
              <p:cNvPr id="424" name="TextBox 423">
                <a:extLst>
                  <a:ext uri="{FF2B5EF4-FFF2-40B4-BE49-F238E27FC236}">
                    <a16:creationId xmlns:a16="http://schemas.microsoft.com/office/drawing/2014/main" id="{967BAC5C-7DF5-1C4E-A622-D98420D86F51}"/>
                  </a:ext>
                </a:extLst>
              </p:cNvPr>
              <p:cNvSpPr txBox="1"/>
              <p:nvPr/>
            </p:nvSpPr>
            <p:spPr>
              <a:xfrm>
                <a:off x="4508433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90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92</a:t>
                </a:r>
              </a:p>
            </p:txBody>
          </p:sp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4DC30AFD-3AE3-F240-8DB7-6682B4C314C2}"/>
                  </a:ext>
                </a:extLst>
              </p:cNvPr>
              <p:cNvSpPr txBox="1"/>
              <p:nvPr/>
            </p:nvSpPr>
            <p:spPr>
              <a:xfrm>
                <a:off x="4317907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94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99</a:t>
                </a:r>
              </a:p>
            </p:txBody>
          </p:sp>
          <p:sp>
            <p:nvSpPr>
              <p:cNvPr id="426" name="TextBox 425">
                <a:extLst>
                  <a:ext uri="{FF2B5EF4-FFF2-40B4-BE49-F238E27FC236}">
                    <a16:creationId xmlns:a16="http://schemas.microsoft.com/office/drawing/2014/main" id="{DC3DDA72-DB41-6648-A866-55D7A06E7BA7}"/>
                  </a:ext>
                </a:extLst>
              </p:cNvPr>
              <p:cNvSpPr txBox="1"/>
              <p:nvPr/>
            </p:nvSpPr>
            <p:spPr>
              <a:xfrm>
                <a:off x="4127380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96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105</a:t>
                </a: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7419AB6A-F4B7-3640-BE2B-9639B7979FB7}"/>
                  </a:ext>
                </a:extLst>
              </p:cNvPr>
              <p:cNvSpPr txBox="1"/>
              <p:nvPr/>
            </p:nvSpPr>
            <p:spPr>
              <a:xfrm>
                <a:off x="3936854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102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105</a:t>
                </a:r>
                <a:endParaRPr lang="en-GB" sz="45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6A3E0382-29E8-1947-A3FD-A565D514D458}"/>
                  </a:ext>
                </a:extLst>
              </p:cNvPr>
              <p:cNvSpPr txBox="1"/>
              <p:nvPr/>
            </p:nvSpPr>
            <p:spPr>
              <a:xfrm>
                <a:off x="3748802" y="5495925"/>
                <a:ext cx="180628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105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107</a:t>
                </a:r>
                <a:endParaRPr lang="en-GB" sz="45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2D6C68A3-DD15-C44A-B36E-BE233AB669E4}"/>
                  </a:ext>
                </a:extLst>
              </p:cNvPr>
              <p:cNvSpPr txBox="1"/>
              <p:nvPr/>
            </p:nvSpPr>
            <p:spPr>
              <a:xfrm>
                <a:off x="3558274" y="5495925"/>
                <a:ext cx="180630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107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109</a:t>
                </a:r>
                <a:endParaRPr lang="en-GB" sz="45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CC90F090-41B9-0D48-8A64-FF903D9DE291}"/>
                  </a:ext>
                </a:extLst>
              </p:cNvPr>
              <p:cNvSpPr txBox="1"/>
              <p:nvPr/>
            </p:nvSpPr>
            <p:spPr>
              <a:xfrm>
                <a:off x="3367749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111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113</a:t>
                </a:r>
                <a:endParaRPr lang="en-GB" sz="45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294288ED-3273-AA4A-890C-2DB3EAE13883}"/>
                  </a:ext>
                </a:extLst>
              </p:cNvPr>
              <p:cNvSpPr txBox="1"/>
              <p:nvPr/>
            </p:nvSpPr>
            <p:spPr>
              <a:xfrm>
                <a:off x="3177221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111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115</a:t>
                </a:r>
                <a:endParaRPr lang="en-GB" sz="45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C2DEC958-A895-A746-978E-41B03D4DDD51}"/>
                  </a:ext>
                </a:extLst>
              </p:cNvPr>
              <p:cNvSpPr txBox="1"/>
              <p:nvPr/>
            </p:nvSpPr>
            <p:spPr>
              <a:xfrm>
                <a:off x="7368805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</a:t>
                </a:r>
              </a:p>
            </p:txBody>
          </p:sp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EA604F18-0369-5647-9609-AB4A8ABDC9E2}"/>
                  </a:ext>
                </a:extLst>
              </p:cNvPr>
              <p:cNvSpPr txBox="1"/>
              <p:nvPr/>
            </p:nvSpPr>
            <p:spPr>
              <a:xfrm>
                <a:off x="7559332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0</a:t>
                </a:r>
              </a:p>
            </p:txBody>
          </p:sp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C017BA15-19E0-894A-85D7-851F66F1A818}"/>
                  </a:ext>
                </a:extLst>
              </p:cNvPr>
              <p:cNvSpPr txBox="1"/>
              <p:nvPr/>
            </p:nvSpPr>
            <p:spPr>
              <a:xfrm>
                <a:off x="7749858" y="5495925"/>
                <a:ext cx="183103" cy="18382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0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0</a:t>
                </a:r>
              </a:p>
            </p:txBody>
          </p:sp>
        </p:grpSp>
      </p:grpSp>
      <p:grpSp>
        <p:nvGrpSpPr>
          <p:cNvPr id="56359" name="Group 436">
            <a:extLst>
              <a:ext uri="{FF2B5EF4-FFF2-40B4-BE49-F238E27FC236}">
                <a16:creationId xmlns:a16="http://schemas.microsoft.com/office/drawing/2014/main" id="{14216A90-7C8D-7C43-AC6D-34B470234550}"/>
              </a:ext>
            </a:extLst>
          </p:cNvPr>
          <p:cNvGrpSpPr>
            <a:grpSpLocks/>
          </p:cNvGrpSpPr>
          <p:nvPr/>
        </p:nvGrpSpPr>
        <p:grpSpPr bwMode="auto">
          <a:xfrm>
            <a:off x="6119813" y="4802188"/>
            <a:ext cx="3713162" cy="139700"/>
            <a:chOff x="534953" y="4933167"/>
            <a:chExt cx="4951852" cy="185863"/>
          </a:xfrm>
        </p:grpSpPr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E581C310-326C-884D-AC3B-C21ECC277D24}"/>
                </a:ext>
              </a:extLst>
            </p:cNvPr>
            <p:cNvSpPr txBox="1"/>
            <p:nvPr/>
          </p:nvSpPr>
          <p:spPr>
            <a:xfrm>
              <a:off x="534953" y="4933167"/>
              <a:ext cx="1031018" cy="1837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50" b="1" dirty="0">
                  <a:solidFill>
                    <a:srgbClr val="ED7D31"/>
                  </a:solidFill>
                  <a:latin typeface="Arial" panose="020B0604020202020204"/>
                </a:rPr>
                <a:t>Abiraterone + olaparib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50" b="1" dirty="0">
                  <a:solidFill>
                    <a:srgbClr val="4472C4"/>
                  </a:solidFill>
                  <a:latin typeface="Arial" panose="020B0604020202020204"/>
                </a:rPr>
                <a:t>Abiraterone + placebo</a:t>
              </a:r>
            </a:p>
          </p:txBody>
        </p:sp>
        <p:grpSp>
          <p:nvGrpSpPr>
            <p:cNvPr id="56389" name="Group 438">
              <a:extLst>
                <a:ext uri="{FF2B5EF4-FFF2-40B4-BE49-F238E27FC236}">
                  <a16:creationId xmlns:a16="http://schemas.microsoft.com/office/drawing/2014/main" id="{046810EC-A689-F248-A672-38D618045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8805" y="4934364"/>
              <a:ext cx="4068000" cy="184666"/>
              <a:chOff x="3177926" y="5496057"/>
              <a:chExt cx="4755035" cy="184666"/>
            </a:xfrm>
          </p:grpSpPr>
          <p:sp>
            <p:nvSpPr>
              <p:cNvPr id="440" name="TextBox 439">
                <a:extLst>
                  <a:ext uri="{FF2B5EF4-FFF2-40B4-BE49-F238E27FC236}">
                    <a16:creationId xmlns:a16="http://schemas.microsoft.com/office/drawing/2014/main" id="{45725DA4-D6D9-5342-8206-C08C72ACD36B}"/>
                  </a:ext>
                </a:extLst>
              </p:cNvPr>
              <p:cNvSpPr txBox="1"/>
              <p:nvPr/>
            </p:nvSpPr>
            <p:spPr>
              <a:xfrm>
                <a:off x="7180674" y="5496971"/>
                <a:ext cx="180649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22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21</a:t>
                </a: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869808B7-9292-8D41-B94F-1D987BC5B3E8}"/>
                  </a:ext>
                </a:extLst>
              </p:cNvPr>
              <p:cNvSpPr txBox="1"/>
              <p:nvPr/>
            </p:nvSpPr>
            <p:spPr>
              <a:xfrm>
                <a:off x="6990128" y="5496971"/>
                <a:ext cx="180647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48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39</a:t>
                </a:r>
              </a:p>
            </p:txBody>
          </p:sp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5A916160-A155-3747-A08C-1CA1370AF8F1}"/>
                  </a:ext>
                </a:extLst>
              </p:cNvPr>
              <p:cNvSpPr txBox="1"/>
              <p:nvPr/>
            </p:nvSpPr>
            <p:spPr>
              <a:xfrm>
                <a:off x="6799581" y="5496971"/>
                <a:ext cx="180649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73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59</a:t>
                </a:r>
              </a:p>
            </p:txBody>
          </p:sp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F9D5EEBD-59C0-5B4B-AAC7-30BACCCB403C}"/>
                  </a:ext>
                </a:extLst>
              </p:cNvPr>
              <p:cNvSpPr txBox="1"/>
              <p:nvPr/>
            </p:nvSpPr>
            <p:spPr>
              <a:xfrm>
                <a:off x="6601610" y="5496971"/>
                <a:ext cx="180649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92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84</a:t>
                </a:r>
              </a:p>
            </p:txBody>
          </p:sp>
          <p:sp>
            <p:nvSpPr>
              <p:cNvPr id="444" name="TextBox 443">
                <a:extLst>
                  <a:ext uri="{FF2B5EF4-FFF2-40B4-BE49-F238E27FC236}">
                    <a16:creationId xmlns:a16="http://schemas.microsoft.com/office/drawing/2014/main" id="{631D02EF-CFF0-9243-930B-5CA721AE991D}"/>
                  </a:ext>
                </a:extLst>
              </p:cNvPr>
              <p:cNvSpPr txBox="1"/>
              <p:nvPr/>
            </p:nvSpPr>
            <p:spPr>
              <a:xfrm>
                <a:off x="6411064" y="5496971"/>
                <a:ext cx="180647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134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114</a:t>
                </a:r>
              </a:p>
            </p:txBody>
          </p:sp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C8A51158-D57F-154C-9EA1-FB6F900CA067}"/>
                  </a:ext>
                </a:extLst>
              </p:cNvPr>
              <p:cNvSpPr txBox="1"/>
              <p:nvPr/>
            </p:nvSpPr>
            <p:spPr>
              <a:xfrm>
                <a:off x="6220517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160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145</a:t>
                </a:r>
              </a:p>
            </p:txBody>
          </p:sp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C3646944-8C4E-7443-AE30-6AEB9E5D2C2C}"/>
                  </a:ext>
                </a:extLst>
              </p:cNvPr>
              <p:cNvSpPr txBox="1"/>
              <p:nvPr/>
            </p:nvSpPr>
            <p:spPr>
              <a:xfrm>
                <a:off x="6029971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170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155</a:t>
                </a:r>
              </a:p>
            </p:txBody>
          </p:sp>
          <p:sp>
            <p:nvSpPr>
              <p:cNvPr id="447" name="TextBox 446">
                <a:extLst>
                  <a:ext uri="{FF2B5EF4-FFF2-40B4-BE49-F238E27FC236}">
                    <a16:creationId xmlns:a16="http://schemas.microsoft.com/office/drawing/2014/main" id="{9F243D5B-8FDA-B14D-B404-6AB2001ED1AB}"/>
                  </a:ext>
                </a:extLst>
              </p:cNvPr>
              <p:cNvSpPr txBox="1"/>
              <p:nvPr/>
            </p:nvSpPr>
            <p:spPr>
              <a:xfrm>
                <a:off x="5839424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175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162</a:t>
                </a:r>
              </a:p>
            </p:txBody>
          </p:sp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B3FEB787-0EEC-934C-9825-E598A7E79BC6}"/>
                  </a:ext>
                </a:extLst>
              </p:cNvPr>
              <p:cNvSpPr txBox="1"/>
              <p:nvPr/>
            </p:nvSpPr>
            <p:spPr>
              <a:xfrm>
                <a:off x="5648879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179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168</a:t>
                </a:r>
              </a:p>
            </p:txBody>
          </p:sp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4FA0ED1D-2197-5A4F-8276-A1F910F772D3}"/>
                  </a:ext>
                </a:extLst>
              </p:cNvPr>
              <p:cNvSpPr txBox="1"/>
              <p:nvPr/>
            </p:nvSpPr>
            <p:spPr>
              <a:xfrm>
                <a:off x="5458331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190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177</a:t>
                </a:r>
              </a:p>
            </p:txBody>
          </p:sp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D8E123C2-7034-3C45-88E2-661C89F5C723}"/>
                  </a:ext>
                </a:extLst>
              </p:cNvPr>
              <p:cNvSpPr txBox="1"/>
              <p:nvPr/>
            </p:nvSpPr>
            <p:spPr>
              <a:xfrm>
                <a:off x="5270259" y="5496971"/>
                <a:ext cx="180649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198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198</a:t>
                </a:r>
              </a:p>
            </p:txBody>
          </p:sp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2CC99082-D22A-034C-ACBE-14E60E346F5B}"/>
                  </a:ext>
                </a:extLst>
              </p:cNvPr>
              <p:cNvSpPr txBox="1"/>
              <p:nvPr/>
            </p:nvSpPr>
            <p:spPr>
              <a:xfrm>
                <a:off x="5079714" y="5496971"/>
                <a:ext cx="180647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207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214</a:t>
                </a:r>
              </a:p>
            </p:txBody>
          </p:sp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6731D853-C26B-8542-A4E6-D9AB469EC37E}"/>
                  </a:ext>
                </a:extLst>
              </p:cNvPr>
              <p:cNvSpPr txBox="1"/>
              <p:nvPr/>
            </p:nvSpPr>
            <p:spPr>
              <a:xfrm>
                <a:off x="4889166" y="5496971"/>
                <a:ext cx="180649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218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216</a:t>
                </a:r>
              </a:p>
            </p:txBody>
          </p: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id="{E75FBB6A-A673-9A4A-A8A5-2917E737C037}"/>
                  </a:ext>
                </a:extLst>
              </p:cNvPr>
              <p:cNvSpPr txBox="1"/>
              <p:nvPr/>
            </p:nvSpPr>
            <p:spPr>
              <a:xfrm>
                <a:off x="4698621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223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222</a:t>
                </a:r>
              </a:p>
            </p:txBody>
          </p: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CD3C5C2E-F0A7-C045-A615-C4AB73CDAF6F}"/>
                  </a:ext>
                </a:extLst>
              </p:cNvPr>
              <p:cNvSpPr txBox="1"/>
              <p:nvPr/>
            </p:nvSpPr>
            <p:spPr>
              <a:xfrm>
                <a:off x="4508073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236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237</a:t>
                </a:r>
              </a:p>
            </p:txBody>
          </p:sp>
          <p:sp>
            <p:nvSpPr>
              <p:cNvPr id="455" name="TextBox 454">
                <a:extLst>
                  <a:ext uri="{FF2B5EF4-FFF2-40B4-BE49-F238E27FC236}">
                    <a16:creationId xmlns:a16="http://schemas.microsoft.com/office/drawing/2014/main" id="{606D39A5-2382-214B-9AF9-57796563F8FC}"/>
                  </a:ext>
                </a:extLst>
              </p:cNvPr>
              <p:cNvSpPr txBox="1"/>
              <p:nvPr/>
            </p:nvSpPr>
            <p:spPr>
              <a:xfrm>
                <a:off x="4317528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247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247</a:t>
                </a: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1BF54288-425C-E140-9D89-99D1386D8672}"/>
                  </a:ext>
                </a:extLst>
              </p:cNvPr>
              <p:cNvSpPr txBox="1"/>
              <p:nvPr/>
            </p:nvSpPr>
            <p:spPr>
              <a:xfrm>
                <a:off x="4126980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260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256</a:t>
                </a:r>
              </a:p>
            </p:txBody>
          </p:sp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0D9B2B74-B134-4E41-9C7A-2B0619A31162}"/>
                  </a:ext>
                </a:extLst>
              </p:cNvPr>
              <p:cNvSpPr txBox="1"/>
              <p:nvPr/>
            </p:nvSpPr>
            <p:spPr>
              <a:xfrm>
                <a:off x="3936435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263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262</a:t>
                </a:r>
                <a:endParaRPr lang="en-GB" sz="45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id="{E3146321-690C-6844-A39D-1D45B3757763}"/>
                  </a:ext>
                </a:extLst>
              </p:cNvPr>
              <p:cNvSpPr txBox="1"/>
              <p:nvPr/>
            </p:nvSpPr>
            <p:spPr>
              <a:xfrm>
                <a:off x="3748363" y="5496971"/>
                <a:ext cx="180647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271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267</a:t>
                </a:r>
                <a:endParaRPr lang="en-GB" sz="45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59" name="TextBox 458">
                <a:extLst>
                  <a:ext uri="{FF2B5EF4-FFF2-40B4-BE49-F238E27FC236}">
                    <a16:creationId xmlns:a16="http://schemas.microsoft.com/office/drawing/2014/main" id="{CFFCF6DC-8713-E24A-A61F-79F6FDC2312D}"/>
                  </a:ext>
                </a:extLst>
              </p:cNvPr>
              <p:cNvSpPr txBox="1"/>
              <p:nvPr/>
            </p:nvSpPr>
            <p:spPr>
              <a:xfrm>
                <a:off x="3557816" y="5496971"/>
                <a:ext cx="180649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275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270</a:t>
                </a:r>
                <a:endParaRPr lang="en-GB" sz="45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60" name="TextBox 459">
                <a:extLst>
                  <a:ext uri="{FF2B5EF4-FFF2-40B4-BE49-F238E27FC236}">
                    <a16:creationId xmlns:a16="http://schemas.microsoft.com/office/drawing/2014/main" id="{6C1995C3-C094-E64B-810A-5BE0A66AEEDB}"/>
                  </a:ext>
                </a:extLst>
              </p:cNvPr>
              <p:cNvSpPr txBox="1"/>
              <p:nvPr/>
            </p:nvSpPr>
            <p:spPr>
              <a:xfrm>
                <a:off x="3367270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279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273</a:t>
                </a:r>
                <a:endParaRPr lang="en-GB" sz="45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id="{90127F19-36DA-2341-8F84-8DFC056CE2D4}"/>
                  </a:ext>
                </a:extLst>
              </p:cNvPr>
              <p:cNvSpPr txBox="1"/>
              <p:nvPr/>
            </p:nvSpPr>
            <p:spPr>
              <a:xfrm>
                <a:off x="3176723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279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50" dirty="0">
                    <a:solidFill>
                      <a:prstClr val="black"/>
                    </a:solidFill>
                    <a:latin typeface="Arial" panose="020B0604020202020204"/>
                  </a:rPr>
                  <a:t>273</a:t>
                </a:r>
                <a:endParaRPr lang="en-GB" sz="45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D74299F9-57B2-B749-9A2A-B7AB002DBB60}"/>
                  </a:ext>
                </a:extLst>
              </p:cNvPr>
              <p:cNvSpPr txBox="1"/>
              <p:nvPr/>
            </p:nvSpPr>
            <p:spPr>
              <a:xfrm>
                <a:off x="7368745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9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6</a:t>
                </a:r>
              </a:p>
            </p:txBody>
          </p:sp>
          <p:sp>
            <p:nvSpPr>
              <p:cNvPr id="463" name="TextBox 462">
                <a:extLst>
                  <a:ext uri="{FF2B5EF4-FFF2-40B4-BE49-F238E27FC236}">
                    <a16:creationId xmlns:a16="http://schemas.microsoft.com/office/drawing/2014/main" id="{F00AA938-09EA-BF4F-AC2D-5EC56765B1C2}"/>
                  </a:ext>
                </a:extLst>
              </p:cNvPr>
              <p:cNvSpPr txBox="1"/>
              <p:nvPr/>
            </p:nvSpPr>
            <p:spPr>
              <a:xfrm>
                <a:off x="7559293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1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0</a:t>
                </a:r>
              </a:p>
            </p:txBody>
          </p: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ACD691AB-D27D-7B48-8E4B-E434EF6E0C95}"/>
                  </a:ext>
                </a:extLst>
              </p:cNvPr>
              <p:cNvSpPr txBox="1"/>
              <p:nvPr/>
            </p:nvSpPr>
            <p:spPr>
              <a:xfrm>
                <a:off x="7749838" y="5496971"/>
                <a:ext cx="183123" cy="183752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0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50" dirty="0">
                    <a:solidFill>
                      <a:prstClr val="black"/>
                    </a:solidFill>
                    <a:latin typeface="Arial" panose="020B0604020202020204"/>
                  </a:rPr>
                  <a:t>0</a:t>
                </a:r>
              </a:p>
            </p:txBody>
          </p:sp>
        </p:grpSp>
      </p:grpSp>
      <p:sp>
        <p:nvSpPr>
          <p:cNvPr id="465" name="TextBox 464">
            <a:extLst>
              <a:ext uri="{FF2B5EF4-FFF2-40B4-BE49-F238E27FC236}">
                <a16:creationId xmlns:a16="http://schemas.microsoft.com/office/drawing/2014/main" id="{44C4018F-A7CE-C846-9AFB-6D6DD6E8B7D3}"/>
              </a:ext>
            </a:extLst>
          </p:cNvPr>
          <p:cNvSpPr txBox="1"/>
          <p:nvPr/>
        </p:nvSpPr>
        <p:spPr>
          <a:xfrm>
            <a:off x="6119813" y="4727575"/>
            <a:ext cx="1084262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" b="1" dirty="0">
                <a:solidFill>
                  <a:prstClr val="black"/>
                </a:solidFill>
                <a:latin typeface="Arial" panose="020B0604020202020204"/>
              </a:rPr>
              <a:t>Number of patients at risk:</a:t>
            </a:r>
          </a:p>
        </p:txBody>
      </p:sp>
      <p:graphicFrame>
        <p:nvGraphicFramePr>
          <p:cNvPr id="467" name="Table 5">
            <a:extLst>
              <a:ext uri="{FF2B5EF4-FFF2-40B4-BE49-F238E27FC236}">
                <a16:creationId xmlns:a16="http://schemas.microsoft.com/office/drawing/2014/main" id="{C9B61DD6-4F41-6B42-A2AF-2C46CE26CC68}"/>
              </a:ext>
            </a:extLst>
          </p:cNvPr>
          <p:cNvGraphicFramePr>
            <a:graphicFrameLocks noGrp="1"/>
          </p:cNvGraphicFramePr>
          <p:nvPr/>
        </p:nvGraphicFramePr>
        <p:xfrm>
          <a:off x="8289926" y="2405063"/>
          <a:ext cx="2132012" cy="779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700" b="1" dirty="0">
                        <a:latin typeface="+mj-lt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j-lt"/>
                        </a:rPr>
                        <a:t>Abiraterone + olaparib </a:t>
                      </a:r>
                      <a:r>
                        <a:rPr lang="en-GB" sz="700" dirty="0">
                          <a:solidFill>
                            <a:schemeClr val="bg1"/>
                          </a:solidFill>
                          <a:latin typeface="+mj-lt"/>
                        </a:rPr>
                        <a:t>(n=279)</a:t>
                      </a:r>
                    </a:p>
                  </a:txBody>
                  <a:tcPr marL="0" marR="0" marT="27028" marB="27028" anchor="ctr">
                    <a:lnL w="12700" cmpd="sng">
                      <a:noFill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Abiraterone + placebo </a:t>
                      </a:r>
                      <a:r>
                        <a:rPr kumimoji="0" lang="en-GB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(n=273)</a:t>
                      </a:r>
                    </a:p>
                  </a:txBody>
                  <a:tcPr marL="0" marR="0" marT="27028" marB="27028" anchor="ctr">
                    <a:lnR w="12700" cmpd="sng">
                      <a:noFill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Events, n (%)</a:t>
                      </a:r>
                    </a:p>
                  </a:txBody>
                  <a:tcPr marL="0" marR="0" marT="13514" marB="13514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123 (44.1)</a:t>
                      </a:r>
                    </a:p>
                  </a:txBody>
                  <a:tcPr marL="0" marR="0" marT="13514" marB="13514" anchor="ctr">
                    <a:lnL w="12700" cmpd="sng">
                      <a:noFill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132 (48.4)</a:t>
                      </a:r>
                    </a:p>
                  </a:txBody>
                  <a:tcPr marL="0" marR="0" marT="13514" marB="13514" anchor="ctr"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Median, months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b="1" dirty="0">
                          <a:latin typeface="+mj-lt"/>
                        </a:rPr>
                        <a:t>4</a:t>
                      </a:r>
                      <a:r>
                        <a:rPr lang="en-GB" sz="700" b="1" dirty="0">
                          <a:latin typeface="+mj-lt"/>
                        </a:rPr>
                        <a:t>2.1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b="1" dirty="0">
                          <a:latin typeface="+mj-lt"/>
                        </a:rPr>
                        <a:t>3</a:t>
                      </a:r>
                      <a:r>
                        <a:rPr lang="en-GB" sz="700" b="1" dirty="0">
                          <a:latin typeface="+mj-lt"/>
                        </a:rPr>
                        <a:t>8.9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HR (95% CI)</a:t>
                      </a:r>
                    </a:p>
                  </a:txBody>
                  <a:tcPr marL="0" marR="0" marT="13514" marB="13514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700" b="1" dirty="0">
                          <a:latin typeface="+mj-lt"/>
                        </a:rPr>
                        <a:t>0.89 (0.70–1.14)</a:t>
                      </a:r>
                    </a:p>
                  </a:txBody>
                  <a:tcPr marL="0" marR="0" marT="13514" marB="1351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47003A6-B768-5649-96EC-ADC50A5699BF}"/>
              </a:ext>
            </a:extLst>
          </p:cNvPr>
          <p:cNvSpPr/>
          <p:nvPr/>
        </p:nvSpPr>
        <p:spPr>
          <a:xfrm>
            <a:off x="2976564" y="2027238"/>
            <a:ext cx="2370137" cy="239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err="1">
                <a:solidFill>
                  <a:prstClr val="black"/>
                </a:solidFill>
              </a:rPr>
              <a:t>HRRm</a:t>
            </a:r>
            <a:r>
              <a:rPr lang="en-US" sz="1050" b="1" dirty="0">
                <a:solidFill>
                  <a:prstClr val="black"/>
                </a:solidFill>
              </a:rPr>
              <a:t> (</a:t>
            </a:r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28.4 </a:t>
            </a:r>
            <a:r>
              <a:rPr lang="en-US" sz="1050" b="1" dirty="0">
                <a:solidFill>
                  <a:prstClr val="black"/>
                </a:solidFill>
              </a:rPr>
              <a:t>% of ITT population)</a:t>
            </a:r>
            <a:endParaRPr lang="en-GB" sz="105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9E4F69-D777-A44D-9960-C435DFA2CA56}"/>
              </a:ext>
            </a:extLst>
          </p:cNvPr>
          <p:cNvSpPr/>
          <p:nvPr/>
        </p:nvSpPr>
        <p:spPr>
          <a:xfrm>
            <a:off x="7073900" y="2079625"/>
            <a:ext cx="2687638" cy="17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</a:rPr>
              <a:t>Non-</a:t>
            </a:r>
            <a:r>
              <a:rPr lang="en-US" sz="1050" b="1" dirty="0" err="1">
                <a:solidFill>
                  <a:prstClr val="black"/>
                </a:solidFill>
              </a:rPr>
              <a:t>HRRm</a:t>
            </a:r>
            <a:r>
              <a:rPr lang="en-US" sz="1050" b="1" dirty="0">
                <a:solidFill>
                  <a:prstClr val="black"/>
                </a:solidFill>
              </a:rPr>
              <a:t> (</a:t>
            </a:r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69.3</a:t>
            </a:r>
            <a:r>
              <a:rPr lang="en-US" sz="1050" b="1" dirty="0">
                <a:solidFill>
                  <a:prstClr val="black"/>
                </a:solidFill>
              </a:rPr>
              <a:t>% of ITT population)</a:t>
            </a:r>
            <a:endParaRPr lang="en-GB" sz="1050" b="1" dirty="0">
              <a:solidFill>
                <a:prstClr val="black"/>
              </a:solidFill>
            </a:endParaRPr>
          </a:p>
        </p:txBody>
      </p:sp>
      <p:sp>
        <p:nvSpPr>
          <p:cNvPr id="56386" name="Text Placeholder 39">
            <a:extLst>
              <a:ext uri="{FF2B5EF4-FFF2-40B4-BE49-F238E27FC236}">
                <a16:creationId xmlns:a16="http://schemas.microsoft.com/office/drawing/2014/main" id="{CE74BE90-03BE-B149-8046-E98A24103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169" y="1005523"/>
            <a:ext cx="822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685800">
              <a:spcBef>
                <a:spcPts val="375"/>
              </a:spcBef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ts val="375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n-US" sz="1500" dirty="0">
                <a:solidFill>
                  <a:schemeClr val="tx1"/>
                </a:solidFill>
              </a:rPr>
              <a:t>A trend towards OS benefit was observed across </a:t>
            </a:r>
            <a:r>
              <a:rPr lang="en-GB" altLang="en-US" sz="1500" dirty="0" err="1">
                <a:solidFill>
                  <a:schemeClr val="tx1"/>
                </a:solidFill>
              </a:rPr>
              <a:t>HRRm</a:t>
            </a:r>
            <a:r>
              <a:rPr lang="en-GB" altLang="en-US" sz="1500" dirty="0">
                <a:solidFill>
                  <a:schemeClr val="tx1"/>
                </a:solidFill>
              </a:rPr>
              <a:t> and non-</a:t>
            </a:r>
            <a:r>
              <a:rPr lang="en-GB" altLang="en-US" sz="1500" dirty="0" err="1">
                <a:solidFill>
                  <a:schemeClr val="tx1"/>
                </a:solidFill>
              </a:rPr>
              <a:t>HRRm</a:t>
            </a:r>
            <a:r>
              <a:rPr lang="en-GB" altLang="en-US" sz="1500" dirty="0">
                <a:solidFill>
                  <a:schemeClr val="tx1"/>
                </a:solidFill>
              </a:rPr>
              <a:t> subgroups</a:t>
            </a:r>
          </a:p>
        </p:txBody>
      </p:sp>
      <p:sp>
        <p:nvSpPr>
          <p:cNvPr id="468" name="Text Placeholder 398">
            <a:extLst>
              <a:ext uri="{FF2B5EF4-FFF2-40B4-BE49-F238E27FC236}">
                <a16:creationId xmlns:a16="http://schemas.microsoft.com/office/drawing/2014/main" id="{703BFA3D-8A60-484C-9F92-14856D3E4B89}"/>
              </a:ext>
            </a:extLst>
          </p:cNvPr>
          <p:cNvSpPr txBox="1">
            <a:spLocks/>
          </p:cNvSpPr>
          <p:nvPr/>
        </p:nvSpPr>
        <p:spPr>
          <a:xfrm>
            <a:off x="1836739" y="5173663"/>
            <a:ext cx="8664575" cy="131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GB" sz="675" dirty="0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DCO3: </a:t>
            </a:r>
            <a:r>
              <a:rPr lang="en-GB" sz="675" dirty="0">
                <a:solidFill>
                  <a:schemeClr val="tx1"/>
                </a:solidFill>
                <a:latin typeface="Arial" panose="020B0604020202020204"/>
                <a:cs typeface="Arial Narrow"/>
              </a:rPr>
              <a:t>12 October 2022. </a:t>
            </a:r>
            <a:endParaRPr lang="en-GB" sz="675" dirty="0">
              <a:solidFill>
                <a:schemeClr val="tx1"/>
              </a:solidFill>
              <a:latin typeface="Arial" panose="020B0604020202020204"/>
              <a:cs typeface="Arial"/>
              <a:sym typeface="Arial"/>
            </a:endParaRPr>
          </a:p>
          <a:p>
            <a:pPr marL="0" indent="0" defTabSz="914378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GB" sz="675" dirty="0" err="1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HRRm</a:t>
            </a:r>
            <a:r>
              <a:rPr lang="en-GB" sz="675" dirty="0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 status was determined after randomization and before primary analysis using aggregated results from tumour tissue and plasma </a:t>
            </a:r>
            <a:r>
              <a:rPr lang="en-GB" sz="675" dirty="0" err="1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ctDNA</a:t>
            </a:r>
            <a:r>
              <a:rPr lang="en-GB" sz="675" dirty="0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 tests. Aggregate subgroup analyses are </a:t>
            </a:r>
            <a:r>
              <a:rPr lang="en-GB" sz="675" i="1" dirty="0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post hoc </a:t>
            </a:r>
            <a:r>
              <a:rPr lang="en-GB" sz="675" dirty="0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and</a:t>
            </a:r>
            <a:r>
              <a:rPr lang="en-GB" sz="675" i="1" dirty="0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 </a:t>
            </a:r>
            <a:r>
              <a:rPr lang="en-GB" sz="675" dirty="0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exploratory</a:t>
            </a:r>
            <a:r>
              <a:rPr lang="en-GB" sz="600" dirty="0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. 18 patients had unknown </a:t>
            </a:r>
            <a:r>
              <a:rPr lang="en-GB" sz="600" dirty="0" err="1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HRRm</a:t>
            </a:r>
            <a:r>
              <a:rPr lang="en-GB" sz="600" dirty="0">
                <a:solidFill>
                  <a:schemeClr val="tx1"/>
                </a:solidFill>
                <a:latin typeface="Arial" panose="020B0604020202020204"/>
                <a:cs typeface="Arial"/>
                <a:sym typeface="Arial"/>
              </a:rPr>
              <a:t> status. </a:t>
            </a:r>
            <a:endParaRPr lang="en-GB" sz="600" dirty="0">
              <a:solidFill>
                <a:schemeClr val="tx1"/>
              </a:solidFill>
              <a:latin typeface="Arial" panose="020B0604020202020204"/>
              <a:cs typeface="Arial Narrow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3">
            <a:extLst>
              <a:ext uri="{FF2B5EF4-FFF2-40B4-BE49-F238E27FC236}">
                <a16:creationId xmlns:a16="http://schemas.microsoft.com/office/drawing/2014/main" id="{89FD0E99-B50C-4A40-8D53-1DDBEBC605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14184"/>
            <a:ext cx="10591800" cy="601361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64792B-EDBE-5C47-B206-F0AD0383859A}"/>
              </a:ext>
            </a:extLst>
          </p:cNvPr>
          <p:cNvSpPr/>
          <p:nvPr/>
        </p:nvSpPr>
        <p:spPr>
          <a:xfrm>
            <a:off x="4821239" y="6518275"/>
            <a:ext cx="248443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kern="0" dirty="0">
                <a:solidFill>
                  <a:srgbClr val="FFFF00"/>
                </a:solidFill>
                <a:latin typeface="Times New Roman"/>
              </a:rPr>
              <a:t>Chi et al. ASCO GU 2022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1491B83A-3E68-1B4D-91C1-35320AE8C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987"/>
            <a:ext cx="12192000" cy="1470025"/>
          </a:xfrm>
        </p:spPr>
        <p:txBody>
          <a:bodyPr/>
          <a:lstStyle/>
          <a:p>
            <a:r>
              <a:rPr lang="en-US" altLang="en-US" sz="3600" b="1" dirty="0"/>
              <a:t>MAGNITUDE: No benefit of niraparib </a:t>
            </a:r>
            <a:br>
              <a:rPr lang="en-US" altLang="en-US" sz="3600" b="1" dirty="0"/>
            </a:br>
            <a:r>
              <a:rPr lang="en-US" altLang="en-US" sz="3600" b="1" dirty="0"/>
              <a:t>in those with no HRR mutations </a:t>
            </a:r>
            <a:br>
              <a:rPr lang="en-US" altLang="en-US" sz="3600" b="1" dirty="0"/>
            </a:br>
            <a:r>
              <a:rPr lang="en-US" altLang="en-US" sz="1600" b="1" dirty="0"/>
              <a:t>Chi et al. ASCO GU 2022</a:t>
            </a:r>
          </a:p>
        </p:txBody>
      </p:sp>
      <p:pic>
        <p:nvPicPr>
          <p:cNvPr id="58371" name="Content Placeholder 4">
            <a:extLst>
              <a:ext uri="{FF2B5EF4-FFF2-40B4-BE49-F238E27FC236}">
                <a16:creationId xmlns:a16="http://schemas.microsoft.com/office/drawing/2014/main" id="{33C560E9-1C97-E34C-9C95-38915AB06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3092" r="5409" b="2611"/>
          <a:stretch/>
        </p:blipFill>
        <p:spPr>
          <a:xfrm>
            <a:off x="2948065" y="1752600"/>
            <a:ext cx="6195935" cy="4724400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8A696984-19B6-2D40-9FFD-5DF87298D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4953000"/>
          </a:xfrm>
        </p:spPr>
        <p:txBody>
          <a:bodyPr/>
          <a:lstStyle/>
          <a:p>
            <a:r>
              <a:rPr lang="en-US" altLang="en-US" b="1"/>
              <a:t>PARP Inhibitors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1">
            <a:extLst>
              <a:ext uri="{FF2B5EF4-FFF2-40B4-BE49-F238E27FC236}">
                <a16:creationId xmlns:a16="http://schemas.microsoft.com/office/drawing/2014/main" id="{3C192DE4-8FE0-964C-AEC1-F67B4150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387"/>
            <a:ext cx="10668000" cy="63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>
            <a:extLst>
              <a:ext uri="{FF2B5EF4-FFF2-40B4-BE49-F238E27FC236}">
                <a16:creationId xmlns:a16="http://schemas.microsoft.com/office/drawing/2014/main" id="{6A9919DD-FD7C-AB49-AB83-03E7B6C6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7215"/>
            <a:ext cx="10972800" cy="570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>
            <a:extLst>
              <a:ext uri="{FF2B5EF4-FFF2-40B4-BE49-F238E27FC236}">
                <a16:creationId xmlns:a16="http://schemas.microsoft.com/office/drawing/2014/main" id="{BCBB1AF3-5CB5-634B-8851-A60607935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"/>
            <a:ext cx="10972800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>
            <a:extLst>
              <a:ext uri="{FF2B5EF4-FFF2-40B4-BE49-F238E27FC236}">
                <a16:creationId xmlns:a16="http://schemas.microsoft.com/office/drawing/2014/main" id="{73A13E6E-4C0E-2A46-B602-B4007593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068"/>
            <a:ext cx="10972800" cy="59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>
            <a:extLst>
              <a:ext uri="{FF2B5EF4-FFF2-40B4-BE49-F238E27FC236}">
                <a16:creationId xmlns:a16="http://schemas.microsoft.com/office/drawing/2014/main" id="{AA78C890-D239-8C46-8A6D-3A8C5D9C0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/>
          <a:stretch/>
        </p:blipFill>
        <p:spPr bwMode="auto">
          <a:xfrm>
            <a:off x="685800" y="592849"/>
            <a:ext cx="10972800" cy="56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F972D9AD-D2D5-0C4A-8A82-103F27935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066800"/>
          </a:xfrm>
        </p:spPr>
        <p:txBody>
          <a:bodyPr/>
          <a:lstStyle/>
          <a:p>
            <a:r>
              <a:rPr lang="en-US" altLang="en-US" sz="3600" b="1"/>
              <a:t>Summary</a:t>
            </a:r>
          </a:p>
        </p:txBody>
      </p:sp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160284D9-ED0E-C444-947C-F08907EA9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9601200" cy="487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Combination therapies with PARP are not FDA approved but trials are positive for rPFS </a:t>
            </a:r>
          </a:p>
          <a:p>
            <a:pPr lvl="1">
              <a:defRPr/>
            </a:pPr>
            <a:r>
              <a:rPr lang="en-US" altLang="en-US" sz="2400" dirty="0"/>
              <a:t>No OS shown yet in the overall analyses……</a:t>
            </a:r>
          </a:p>
          <a:p>
            <a:pPr lvl="1">
              <a:defRPr/>
            </a:pPr>
            <a:r>
              <a:rPr lang="en-US" altLang="en-US" sz="2400" dirty="0"/>
              <a:t>BRCA mutated subsets are substantially positive</a:t>
            </a:r>
          </a:p>
          <a:p>
            <a:pPr lvl="1">
              <a:defRPr/>
            </a:pPr>
            <a:r>
              <a:rPr lang="en-US" altLang="en-US" sz="2400" dirty="0"/>
              <a:t>How important is the primary endpoint of rPFS?</a:t>
            </a:r>
          </a:p>
          <a:p>
            <a:pPr lvl="2">
              <a:defRPr/>
            </a:pPr>
            <a:r>
              <a:rPr lang="en-US" altLang="en-US" sz="2000" dirty="0"/>
              <a:t>FDA to decide</a:t>
            </a:r>
          </a:p>
          <a:p>
            <a:pPr marL="0" indent="0">
              <a:buNone/>
              <a:defRPr/>
            </a:pP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Theranostics could be big business in precision oncology | Nature Medicine">
            <a:extLst>
              <a:ext uri="{FF2B5EF4-FFF2-40B4-BE49-F238E27FC236}">
                <a16:creationId xmlns:a16="http://schemas.microsoft.com/office/drawing/2014/main" id="{34966371-D6F2-4745-8B81-0C95DFFE3F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524000"/>
            <a:ext cx="6781800" cy="4698683"/>
          </a:xfrm>
          <a:noFill/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id="{23D3DB02-2043-664C-9127-A129A561B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9548"/>
            <a:ext cx="7772400" cy="1219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2"/>
                </a:solidFill>
              </a:rPr>
              <a:t>Theranostics: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2"/>
                </a:solidFill>
              </a:rPr>
              <a:t>See it…. Treat it…..Love it! </a:t>
            </a:r>
          </a:p>
        </p:txBody>
      </p:sp>
      <p:sp>
        <p:nvSpPr>
          <p:cNvPr id="65540" name="TextBox 5">
            <a:extLst>
              <a:ext uri="{FF2B5EF4-FFF2-40B4-BE49-F238E27FC236}">
                <a16:creationId xmlns:a16="http://schemas.microsoft.com/office/drawing/2014/main" id="{77221768-EDBB-234E-9F8B-5C95427B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22695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/>
              <a:t>Cell surface target, a ligand, a linker, and an isotope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98BFE578-B495-3D44-AA91-3C0DD06C0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>
            <a:extLst>
              <a:ext uri="{FF2B5EF4-FFF2-40B4-BE49-F238E27FC236}">
                <a16:creationId xmlns:a16="http://schemas.microsoft.com/office/drawing/2014/main" id="{5E184B5C-6D93-E948-B68F-E640020E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0"/>
            <a:ext cx="7162800" cy="144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Published 6/23/21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FDA Approved 3/23/22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5950471-8B35-3F4B-B77E-EDC28E46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2400300"/>
            <a:ext cx="4440238" cy="308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67587" name="Title 1">
            <a:extLst>
              <a:ext uri="{FF2B5EF4-FFF2-40B4-BE49-F238E27FC236}">
                <a16:creationId xmlns:a16="http://schemas.microsoft.com/office/drawing/2014/main" id="{961BDC76-C4C3-5541-9F16-D41CF38EC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8463" y="334964"/>
            <a:ext cx="8883650" cy="1265237"/>
          </a:xfrm>
        </p:spPr>
        <p:txBody>
          <a:bodyPr/>
          <a:lstStyle/>
          <a:p>
            <a:r>
              <a:rPr lang="en-US" altLang="en-US" sz="3600" b="1"/>
              <a:t>VISION: </a:t>
            </a:r>
            <a:r>
              <a:rPr lang="en-US" altLang="en-US" sz="3600" b="1" baseline="30000"/>
              <a:t>177</a:t>
            </a:r>
            <a:r>
              <a:rPr lang="en-US" altLang="en-US" sz="3600" b="1"/>
              <a:t>Lu-PSMA-617 Phase III trial</a:t>
            </a:r>
            <a:br>
              <a:rPr lang="en-US" altLang="en-US" sz="2700" b="1"/>
            </a:br>
            <a:br>
              <a:rPr lang="en-US" altLang="en-US" sz="2700" b="1"/>
            </a:br>
            <a:endParaRPr lang="en-US" altLang="en-US" sz="2700" b="1"/>
          </a:p>
        </p:txBody>
      </p:sp>
      <p:sp>
        <p:nvSpPr>
          <p:cNvPr id="67588" name="TextBox 8">
            <a:extLst>
              <a:ext uri="{FF2B5EF4-FFF2-40B4-BE49-F238E27FC236}">
                <a16:creationId xmlns:a16="http://schemas.microsoft.com/office/drawing/2014/main" id="{5B974178-046C-8341-A82F-1371783B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4" y="1174750"/>
            <a:ext cx="610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VISION met both primary endpoints of OS and rPFS</a:t>
            </a:r>
          </a:p>
        </p:txBody>
      </p:sp>
      <p:sp>
        <p:nvSpPr>
          <p:cNvPr id="67589" name="TextBox 8">
            <a:extLst>
              <a:ext uri="{FF2B5EF4-FFF2-40B4-BE49-F238E27FC236}">
                <a16:creationId xmlns:a16="http://schemas.microsoft.com/office/drawing/2014/main" id="{23D59684-6934-1D4B-A688-BE56CECC6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1835150"/>
            <a:ext cx="368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OS: HR 0.62 (95% CI 0.52-0.74</a:t>
            </a:r>
            <a:r>
              <a:rPr lang="en-US" altLang="en-US" sz="1500" b="1">
                <a:solidFill>
                  <a:srgbClr val="FFFF00"/>
                </a:solidFill>
              </a:rPr>
              <a:t>)</a:t>
            </a:r>
          </a:p>
        </p:txBody>
      </p:sp>
      <p:grpSp>
        <p:nvGrpSpPr>
          <p:cNvPr id="67590" name="Group 6">
            <a:extLst>
              <a:ext uri="{FF2B5EF4-FFF2-40B4-BE49-F238E27FC236}">
                <a16:creationId xmlns:a16="http://schemas.microsoft.com/office/drawing/2014/main" id="{AFFD41A0-32AE-2447-98C6-CE0BB4F3D8C0}"/>
              </a:ext>
            </a:extLst>
          </p:cNvPr>
          <p:cNvGrpSpPr>
            <a:grpSpLocks/>
          </p:cNvGrpSpPr>
          <p:nvPr/>
        </p:nvGrpSpPr>
        <p:grpSpPr bwMode="auto">
          <a:xfrm>
            <a:off x="1668109" y="2667000"/>
            <a:ext cx="4223104" cy="2320754"/>
            <a:chOff x="412955" y="898039"/>
            <a:chExt cx="5630047" cy="2973488"/>
          </a:xfrm>
        </p:grpSpPr>
        <p:sp>
          <p:nvSpPr>
            <p:cNvPr id="8" name="AutoShape 803">
              <a:extLst>
                <a:ext uri="{FF2B5EF4-FFF2-40B4-BE49-F238E27FC236}">
                  <a16:creationId xmlns:a16="http://schemas.microsoft.com/office/drawing/2014/main" id="{FE9EA54D-EC29-8949-9A95-CF043DCC24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2896" y="898039"/>
              <a:ext cx="5530106" cy="2969639"/>
            </a:xfrm>
            <a:prstGeom prst="rect">
              <a:avLst/>
            </a:prstGeom>
            <a:noFill/>
            <a:ln>
              <a:noFill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05">
              <a:extLst>
                <a:ext uri="{FF2B5EF4-FFF2-40B4-BE49-F238E27FC236}">
                  <a16:creationId xmlns:a16="http://schemas.microsoft.com/office/drawing/2014/main" id="{EEE83858-4884-F448-AAEC-547E979E6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32" y="3428334"/>
              <a:ext cx="1155544" cy="15255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b="1" dirty="0">
                  <a:solidFill>
                    <a:srgbClr val="000000"/>
                  </a:solidFill>
                </a:rPr>
                <a:t>Number still at risk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10" name="Line 806">
              <a:extLst>
                <a:ext uri="{FF2B5EF4-FFF2-40B4-BE49-F238E27FC236}">
                  <a16:creationId xmlns:a16="http://schemas.microsoft.com/office/drawing/2014/main" id="{B6816949-26F5-E54D-8DFA-65ABF7380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669" y="3145609"/>
              <a:ext cx="495233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1" name="Line 807">
              <a:extLst>
                <a:ext uri="{FF2B5EF4-FFF2-40B4-BE49-F238E27FC236}">
                  <a16:creationId xmlns:a16="http://schemas.microsoft.com/office/drawing/2014/main" id="{1DFF928E-35F1-CE4D-B377-2B687962C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725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808">
              <a:extLst>
                <a:ext uri="{FF2B5EF4-FFF2-40B4-BE49-F238E27FC236}">
                  <a16:creationId xmlns:a16="http://schemas.microsoft.com/office/drawing/2014/main" id="{2091BD26-6A6B-2E4D-B2E9-6C980C98D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397" y="3182221"/>
              <a:ext cx="70524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13" name="Line 809">
              <a:extLst>
                <a:ext uri="{FF2B5EF4-FFF2-40B4-BE49-F238E27FC236}">
                  <a16:creationId xmlns:a16="http://schemas.microsoft.com/office/drawing/2014/main" id="{26191F94-31A5-864B-BBEF-118ABB90F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5320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810">
              <a:extLst>
                <a:ext uri="{FF2B5EF4-FFF2-40B4-BE49-F238E27FC236}">
                  <a16:creationId xmlns:a16="http://schemas.microsoft.com/office/drawing/2014/main" id="{567B8FCE-F1E1-214B-9AC4-90D5C3121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109" y="3182221"/>
              <a:ext cx="70524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15" name="Line 811">
              <a:extLst>
                <a:ext uri="{FF2B5EF4-FFF2-40B4-BE49-F238E27FC236}">
                  <a16:creationId xmlns:a16="http://schemas.microsoft.com/office/drawing/2014/main" id="{FAF3F4D6-D9A7-F947-99A5-FACE0CE6A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8915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812">
              <a:extLst>
                <a:ext uri="{FF2B5EF4-FFF2-40B4-BE49-F238E27FC236}">
                  <a16:creationId xmlns:a16="http://schemas.microsoft.com/office/drawing/2014/main" id="{A478670D-1F67-5F4A-A135-73963967E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820" y="3182221"/>
              <a:ext cx="70524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4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813">
              <a:extLst>
                <a:ext uri="{FF2B5EF4-FFF2-40B4-BE49-F238E27FC236}">
                  <a16:creationId xmlns:a16="http://schemas.microsoft.com/office/drawing/2014/main" id="{CC322BA8-35A4-A543-97CE-EE75415CC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4627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814">
              <a:extLst>
                <a:ext uri="{FF2B5EF4-FFF2-40B4-BE49-F238E27FC236}">
                  <a16:creationId xmlns:a16="http://schemas.microsoft.com/office/drawing/2014/main" id="{C11ABAC0-D00F-714F-B0F7-216570DB6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300" y="3182221"/>
              <a:ext cx="70524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6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815">
              <a:extLst>
                <a:ext uri="{FF2B5EF4-FFF2-40B4-BE49-F238E27FC236}">
                  <a16:creationId xmlns:a16="http://schemas.microsoft.com/office/drawing/2014/main" id="{DFC15955-7A4F-6246-BEDF-950CE6468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0338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816">
              <a:extLst>
                <a:ext uri="{FF2B5EF4-FFF2-40B4-BE49-F238E27FC236}">
                  <a16:creationId xmlns:a16="http://schemas.microsoft.com/office/drawing/2014/main" id="{AB47F678-A19A-CD49-AFC2-33C1F0BA6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95" y="3182221"/>
              <a:ext cx="70524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8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23" name="Line 817">
              <a:extLst>
                <a:ext uri="{FF2B5EF4-FFF2-40B4-BE49-F238E27FC236}">
                  <a16:creationId xmlns:a16="http://schemas.microsoft.com/office/drawing/2014/main" id="{A025DF7D-4B7F-8740-BD01-B959FA31F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9700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818">
              <a:extLst>
                <a:ext uri="{FF2B5EF4-FFF2-40B4-BE49-F238E27FC236}">
                  <a16:creationId xmlns:a16="http://schemas.microsoft.com/office/drawing/2014/main" id="{0009CAC3-E5D9-C140-9716-BBF529085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628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25" name="Line 819">
              <a:extLst>
                <a:ext uri="{FF2B5EF4-FFF2-40B4-BE49-F238E27FC236}">
                  <a16:creationId xmlns:a16="http://schemas.microsoft.com/office/drawing/2014/main" id="{084A7EFA-2B85-7941-B36C-0318AD03C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5413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820">
              <a:extLst>
                <a:ext uri="{FF2B5EF4-FFF2-40B4-BE49-F238E27FC236}">
                  <a16:creationId xmlns:a16="http://schemas.microsoft.com/office/drawing/2014/main" id="{712ED55D-E8B6-1F4A-B755-D6C54FFC1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339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12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27" name="Line 821">
              <a:extLst>
                <a:ext uri="{FF2B5EF4-FFF2-40B4-BE49-F238E27FC236}">
                  <a16:creationId xmlns:a16="http://schemas.microsoft.com/office/drawing/2014/main" id="{AB5D987C-A292-4E4E-928F-5097FE47D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1123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822">
              <a:extLst>
                <a:ext uri="{FF2B5EF4-FFF2-40B4-BE49-F238E27FC236}">
                  <a16:creationId xmlns:a16="http://schemas.microsoft.com/office/drawing/2014/main" id="{EA118097-28B2-114D-8622-D3F07118B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818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14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29" name="Line 823">
              <a:extLst>
                <a:ext uri="{FF2B5EF4-FFF2-40B4-BE49-F238E27FC236}">
                  <a16:creationId xmlns:a16="http://schemas.microsoft.com/office/drawing/2014/main" id="{3F16A3E4-755D-9B48-8AD2-0BBBEDD02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2603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824">
              <a:extLst>
                <a:ext uri="{FF2B5EF4-FFF2-40B4-BE49-F238E27FC236}">
                  <a16:creationId xmlns:a16="http://schemas.microsoft.com/office/drawing/2014/main" id="{DA7E05A7-0CCD-FD4E-AA2C-BE1761EF1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529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16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31" name="Line 825">
              <a:extLst>
                <a:ext uri="{FF2B5EF4-FFF2-40B4-BE49-F238E27FC236}">
                  <a16:creationId xmlns:a16="http://schemas.microsoft.com/office/drawing/2014/main" id="{581AA51F-D89D-A241-832E-208DACB6C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314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826">
              <a:extLst>
                <a:ext uri="{FF2B5EF4-FFF2-40B4-BE49-F238E27FC236}">
                  <a16:creationId xmlns:a16="http://schemas.microsoft.com/office/drawing/2014/main" id="{95FA82C5-830B-D14E-9AF2-656F334F2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124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18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33" name="Line 827">
              <a:extLst>
                <a:ext uri="{FF2B5EF4-FFF2-40B4-BE49-F238E27FC236}">
                  <a16:creationId xmlns:a16="http://schemas.microsoft.com/office/drawing/2014/main" id="{6AD32227-BDBB-A849-B7CC-AF5C3C1C9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4026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828">
              <a:extLst>
                <a:ext uri="{FF2B5EF4-FFF2-40B4-BE49-F238E27FC236}">
                  <a16:creationId xmlns:a16="http://schemas.microsoft.com/office/drawing/2014/main" id="{B85EAF15-6C2C-7A40-B3B9-3C020182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836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35" name="Line 829">
              <a:extLst>
                <a:ext uri="{FF2B5EF4-FFF2-40B4-BE49-F238E27FC236}">
                  <a16:creationId xmlns:a16="http://schemas.microsoft.com/office/drawing/2014/main" id="{DE37C99B-46D3-E246-B475-8E255D973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7621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830">
              <a:extLst>
                <a:ext uri="{FF2B5EF4-FFF2-40B4-BE49-F238E27FC236}">
                  <a16:creationId xmlns:a16="http://schemas.microsoft.com/office/drawing/2014/main" id="{8620ED74-C52C-1945-A2CE-07933B6C4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314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22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37" name="Line 831">
              <a:extLst>
                <a:ext uri="{FF2B5EF4-FFF2-40B4-BE49-F238E27FC236}">
                  <a16:creationId xmlns:a16="http://schemas.microsoft.com/office/drawing/2014/main" id="{5A42DA4A-0722-0C43-BB7C-9D9D82EA1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9099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832">
              <a:extLst>
                <a:ext uri="{FF2B5EF4-FFF2-40B4-BE49-F238E27FC236}">
                  <a16:creationId xmlns:a16="http://schemas.microsoft.com/office/drawing/2014/main" id="{2B66CF45-BDA2-DA4F-87D7-AAFEF5039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026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24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39" name="Line 833">
              <a:extLst>
                <a:ext uri="{FF2B5EF4-FFF2-40B4-BE49-F238E27FC236}">
                  <a16:creationId xmlns:a16="http://schemas.microsoft.com/office/drawing/2014/main" id="{CBBA912D-4394-FB4E-A945-694FBFA79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4811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834">
              <a:extLst>
                <a:ext uri="{FF2B5EF4-FFF2-40B4-BE49-F238E27FC236}">
                  <a16:creationId xmlns:a16="http://schemas.microsoft.com/office/drawing/2014/main" id="{E1F6E5EE-A35C-FF42-AC83-DF5C967B3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737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26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41" name="Line 835">
              <a:extLst>
                <a:ext uri="{FF2B5EF4-FFF2-40B4-BE49-F238E27FC236}">
                  <a16:creationId xmlns:a16="http://schemas.microsoft.com/office/drawing/2014/main" id="{05469295-96CA-8946-830E-734B5DFB7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8406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836">
              <a:extLst>
                <a:ext uri="{FF2B5EF4-FFF2-40B4-BE49-F238E27FC236}">
                  <a16:creationId xmlns:a16="http://schemas.microsoft.com/office/drawing/2014/main" id="{600305D2-BBB6-7D4E-9A13-6AA82B821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217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28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43" name="Line 837">
              <a:extLst>
                <a:ext uri="{FF2B5EF4-FFF2-40B4-BE49-F238E27FC236}">
                  <a16:creationId xmlns:a16="http://schemas.microsoft.com/office/drawing/2014/main" id="{DFEC15FF-ED3A-8C42-A141-497F80CAB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2001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838">
              <a:extLst>
                <a:ext uri="{FF2B5EF4-FFF2-40B4-BE49-F238E27FC236}">
                  <a16:creationId xmlns:a16="http://schemas.microsoft.com/office/drawing/2014/main" id="{0200886D-885A-FD4B-B885-B8FB587C4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812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30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45" name="Line 839">
              <a:extLst>
                <a:ext uri="{FF2B5EF4-FFF2-40B4-BE49-F238E27FC236}">
                  <a16:creationId xmlns:a16="http://schemas.microsoft.com/office/drawing/2014/main" id="{62904580-D276-D049-A176-5C050E916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597" y="3143574"/>
              <a:ext cx="0" cy="386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840">
              <a:extLst>
                <a:ext uri="{FF2B5EF4-FFF2-40B4-BE49-F238E27FC236}">
                  <a16:creationId xmlns:a16="http://schemas.microsoft.com/office/drawing/2014/main" id="{69022DF8-1F83-F441-94EE-25D0D485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523" y="318222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32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841">
              <a:extLst>
                <a:ext uri="{FF2B5EF4-FFF2-40B4-BE49-F238E27FC236}">
                  <a16:creationId xmlns:a16="http://schemas.microsoft.com/office/drawing/2014/main" id="{9F0F53C8-FCAF-1D4B-8EE6-B6CD95A05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55" y="3623598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551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angle 842">
              <a:extLst>
                <a:ext uri="{FF2B5EF4-FFF2-40B4-BE49-F238E27FC236}">
                  <a16:creationId xmlns:a16="http://schemas.microsoft.com/office/drawing/2014/main" id="{FA04EA8B-FADF-F747-8531-A6674D121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966" y="3623598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535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843">
              <a:extLst>
                <a:ext uri="{FF2B5EF4-FFF2-40B4-BE49-F238E27FC236}">
                  <a16:creationId xmlns:a16="http://schemas.microsoft.com/office/drawing/2014/main" id="{A673A6CC-EEA6-CE4F-AA7E-6A5BCD52B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678" y="3623598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506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844">
              <a:extLst>
                <a:ext uri="{FF2B5EF4-FFF2-40B4-BE49-F238E27FC236}">
                  <a16:creationId xmlns:a16="http://schemas.microsoft.com/office/drawing/2014/main" id="{45643013-4C74-B748-BE69-24FFDF624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157" y="3623598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470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845">
              <a:extLst>
                <a:ext uri="{FF2B5EF4-FFF2-40B4-BE49-F238E27FC236}">
                  <a16:creationId xmlns:a16="http://schemas.microsoft.com/office/drawing/2014/main" id="{B5776F3A-1053-6946-ABDD-25BD4C8E9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752" y="3623598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425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846">
              <a:extLst>
                <a:ext uri="{FF2B5EF4-FFF2-40B4-BE49-F238E27FC236}">
                  <a16:creationId xmlns:a16="http://schemas.microsoft.com/office/drawing/2014/main" id="{C8360CAD-0765-7D40-B672-C137A3638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464" y="3623598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377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847">
              <a:extLst>
                <a:ext uri="{FF2B5EF4-FFF2-40B4-BE49-F238E27FC236}">
                  <a16:creationId xmlns:a16="http://schemas.microsoft.com/office/drawing/2014/main" id="{643E1ED1-C407-1844-BBC7-4947E8D74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942" y="3623598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332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54" name="Rectangle 848">
              <a:extLst>
                <a:ext uri="{FF2B5EF4-FFF2-40B4-BE49-F238E27FC236}">
                  <a16:creationId xmlns:a16="http://schemas.microsoft.com/office/drawing/2014/main" id="{C2C8CF0B-6BB0-3C4A-991F-312EB0A18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654" y="3623598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289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849">
              <a:extLst>
                <a:ext uri="{FF2B5EF4-FFF2-40B4-BE49-F238E27FC236}">
                  <a16:creationId xmlns:a16="http://schemas.microsoft.com/office/drawing/2014/main" id="{55FC30D2-D9EA-BB40-9DD6-F6EDF4C7F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365" y="3623598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236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850">
              <a:extLst>
                <a:ext uri="{FF2B5EF4-FFF2-40B4-BE49-F238E27FC236}">
                  <a16:creationId xmlns:a16="http://schemas.microsoft.com/office/drawing/2014/main" id="{8CFE1453-38C3-4746-B99E-08BA254DE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0960" y="3623598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166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851">
              <a:extLst>
                <a:ext uri="{FF2B5EF4-FFF2-40B4-BE49-F238E27FC236}">
                  <a16:creationId xmlns:a16="http://schemas.microsoft.com/office/drawing/2014/main" id="{5B9B5AFB-B15B-8943-8818-C688AA7BB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555" y="3623598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112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852">
              <a:extLst>
                <a:ext uri="{FF2B5EF4-FFF2-40B4-BE49-F238E27FC236}">
                  <a16:creationId xmlns:a16="http://schemas.microsoft.com/office/drawing/2014/main" id="{983B9C64-09A1-3447-AC7A-EFB66FB96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664" y="3623598"/>
              <a:ext cx="98304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63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59" name="Rectangle 853">
              <a:extLst>
                <a:ext uri="{FF2B5EF4-FFF2-40B4-BE49-F238E27FC236}">
                  <a16:creationId xmlns:a16="http://schemas.microsoft.com/office/drawing/2014/main" id="{080A7326-C739-804D-919A-40DF95830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375" y="3623598"/>
              <a:ext cx="98304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36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0" name="Rectangle 854">
              <a:extLst>
                <a:ext uri="{FF2B5EF4-FFF2-40B4-BE49-F238E27FC236}">
                  <a16:creationId xmlns:a16="http://schemas.microsoft.com/office/drawing/2014/main" id="{98BB2A75-C754-9D43-A0F1-EFF7133AB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087" y="3623598"/>
              <a:ext cx="98304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15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855">
              <a:extLst>
                <a:ext uri="{FF2B5EF4-FFF2-40B4-BE49-F238E27FC236}">
                  <a16:creationId xmlns:a16="http://schemas.microsoft.com/office/drawing/2014/main" id="{0037045E-B25C-B54E-B929-417B71A51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311" y="3623598"/>
              <a:ext cx="49153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5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2" name="Rectangle 856">
              <a:extLst>
                <a:ext uri="{FF2B5EF4-FFF2-40B4-BE49-F238E27FC236}">
                  <a16:creationId xmlns:a16="http://schemas.microsoft.com/office/drawing/2014/main" id="{B1E87338-3652-9C4A-B646-0868531BB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022" y="3623598"/>
              <a:ext cx="49153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2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3" name="Rectangle 857">
              <a:extLst>
                <a:ext uri="{FF2B5EF4-FFF2-40B4-BE49-F238E27FC236}">
                  <a16:creationId xmlns:a16="http://schemas.microsoft.com/office/drawing/2014/main" id="{869E8C59-95A3-E44B-B326-EA242EF27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17" y="3623598"/>
              <a:ext cx="49153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0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 858">
              <a:extLst>
                <a:ext uri="{FF2B5EF4-FFF2-40B4-BE49-F238E27FC236}">
                  <a16:creationId xmlns:a16="http://schemas.microsoft.com/office/drawing/2014/main" id="{3E5583D8-3945-224F-A677-1BFDA1CD1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55" y="3768013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280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 859">
              <a:extLst>
                <a:ext uri="{FF2B5EF4-FFF2-40B4-BE49-F238E27FC236}">
                  <a16:creationId xmlns:a16="http://schemas.microsoft.com/office/drawing/2014/main" id="{C31735F0-DB84-8346-B7A0-26080100E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966" y="3768013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238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6" name="Rectangle 860">
              <a:extLst>
                <a:ext uri="{FF2B5EF4-FFF2-40B4-BE49-F238E27FC236}">
                  <a16:creationId xmlns:a16="http://schemas.microsoft.com/office/drawing/2014/main" id="{190DD2E4-9169-7E4A-959C-A96362CE7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678" y="3768013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203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861">
              <a:extLst>
                <a:ext uri="{FF2B5EF4-FFF2-40B4-BE49-F238E27FC236}">
                  <a16:creationId xmlns:a16="http://schemas.microsoft.com/office/drawing/2014/main" id="{CC2DD4A5-8B5F-F448-9FC7-7DECACC75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157" y="3768013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173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8" name="Rectangle 862">
              <a:extLst>
                <a:ext uri="{FF2B5EF4-FFF2-40B4-BE49-F238E27FC236}">
                  <a16:creationId xmlns:a16="http://schemas.microsoft.com/office/drawing/2014/main" id="{D026FF41-6289-CC42-9675-B1CDE2463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752" y="3768013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155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9" name="Rectangle 863">
              <a:extLst>
                <a:ext uri="{FF2B5EF4-FFF2-40B4-BE49-F238E27FC236}">
                  <a16:creationId xmlns:a16="http://schemas.microsoft.com/office/drawing/2014/main" id="{216683B8-7505-F74B-A583-F9714EA5D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464" y="3768013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133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 864">
              <a:extLst>
                <a:ext uri="{FF2B5EF4-FFF2-40B4-BE49-F238E27FC236}">
                  <a16:creationId xmlns:a16="http://schemas.microsoft.com/office/drawing/2014/main" id="{0A217AEF-FDF2-FF44-BA44-EF5511546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942" y="3768013"/>
              <a:ext cx="147457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117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 865">
              <a:extLst>
                <a:ext uri="{FF2B5EF4-FFF2-40B4-BE49-F238E27FC236}">
                  <a16:creationId xmlns:a16="http://schemas.microsoft.com/office/drawing/2014/main" id="{B2A1CEAC-96A9-B840-95FF-16528639E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399" y="3768013"/>
              <a:ext cx="98304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98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2" name="Rectangle 866">
              <a:extLst>
                <a:ext uri="{FF2B5EF4-FFF2-40B4-BE49-F238E27FC236}">
                  <a16:creationId xmlns:a16="http://schemas.microsoft.com/office/drawing/2014/main" id="{BDCAEF76-275C-2E49-BD69-A4517FCDF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879" y="3768013"/>
              <a:ext cx="98304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73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3" name="Rectangle 867">
              <a:extLst>
                <a:ext uri="{FF2B5EF4-FFF2-40B4-BE49-F238E27FC236}">
                  <a16:creationId xmlns:a16="http://schemas.microsoft.com/office/drawing/2014/main" id="{3463E6FF-984E-2B4D-88A8-6D0065311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589" y="3768013"/>
              <a:ext cx="98304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51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4" name="Rectangle 868">
              <a:extLst>
                <a:ext uri="{FF2B5EF4-FFF2-40B4-BE49-F238E27FC236}">
                  <a16:creationId xmlns:a16="http://schemas.microsoft.com/office/drawing/2014/main" id="{3184172C-7FCB-9D43-8436-4B3D5E826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185" y="3768013"/>
              <a:ext cx="98304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33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5" name="Rectangle 869">
              <a:extLst>
                <a:ext uri="{FF2B5EF4-FFF2-40B4-BE49-F238E27FC236}">
                  <a16:creationId xmlns:a16="http://schemas.microsoft.com/office/drawing/2014/main" id="{2DCAA40A-41C2-094E-AC2F-AF5C0B90F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664" y="3768013"/>
              <a:ext cx="98304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6" name="Rectangle 870">
              <a:extLst>
                <a:ext uri="{FF2B5EF4-FFF2-40B4-BE49-F238E27FC236}">
                  <a16:creationId xmlns:a16="http://schemas.microsoft.com/office/drawing/2014/main" id="{82EB5E86-9BD9-1840-B77A-D9FAEB5D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121" y="3768013"/>
              <a:ext cx="49153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7" name="Rectangle 871">
              <a:extLst>
                <a:ext uri="{FF2B5EF4-FFF2-40B4-BE49-F238E27FC236}">
                  <a16:creationId xmlns:a16="http://schemas.microsoft.com/office/drawing/2014/main" id="{A018C447-BE4F-2743-8DDA-904B9166D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716" y="3768013"/>
              <a:ext cx="49153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2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8" name="Rectangle 872">
              <a:extLst>
                <a:ext uri="{FF2B5EF4-FFF2-40B4-BE49-F238E27FC236}">
                  <a16:creationId xmlns:a16="http://schemas.microsoft.com/office/drawing/2014/main" id="{F42B5099-4EA5-F740-A098-A017CA9ED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311" y="3768013"/>
              <a:ext cx="49153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0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9" name="Rectangle 873">
              <a:extLst>
                <a:ext uri="{FF2B5EF4-FFF2-40B4-BE49-F238E27FC236}">
                  <a16:creationId xmlns:a16="http://schemas.microsoft.com/office/drawing/2014/main" id="{80D46565-4A83-D248-ACEF-811E940F0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022" y="3768013"/>
              <a:ext cx="49153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0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80" name="Rectangle 874">
              <a:extLst>
                <a:ext uri="{FF2B5EF4-FFF2-40B4-BE49-F238E27FC236}">
                  <a16:creationId xmlns:a16="http://schemas.microsoft.com/office/drawing/2014/main" id="{C254FF07-A5BE-1741-A82D-1D657B129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17" y="3768013"/>
              <a:ext cx="49153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0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81" name="Rectangle 875">
              <a:extLst>
                <a:ext uri="{FF2B5EF4-FFF2-40B4-BE49-F238E27FC236}">
                  <a16:creationId xmlns:a16="http://schemas.microsoft.com/office/drawing/2014/main" id="{5C1E5E33-73D3-A943-AD63-E0FFD2F12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321" y="3344941"/>
              <a:ext cx="2126364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b="1" dirty="0">
                  <a:solidFill>
                    <a:srgbClr val="000000"/>
                  </a:solidFill>
                </a:rPr>
                <a:t>Time from randomisation (months)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82" name="Freeform 876">
              <a:extLst>
                <a:ext uri="{FF2B5EF4-FFF2-40B4-BE49-F238E27FC236}">
                  <a16:creationId xmlns:a16="http://schemas.microsoft.com/office/drawing/2014/main" id="{B9C7BDC9-E031-9C46-9967-0E3AB8E9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643" y="898039"/>
              <a:ext cx="61374" cy="2247570"/>
            </a:xfrm>
            <a:custGeom>
              <a:avLst/>
              <a:gdLst>
                <a:gd name="T0" fmla="*/ 0 w 58"/>
                <a:gd name="T1" fmla="*/ 2974 h 2974"/>
                <a:gd name="T2" fmla="*/ 58 w 58"/>
                <a:gd name="T3" fmla="*/ 2974 h 2974"/>
                <a:gd name="T4" fmla="*/ 58 w 58"/>
                <a:gd name="T5" fmla="*/ 2971 h 2974"/>
                <a:gd name="T6" fmla="*/ 58 w 58"/>
                <a:gd name="T7" fmla="*/ 0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974">
                  <a:moveTo>
                    <a:pt x="0" y="2974"/>
                  </a:moveTo>
                  <a:lnTo>
                    <a:pt x="58" y="2974"/>
                  </a:lnTo>
                  <a:lnTo>
                    <a:pt x="58" y="2971"/>
                  </a:lnTo>
                  <a:lnTo>
                    <a:pt x="58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3" name="Rectangle 877">
              <a:extLst>
                <a:ext uri="{FF2B5EF4-FFF2-40B4-BE49-F238E27FC236}">
                  <a16:creationId xmlns:a16="http://schemas.microsoft.com/office/drawing/2014/main" id="{ED9B249B-C030-AA42-B30E-F70B679DF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405" y="3092725"/>
              <a:ext cx="70524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84" name="Line 878">
              <a:extLst>
                <a:ext uri="{FF2B5EF4-FFF2-40B4-BE49-F238E27FC236}">
                  <a16:creationId xmlns:a16="http://schemas.microsoft.com/office/drawing/2014/main" id="{40C840C5-C640-9C4D-95B1-546797C15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643" y="2932038"/>
              <a:ext cx="5502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5" name="Rectangle 879">
              <a:extLst>
                <a:ext uri="{FF2B5EF4-FFF2-40B4-BE49-F238E27FC236}">
                  <a16:creationId xmlns:a16="http://schemas.microsoft.com/office/drawing/2014/main" id="{4DC75B2E-D196-D044-B9E8-171D5121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681" y="2875086"/>
              <a:ext cx="139681" cy="15255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86" name="Line 880">
              <a:extLst>
                <a:ext uri="{FF2B5EF4-FFF2-40B4-BE49-F238E27FC236}">
                  <a16:creationId xmlns:a16="http://schemas.microsoft.com/office/drawing/2014/main" id="{10090F5C-C04C-AD4E-92E2-14BA3FD0C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643" y="2716434"/>
              <a:ext cx="5502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7" name="Rectangle 881">
              <a:extLst>
                <a:ext uri="{FF2B5EF4-FFF2-40B4-BE49-F238E27FC236}">
                  <a16:creationId xmlns:a16="http://schemas.microsoft.com/office/drawing/2014/main" id="{A672117E-6B98-6447-96D5-E86AFB497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681" y="2663550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88" name="Line 882">
              <a:extLst>
                <a:ext uri="{FF2B5EF4-FFF2-40B4-BE49-F238E27FC236}">
                  <a16:creationId xmlns:a16="http://schemas.microsoft.com/office/drawing/2014/main" id="{3A95C6A5-247C-3446-8A1E-5CDF2E9DA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643" y="2498797"/>
              <a:ext cx="5502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883">
              <a:extLst>
                <a:ext uri="{FF2B5EF4-FFF2-40B4-BE49-F238E27FC236}">
                  <a16:creationId xmlns:a16="http://schemas.microsoft.com/office/drawing/2014/main" id="{F37A1E60-5D03-4E4F-8DFA-1A6D807E1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681" y="2445913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30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90" name="Line 884">
              <a:extLst>
                <a:ext uri="{FF2B5EF4-FFF2-40B4-BE49-F238E27FC236}">
                  <a16:creationId xmlns:a16="http://schemas.microsoft.com/office/drawing/2014/main" id="{09C98BF5-B965-7945-9DF7-EC15E37769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643" y="2283193"/>
              <a:ext cx="5502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885">
              <a:extLst>
                <a:ext uri="{FF2B5EF4-FFF2-40B4-BE49-F238E27FC236}">
                  <a16:creationId xmlns:a16="http://schemas.microsoft.com/office/drawing/2014/main" id="{7B6783BE-DE21-964A-ACC3-23D697B06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681" y="2230309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40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92" name="Line 886">
              <a:extLst>
                <a:ext uri="{FF2B5EF4-FFF2-40B4-BE49-F238E27FC236}">
                  <a16:creationId xmlns:a16="http://schemas.microsoft.com/office/drawing/2014/main" id="{45E541E7-3863-4D49-A902-1BD981A84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643" y="2067589"/>
              <a:ext cx="5502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3" name="Rectangle 887">
              <a:extLst>
                <a:ext uri="{FF2B5EF4-FFF2-40B4-BE49-F238E27FC236}">
                  <a16:creationId xmlns:a16="http://schemas.microsoft.com/office/drawing/2014/main" id="{742B0E62-156E-274F-9EC2-43937A566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681" y="2016739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50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94" name="Line 888">
              <a:extLst>
                <a:ext uri="{FF2B5EF4-FFF2-40B4-BE49-F238E27FC236}">
                  <a16:creationId xmlns:a16="http://schemas.microsoft.com/office/drawing/2014/main" id="{E1E3AE7C-0EA7-DE49-A28F-C4D6C76BD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643" y="1851985"/>
              <a:ext cx="5502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5" name="Rectangle 889">
              <a:extLst>
                <a:ext uri="{FF2B5EF4-FFF2-40B4-BE49-F238E27FC236}">
                  <a16:creationId xmlns:a16="http://schemas.microsoft.com/office/drawing/2014/main" id="{2560AF00-B5CC-8B48-B7F9-B4BD4749F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681" y="1799101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60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96" name="Line 890">
              <a:extLst>
                <a:ext uri="{FF2B5EF4-FFF2-40B4-BE49-F238E27FC236}">
                  <a16:creationId xmlns:a16="http://schemas.microsoft.com/office/drawing/2014/main" id="{191D53DD-7841-4C45-AD03-BCB5ABB1C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643" y="1638415"/>
              <a:ext cx="5502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891">
              <a:extLst>
                <a:ext uri="{FF2B5EF4-FFF2-40B4-BE49-F238E27FC236}">
                  <a16:creationId xmlns:a16="http://schemas.microsoft.com/office/drawing/2014/main" id="{9742A83A-E037-F247-80E9-985512BB0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681" y="1583497"/>
              <a:ext cx="139681" cy="1525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70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98" name="Line 892">
              <a:extLst>
                <a:ext uri="{FF2B5EF4-FFF2-40B4-BE49-F238E27FC236}">
                  <a16:creationId xmlns:a16="http://schemas.microsoft.com/office/drawing/2014/main" id="{3A3BA7DB-C7D4-944B-BA84-A6EBEC8C24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643" y="1422811"/>
              <a:ext cx="5502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 893">
              <a:extLst>
                <a:ext uri="{FF2B5EF4-FFF2-40B4-BE49-F238E27FC236}">
                  <a16:creationId xmlns:a16="http://schemas.microsoft.com/office/drawing/2014/main" id="{ADE2D4A1-7D08-1C4A-B986-C04E8A13C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681" y="1365859"/>
              <a:ext cx="139681" cy="15255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80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100" name="Line 894">
              <a:extLst>
                <a:ext uri="{FF2B5EF4-FFF2-40B4-BE49-F238E27FC236}">
                  <a16:creationId xmlns:a16="http://schemas.microsoft.com/office/drawing/2014/main" id="{B2CE584C-456D-C548-9E5E-35AE6B689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643" y="1205174"/>
              <a:ext cx="5502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895">
              <a:extLst>
                <a:ext uri="{FF2B5EF4-FFF2-40B4-BE49-F238E27FC236}">
                  <a16:creationId xmlns:a16="http://schemas.microsoft.com/office/drawing/2014/main" id="{74627B44-588A-154C-AB88-C385CFBD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681" y="1152290"/>
              <a:ext cx="141045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90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102" name="Line 896">
              <a:extLst>
                <a:ext uri="{FF2B5EF4-FFF2-40B4-BE49-F238E27FC236}">
                  <a16:creationId xmlns:a16="http://schemas.microsoft.com/office/drawing/2014/main" id="{BCC970B3-0AB6-E343-BFE0-87C5F573D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643" y="989570"/>
              <a:ext cx="5502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897">
              <a:extLst>
                <a:ext uri="{FF2B5EF4-FFF2-40B4-BE49-F238E27FC236}">
                  <a16:creationId xmlns:a16="http://schemas.microsoft.com/office/drawing/2014/main" id="{C9C03691-9B14-6349-A072-BA19E8F12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957" y="936686"/>
              <a:ext cx="211569" cy="147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100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104" name="Rectangle 898">
              <a:extLst>
                <a:ext uri="{FF2B5EF4-FFF2-40B4-BE49-F238E27FC236}">
                  <a16:creationId xmlns:a16="http://schemas.microsoft.com/office/drawing/2014/main" id="{83FDF480-95DF-8D40-B5E9-359E854A8C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66489" y="1888956"/>
              <a:ext cx="1493159" cy="1538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b="1" dirty="0">
                  <a:solidFill>
                    <a:srgbClr val="000000"/>
                  </a:solidFill>
                </a:rPr>
                <a:t>Event-free probability (%)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105" name="Freeform 899">
              <a:extLst>
                <a:ext uri="{FF2B5EF4-FFF2-40B4-BE49-F238E27FC236}">
                  <a16:creationId xmlns:a16="http://schemas.microsoft.com/office/drawing/2014/main" id="{A910BABF-D342-7F4F-A2E2-ABC3DD401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725" y="989570"/>
              <a:ext cx="4469798" cy="1732967"/>
            </a:xfrm>
            <a:custGeom>
              <a:avLst/>
              <a:gdLst>
                <a:gd name="T0" fmla="*/ 146 w 4257"/>
                <a:gd name="T1" fmla="*/ 21 h 2292"/>
                <a:gd name="T2" fmla="*/ 218 w 4257"/>
                <a:gd name="T3" fmla="*/ 58 h 2292"/>
                <a:gd name="T4" fmla="*/ 306 w 4257"/>
                <a:gd name="T5" fmla="*/ 82 h 2292"/>
                <a:gd name="T6" fmla="*/ 394 w 4257"/>
                <a:gd name="T7" fmla="*/ 112 h 2292"/>
                <a:gd name="T8" fmla="*/ 459 w 4257"/>
                <a:gd name="T9" fmla="*/ 150 h 2292"/>
                <a:gd name="T10" fmla="*/ 503 w 4257"/>
                <a:gd name="T11" fmla="*/ 187 h 2292"/>
                <a:gd name="T12" fmla="*/ 540 w 4257"/>
                <a:gd name="T13" fmla="*/ 214 h 2292"/>
                <a:gd name="T14" fmla="*/ 608 w 4257"/>
                <a:gd name="T15" fmla="*/ 238 h 2292"/>
                <a:gd name="T16" fmla="*/ 666 w 4257"/>
                <a:gd name="T17" fmla="*/ 272 h 2292"/>
                <a:gd name="T18" fmla="*/ 720 w 4257"/>
                <a:gd name="T19" fmla="*/ 323 h 2292"/>
                <a:gd name="T20" fmla="*/ 778 w 4257"/>
                <a:gd name="T21" fmla="*/ 353 h 2292"/>
                <a:gd name="T22" fmla="*/ 835 w 4257"/>
                <a:gd name="T23" fmla="*/ 401 h 2292"/>
                <a:gd name="T24" fmla="*/ 893 w 4257"/>
                <a:gd name="T25" fmla="*/ 428 h 2292"/>
                <a:gd name="T26" fmla="*/ 937 w 4257"/>
                <a:gd name="T27" fmla="*/ 469 h 2292"/>
                <a:gd name="T28" fmla="*/ 992 w 4257"/>
                <a:gd name="T29" fmla="*/ 523 h 2292"/>
                <a:gd name="T30" fmla="*/ 1032 w 4257"/>
                <a:gd name="T31" fmla="*/ 571 h 2292"/>
                <a:gd name="T32" fmla="*/ 1066 w 4257"/>
                <a:gd name="T33" fmla="*/ 601 h 2292"/>
                <a:gd name="T34" fmla="*/ 1114 w 4257"/>
                <a:gd name="T35" fmla="*/ 638 h 2292"/>
                <a:gd name="T36" fmla="*/ 1161 w 4257"/>
                <a:gd name="T37" fmla="*/ 679 h 2292"/>
                <a:gd name="T38" fmla="*/ 1205 w 4257"/>
                <a:gd name="T39" fmla="*/ 713 h 2292"/>
                <a:gd name="T40" fmla="*/ 1243 w 4257"/>
                <a:gd name="T41" fmla="*/ 761 h 2292"/>
                <a:gd name="T42" fmla="*/ 1287 w 4257"/>
                <a:gd name="T43" fmla="*/ 808 h 2292"/>
                <a:gd name="T44" fmla="*/ 1338 w 4257"/>
                <a:gd name="T45" fmla="*/ 846 h 2292"/>
                <a:gd name="T46" fmla="*/ 1385 w 4257"/>
                <a:gd name="T47" fmla="*/ 913 h 2292"/>
                <a:gd name="T48" fmla="*/ 1429 w 4257"/>
                <a:gd name="T49" fmla="*/ 961 h 2292"/>
                <a:gd name="T50" fmla="*/ 1507 w 4257"/>
                <a:gd name="T51" fmla="*/ 1002 h 2292"/>
                <a:gd name="T52" fmla="*/ 1555 w 4257"/>
                <a:gd name="T53" fmla="*/ 1029 h 2292"/>
                <a:gd name="T54" fmla="*/ 1599 w 4257"/>
                <a:gd name="T55" fmla="*/ 1076 h 2292"/>
                <a:gd name="T56" fmla="*/ 1653 w 4257"/>
                <a:gd name="T57" fmla="*/ 1124 h 2292"/>
                <a:gd name="T58" fmla="*/ 1698 w 4257"/>
                <a:gd name="T59" fmla="*/ 1161 h 2292"/>
                <a:gd name="T60" fmla="*/ 1759 w 4257"/>
                <a:gd name="T61" fmla="*/ 1195 h 2292"/>
                <a:gd name="T62" fmla="*/ 1823 w 4257"/>
                <a:gd name="T63" fmla="*/ 1233 h 2292"/>
                <a:gd name="T64" fmla="*/ 1874 w 4257"/>
                <a:gd name="T65" fmla="*/ 1263 h 2292"/>
                <a:gd name="T66" fmla="*/ 1918 w 4257"/>
                <a:gd name="T67" fmla="*/ 1317 h 2292"/>
                <a:gd name="T68" fmla="*/ 1966 w 4257"/>
                <a:gd name="T69" fmla="*/ 1334 h 2292"/>
                <a:gd name="T70" fmla="*/ 1996 w 4257"/>
                <a:gd name="T71" fmla="*/ 1362 h 2292"/>
                <a:gd name="T72" fmla="*/ 2057 w 4257"/>
                <a:gd name="T73" fmla="*/ 1413 h 2292"/>
                <a:gd name="T74" fmla="*/ 2091 w 4257"/>
                <a:gd name="T75" fmla="*/ 1446 h 2292"/>
                <a:gd name="T76" fmla="*/ 2146 w 4257"/>
                <a:gd name="T77" fmla="*/ 1474 h 2292"/>
                <a:gd name="T78" fmla="*/ 2196 w 4257"/>
                <a:gd name="T79" fmla="*/ 1511 h 2292"/>
                <a:gd name="T80" fmla="*/ 2268 w 4257"/>
                <a:gd name="T81" fmla="*/ 1528 h 2292"/>
                <a:gd name="T82" fmla="*/ 2302 w 4257"/>
                <a:gd name="T83" fmla="*/ 1559 h 2292"/>
                <a:gd name="T84" fmla="*/ 2349 w 4257"/>
                <a:gd name="T85" fmla="*/ 1579 h 2292"/>
                <a:gd name="T86" fmla="*/ 2400 w 4257"/>
                <a:gd name="T87" fmla="*/ 1606 h 2292"/>
                <a:gd name="T88" fmla="*/ 2448 w 4257"/>
                <a:gd name="T89" fmla="*/ 1633 h 2292"/>
                <a:gd name="T90" fmla="*/ 2492 w 4257"/>
                <a:gd name="T91" fmla="*/ 1671 h 2292"/>
                <a:gd name="T92" fmla="*/ 2573 w 4257"/>
                <a:gd name="T93" fmla="*/ 1694 h 2292"/>
                <a:gd name="T94" fmla="*/ 2628 w 4257"/>
                <a:gd name="T95" fmla="*/ 1738 h 2292"/>
                <a:gd name="T96" fmla="*/ 2685 w 4257"/>
                <a:gd name="T97" fmla="*/ 1745 h 2292"/>
                <a:gd name="T98" fmla="*/ 2763 w 4257"/>
                <a:gd name="T99" fmla="*/ 1776 h 2292"/>
                <a:gd name="T100" fmla="*/ 2807 w 4257"/>
                <a:gd name="T101" fmla="*/ 1820 h 2292"/>
                <a:gd name="T102" fmla="*/ 2889 w 4257"/>
                <a:gd name="T103" fmla="*/ 1864 h 2292"/>
                <a:gd name="T104" fmla="*/ 2950 w 4257"/>
                <a:gd name="T105" fmla="*/ 1905 h 2292"/>
                <a:gd name="T106" fmla="*/ 3062 w 4257"/>
                <a:gd name="T107" fmla="*/ 1952 h 2292"/>
                <a:gd name="T108" fmla="*/ 3194 w 4257"/>
                <a:gd name="T109" fmla="*/ 1993 h 2292"/>
                <a:gd name="T110" fmla="*/ 3340 w 4257"/>
                <a:gd name="T111" fmla="*/ 2017 h 2292"/>
                <a:gd name="T112" fmla="*/ 3449 w 4257"/>
                <a:gd name="T113" fmla="*/ 2132 h 2292"/>
                <a:gd name="T114" fmla="*/ 3622 w 4257"/>
                <a:gd name="T115" fmla="*/ 2132 h 2292"/>
                <a:gd name="T116" fmla="*/ 4257 w 4257"/>
                <a:gd name="T117" fmla="*/ 2292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57" h="2292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75" y="4"/>
                  </a:lnTo>
                  <a:lnTo>
                    <a:pt x="75" y="10"/>
                  </a:lnTo>
                  <a:lnTo>
                    <a:pt x="85" y="10"/>
                  </a:lnTo>
                  <a:lnTo>
                    <a:pt x="85" y="14"/>
                  </a:lnTo>
                  <a:lnTo>
                    <a:pt x="119" y="14"/>
                  </a:lnTo>
                  <a:lnTo>
                    <a:pt x="119" y="21"/>
                  </a:lnTo>
                  <a:lnTo>
                    <a:pt x="133" y="21"/>
                  </a:lnTo>
                  <a:lnTo>
                    <a:pt x="146" y="21"/>
                  </a:lnTo>
                  <a:lnTo>
                    <a:pt x="146" y="24"/>
                  </a:lnTo>
                  <a:lnTo>
                    <a:pt x="173" y="24"/>
                  </a:lnTo>
                  <a:lnTo>
                    <a:pt x="173" y="31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87" y="34"/>
                  </a:lnTo>
                  <a:lnTo>
                    <a:pt x="187" y="44"/>
                  </a:lnTo>
                  <a:lnTo>
                    <a:pt x="190" y="44"/>
                  </a:lnTo>
                  <a:lnTo>
                    <a:pt x="190" y="51"/>
                  </a:lnTo>
                  <a:lnTo>
                    <a:pt x="218" y="51"/>
                  </a:lnTo>
                  <a:lnTo>
                    <a:pt x="218" y="58"/>
                  </a:lnTo>
                  <a:lnTo>
                    <a:pt x="235" y="58"/>
                  </a:lnTo>
                  <a:lnTo>
                    <a:pt x="235" y="61"/>
                  </a:lnTo>
                  <a:lnTo>
                    <a:pt x="248" y="61"/>
                  </a:lnTo>
                  <a:lnTo>
                    <a:pt x="248" y="68"/>
                  </a:lnTo>
                  <a:lnTo>
                    <a:pt x="262" y="68"/>
                  </a:lnTo>
                  <a:lnTo>
                    <a:pt x="262" y="72"/>
                  </a:lnTo>
                  <a:lnTo>
                    <a:pt x="285" y="72"/>
                  </a:lnTo>
                  <a:lnTo>
                    <a:pt x="285" y="78"/>
                  </a:lnTo>
                  <a:lnTo>
                    <a:pt x="292" y="78"/>
                  </a:lnTo>
                  <a:lnTo>
                    <a:pt x="292" y="82"/>
                  </a:lnTo>
                  <a:lnTo>
                    <a:pt x="306" y="82"/>
                  </a:lnTo>
                  <a:lnTo>
                    <a:pt x="306" y="88"/>
                  </a:lnTo>
                  <a:lnTo>
                    <a:pt x="319" y="88"/>
                  </a:lnTo>
                  <a:lnTo>
                    <a:pt x="336" y="88"/>
                  </a:lnTo>
                  <a:lnTo>
                    <a:pt x="336" y="92"/>
                  </a:lnTo>
                  <a:lnTo>
                    <a:pt x="374" y="92"/>
                  </a:lnTo>
                  <a:lnTo>
                    <a:pt x="374" y="99"/>
                  </a:lnTo>
                  <a:lnTo>
                    <a:pt x="387" y="99"/>
                  </a:lnTo>
                  <a:lnTo>
                    <a:pt x="387" y="109"/>
                  </a:lnTo>
                  <a:lnTo>
                    <a:pt x="391" y="109"/>
                  </a:lnTo>
                  <a:lnTo>
                    <a:pt x="391" y="112"/>
                  </a:lnTo>
                  <a:lnTo>
                    <a:pt x="394" y="112"/>
                  </a:lnTo>
                  <a:lnTo>
                    <a:pt x="394" y="119"/>
                  </a:lnTo>
                  <a:lnTo>
                    <a:pt x="408" y="119"/>
                  </a:lnTo>
                  <a:lnTo>
                    <a:pt x="408" y="122"/>
                  </a:lnTo>
                  <a:lnTo>
                    <a:pt x="414" y="122"/>
                  </a:lnTo>
                  <a:lnTo>
                    <a:pt x="414" y="136"/>
                  </a:lnTo>
                  <a:lnTo>
                    <a:pt x="431" y="136"/>
                  </a:lnTo>
                  <a:lnTo>
                    <a:pt x="431" y="146"/>
                  </a:lnTo>
                  <a:lnTo>
                    <a:pt x="438" y="146"/>
                  </a:lnTo>
                  <a:lnTo>
                    <a:pt x="448" y="146"/>
                  </a:lnTo>
                  <a:lnTo>
                    <a:pt x="448" y="150"/>
                  </a:lnTo>
                  <a:lnTo>
                    <a:pt x="459" y="150"/>
                  </a:lnTo>
                  <a:lnTo>
                    <a:pt x="459" y="156"/>
                  </a:lnTo>
                  <a:lnTo>
                    <a:pt x="476" y="156"/>
                  </a:lnTo>
                  <a:lnTo>
                    <a:pt x="476" y="160"/>
                  </a:lnTo>
                  <a:lnTo>
                    <a:pt x="489" y="160"/>
                  </a:lnTo>
                  <a:lnTo>
                    <a:pt x="489" y="167"/>
                  </a:lnTo>
                  <a:lnTo>
                    <a:pt x="493" y="167"/>
                  </a:lnTo>
                  <a:lnTo>
                    <a:pt x="493" y="177"/>
                  </a:lnTo>
                  <a:lnTo>
                    <a:pt x="496" y="177"/>
                  </a:lnTo>
                  <a:lnTo>
                    <a:pt x="496" y="180"/>
                  </a:lnTo>
                  <a:lnTo>
                    <a:pt x="503" y="180"/>
                  </a:lnTo>
                  <a:lnTo>
                    <a:pt x="503" y="187"/>
                  </a:lnTo>
                  <a:lnTo>
                    <a:pt x="506" y="187"/>
                  </a:lnTo>
                  <a:lnTo>
                    <a:pt x="506" y="190"/>
                  </a:lnTo>
                  <a:lnTo>
                    <a:pt x="510" y="190"/>
                  </a:lnTo>
                  <a:lnTo>
                    <a:pt x="510" y="197"/>
                  </a:lnTo>
                  <a:lnTo>
                    <a:pt x="516" y="197"/>
                  </a:lnTo>
                  <a:lnTo>
                    <a:pt x="516" y="204"/>
                  </a:lnTo>
                  <a:lnTo>
                    <a:pt x="520" y="204"/>
                  </a:lnTo>
                  <a:lnTo>
                    <a:pt x="520" y="207"/>
                  </a:lnTo>
                  <a:lnTo>
                    <a:pt x="530" y="207"/>
                  </a:lnTo>
                  <a:lnTo>
                    <a:pt x="530" y="214"/>
                  </a:lnTo>
                  <a:lnTo>
                    <a:pt x="540" y="214"/>
                  </a:lnTo>
                  <a:lnTo>
                    <a:pt x="540" y="217"/>
                  </a:lnTo>
                  <a:lnTo>
                    <a:pt x="564" y="217"/>
                  </a:lnTo>
                  <a:lnTo>
                    <a:pt x="574" y="217"/>
                  </a:lnTo>
                  <a:lnTo>
                    <a:pt x="574" y="224"/>
                  </a:lnTo>
                  <a:lnTo>
                    <a:pt x="581" y="224"/>
                  </a:lnTo>
                  <a:lnTo>
                    <a:pt x="581" y="228"/>
                  </a:lnTo>
                  <a:lnTo>
                    <a:pt x="588" y="228"/>
                  </a:lnTo>
                  <a:lnTo>
                    <a:pt x="588" y="234"/>
                  </a:lnTo>
                  <a:lnTo>
                    <a:pt x="594" y="234"/>
                  </a:lnTo>
                  <a:lnTo>
                    <a:pt x="594" y="238"/>
                  </a:lnTo>
                  <a:lnTo>
                    <a:pt x="608" y="238"/>
                  </a:lnTo>
                  <a:lnTo>
                    <a:pt x="608" y="245"/>
                  </a:lnTo>
                  <a:lnTo>
                    <a:pt x="618" y="245"/>
                  </a:lnTo>
                  <a:lnTo>
                    <a:pt x="618" y="248"/>
                  </a:lnTo>
                  <a:lnTo>
                    <a:pt x="622" y="248"/>
                  </a:lnTo>
                  <a:lnTo>
                    <a:pt x="622" y="255"/>
                  </a:lnTo>
                  <a:lnTo>
                    <a:pt x="632" y="255"/>
                  </a:lnTo>
                  <a:lnTo>
                    <a:pt x="632" y="265"/>
                  </a:lnTo>
                  <a:lnTo>
                    <a:pt x="638" y="265"/>
                  </a:lnTo>
                  <a:lnTo>
                    <a:pt x="652" y="265"/>
                  </a:lnTo>
                  <a:lnTo>
                    <a:pt x="652" y="272"/>
                  </a:lnTo>
                  <a:lnTo>
                    <a:pt x="666" y="272"/>
                  </a:lnTo>
                  <a:lnTo>
                    <a:pt x="666" y="275"/>
                  </a:lnTo>
                  <a:lnTo>
                    <a:pt x="669" y="275"/>
                  </a:lnTo>
                  <a:lnTo>
                    <a:pt x="669" y="282"/>
                  </a:lnTo>
                  <a:lnTo>
                    <a:pt x="679" y="282"/>
                  </a:lnTo>
                  <a:lnTo>
                    <a:pt x="679" y="292"/>
                  </a:lnTo>
                  <a:lnTo>
                    <a:pt x="696" y="292"/>
                  </a:lnTo>
                  <a:lnTo>
                    <a:pt x="696" y="306"/>
                  </a:lnTo>
                  <a:lnTo>
                    <a:pt x="710" y="306"/>
                  </a:lnTo>
                  <a:lnTo>
                    <a:pt x="710" y="316"/>
                  </a:lnTo>
                  <a:lnTo>
                    <a:pt x="720" y="316"/>
                  </a:lnTo>
                  <a:lnTo>
                    <a:pt x="720" y="323"/>
                  </a:lnTo>
                  <a:lnTo>
                    <a:pt x="723" y="323"/>
                  </a:lnTo>
                  <a:lnTo>
                    <a:pt x="723" y="330"/>
                  </a:lnTo>
                  <a:lnTo>
                    <a:pt x="734" y="330"/>
                  </a:lnTo>
                  <a:lnTo>
                    <a:pt x="734" y="333"/>
                  </a:lnTo>
                  <a:lnTo>
                    <a:pt x="740" y="333"/>
                  </a:lnTo>
                  <a:lnTo>
                    <a:pt x="740" y="343"/>
                  </a:lnTo>
                  <a:lnTo>
                    <a:pt x="751" y="343"/>
                  </a:lnTo>
                  <a:lnTo>
                    <a:pt x="751" y="350"/>
                  </a:lnTo>
                  <a:lnTo>
                    <a:pt x="774" y="350"/>
                  </a:lnTo>
                  <a:lnTo>
                    <a:pt x="774" y="353"/>
                  </a:lnTo>
                  <a:lnTo>
                    <a:pt x="778" y="353"/>
                  </a:lnTo>
                  <a:lnTo>
                    <a:pt x="778" y="363"/>
                  </a:lnTo>
                  <a:lnTo>
                    <a:pt x="791" y="363"/>
                  </a:lnTo>
                  <a:lnTo>
                    <a:pt x="791" y="370"/>
                  </a:lnTo>
                  <a:lnTo>
                    <a:pt x="798" y="370"/>
                  </a:lnTo>
                  <a:lnTo>
                    <a:pt x="798" y="374"/>
                  </a:lnTo>
                  <a:lnTo>
                    <a:pt x="808" y="374"/>
                  </a:lnTo>
                  <a:lnTo>
                    <a:pt x="808" y="380"/>
                  </a:lnTo>
                  <a:lnTo>
                    <a:pt x="825" y="380"/>
                  </a:lnTo>
                  <a:lnTo>
                    <a:pt x="825" y="387"/>
                  </a:lnTo>
                  <a:lnTo>
                    <a:pt x="835" y="387"/>
                  </a:lnTo>
                  <a:lnTo>
                    <a:pt x="835" y="401"/>
                  </a:lnTo>
                  <a:lnTo>
                    <a:pt x="856" y="401"/>
                  </a:lnTo>
                  <a:lnTo>
                    <a:pt x="856" y="408"/>
                  </a:lnTo>
                  <a:lnTo>
                    <a:pt x="866" y="408"/>
                  </a:lnTo>
                  <a:lnTo>
                    <a:pt x="866" y="411"/>
                  </a:lnTo>
                  <a:lnTo>
                    <a:pt x="869" y="411"/>
                  </a:lnTo>
                  <a:lnTo>
                    <a:pt x="869" y="418"/>
                  </a:lnTo>
                  <a:lnTo>
                    <a:pt x="876" y="418"/>
                  </a:lnTo>
                  <a:lnTo>
                    <a:pt x="876" y="421"/>
                  </a:lnTo>
                  <a:lnTo>
                    <a:pt x="890" y="421"/>
                  </a:lnTo>
                  <a:lnTo>
                    <a:pt x="890" y="428"/>
                  </a:lnTo>
                  <a:lnTo>
                    <a:pt x="893" y="428"/>
                  </a:lnTo>
                  <a:lnTo>
                    <a:pt x="893" y="438"/>
                  </a:lnTo>
                  <a:lnTo>
                    <a:pt x="896" y="438"/>
                  </a:lnTo>
                  <a:lnTo>
                    <a:pt x="896" y="445"/>
                  </a:lnTo>
                  <a:lnTo>
                    <a:pt x="903" y="445"/>
                  </a:lnTo>
                  <a:lnTo>
                    <a:pt x="903" y="448"/>
                  </a:lnTo>
                  <a:lnTo>
                    <a:pt x="910" y="448"/>
                  </a:lnTo>
                  <a:lnTo>
                    <a:pt x="910" y="455"/>
                  </a:lnTo>
                  <a:lnTo>
                    <a:pt x="927" y="455"/>
                  </a:lnTo>
                  <a:lnTo>
                    <a:pt x="927" y="465"/>
                  </a:lnTo>
                  <a:lnTo>
                    <a:pt x="937" y="465"/>
                  </a:lnTo>
                  <a:lnTo>
                    <a:pt x="937" y="469"/>
                  </a:lnTo>
                  <a:lnTo>
                    <a:pt x="941" y="469"/>
                  </a:lnTo>
                  <a:lnTo>
                    <a:pt x="941" y="492"/>
                  </a:lnTo>
                  <a:lnTo>
                    <a:pt x="954" y="492"/>
                  </a:lnTo>
                  <a:lnTo>
                    <a:pt x="954" y="496"/>
                  </a:lnTo>
                  <a:lnTo>
                    <a:pt x="968" y="496"/>
                  </a:lnTo>
                  <a:lnTo>
                    <a:pt x="968" y="503"/>
                  </a:lnTo>
                  <a:lnTo>
                    <a:pt x="975" y="503"/>
                  </a:lnTo>
                  <a:lnTo>
                    <a:pt x="975" y="513"/>
                  </a:lnTo>
                  <a:lnTo>
                    <a:pt x="985" y="513"/>
                  </a:lnTo>
                  <a:lnTo>
                    <a:pt x="985" y="523"/>
                  </a:lnTo>
                  <a:lnTo>
                    <a:pt x="992" y="523"/>
                  </a:lnTo>
                  <a:lnTo>
                    <a:pt x="992" y="533"/>
                  </a:lnTo>
                  <a:lnTo>
                    <a:pt x="995" y="533"/>
                  </a:lnTo>
                  <a:lnTo>
                    <a:pt x="995" y="543"/>
                  </a:lnTo>
                  <a:lnTo>
                    <a:pt x="1005" y="543"/>
                  </a:lnTo>
                  <a:lnTo>
                    <a:pt x="1005" y="550"/>
                  </a:lnTo>
                  <a:lnTo>
                    <a:pt x="1012" y="550"/>
                  </a:lnTo>
                  <a:lnTo>
                    <a:pt x="1012" y="560"/>
                  </a:lnTo>
                  <a:lnTo>
                    <a:pt x="1022" y="560"/>
                  </a:lnTo>
                  <a:lnTo>
                    <a:pt x="1022" y="564"/>
                  </a:lnTo>
                  <a:lnTo>
                    <a:pt x="1032" y="564"/>
                  </a:lnTo>
                  <a:lnTo>
                    <a:pt x="1032" y="571"/>
                  </a:lnTo>
                  <a:lnTo>
                    <a:pt x="1036" y="571"/>
                  </a:lnTo>
                  <a:lnTo>
                    <a:pt x="1036" y="574"/>
                  </a:lnTo>
                  <a:lnTo>
                    <a:pt x="1039" y="574"/>
                  </a:lnTo>
                  <a:lnTo>
                    <a:pt x="1039" y="581"/>
                  </a:lnTo>
                  <a:lnTo>
                    <a:pt x="1042" y="581"/>
                  </a:lnTo>
                  <a:lnTo>
                    <a:pt x="1042" y="584"/>
                  </a:lnTo>
                  <a:lnTo>
                    <a:pt x="1049" y="584"/>
                  </a:lnTo>
                  <a:lnTo>
                    <a:pt x="1049" y="591"/>
                  </a:lnTo>
                  <a:lnTo>
                    <a:pt x="1056" y="591"/>
                  </a:lnTo>
                  <a:lnTo>
                    <a:pt x="1056" y="601"/>
                  </a:lnTo>
                  <a:lnTo>
                    <a:pt x="1066" y="601"/>
                  </a:lnTo>
                  <a:lnTo>
                    <a:pt x="1066" y="608"/>
                  </a:lnTo>
                  <a:lnTo>
                    <a:pt x="1070" y="608"/>
                  </a:lnTo>
                  <a:lnTo>
                    <a:pt x="1070" y="611"/>
                  </a:lnTo>
                  <a:lnTo>
                    <a:pt x="1076" y="611"/>
                  </a:lnTo>
                  <a:lnTo>
                    <a:pt x="1076" y="618"/>
                  </a:lnTo>
                  <a:lnTo>
                    <a:pt x="1090" y="618"/>
                  </a:lnTo>
                  <a:lnTo>
                    <a:pt x="1090" y="622"/>
                  </a:lnTo>
                  <a:lnTo>
                    <a:pt x="1110" y="622"/>
                  </a:lnTo>
                  <a:lnTo>
                    <a:pt x="1110" y="628"/>
                  </a:lnTo>
                  <a:lnTo>
                    <a:pt x="1114" y="628"/>
                  </a:lnTo>
                  <a:lnTo>
                    <a:pt x="1114" y="638"/>
                  </a:lnTo>
                  <a:lnTo>
                    <a:pt x="1127" y="638"/>
                  </a:lnTo>
                  <a:lnTo>
                    <a:pt x="1127" y="649"/>
                  </a:lnTo>
                  <a:lnTo>
                    <a:pt x="1134" y="649"/>
                  </a:lnTo>
                  <a:lnTo>
                    <a:pt x="1134" y="659"/>
                  </a:lnTo>
                  <a:lnTo>
                    <a:pt x="1137" y="659"/>
                  </a:lnTo>
                  <a:lnTo>
                    <a:pt x="1137" y="666"/>
                  </a:lnTo>
                  <a:lnTo>
                    <a:pt x="1141" y="666"/>
                  </a:lnTo>
                  <a:lnTo>
                    <a:pt x="1141" y="669"/>
                  </a:lnTo>
                  <a:lnTo>
                    <a:pt x="1151" y="669"/>
                  </a:lnTo>
                  <a:lnTo>
                    <a:pt x="1151" y="679"/>
                  </a:lnTo>
                  <a:lnTo>
                    <a:pt x="1161" y="679"/>
                  </a:lnTo>
                  <a:lnTo>
                    <a:pt x="1161" y="686"/>
                  </a:lnTo>
                  <a:lnTo>
                    <a:pt x="1168" y="686"/>
                  </a:lnTo>
                  <a:lnTo>
                    <a:pt x="1168" y="689"/>
                  </a:lnTo>
                  <a:lnTo>
                    <a:pt x="1171" y="689"/>
                  </a:lnTo>
                  <a:lnTo>
                    <a:pt x="1171" y="696"/>
                  </a:lnTo>
                  <a:lnTo>
                    <a:pt x="1185" y="696"/>
                  </a:lnTo>
                  <a:lnTo>
                    <a:pt x="1185" y="703"/>
                  </a:lnTo>
                  <a:lnTo>
                    <a:pt x="1192" y="703"/>
                  </a:lnTo>
                  <a:lnTo>
                    <a:pt x="1192" y="706"/>
                  </a:lnTo>
                  <a:lnTo>
                    <a:pt x="1205" y="706"/>
                  </a:lnTo>
                  <a:lnTo>
                    <a:pt x="1205" y="713"/>
                  </a:lnTo>
                  <a:lnTo>
                    <a:pt x="1219" y="713"/>
                  </a:lnTo>
                  <a:lnTo>
                    <a:pt x="1219" y="727"/>
                  </a:lnTo>
                  <a:lnTo>
                    <a:pt x="1222" y="727"/>
                  </a:lnTo>
                  <a:lnTo>
                    <a:pt x="1222" y="734"/>
                  </a:lnTo>
                  <a:lnTo>
                    <a:pt x="1229" y="734"/>
                  </a:lnTo>
                  <a:lnTo>
                    <a:pt x="1229" y="751"/>
                  </a:lnTo>
                  <a:lnTo>
                    <a:pt x="1236" y="751"/>
                  </a:lnTo>
                  <a:lnTo>
                    <a:pt x="1236" y="754"/>
                  </a:lnTo>
                  <a:lnTo>
                    <a:pt x="1239" y="754"/>
                  </a:lnTo>
                  <a:lnTo>
                    <a:pt x="1239" y="761"/>
                  </a:lnTo>
                  <a:lnTo>
                    <a:pt x="1243" y="761"/>
                  </a:lnTo>
                  <a:lnTo>
                    <a:pt x="1243" y="771"/>
                  </a:lnTo>
                  <a:lnTo>
                    <a:pt x="1249" y="771"/>
                  </a:lnTo>
                  <a:lnTo>
                    <a:pt x="1249" y="774"/>
                  </a:lnTo>
                  <a:lnTo>
                    <a:pt x="1256" y="774"/>
                  </a:lnTo>
                  <a:lnTo>
                    <a:pt x="1256" y="784"/>
                  </a:lnTo>
                  <a:lnTo>
                    <a:pt x="1263" y="784"/>
                  </a:lnTo>
                  <a:lnTo>
                    <a:pt x="1263" y="798"/>
                  </a:lnTo>
                  <a:lnTo>
                    <a:pt x="1270" y="798"/>
                  </a:lnTo>
                  <a:lnTo>
                    <a:pt x="1270" y="801"/>
                  </a:lnTo>
                  <a:lnTo>
                    <a:pt x="1287" y="801"/>
                  </a:lnTo>
                  <a:lnTo>
                    <a:pt x="1287" y="808"/>
                  </a:lnTo>
                  <a:lnTo>
                    <a:pt x="1300" y="808"/>
                  </a:lnTo>
                  <a:lnTo>
                    <a:pt x="1300" y="812"/>
                  </a:lnTo>
                  <a:lnTo>
                    <a:pt x="1307" y="812"/>
                  </a:lnTo>
                  <a:lnTo>
                    <a:pt x="1307" y="818"/>
                  </a:lnTo>
                  <a:lnTo>
                    <a:pt x="1314" y="818"/>
                  </a:lnTo>
                  <a:lnTo>
                    <a:pt x="1314" y="829"/>
                  </a:lnTo>
                  <a:lnTo>
                    <a:pt x="1321" y="829"/>
                  </a:lnTo>
                  <a:lnTo>
                    <a:pt x="1321" y="839"/>
                  </a:lnTo>
                  <a:lnTo>
                    <a:pt x="1328" y="839"/>
                  </a:lnTo>
                  <a:lnTo>
                    <a:pt x="1328" y="846"/>
                  </a:lnTo>
                  <a:lnTo>
                    <a:pt x="1338" y="846"/>
                  </a:lnTo>
                  <a:lnTo>
                    <a:pt x="1338" y="849"/>
                  </a:lnTo>
                  <a:lnTo>
                    <a:pt x="1348" y="849"/>
                  </a:lnTo>
                  <a:lnTo>
                    <a:pt x="1348" y="859"/>
                  </a:lnTo>
                  <a:lnTo>
                    <a:pt x="1355" y="859"/>
                  </a:lnTo>
                  <a:lnTo>
                    <a:pt x="1355" y="869"/>
                  </a:lnTo>
                  <a:lnTo>
                    <a:pt x="1372" y="869"/>
                  </a:lnTo>
                  <a:lnTo>
                    <a:pt x="1372" y="893"/>
                  </a:lnTo>
                  <a:lnTo>
                    <a:pt x="1382" y="893"/>
                  </a:lnTo>
                  <a:lnTo>
                    <a:pt x="1382" y="903"/>
                  </a:lnTo>
                  <a:lnTo>
                    <a:pt x="1385" y="903"/>
                  </a:lnTo>
                  <a:lnTo>
                    <a:pt x="1385" y="913"/>
                  </a:lnTo>
                  <a:lnTo>
                    <a:pt x="1395" y="913"/>
                  </a:lnTo>
                  <a:lnTo>
                    <a:pt x="1395" y="924"/>
                  </a:lnTo>
                  <a:lnTo>
                    <a:pt x="1399" y="924"/>
                  </a:lnTo>
                  <a:lnTo>
                    <a:pt x="1399" y="930"/>
                  </a:lnTo>
                  <a:lnTo>
                    <a:pt x="1412" y="930"/>
                  </a:lnTo>
                  <a:lnTo>
                    <a:pt x="1412" y="934"/>
                  </a:lnTo>
                  <a:lnTo>
                    <a:pt x="1416" y="934"/>
                  </a:lnTo>
                  <a:lnTo>
                    <a:pt x="1416" y="951"/>
                  </a:lnTo>
                  <a:lnTo>
                    <a:pt x="1426" y="951"/>
                  </a:lnTo>
                  <a:lnTo>
                    <a:pt x="1426" y="961"/>
                  </a:lnTo>
                  <a:lnTo>
                    <a:pt x="1429" y="961"/>
                  </a:lnTo>
                  <a:lnTo>
                    <a:pt x="1429" y="971"/>
                  </a:lnTo>
                  <a:lnTo>
                    <a:pt x="1440" y="971"/>
                  </a:lnTo>
                  <a:lnTo>
                    <a:pt x="1440" y="978"/>
                  </a:lnTo>
                  <a:lnTo>
                    <a:pt x="1467" y="978"/>
                  </a:lnTo>
                  <a:lnTo>
                    <a:pt x="1467" y="981"/>
                  </a:lnTo>
                  <a:lnTo>
                    <a:pt x="1484" y="981"/>
                  </a:lnTo>
                  <a:lnTo>
                    <a:pt x="1484" y="988"/>
                  </a:lnTo>
                  <a:lnTo>
                    <a:pt x="1494" y="988"/>
                  </a:lnTo>
                  <a:lnTo>
                    <a:pt x="1494" y="998"/>
                  </a:lnTo>
                  <a:lnTo>
                    <a:pt x="1507" y="998"/>
                  </a:lnTo>
                  <a:lnTo>
                    <a:pt x="1507" y="1002"/>
                  </a:lnTo>
                  <a:lnTo>
                    <a:pt x="1514" y="1002"/>
                  </a:lnTo>
                  <a:lnTo>
                    <a:pt x="1514" y="1009"/>
                  </a:lnTo>
                  <a:lnTo>
                    <a:pt x="1524" y="1009"/>
                  </a:lnTo>
                  <a:lnTo>
                    <a:pt x="1524" y="1012"/>
                  </a:lnTo>
                  <a:lnTo>
                    <a:pt x="1541" y="1012"/>
                  </a:lnTo>
                  <a:lnTo>
                    <a:pt x="1541" y="1019"/>
                  </a:lnTo>
                  <a:lnTo>
                    <a:pt x="1545" y="1019"/>
                  </a:lnTo>
                  <a:lnTo>
                    <a:pt x="1545" y="1026"/>
                  </a:lnTo>
                  <a:lnTo>
                    <a:pt x="1552" y="1026"/>
                  </a:lnTo>
                  <a:lnTo>
                    <a:pt x="1552" y="1029"/>
                  </a:lnTo>
                  <a:lnTo>
                    <a:pt x="1555" y="1029"/>
                  </a:lnTo>
                  <a:lnTo>
                    <a:pt x="1555" y="1036"/>
                  </a:lnTo>
                  <a:lnTo>
                    <a:pt x="1565" y="1036"/>
                  </a:lnTo>
                  <a:lnTo>
                    <a:pt x="1565" y="1046"/>
                  </a:lnTo>
                  <a:lnTo>
                    <a:pt x="1569" y="1046"/>
                  </a:lnTo>
                  <a:lnTo>
                    <a:pt x="1569" y="1059"/>
                  </a:lnTo>
                  <a:lnTo>
                    <a:pt x="1579" y="1059"/>
                  </a:lnTo>
                  <a:lnTo>
                    <a:pt x="1579" y="1066"/>
                  </a:lnTo>
                  <a:lnTo>
                    <a:pt x="1586" y="1066"/>
                  </a:lnTo>
                  <a:lnTo>
                    <a:pt x="1586" y="1073"/>
                  </a:lnTo>
                  <a:lnTo>
                    <a:pt x="1599" y="1073"/>
                  </a:lnTo>
                  <a:lnTo>
                    <a:pt x="1599" y="1076"/>
                  </a:lnTo>
                  <a:lnTo>
                    <a:pt x="1602" y="1076"/>
                  </a:lnTo>
                  <a:lnTo>
                    <a:pt x="1602" y="1083"/>
                  </a:lnTo>
                  <a:lnTo>
                    <a:pt x="1609" y="1083"/>
                  </a:lnTo>
                  <a:lnTo>
                    <a:pt x="1609" y="1087"/>
                  </a:lnTo>
                  <a:lnTo>
                    <a:pt x="1623" y="1087"/>
                  </a:lnTo>
                  <a:lnTo>
                    <a:pt x="1623" y="1093"/>
                  </a:lnTo>
                  <a:lnTo>
                    <a:pt x="1626" y="1093"/>
                  </a:lnTo>
                  <a:lnTo>
                    <a:pt x="1626" y="1114"/>
                  </a:lnTo>
                  <a:lnTo>
                    <a:pt x="1640" y="1114"/>
                  </a:lnTo>
                  <a:lnTo>
                    <a:pt x="1640" y="1124"/>
                  </a:lnTo>
                  <a:lnTo>
                    <a:pt x="1653" y="1124"/>
                  </a:lnTo>
                  <a:lnTo>
                    <a:pt x="1653" y="1134"/>
                  </a:lnTo>
                  <a:lnTo>
                    <a:pt x="1667" y="1134"/>
                  </a:lnTo>
                  <a:lnTo>
                    <a:pt x="1667" y="1141"/>
                  </a:lnTo>
                  <a:lnTo>
                    <a:pt x="1670" y="1141"/>
                  </a:lnTo>
                  <a:lnTo>
                    <a:pt x="1670" y="1144"/>
                  </a:lnTo>
                  <a:lnTo>
                    <a:pt x="1681" y="1144"/>
                  </a:lnTo>
                  <a:lnTo>
                    <a:pt x="1681" y="1151"/>
                  </a:lnTo>
                  <a:lnTo>
                    <a:pt x="1694" y="1151"/>
                  </a:lnTo>
                  <a:lnTo>
                    <a:pt x="1694" y="1158"/>
                  </a:lnTo>
                  <a:lnTo>
                    <a:pt x="1698" y="1158"/>
                  </a:lnTo>
                  <a:lnTo>
                    <a:pt x="1698" y="1161"/>
                  </a:lnTo>
                  <a:lnTo>
                    <a:pt x="1701" y="1161"/>
                  </a:lnTo>
                  <a:lnTo>
                    <a:pt x="1701" y="1168"/>
                  </a:lnTo>
                  <a:lnTo>
                    <a:pt x="1711" y="1168"/>
                  </a:lnTo>
                  <a:lnTo>
                    <a:pt x="1711" y="1171"/>
                  </a:lnTo>
                  <a:lnTo>
                    <a:pt x="1714" y="1171"/>
                  </a:lnTo>
                  <a:lnTo>
                    <a:pt x="1714" y="1178"/>
                  </a:lnTo>
                  <a:lnTo>
                    <a:pt x="1725" y="1178"/>
                  </a:lnTo>
                  <a:lnTo>
                    <a:pt x="1742" y="1178"/>
                  </a:lnTo>
                  <a:lnTo>
                    <a:pt x="1742" y="1188"/>
                  </a:lnTo>
                  <a:lnTo>
                    <a:pt x="1759" y="1188"/>
                  </a:lnTo>
                  <a:lnTo>
                    <a:pt x="1759" y="1195"/>
                  </a:lnTo>
                  <a:lnTo>
                    <a:pt x="1765" y="1195"/>
                  </a:lnTo>
                  <a:lnTo>
                    <a:pt x="1765" y="1199"/>
                  </a:lnTo>
                  <a:lnTo>
                    <a:pt x="1769" y="1199"/>
                  </a:lnTo>
                  <a:lnTo>
                    <a:pt x="1769" y="1205"/>
                  </a:lnTo>
                  <a:lnTo>
                    <a:pt x="1779" y="1205"/>
                  </a:lnTo>
                  <a:lnTo>
                    <a:pt x="1782" y="1205"/>
                  </a:lnTo>
                  <a:lnTo>
                    <a:pt x="1782" y="1216"/>
                  </a:lnTo>
                  <a:lnTo>
                    <a:pt x="1789" y="1216"/>
                  </a:lnTo>
                  <a:lnTo>
                    <a:pt x="1789" y="1226"/>
                  </a:lnTo>
                  <a:lnTo>
                    <a:pt x="1823" y="1226"/>
                  </a:lnTo>
                  <a:lnTo>
                    <a:pt x="1823" y="1233"/>
                  </a:lnTo>
                  <a:lnTo>
                    <a:pt x="1837" y="1233"/>
                  </a:lnTo>
                  <a:lnTo>
                    <a:pt x="1837" y="1236"/>
                  </a:lnTo>
                  <a:lnTo>
                    <a:pt x="1843" y="1236"/>
                  </a:lnTo>
                  <a:lnTo>
                    <a:pt x="1843" y="1243"/>
                  </a:lnTo>
                  <a:lnTo>
                    <a:pt x="1854" y="1243"/>
                  </a:lnTo>
                  <a:lnTo>
                    <a:pt x="1854" y="1246"/>
                  </a:lnTo>
                  <a:lnTo>
                    <a:pt x="1867" y="1246"/>
                  </a:lnTo>
                  <a:lnTo>
                    <a:pt x="1867" y="1260"/>
                  </a:lnTo>
                  <a:lnTo>
                    <a:pt x="1871" y="1260"/>
                  </a:lnTo>
                  <a:lnTo>
                    <a:pt x="1871" y="1263"/>
                  </a:lnTo>
                  <a:lnTo>
                    <a:pt x="1874" y="1263"/>
                  </a:lnTo>
                  <a:lnTo>
                    <a:pt x="1874" y="1270"/>
                  </a:lnTo>
                  <a:lnTo>
                    <a:pt x="1884" y="1270"/>
                  </a:lnTo>
                  <a:lnTo>
                    <a:pt x="1884" y="1280"/>
                  </a:lnTo>
                  <a:lnTo>
                    <a:pt x="1894" y="1280"/>
                  </a:lnTo>
                  <a:lnTo>
                    <a:pt x="1894" y="1284"/>
                  </a:lnTo>
                  <a:lnTo>
                    <a:pt x="1908" y="1284"/>
                  </a:lnTo>
                  <a:lnTo>
                    <a:pt x="1908" y="1290"/>
                  </a:lnTo>
                  <a:lnTo>
                    <a:pt x="1915" y="1290"/>
                  </a:lnTo>
                  <a:lnTo>
                    <a:pt x="1915" y="1307"/>
                  </a:lnTo>
                  <a:lnTo>
                    <a:pt x="1918" y="1307"/>
                  </a:lnTo>
                  <a:lnTo>
                    <a:pt x="1918" y="1317"/>
                  </a:lnTo>
                  <a:lnTo>
                    <a:pt x="1928" y="1317"/>
                  </a:lnTo>
                  <a:lnTo>
                    <a:pt x="1928" y="1324"/>
                  </a:lnTo>
                  <a:lnTo>
                    <a:pt x="1932" y="1324"/>
                  </a:lnTo>
                  <a:lnTo>
                    <a:pt x="1942" y="1324"/>
                  </a:lnTo>
                  <a:lnTo>
                    <a:pt x="1945" y="1324"/>
                  </a:lnTo>
                  <a:lnTo>
                    <a:pt x="1952" y="1324"/>
                  </a:lnTo>
                  <a:lnTo>
                    <a:pt x="1952" y="1328"/>
                  </a:lnTo>
                  <a:lnTo>
                    <a:pt x="1955" y="1328"/>
                  </a:lnTo>
                  <a:lnTo>
                    <a:pt x="1955" y="1334"/>
                  </a:lnTo>
                  <a:lnTo>
                    <a:pt x="1959" y="1334"/>
                  </a:lnTo>
                  <a:lnTo>
                    <a:pt x="1966" y="1334"/>
                  </a:lnTo>
                  <a:lnTo>
                    <a:pt x="1966" y="1341"/>
                  </a:lnTo>
                  <a:lnTo>
                    <a:pt x="1969" y="1341"/>
                  </a:lnTo>
                  <a:lnTo>
                    <a:pt x="1972" y="1341"/>
                  </a:lnTo>
                  <a:lnTo>
                    <a:pt x="1972" y="1345"/>
                  </a:lnTo>
                  <a:lnTo>
                    <a:pt x="1983" y="1345"/>
                  </a:lnTo>
                  <a:lnTo>
                    <a:pt x="1983" y="1351"/>
                  </a:lnTo>
                  <a:lnTo>
                    <a:pt x="1986" y="1351"/>
                  </a:lnTo>
                  <a:lnTo>
                    <a:pt x="1986" y="1355"/>
                  </a:lnTo>
                  <a:lnTo>
                    <a:pt x="1989" y="1355"/>
                  </a:lnTo>
                  <a:lnTo>
                    <a:pt x="1996" y="1355"/>
                  </a:lnTo>
                  <a:lnTo>
                    <a:pt x="1996" y="1362"/>
                  </a:lnTo>
                  <a:lnTo>
                    <a:pt x="2000" y="1362"/>
                  </a:lnTo>
                  <a:lnTo>
                    <a:pt x="2000" y="1372"/>
                  </a:lnTo>
                  <a:lnTo>
                    <a:pt x="2003" y="1372"/>
                  </a:lnTo>
                  <a:lnTo>
                    <a:pt x="2003" y="1379"/>
                  </a:lnTo>
                  <a:lnTo>
                    <a:pt x="2027" y="1379"/>
                  </a:lnTo>
                  <a:lnTo>
                    <a:pt x="2027" y="1389"/>
                  </a:lnTo>
                  <a:lnTo>
                    <a:pt x="2034" y="1389"/>
                  </a:lnTo>
                  <a:lnTo>
                    <a:pt x="2034" y="1402"/>
                  </a:lnTo>
                  <a:lnTo>
                    <a:pt x="2044" y="1402"/>
                  </a:lnTo>
                  <a:lnTo>
                    <a:pt x="2044" y="1413"/>
                  </a:lnTo>
                  <a:lnTo>
                    <a:pt x="2057" y="1413"/>
                  </a:lnTo>
                  <a:lnTo>
                    <a:pt x="2057" y="1419"/>
                  </a:lnTo>
                  <a:lnTo>
                    <a:pt x="2068" y="1419"/>
                  </a:lnTo>
                  <a:lnTo>
                    <a:pt x="2068" y="1423"/>
                  </a:lnTo>
                  <a:lnTo>
                    <a:pt x="2071" y="1423"/>
                  </a:lnTo>
                  <a:lnTo>
                    <a:pt x="2071" y="1436"/>
                  </a:lnTo>
                  <a:lnTo>
                    <a:pt x="2074" y="1436"/>
                  </a:lnTo>
                  <a:lnTo>
                    <a:pt x="2084" y="1436"/>
                  </a:lnTo>
                  <a:lnTo>
                    <a:pt x="2084" y="1440"/>
                  </a:lnTo>
                  <a:lnTo>
                    <a:pt x="2088" y="1440"/>
                  </a:lnTo>
                  <a:lnTo>
                    <a:pt x="2088" y="1446"/>
                  </a:lnTo>
                  <a:lnTo>
                    <a:pt x="2091" y="1446"/>
                  </a:lnTo>
                  <a:lnTo>
                    <a:pt x="2098" y="1446"/>
                  </a:lnTo>
                  <a:lnTo>
                    <a:pt x="2098" y="1453"/>
                  </a:lnTo>
                  <a:lnTo>
                    <a:pt x="2101" y="1453"/>
                  </a:lnTo>
                  <a:lnTo>
                    <a:pt x="2101" y="1457"/>
                  </a:lnTo>
                  <a:lnTo>
                    <a:pt x="2118" y="1457"/>
                  </a:lnTo>
                  <a:lnTo>
                    <a:pt x="2118" y="1463"/>
                  </a:lnTo>
                  <a:lnTo>
                    <a:pt x="2125" y="1463"/>
                  </a:lnTo>
                  <a:lnTo>
                    <a:pt x="2142" y="1463"/>
                  </a:lnTo>
                  <a:lnTo>
                    <a:pt x="2142" y="1470"/>
                  </a:lnTo>
                  <a:lnTo>
                    <a:pt x="2146" y="1470"/>
                  </a:lnTo>
                  <a:lnTo>
                    <a:pt x="2146" y="1474"/>
                  </a:lnTo>
                  <a:lnTo>
                    <a:pt x="2159" y="1474"/>
                  </a:lnTo>
                  <a:lnTo>
                    <a:pt x="2159" y="1480"/>
                  </a:lnTo>
                  <a:lnTo>
                    <a:pt x="2163" y="1480"/>
                  </a:lnTo>
                  <a:lnTo>
                    <a:pt x="2163" y="1487"/>
                  </a:lnTo>
                  <a:lnTo>
                    <a:pt x="2173" y="1487"/>
                  </a:lnTo>
                  <a:lnTo>
                    <a:pt x="2186" y="1487"/>
                  </a:lnTo>
                  <a:lnTo>
                    <a:pt x="2186" y="1494"/>
                  </a:lnTo>
                  <a:lnTo>
                    <a:pt x="2190" y="1494"/>
                  </a:lnTo>
                  <a:lnTo>
                    <a:pt x="2190" y="1504"/>
                  </a:lnTo>
                  <a:lnTo>
                    <a:pt x="2196" y="1504"/>
                  </a:lnTo>
                  <a:lnTo>
                    <a:pt x="2196" y="1511"/>
                  </a:lnTo>
                  <a:lnTo>
                    <a:pt x="2200" y="1511"/>
                  </a:lnTo>
                  <a:lnTo>
                    <a:pt x="2200" y="1514"/>
                  </a:lnTo>
                  <a:lnTo>
                    <a:pt x="2203" y="1514"/>
                  </a:lnTo>
                  <a:lnTo>
                    <a:pt x="2203" y="1521"/>
                  </a:lnTo>
                  <a:lnTo>
                    <a:pt x="2220" y="1521"/>
                  </a:lnTo>
                  <a:lnTo>
                    <a:pt x="2220" y="1528"/>
                  </a:lnTo>
                  <a:lnTo>
                    <a:pt x="2227" y="1528"/>
                  </a:lnTo>
                  <a:lnTo>
                    <a:pt x="2241" y="1528"/>
                  </a:lnTo>
                  <a:lnTo>
                    <a:pt x="2244" y="1528"/>
                  </a:lnTo>
                  <a:lnTo>
                    <a:pt x="2261" y="1528"/>
                  </a:lnTo>
                  <a:lnTo>
                    <a:pt x="2268" y="1528"/>
                  </a:lnTo>
                  <a:lnTo>
                    <a:pt x="2268" y="1535"/>
                  </a:lnTo>
                  <a:lnTo>
                    <a:pt x="2271" y="1535"/>
                  </a:lnTo>
                  <a:lnTo>
                    <a:pt x="2271" y="1538"/>
                  </a:lnTo>
                  <a:lnTo>
                    <a:pt x="2275" y="1538"/>
                  </a:lnTo>
                  <a:lnTo>
                    <a:pt x="2278" y="1538"/>
                  </a:lnTo>
                  <a:lnTo>
                    <a:pt x="2278" y="1545"/>
                  </a:lnTo>
                  <a:lnTo>
                    <a:pt x="2288" y="1545"/>
                  </a:lnTo>
                  <a:lnTo>
                    <a:pt x="2288" y="1552"/>
                  </a:lnTo>
                  <a:lnTo>
                    <a:pt x="2298" y="1552"/>
                  </a:lnTo>
                  <a:lnTo>
                    <a:pt x="2298" y="1559"/>
                  </a:lnTo>
                  <a:lnTo>
                    <a:pt x="2302" y="1559"/>
                  </a:lnTo>
                  <a:lnTo>
                    <a:pt x="2305" y="1559"/>
                  </a:lnTo>
                  <a:lnTo>
                    <a:pt x="2305" y="1565"/>
                  </a:lnTo>
                  <a:lnTo>
                    <a:pt x="2312" y="1565"/>
                  </a:lnTo>
                  <a:lnTo>
                    <a:pt x="2319" y="1565"/>
                  </a:lnTo>
                  <a:lnTo>
                    <a:pt x="2319" y="1572"/>
                  </a:lnTo>
                  <a:lnTo>
                    <a:pt x="2325" y="1572"/>
                  </a:lnTo>
                  <a:lnTo>
                    <a:pt x="2329" y="1572"/>
                  </a:lnTo>
                  <a:lnTo>
                    <a:pt x="2329" y="1579"/>
                  </a:lnTo>
                  <a:lnTo>
                    <a:pt x="2332" y="1579"/>
                  </a:lnTo>
                  <a:lnTo>
                    <a:pt x="2346" y="1579"/>
                  </a:lnTo>
                  <a:lnTo>
                    <a:pt x="2349" y="1579"/>
                  </a:lnTo>
                  <a:lnTo>
                    <a:pt x="2359" y="1579"/>
                  </a:lnTo>
                  <a:lnTo>
                    <a:pt x="2359" y="1589"/>
                  </a:lnTo>
                  <a:lnTo>
                    <a:pt x="2363" y="1589"/>
                  </a:lnTo>
                  <a:lnTo>
                    <a:pt x="2370" y="1589"/>
                  </a:lnTo>
                  <a:lnTo>
                    <a:pt x="2383" y="1589"/>
                  </a:lnTo>
                  <a:lnTo>
                    <a:pt x="2387" y="1589"/>
                  </a:lnTo>
                  <a:lnTo>
                    <a:pt x="2387" y="1599"/>
                  </a:lnTo>
                  <a:lnTo>
                    <a:pt x="2390" y="1599"/>
                  </a:lnTo>
                  <a:lnTo>
                    <a:pt x="2390" y="1606"/>
                  </a:lnTo>
                  <a:lnTo>
                    <a:pt x="2397" y="1606"/>
                  </a:lnTo>
                  <a:lnTo>
                    <a:pt x="2400" y="1606"/>
                  </a:lnTo>
                  <a:lnTo>
                    <a:pt x="2400" y="1613"/>
                  </a:lnTo>
                  <a:lnTo>
                    <a:pt x="2404" y="1613"/>
                  </a:lnTo>
                  <a:lnTo>
                    <a:pt x="2404" y="1620"/>
                  </a:lnTo>
                  <a:lnTo>
                    <a:pt x="2407" y="1620"/>
                  </a:lnTo>
                  <a:lnTo>
                    <a:pt x="2414" y="1620"/>
                  </a:lnTo>
                  <a:lnTo>
                    <a:pt x="2427" y="1620"/>
                  </a:lnTo>
                  <a:lnTo>
                    <a:pt x="2427" y="1626"/>
                  </a:lnTo>
                  <a:lnTo>
                    <a:pt x="2431" y="1626"/>
                  </a:lnTo>
                  <a:lnTo>
                    <a:pt x="2434" y="1626"/>
                  </a:lnTo>
                  <a:lnTo>
                    <a:pt x="2434" y="1633"/>
                  </a:lnTo>
                  <a:lnTo>
                    <a:pt x="2448" y="1633"/>
                  </a:lnTo>
                  <a:lnTo>
                    <a:pt x="2448" y="1640"/>
                  </a:lnTo>
                  <a:lnTo>
                    <a:pt x="2454" y="1640"/>
                  </a:lnTo>
                  <a:lnTo>
                    <a:pt x="2458" y="1640"/>
                  </a:lnTo>
                  <a:lnTo>
                    <a:pt x="2458" y="1647"/>
                  </a:lnTo>
                  <a:lnTo>
                    <a:pt x="2468" y="1647"/>
                  </a:lnTo>
                  <a:lnTo>
                    <a:pt x="2471" y="1647"/>
                  </a:lnTo>
                  <a:lnTo>
                    <a:pt x="2471" y="1657"/>
                  </a:lnTo>
                  <a:lnTo>
                    <a:pt x="2478" y="1657"/>
                  </a:lnTo>
                  <a:lnTo>
                    <a:pt x="2478" y="1671"/>
                  </a:lnTo>
                  <a:lnTo>
                    <a:pt x="2488" y="1671"/>
                  </a:lnTo>
                  <a:lnTo>
                    <a:pt x="2492" y="1671"/>
                  </a:lnTo>
                  <a:lnTo>
                    <a:pt x="2502" y="1671"/>
                  </a:lnTo>
                  <a:lnTo>
                    <a:pt x="2502" y="1688"/>
                  </a:lnTo>
                  <a:lnTo>
                    <a:pt x="2512" y="1688"/>
                  </a:lnTo>
                  <a:lnTo>
                    <a:pt x="2519" y="1688"/>
                  </a:lnTo>
                  <a:lnTo>
                    <a:pt x="2533" y="1688"/>
                  </a:lnTo>
                  <a:lnTo>
                    <a:pt x="2536" y="1688"/>
                  </a:lnTo>
                  <a:lnTo>
                    <a:pt x="2550" y="1688"/>
                  </a:lnTo>
                  <a:lnTo>
                    <a:pt x="2550" y="1694"/>
                  </a:lnTo>
                  <a:lnTo>
                    <a:pt x="2556" y="1694"/>
                  </a:lnTo>
                  <a:lnTo>
                    <a:pt x="2570" y="1694"/>
                  </a:lnTo>
                  <a:lnTo>
                    <a:pt x="2573" y="1694"/>
                  </a:lnTo>
                  <a:lnTo>
                    <a:pt x="2587" y="1694"/>
                  </a:lnTo>
                  <a:lnTo>
                    <a:pt x="2594" y="1694"/>
                  </a:lnTo>
                  <a:lnTo>
                    <a:pt x="2594" y="1705"/>
                  </a:lnTo>
                  <a:lnTo>
                    <a:pt x="2600" y="1705"/>
                  </a:lnTo>
                  <a:lnTo>
                    <a:pt x="2600" y="1711"/>
                  </a:lnTo>
                  <a:lnTo>
                    <a:pt x="2614" y="1711"/>
                  </a:lnTo>
                  <a:lnTo>
                    <a:pt x="2614" y="1721"/>
                  </a:lnTo>
                  <a:lnTo>
                    <a:pt x="2617" y="1721"/>
                  </a:lnTo>
                  <a:lnTo>
                    <a:pt x="2617" y="1728"/>
                  </a:lnTo>
                  <a:lnTo>
                    <a:pt x="2628" y="1728"/>
                  </a:lnTo>
                  <a:lnTo>
                    <a:pt x="2628" y="1738"/>
                  </a:lnTo>
                  <a:lnTo>
                    <a:pt x="2641" y="1738"/>
                  </a:lnTo>
                  <a:lnTo>
                    <a:pt x="2648" y="1738"/>
                  </a:lnTo>
                  <a:lnTo>
                    <a:pt x="2651" y="1738"/>
                  </a:lnTo>
                  <a:lnTo>
                    <a:pt x="2658" y="1738"/>
                  </a:lnTo>
                  <a:lnTo>
                    <a:pt x="2662" y="1738"/>
                  </a:lnTo>
                  <a:lnTo>
                    <a:pt x="2665" y="1738"/>
                  </a:lnTo>
                  <a:lnTo>
                    <a:pt x="2665" y="1745"/>
                  </a:lnTo>
                  <a:lnTo>
                    <a:pt x="2672" y="1745"/>
                  </a:lnTo>
                  <a:lnTo>
                    <a:pt x="2675" y="1745"/>
                  </a:lnTo>
                  <a:lnTo>
                    <a:pt x="2678" y="1745"/>
                  </a:lnTo>
                  <a:lnTo>
                    <a:pt x="2685" y="1745"/>
                  </a:lnTo>
                  <a:lnTo>
                    <a:pt x="2689" y="1745"/>
                  </a:lnTo>
                  <a:lnTo>
                    <a:pt x="2689" y="1755"/>
                  </a:lnTo>
                  <a:lnTo>
                    <a:pt x="2699" y="1755"/>
                  </a:lnTo>
                  <a:lnTo>
                    <a:pt x="2699" y="1766"/>
                  </a:lnTo>
                  <a:lnTo>
                    <a:pt x="2702" y="1766"/>
                  </a:lnTo>
                  <a:lnTo>
                    <a:pt x="2702" y="1776"/>
                  </a:lnTo>
                  <a:lnTo>
                    <a:pt x="2712" y="1776"/>
                  </a:lnTo>
                  <a:lnTo>
                    <a:pt x="2716" y="1776"/>
                  </a:lnTo>
                  <a:lnTo>
                    <a:pt x="2736" y="1776"/>
                  </a:lnTo>
                  <a:lnTo>
                    <a:pt x="2743" y="1776"/>
                  </a:lnTo>
                  <a:lnTo>
                    <a:pt x="2763" y="1776"/>
                  </a:lnTo>
                  <a:lnTo>
                    <a:pt x="2770" y="1776"/>
                  </a:lnTo>
                  <a:lnTo>
                    <a:pt x="2770" y="1786"/>
                  </a:lnTo>
                  <a:lnTo>
                    <a:pt x="2777" y="1786"/>
                  </a:lnTo>
                  <a:lnTo>
                    <a:pt x="2780" y="1786"/>
                  </a:lnTo>
                  <a:lnTo>
                    <a:pt x="2780" y="1796"/>
                  </a:lnTo>
                  <a:lnTo>
                    <a:pt x="2787" y="1796"/>
                  </a:lnTo>
                  <a:lnTo>
                    <a:pt x="2787" y="1806"/>
                  </a:lnTo>
                  <a:lnTo>
                    <a:pt x="2790" y="1806"/>
                  </a:lnTo>
                  <a:lnTo>
                    <a:pt x="2804" y="1806"/>
                  </a:lnTo>
                  <a:lnTo>
                    <a:pt x="2807" y="1806"/>
                  </a:lnTo>
                  <a:lnTo>
                    <a:pt x="2807" y="1820"/>
                  </a:lnTo>
                  <a:lnTo>
                    <a:pt x="2828" y="1820"/>
                  </a:lnTo>
                  <a:lnTo>
                    <a:pt x="2828" y="1830"/>
                  </a:lnTo>
                  <a:lnTo>
                    <a:pt x="2831" y="1830"/>
                  </a:lnTo>
                  <a:lnTo>
                    <a:pt x="2831" y="1840"/>
                  </a:lnTo>
                  <a:lnTo>
                    <a:pt x="2838" y="1840"/>
                  </a:lnTo>
                  <a:lnTo>
                    <a:pt x="2838" y="1854"/>
                  </a:lnTo>
                  <a:lnTo>
                    <a:pt x="2845" y="1854"/>
                  </a:lnTo>
                  <a:lnTo>
                    <a:pt x="2872" y="1854"/>
                  </a:lnTo>
                  <a:lnTo>
                    <a:pt x="2886" y="1854"/>
                  </a:lnTo>
                  <a:lnTo>
                    <a:pt x="2886" y="1864"/>
                  </a:lnTo>
                  <a:lnTo>
                    <a:pt x="2889" y="1864"/>
                  </a:lnTo>
                  <a:lnTo>
                    <a:pt x="2892" y="1864"/>
                  </a:lnTo>
                  <a:lnTo>
                    <a:pt x="2896" y="1864"/>
                  </a:lnTo>
                  <a:lnTo>
                    <a:pt x="2896" y="1878"/>
                  </a:lnTo>
                  <a:lnTo>
                    <a:pt x="2906" y="1878"/>
                  </a:lnTo>
                  <a:lnTo>
                    <a:pt x="2909" y="1878"/>
                  </a:lnTo>
                  <a:lnTo>
                    <a:pt x="2923" y="1878"/>
                  </a:lnTo>
                  <a:lnTo>
                    <a:pt x="2930" y="1878"/>
                  </a:lnTo>
                  <a:lnTo>
                    <a:pt x="2933" y="1878"/>
                  </a:lnTo>
                  <a:lnTo>
                    <a:pt x="2933" y="1891"/>
                  </a:lnTo>
                  <a:lnTo>
                    <a:pt x="2950" y="1891"/>
                  </a:lnTo>
                  <a:lnTo>
                    <a:pt x="2950" y="1905"/>
                  </a:lnTo>
                  <a:lnTo>
                    <a:pt x="2960" y="1905"/>
                  </a:lnTo>
                  <a:lnTo>
                    <a:pt x="2967" y="1905"/>
                  </a:lnTo>
                  <a:lnTo>
                    <a:pt x="2991" y="1905"/>
                  </a:lnTo>
                  <a:lnTo>
                    <a:pt x="2991" y="1935"/>
                  </a:lnTo>
                  <a:lnTo>
                    <a:pt x="2994" y="1935"/>
                  </a:lnTo>
                  <a:lnTo>
                    <a:pt x="3004" y="1935"/>
                  </a:lnTo>
                  <a:lnTo>
                    <a:pt x="3021" y="1935"/>
                  </a:lnTo>
                  <a:lnTo>
                    <a:pt x="3038" y="1935"/>
                  </a:lnTo>
                  <a:lnTo>
                    <a:pt x="3052" y="1935"/>
                  </a:lnTo>
                  <a:lnTo>
                    <a:pt x="3052" y="1952"/>
                  </a:lnTo>
                  <a:lnTo>
                    <a:pt x="3062" y="1952"/>
                  </a:lnTo>
                  <a:lnTo>
                    <a:pt x="3065" y="1952"/>
                  </a:lnTo>
                  <a:lnTo>
                    <a:pt x="3079" y="1952"/>
                  </a:lnTo>
                  <a:lnTo>
                    <a:pt x="3086" y="1952"/>
                  </a:lnTo>
                  <a:lnTo>
                    <a:pt x="3116" y="1952"/>
                  </a:lnTo>
                  <a:lnTo>
                    <a:pt x="3130" y="1952"/>
                  </a:lnTo>
                  <a:lnTo>
                    <a:pt x="3144" y="1952"/>
                  </a:lnTo>
                  <a:lnTo>
                    <a:pt x="3154" y="1952"/>
                  </a:lnTo>
                  <a:lnTo>
                    <a:pt x="3160" y="1952"/>
                  </a:lnTo>
                  <a:lnTo>
                    <a:pt x="3160" y="1973"/>
                  </a:lnTo>
                  <a:lnTo>
                    <a:pt x="3194" y="1973"/>
                  </a:lnTo>
                  <a:lnTo>
                    <a:pt x="3194" y="1993"/>
                  </a:lnTo>
                  <a:lnTo>
                    <a:pt x="3201" y="1993"/>
                  </a:lnTo>
                  <a:lnTo>
                    <a:pt x="3225" y="1993"/>
                  </a:lnTo>
                  <a:lnTo>
                    <a:pt x="3225" y="2017"/>
                  </a:lnTo>
                  <a:lnTo>
                    <a:pt x="3232" y="2017"/>
                  </a:lnTo>
                  <a:lnTo>
                    <a:pt x="3235" y="2017"/>
                  </a:lnTo>
                  <a:lnTo>
                    <a:pt x="3252" y="2017"/>
                  </a:lnTo>
                  <a:lnTo>
                    <a:pt x="3303" y="2017"/>
                  </a:lnTo>
                  <a:lnTo>
                    <a:pt x="3310" y="2017"/>
                  </a:lnTo>
                  <a:lnTo>
                    <a:pt x="3320" y="2017"/>
                  </a:lnTo>
                  <a:lnTo>
                    <a:pt x="3337" y="2017"/>
                  </a:lnTo>
                  <a:lnTo>
                    <a:pt x="3340" y="2017"/>
                  </a:lnTo>
                  <a:lnTo>
                    <a:pt x="3340" y="2044"/>
                  </a:lnTo>
                  <a:lnTo>
                    <a:pt x="3378" y="2044"/>
                  </a:lnTo>
                  <a:lnTo>
                    <a:pt x="3378" y="2068"/>
                  </a:lnTo>
                  <a:lnTo>
                    <a:pt x="3381" y="2068"/>
                  </a:lnTo>
                  <a:lnTo>
                    <a:pt x="3391" y="2068"/>
                  </a:lnTo>
                  <a:lnTo>
                    <a:pt x="3405" y="2068"/>
                  </a:lnTo>
                  <a:lnTo>
                    <a:pt x="3405" y="2098"/>
                  </a:lnTo>
                  <a:lnTo>
                    <a:pt x="3425" y="2098"/>
                  </a:lnTo>
                  <a:lnTo>
                    <a:pt x="3446" y="2098"/>
                  </a:lnTo>
                  <a:lnTo>
                    <a:pt x="3449" y="2098"/>
                  </a:lnTo>
                  <a:lnTo>
                    <a:pt x="3449" y="2132"/>
                  </a:lnTo>
                  <a:lnTo>
                    <a:pt x="3463" y="2132"/>
                  </a:lnTo>
                  <a:lnTo>
                    <a:pt x="3469" y="2132"/>
                  </a:lnTo>
                  <a:lnTo>
                    <a:pt x="3476" y="2132"/>
                  </a:lnTo>
                  <a:lnTo>
                    <a:pt x="3483" y="2132"/>
                  </a:lnTo>
                  <a:lnTo>
                    <a:pt x="3493" y="2132"/>
                  </a:lnTo>
                  <a:lnTo>
                    <a:pt x="3507" y="2132"/>
                  </a:lnTo>
                  <a:lnTo>
                    <a:pt x="3547" y="2132"/>
                  </a:lnTo>
                  <a:lnTo>
                    <a:pt x="3578" y="2132"/>
                  </a:lnTo>
                  <a:lnTo>
                    <a:pt x="3605" y="2132"/>
                  </a:lnTo>
                  <a:lnTo>
                    <a:pt x="3619" y="2132"/>
                  </a:lnTo>
                  <a:lnTo>
                    <a:pt x="3622" y="2132"/>
                  </a:lnTo>
                  <a:lnTo>
                    <a:pt x="3622" y="2197"/>
                  </a:lnTo>
                  <a:lnTo>
                    <a:pt x="3670" y="2197"/>
                  </a:lnTo>
                  <a:lnTo>
                    <a:pt x="3680" y="2197"/>
                  </a:lnTo>
                  <a:lnTo>
                    <a:pt x="3738" y="2197"/>
                  </a:lnTo>
                  <a:lnTo>
                    <a:pt x="3738" y="2292"/>
                  </a:lnTo>
                  <a:lnTo>
                    <a:pt x="3771" y="2292"/>
                  </a:lnTo>
                  <a:lnTo>
                    <a:pt x="3795" y="2292"/>
                  </a:lnTo>
                  <a:lnTo>
                    <a:pt x="3839" y="2292"/>
                  </a:lnTo>
                  <a:lnTo>
                    <a:pt x="3883" y="2292"/>
                  </a:lnTo>
                  <a:lnTo>
                    <a:pt x="4250" y="2292"/>
                  </a:lnTo>
                  <a:lnTo>
                    <a:pt x="4257" y="2292"/>
                  </a:lnTo>
                </a:path>
              </a:pathLst>
            </a:custGeom>
            <a:noFill/>
            <a:ln w="22225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900">
              <a:extLst>
                <a:ext uri="{FF2B5EF4-FFF2-40B4-BE49-F238E27FC236}">
                  <a16:creationId xmlns:a16="http://schemas.microsoft.com/office/drawing/2014/main" id="{FB8E3E23-A1D4-4840-AF5D-1D5F10F1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725" y="989570"/>
              <a:ext cx="3845466" cy="1981115"/>
            </a:xfrm>
            <a:custGeom>
              <a:avLst/>
              <a:gdLst>
                <a:gd name="T0" fmla="*/ 34 w 3663"/>
                <a:gd name="T1" fmla="*/ 0 h 2618"/>
                <a:gd name="T2" fmla="*/ 72 w 3663"/>
                <a:gd name="T3" fmla="*/ 21 h 2618"/>
                <a:gd name="T4" fmla="*/ 136 w 3663"/>
                <a:gd name="T5" fmla="*/ 31 h 2618"/>
                <a:gd name="T6" fmla="*/ 201 w 3663"/>
                <a:gd name="T7" fmla="*/ 55 h 2618"/>
                <a:gd name="T8" fmla="*/ 235 w 3663"/>
                <a:gd name="T9" fmla="*/ 109 h 2618"/>
                <a:gd name="T10" fmla="*/ 258 w 3663"/>
                <a:gd name="T11" fmla="*/ 143 h 2618"/>
                <a:gd name="T12" fmla="*/ 302 w 3663"/>
                <a:gd name="T13" fmla="*/ 190 h 2618"/>
                <a:gd name="T14" fmla="*/ 333 w 3663"/>
                <a:gd name="T15" fmla="*/ 234 h 2618"/>
                <a:gd name="T16" fmla="*/ 364 w 3663"/>
                <a:gd name="T17" fmla="*/ 282 h 2618"/>
                <a:gd name="T18" fmla="*/ 404 w 3663"/>
                <a:gd name="T19" fmla="*/ 336 h 2618"/>
                <a:gd name="T20" fmla="*/ 465 w 3663"/>
                <a:gd name="T21" fmla="*/ 384 h 2618"/>
                <a:gd name="T22" fmla="*/ 506 w 3663"/>
                <a:gd name="T23" fmla="*/ 418 h 2618"/>
                <a:gd name="T24" fmla="*/ 533 w 3663"/>
                <a:gd name="T25" fmla="*/ 509 h 2618"/>
                <a:gd name="T26" fmla="*/ 550 w 3663"/>
                <a:gd name="T27" fmla="*/ 557 h 2618"/>
                <a:gd name="T28" fmla="*/ 594 w 3663"/>
                <a:gd name="T29" fmla="*/ 601 h 2618"/>
                <a:gd name="T30" fmla="*/ 632 w 3663"/>
                <a:gd name="T31" fmla="*/ 635 h 2618"/>
                <a:gd name="T32" fmla="*/ 689 w 3663"/>
                <a:gd name="T33" fmla="*/ 672 h 2618"/>
                <a:gd name="T34" fmla="*/ 717 w 3663"/>
                <a:gd name="T35" fmla="*/ 740 h 2618"/>
                <a:gd name="T36" fmla="*/ 788 w 3663"/>
                <a:gd name="T37" fmla="*/ 778 h 2618"/>
                <a:gd name="T38" fmla="*/ 825 w 3663"/>
                <a:gd name="T39" fmla="*/ 825 h 2618"/>
                <a:gd name="T40" fmla="*/ 879 w 3663"/>
                <a:gd name="T41" fmla="*/ 873 h 2618"/>
                <a:gd name="T42" fmla="*/ 941 w 3663"/>
                <a:gd name="T43" fmla="*/ 930 h 2618"/>
                <a:gd name="T44" fmla="*/ 992 w 3663"/>
                <a:gd name="T45" fmla="*/ 964 h 2618"/>
                <a:gd name="T46" fmla="*/ 1042 w 3663"/>
                <a:gd name="T47" fmla="*/ 1012 h 2618"/>
                <a:gd name="T48" fmla="*/ 1097 w 3663"/>
                <a:gd name="T49" fmla="*/ 1049 h 2618"/>
                <a:gd name="T50" fmla="*/ 1151 w 3663"/>
                <a:gd name="T51" fmla="*/ 1083 h 2618"/>
                <a:gd name="T52" fmla="*/ 1205 w 3663"/>
                <a:gd name="T53" fmla="*/ 1121 h 2618"/>
                <a:gd name="T54" fmla="*/ 1256 w 3663"/>
                <a:gd name="T55" fmla="*/ 1178 h 2618"/>
                <a:gd name="T56" fmla="*/ 1294 w 3663"/>
                <a:gd name="T57" fmla="*/ 1216 h 2618"/>
                <a:gd name="T58" fmla="*/ 1368 w 3663"/>
                <a:gd name="T59" fmla="*/ 1273 h 2618"/>
                <a:gd name="T60" fmla="*/ 1436 w 3663"/>
                <a:gd name="T61" fmla="*/ 1334 h 2618"/>
                <a:gd name="T62" fmla="*/ 1457 w 3663"/>
                <a:gd name="T63" fmla="*/ 1382 h 2618"/>
                <a:gd name="T64" fmla="*/ 1531 w 3663"/>
                <a:gd name="T65" fmla="*/ 1419 h 2618"/>
                <a:gd name="T66" fmla="*/ 1653 w 3663"/>
                <a:gd name="T67" fmla="*/ 1467 h 2618"/>
                <a:gd name="T68" fmla="*/ 1711 w 3663"/>
                <a:gd name="T69" fmla="*/ 1538 h 2618"/>
                <a:gd name="T70" fmla="*/ 1765 w 3663"/>
                <a:gd name="T71" fmla="*/ 1575 h 2618"/>
                <a:gd name="T72" fmla="*/ 1830 w 3663"/>
                <a:gd name="T73" fmla="*/ 1623 h 2618"/>
                <a:gd name="T74" fmla="*/ 1945 w 3663"/>
                <a:gd name="T75" fmla="*/ 1694 h 2618"/>
                <a:gd name="T76" fmla="*/ 2030 w 3663"/>
                <a:gd name="T77" fmla="*/ 1755 h 2618"/>
                <a:gd name="T78" fmla="*/ 2061 w 3663"/>
                <a:gd name="T79" fmla="*/ 1793 h 2618"/>
                <a:gd name="T80" fmla="*/ 2088 w 3663"/>
                <a:gd name="T81" fmla="*/ 1844 h 2618"/>
                <a:gd name="T82" fmla="*/ 2152 w 3663"/>
                <a:gd name="T83" fmla="*/ 1881 h 2618"/>
                <a:gd name="T84" fmla="*/ 2234 w 3663"/>
                <a:gd name="T85" fmla="*/ 1932 h 2618"/>
                <a:gd name="T86" fmla="*/ 2275 w 3663"/>
                <a:gd name="T87" fmla="*/ 1973 h 2618"/>
                <a:gd name="T88" fmla="*/ 2349 w 3663"/>
                <a:gd name="T89" fmla="*/ 2000 h 2618"/>
                <a:gd name="T90" fmla="*/ 2421 w 3663"/>
                <a:gd name="T91" fmla="*/ 2017 h 2618"/>
                <a:gd name="T92" fmla="*/ 2478 w 3663"/>
                <a:gd name="T93" fmla="*/ 2047 h 2618"/>
                <a:gd name="T94" fmla="*/ 2570 w 3663"/>
                <a:gd name="T95" fmla="*/ 2085 h 2618"/>
                <a:gd name="T96" fmla="*/ 2675 w 3663"/>
                <a:gd name="T97" fmla="*/ 2119 h 2618"/>
                <a:gd name="T98" fmla="*/ 2712 w 3663"/>
                <a:gd name="T99" fmla="*/ 2183 h 2618"/>
                <a:gd name="T100" fmla="*/ 2828 w 3663"/>
                <a:gd name="T101" fmla="*/ 2231 h 2618"/>
                <a:gd name="T102" fmla="*/ 2933 w 3663"/>
                <a:gd name="T103" fmla="*/ 2282 h 2618"/>
                <a:gd name="T104" fmla="*/ 3045 w 3663"/>
                <a:gd name="T105" fmla="*/ 2322 h 2618"/>
                <a:gd name="T106" fmla="*/ 3177 w 3663"/>
                <a:gd name="T107" fmla="*/ 2380 h 2618"/>
                <a:gd name="T108" fmla="*/ 3605 w 3663"/>
                <a:gd name="T109" fmla="*/ 2618 h 2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63" h="2618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51" y="10"/>
                  </a:lnTo>
                  <a:lnTo>
                    <a:pt x="58" y="10"/>
                  </a:lnTo>
                  <a:lnTo>
                    <a:pt x="58" y="21"/>
                  </a:lnTo>
                  <a:lnTo>
                    <a:pt x="72" y="21"/>
                  </a:lnTo>
                  <a:lnTo>
                    <a:pt x="89" y="21"/>
                  </a:lnTo>
                  <a:lnTo>
                    <a:pt x="99" y="21"/>
                  </a:lnTo>
                  <a:lnTo>
                    <a:pt x="106" y="21"/>
                  </a:lnTo>
                  <a:lnTo>
                    <a:pt x="123" y="21"/>
                  </a:lnTo>
                  <a:lnTo>
                    <a:pt x="133" y="21"/>
                  </a:lnTo>
                  <a:lnTo>
                    <a:pt x="136" y="21"/>
                  </a:lnTo>
                  <a:lnTo>
                    <a:pt x="136" y="31"/>
                  </a:lnTo>
                  <a:lnTo>
                    <a:pt x="150" y="31"/>
                  </a:lnTo>
                  <a:lnTo>
                    <a:pt x="163" y="31"/>
                  </a:lnTo>
                  <a:lnTo>
                    <a:pt x="163" y="44"/>
                  </a:lnTo>
                  <a:lnTo>
                    <a:pt x="177" y="44"/>
                  </a:lnTo>
                  <a:lnTo>
                    <a:pt x="177" y="55"/>
                  </a:lnTo>
                  <a:lnTo>
                    <a:pt x="180" y="55"/>
                  </a:lnTo>
                  <a:lnTo>
                    <a:pt x="201" y="55"/>
                  </a:lnTo>
                  <a:lnTo>
                    <a:pt x="201" y="75"/>
                  </a:lnTo>
                  <a:lnTo>
                    <a:pt x="204" y="75"/>
                  </a:lnTo>
                  <a:lnTo>
                    <a:pt x="204" y="88"/>
                  </a:lnTo>
                  <a:lnTo>
                    <a:pt x="221" y="88"/>
                  </a:lnTo>
                  <a:lnTo>
                    <a:pt x="221" y="99"/>
                  </a:lnTo>
                  <a:lnTo>
                    <a:pt x="235" y="99"/>
                  </a:lnTo>
                  <a:lnTo>
                    <a:pt x="235" y="109"/>
                  </a:lnTo>
                  <a:lnTo>
                    <a:pt x="238" y="109"/>
                  </a:lnTo>
                  <a:lnTo>
                    <a:pt x="238" y="122"/>
                  </a:lnTo>
                  <a:lnTo>
                    <a:pt x="245" y="122"/>
                  </a:lnTo>
                  <a:lnTo>
                    <a:pt x="245" y="133"/>
                  </a:lnTo>
                  <a:lnTo>
                    <a:pt x="248" y="133"/>
                  </a:lnTo>
                  <a:lnTo>
                    <a:pt x="248" y="143"/>
                  </a:lnTo>
                  <a:lnTo>
                    <a:pt x="258" y="143"/>
                  </a:lnTo>
                  <a:lnTo>
                    <a:pt x="265" y="143"/>
                  </a:lnTo>
                  <a:lnTo>
                    <a:pt x="265" y="156"/>
                  </a:lnTo>
                  <a:lnTo>
                    <a:pt x="272" y="156"/>
                  </a:lnTo>
                  <a:lnTo>
                    <a:pt x="272" y="167"/>
                  </a:lnTo>
                  <a:lnTo>
                    <a:pt x="289" y="167"/>
                  </a:lnTo>
                  <a:lnTo>
                    <a:pt x="289" y="190"/>
                  </a:lnTo>
                  <a:lnTo>
                    <a:pt x="302" y="190"/>
                  </a:lnTo>
                  <a:lnTo>
                    <a:pt x="302" y="211"/>
                  </a:lnTo>
                  <a:lnTo>
                    <a:pt x="316" y="211"/>
                  </a:lnTo>
                  <a:lnTo>
                    <a:pt x="319" y="211"/>
                  </a:lnTo>
                  <a:lnTo>
                    <a:pt x="319" y="224"/>
                  </a:lnTo>
                  <a:lnTo>
                    <a:pt x="330" y="224"/>
                  </a:lnTo>
                  <a:lnTo>
                    <a:pt x="333" y="224"/>
                  </a:lnTo>
                  <a:lnTo>
                    <a:pt x="333" y="234"/>
                  </a:lnTo>
                  <a:lnTo>
                    <a:pt x="336" y="234"/>
                  </a:lnTo>
                  <a:lnTo>
                    <a:pt x="336" y="258"/>
                  </a:lnTo>
                  <a:lnTo>
                    <a:pt x="347" y="258"/>
                  </a:lnTo>
                  <a:lnTo>
                    <a:pt x="347" y="268"/>
                  </a:lnTo>
                  <a:lnTo>
                    <a:pt x="350" y="268"/>
                  </a:lnTo>
                  <a:lnTo>
                    <a:pt x="350" y="282"/>
                  </a:lnTo>
                  <a:lnTo>
                    <a:pt x="364" y="282"/>
                  </a:lnTo>
                  <a:lnTo>
                    <a:pt x="364" y="302"/>
                  </a:lnTo>
                  <a:lnTo>
                    <a:pt x="387" y="302"/>
                  </a:lnTo>
                  <a:lnTo>
                    <a:pt x="387" y="316"/>
                  </a:lnTo>
                  <a:lnTo>
                    <a:pt x="394" y="316"/>
                  </a:lnTo>
                  <a:lnTo>
                    <a:pt x="394" y="326"/>
                  </a:lnTo>
                  <a:lnTo>
                    <a:pt x="404" y="326"/>
                  </a:lnTo>
                  <a:lnTo>
                    <a:pt x="404" y="336"/>
                  </a:lnTo>
                  <a:lnTo>
                    <a:pt x="418" y="336"/>
                  </a:lnTo>
                  <a:lnTo>
                    <a:pt x="418" y="350"/>
                  </a:lnTo>
                  <a:lnTo>
                    <a:pt x="452" y="350"/>
                  </a:lnTo>
                  <a:lnTo>
                    <a:pt x="452" y="360"/>
                  </a:lnTo>
                  <a:lnTo>
                    <a:pt x="462" y="360"/>
                  </a:lnTo>
                  <a:lnTo>
                    <a:pt x="462" y="384"/>
                  </a:lnTo>
                  <a:lnTo>
                    <a:pt x="465" y="384"/>
                  </a:lnTo>
                  <a:lnTo>
                    <a:pt x="465" y="394"/>
                  </a:lnTo>
                  <a:lnTo>
                    <a:pt x="472" y="394"/>
                  </a:lnTo>
                  <a:lnTo>
                    <a:pt x="482" y="394"/>
                  </a:lnTo>
                  <a:lnTo>
                    <a:pt x="482" y="408"/>
                  </a:lnTo>
                  <a:lnTo>
                    <a:pt x="493" y="408"/>
                  </a:lnTo>
                  <a:lnTo>
                    <a:pt x="493" y="418"/>
                  </a:lnTo>
                  <a:lnTo>
                    <a:pt x="506" y="418"/>
                  </a:lnTo>
                  <a:lnTo>
                    <a:pt x="506" y="465"/>
                  </a:lnTo>
                  <a:lnTo>
                    <a:pt x="510" y="465"/>
                  </a:lnTo>
                  <a:lnTo>
                    <a:pt x="510" y="476"/>
                  </a:lnTo>
                  <a:lnTo>
                    <a:pt x="530" y="476"/>
                  </a:lnTo>
                  <a:lnTo>
                    <a:pt x="530" y="486"/>
                  </a:lnTo>
                  <a:lnTo>
                    <a:pt x="533" y="486"/>
                  </a:lnTo>
                  <a:lnTo>
                    <a:pt x="533" y="509"/>
                  </a:lnTo>
                  <a:lnTo>
                    <a:pt x="537" y="509"/>
                  </a:lnTo>
                  <a:lnTo>
                    <a:pt x="537" y="520"/>
                  </a:lnTo>
                  <a:lnTo>
                    <a:pt x="540" y="520"/>
                  </a:lnTo>
                  <a:lnTo>
                    <a:pt x="540" y="543"/>
                  </a:lnTo>
                  <a:lnTo>
                    <a:pt x="547" y="543"/>
                  </a:lnTo>
                  <a:lnTo>
                    <a:pt x="550" y="543"/>
                  </a:lnTo>
                  <a:lnTo>
                    <a:pt x="550" y="557"/>
                  </a:lnTo>
                  <a:lnTo>
                    <a:pt x="564" y="557"/>
                  </a:lnTo>
                  <a:lnTo>
                    <a:pt x="564" y="577"/>
                  </a:lnTo>
                  <a:lnTo>
                    <a:pt x="581" y="577"/>
                  </a:lnTo>
                  <a:lnTo>
                    <a:pt x="581" y="591"/>
                  </a:lnTo>
                  <a:lnTo>
                    <a:pt x="588" y="591"/>
                  </a:lnTo>
                  <a:lnTo>
                    <a:pt x="588" y="601"/>
                  </a:lnTo>
                  <a:lnTo>
                    <a:pt x="594" y="601"/>
                  </a:lnTo>
                  <a:lnTo>
                    <a:pt x="601" y="601"/>
                  </a:lnTo>
                  <a:lnTo>
                    <a:pt x="601" y="615"/>
                  </a:lnTo>
                  <a:lnTo>
                    <a:pt x="605" y="615"/>
                  </a:lnTo>
                  <a:lnTo>
                    <a:pt x="605" y="625"/>
                  </a:lnTo>
                  <a:lnTo>
                    <a:pt x="618" y="625"/>
                  </a:lnTo>
                  <a:lnTo>
                    <a:pt x="618" y="635"/>
                  </a:lnTo>
                  <a:lnTo>
                    <a:pt x="632" y="635"/>
                  </a:lnTo>
                  <a:lnTo>
                    <a:pt x="635" y="635"/>
                  </a:lnTo>
                  <a:lnTo>
                    <a:pt x="635" y="649"/>
                  </a:lnTo>
                  <a:lnTo>
                    <a:pt x="679" y="649"/>
                  </a:lnTo>
                  <a:lnTo>
                    <a:pt x="679" y="659"/>
                  </a:lnTo>
                  <a:lnTo>
                    <a:pt x="683" y="659"/>
                  </a:lnTo>
                  <a:lnTo>
                    <a:pt x="683" y="672"/>
                  </a:lnTo>
                  <a:lnTo>
                    <a:pt x="689" y="672"/>
                  </a:lnTo>
                  <a:lnTo>
                    <a:pt x="689" y="696"/>
                  </a:lnTo>
                  <a:lnTo>
                    <a:pt x="693" y="696"/>
                  </a:lnTo>
                  <a:lnTo>
                    <a:pt x="693" y="720"/>
                  </a:lnTo>
                  <a:lnTo>
                    <a:pt x="703" y="720"/>
                  </a:lnTo>
                  <a:lnTo>
                    <a:pt x="703" y="730"/>
                  </a:lnTo>
                  <a:lnTo>
                    <a:pt x="717" y="730"/>
                  </a:lnTo>
                  <a:lnTo>
                    <a:pt x="717" y="740"/>
                  </a:lnTo>
                  <a:lnTo>
                    <a:pt x="747" y="740"/>
                  </a:lnTo>
                  <a:lnTo>
                    <a:pt x="747" y="754"/>
                  </a:lnTo>
                  <a:lnTo>
                    <a:pt x="754" y="754"/>
                  </a:lnTo>
                  <a:lnTo>
                    <a:pt x="754" y="764"/>
                  </a:lnTo>
                  <a:lnTo>
                    <a:pt x="778" y="764"/>
                  </a:lnTo>
                  <a:lnTo>
                    <a:pt x="778" y="778"/>
                  </a:lnTo>
                  <a:lnTo>
                    <a:pt x="788" y="778"/>
                  </a:lnTo>
                  <a:lnTo>
                    <a:pt x="788" y="788"/>
                  </a:lnTo>
                  <a:lnTo>
                    <a:pt x="791" y="788"/>
                  </a:lnTo>
                  <a:lnTo>
                    <a:pt x="791" y="801"/>
                  </a:lnTo>
                  <a:lnTo>
                    <a:pt x="808" y="801"/>
                  </a:lnTo>
                  <a:lnTo>
                    <a:pt x="808" y="812"/>
                  </a:lnTo>
                  <a:lnTo>
                    <a:pt x="825" y="812"/>
                  </a:lnTo>
                  <a:lnTo>
                    <a:pt x="825" y="825"/>
                  </a:lnTo>
                  <a:lnTo>
                    <a:pt x="835" y="825"/>
                  </a:lnTo>
                  <a:lnTo>
                    <a:pt x="835" y="835"/>
                  </a:lnTo>
                  <a:lnTo>
                    <a:pt x="839" y="835"/>
                  </a:lnTo>
                  <a:lnTo>
                    <a:pt x="839" y="849"/>
                  </a:lnTo>
                  <a:lnTo>
                    <a:pt x="852" y="849"/>
                  </a:lnTo>
                  <a:lnTo>
                    <a:pt x="852" y="873"/>
                  </a:lnTo>
                  <a:lnTo>
                    <a:pt x="879" y="873"/>
                  </a:lnTo>
                  <a:lnTo>
                    <a:pt x="879" y="896"/>
                  </a:lnTo>
                  <a:lnTo>
                    <a:pt x="907" y="896"/>
                  </a:lnTo>
                  <a:lnTo>
                    <a:pt x="907" y="907"/>
                  </a:lnTo>
                  <a:lnTo>
                    <a:pt x="920" y="907"/>
                  </a:lnTo>
                  <a:lnTo>
                    <a:pt x="920" y="920"/>
                  </a:lnTo>
                  <a:lnTo>
                    <a:pt x="941" y="920"/>
                  </a:lnTo>
                  <a:lnTo>
                    <a:pt x="941" y="930"/>
                  </a:lnTo>
                  <a:lnTo>
                    <a:pt x="947" y="930"/>
                  </a:lnTo>
                  <a:lnTo>
                    <a:pt x="947" y="941"/>
                  </a:lnTo>
                  <a:lnTo>
                    <a:pt x="954" y="941"/>
                  </a:lnTo>
                  <a:lnTo>
                    <a:pt x="954" y="954"/>
                  </a:lnTo>
                  <a:lnTo>
                    <a:pt x="978" y="954"/>
                  </a:lnTo>
                  <a:lnTo>
                    <a:pt x="978" y="964"/>
                  </a:lnTo>
                  <a:lnTo>
                    <a:pt x="992" y="964"/>
                  </a:lnTo>
                  <a:lnTo>
                    <a:pt x="992" y="978"/>
                  </a:lnTo>
                  <a:lnTo>
                    <a:pt x="1012" y="978"/>
                  </a:lnTo>
                  <a:lnTo>
                    <a:pt x="1012" y="988"/>
                  </a:lnTo>
                  <a:lnTo>
                    <a:pt x="1022" y="988"/>
                  </a:lnTo>
                  <a:lnTo>
                    <a:pt x="1022" y="1002"/>
                  </a:lnTo>
                  <a:lnTo>
                    <a:pt x="1042" y="1002"/>
                  </a:lnTo>
                  <a:lnTo>
                    <a:pt x="1042" y="1012"/>
                  </a:lnTo>
                  <a:lnTo>
                    <a:pt x="1070" y="1012"/>
                  </a:lnTo>
                  <a:lnTo>
                    <a:pt x="1070" y="1026"/>
                  </a:lnTo>
                  <a:lnTo>
                    <a:pt x="1083" y="1026"/>
                  </a:lnTo>
                  <a:lnTo>
                    <a:pt x="1083" y="1036"/>
                  </a:lnTo>
                  <a:lnTo>
                    <a:pt x="1090" y="1036"/>
                  </a:lnTo>
                  <a:lnTo>
                    <a:pt x="1090" y="1049"/>
                  </a:lnTo>
                  <a:lnTo>
                    <a:pt x="1097" y="1049"/>
                  </a:lnTo>
                  <a:lnTo>
                    <a:pt x="1120" y="1049"/>
                  </a:lnTo>
                  <a:lnTo>
                    <a:pt x="1120" y="1059"/>
                  </a:lnTo>
                  <a:lnTo>
                    <a:pt x="1127" y="1059"/>
                  </a:lnTo>
                  <a:lnTo>
                    <a:pt x="1127" y="1073"/>
                  </a:lnTo>
                  <a:lnTo>
                    <a:pt x="1134" y="1073"/>
                  </a:lnTo>
                  <a:lnTo>
                    <a:pt x="1134" y="1083"/>
                  </a:lnTo>
                  <a:lnTo>
                    <a:pt x="1151" y="1083"/>
                  </a:lnTo>
                  <a:lnTo>
                    <a:pt x="1151" y="1097"/>
                  </a:lnTo>
                  <a:lnTo>
                    <a:pt x="1161" y="1097"/>
                  </a:lnTo>
                  <a:lnTo>
                    <a:pt x="1161" y="1107"/>
                  </a:lnTo>
                  <a:lnTo>
                    <a:pt x="1165" y="1107"/>
                  </a:lnTo>
                  <a:lnTo>
                    <a:pt x="1165" y="1121"/>
                  </a:lnTo>
                  <a:lnTo>
                    <a:pt x="1171" y="1121"/>
                  </a:lnTo>
                  <a:lnTo>
                    <a:pt x="1205" y="1121"/>
                  </a:lnTo>
                  <a:lnTo>
                    <a:pt x="1205" y="1131"/>
                  </a:lnTo>
                  <a:lnTo>
                    <a:pt x="1226" y="1131"/>
                  </a:lnTo>
                  <a:lnTo>
                    <a:pt x="1226" y="1144"/>
                  </a:lnTo>
                  <a:lnTo>
                    <a:pt x="1239" y="1144"/>
                  </a:lnTo>
                  <a:lnTo>
                    <a:pt x="1239" y="1168"/>
                  </a:lnTo>
                  <a:lnTo>
                    <a:pt x="1256" y="1168"/>
                  </a:lnTo>
                  <a:lnTo>
                    <a:pt x="1256" y="1178"/>
                  </a:lnTo>
                  <a:lnTo>
                    <a:pt x="1263" y="1178"/>
                  </a:lnTo>
                  <a:lnTo>
                    <a:pt x="1263" y="1192"/>
                  </a:lnTo>
                  <a:lnTo>
                    <a:pt x="1266" y="1192"/>
                  </a:lnTo>
                  <a:lnTo>
                    <a:pt x="1266" y="1202"/>
                  </a:lnTo>
                  <a:lnTo>
                    <a:pt x="1287" y="1202"/>
                  </a:lnTo>
                  <a:lnTo>
                    <a:pt x="1287" y="1216"/>
                  </a:lnTo>
                  <a:lnTo>
                    <a:pt x="1294" y="1216"/>
                  </a:lnTo>
                  <a:lnTo>
                    <a:pt x="1294" y="1239"/>
                  </a:lnTo>
                  <a:lnTo>
                    <a:pt x="1328" y="1239"/>
                  </a:lnTo>
                  <a:lnTo>
                    <a:pt x="1328" y="1250"/>
                  </a:lnTo>
                  <a:lnTo>
                    <a:pt x="1334" y="1250"/>
                  </a:lnTo>
                  <a:lnTo>
                    <a:pt x="1334" y="1263"/>
                  </a:lnTo>
                  <a:lnTo>
                    <a:pt x="1368" y="1263"/>
                  </a:lnTo>
                  <a:lnTo>
                    <a:pt x="1368" y="1273"/>
                  </a:lnTo>
                  <a:lnTo>
                    <a:pt x="1372" y="1273"/>
                  </a:lnTo>
                  <a:lnTo>
                    <a:pt x="1372" y="1287"/>
                  </a:lnTo>
                  <a:lnTo>
                    <a:pt x="1382" y="1287"/>
                  </a:lnTo>
                  <a:lnTo>
                    <a:pt x="1382" y="1324"/>
                  </a:lnTo>
                  <a:lnTo>
                    <a:pt x="1412" y="1324"/>
                  </a:lnTo>
                  <a:lnTo>
                    <a:pt x="1412" y="1334"/>
                  </a:lnTo>
                  <a:lnTo>
                    <a:pt x="1436" y="1334"/>
                  </a:lnTo>
                  <a:lnTo>
                    <a:pt x="1436" y="1348"/>
                  </a:lnTo>
                  <a:lnTo>
                    <a:pt x="1440" y="1348"/>
                  </a:lnTo>
                  <a:lnTo>
                    <a:pt x="1440" y="1358"/>
                  </a:lnTo>
                  <a:lnTo>
                    <a:pt x="1443" y="1358"/>
                  </a:lnTo>
                  <a:lnTo>
                    <a:pt x="1443" y="1372"/>
                  </a:lnTo>
                  <a:lnTo>
                    <a:pt x="1457" y="1372"/>
                  </a:lnTo>
                  <a:lnTo>
                    <a:pt x="1457" y="1382"/>
                  </a:lnTo>
                  <a:lnTo>
                    <a:pt x="1463" y="1382"/>
                  </a:lnTo>
                  <a:lnTo>
                    <a:pt x="1463" y="1396"/>
                  </a:lnTo>
                  <a:lnTo>
                    <a:pt x="1494" y="1396"/>
                  </a:lnTo>
                  <a:lnTo>
                    <a:pt x="1494" y="1406"/>
                  </a:lnTo>
                  <a:lnTo>
                    <a:pt x="1501" y="1406"/>
                  </a:lnTo>
                  <a:lnTo>
                    <a:pt x="1501" y="1419"/>
                  </a:lnTo>
                  <a:lnTo>
                    <a:pt x="1531" y="1419"/>
                  </a:lnTo>
                  <a:lnTo>
                    <a:pt x="1531" y="1430"/>
                  </a:lnTo>
                  <a:lnTo>
                    <a:pt x="1555" y="1430"/>
                  </a:lnTo>
                  <a:lnTo>
                    <a:pt x="1555" y="1443"/>
                  </a:lnTo>
                  <a:lnTo>
                    <a:pt x="1596" y="1443"/>
                  </a:lnTo>
                  <a:lnTo>
                    <a:pt x="1596" y="1453"/>
                  </a:lnTo>
                  <a:lnTo>
                    <a:pt x="1653" y="1453"/>
                  </a:lnTo>
                  <a:lnTo>
                    <a:pt x="1653" y="1467"/>
                  </a:lnTo>
                  <a:lnTo>
                    <a:pt x="1657" y="1467"/>
                  </a:lnTo>
                  <a:lnTo>
                    <a:pt x="1657" y="1501"/>
                  </a:lnTo>
                  <a:lnTo>
                    <a:pt x="1684" y="1501"/>
                  </a:lnTo>
                  <a:lnTo>
                    <a:pt x="1684" y="1525"/>
                  </a:lnTo>
                  <a:lnTo>
                    <a:pt x="1687" y="1525"/>
                  </a:lnTo>
                  <a:lnTo>
                    <a:pt x="1687" y="1538"/>
                  </a:lnTo>
                  <a:lnTo>
                    <a:pt x="1711" y="1538"/>
                  </a:lnTo>
                  <a:lnTo>
                    <a:pt x="1711" y="1548"/>
                  </a:lnTo>
                  <a:lnTo>
                    <a:pt x="1718" y="1548"/>
                  </a:lnTo>
                  <a:lnTo>
                    <a:pt x="1728" y="1548"/>
                  </a:lnTo>
                  <a:lnTo>
                    <a:pt x="1728" y="1562"/>
                  </a:lnTo>
                  <a:lnTo>
                    <a:pt x="1752" y="1562"/>
                  </a:lnTo>
                  <a:lnTo>
                    <a:pt x="1752" y="1575"/>
                  </a:lnTo>
                  <a:lnTo>
                    <a:pt x="1765" y="1575"/>
                  </a:lnTo>
                  <a:lnTo>
                    <a:pt x="1765" y="1586"/>
                  </a:lnTo>
                  <a:lnTo>
                    <a:pt x="1786" y="1586"/>
                  </a:lnTo>
                  <a:lnTo>
                    <a:pt x="1799" y="1586"/>
                  </a:lnTo>
                  <a:lnTo>
                    <a:pt x="1799" y="1599"/>
                  </a:lnTo>
                  <a:lnTo>
                    <a:pt x="1827" y="1599"/>
                  </a:lnTo>
                  <a:lnTo>
                    <a:pt x="1827" y="1623"/>
                  </a:lnTo>
                  <a:lnTo>
                    <a:pt x="1830" y="1623"/>
                  </a:lnTo>
                  <a:lnTo>
                    <a:pt x="1830" y="1647"/>
                  </a:lnTo>
                  <a:lnTo>
                    <a:pt x="1840" y="1647"/>
                  </a:lnTo>
                  <a:lnTo>
                    <a:pt x="1840" y="1660"/>
                  </a:lnTo>
                  <a:lnTo>
                    <a:pt x="1925" y="1660"/>
                  </a:lnTo>
                  <a:lnTo>
                    <a:pt x="1925" y="1684"/>
                  </a:lnTo>
                  <a:lnTo>
                    <a:pt x="1945" y="1684"/>
                  </a:lnTo>
                  <a:lnTo>
                    <a:pt x="1945" y="1694"/>
                  </a:lnTo>
                  <a:lnTo>
                    <a:pt x="1983" y="1694"/>
                  </a:lnTo>
                  <a:lnTo>
                    <a:pt x="1983" y="1721"/>
                  </a:lnTo>
                  <a:lnTo>
                    <a:pt x="2000" y="1721"/>
                  </a:lnTo>
                  <a:lnTo>
                    <a:pt x="2000" y="1745"/>
                  </a:lnTo>
                  <a:lnTo>
                    <a:pt x="2027" y="1745"/>
                  </a:lnTo>
                  <a:lnTo>
                    <a:pt x="2030" y="1745"/>
                  </a:lnTo>
                  <a:lnTo>
                    <a:pt x="2030" y="1755"/>
                  </a:lnTo>
                  <a:lnTo>
                    <a:pt x="2034" y="1755"/>
                  </a:lnTo>
                  <a:lnTo>
                    <a:pt x="2034" y="1769"/>
                  </a:lnTo>
                  <a:lnTo>
                    <a:pt x="2040" y="1769"/>
                  </a:lnTo>
                  <a:lnTo>
                    <a:pt x="2040" y="1783"/>
                  </a:lnTo>
                  <a:lnTo>
                    <a:pt x="2057" y="1783"/>
                  </a:lnTo>
                  <a:lnTo>
                    <a:pt x="2057" y="1793"/>
                  </a:lnTo>
                  <a:lnTo>
                    <a:pt x="2061" y="1793"/>
                  </a:lnTo>
                  <a:lnTo>
                    <a:pt x="2061" y="1806"/>
                  </a:lnTo>
                  <a:lnTo>
                    <a:pt x="2068" y="1806"/>
                  </a:lnTo>
                  <a:lnTo>
                    <a:pt x="2068" y="1820"/>
                  </a:lnTo>
                  <a:lnTo>
                    <a:pt x="2074" y="1820"/>
                  </a:lnTo>
                  <a:lnTo>
                    <a:pt x="2074" y="1830"/>
                  </a:lnTo>
                  <a:lnTo>
                    <a:pt x="2088" y="1830"/>
                  </a:lnTo>
                  <a:lnTo>
                    <a:pt x="2088" y="1844"/>
                  </a:lnTo>
                  <a:lnTo>
                    <a:pt x="2112" y="1844"/>
                  </a:lnTo>
                  <a:lnTo>
                    <a:pt x="2112" y="1854"/>
                  </a:lnTo>
                  <a:lnTo>
                    <a:pt x="2125" y="1854"/>
                  </a:lnTo>
                  <a:lnTo>
                    <a:pt x="2132" y="1854"/>
                  </a:lnTo>
                  <a:lnTo>
                    <a:pt x="2132" y="1867"/>
                  </a:lnTo>
                  <a:lnTo>
                    <a:pt x="2152" y="1867"/>
                  </a:lnTo>
                  <a:lnTo>
                    <a:pt x="2152" y="1881"/>
                  </a:lnTo>
                  <a:lnTo>
                    <a:pt x="2163" y="1881"/>
                  </a:lnTo>
                  <a:lnTo>
                    <a:pt x="2163" y="1918"/>
                  </a:lnTo>
                  <a:lnTo>
                    <a:pt x="2173" y="1918"/>
                  </a:lnTo>
                  <a:lnTo>
                    <a:pt x="2196" y="1918"/>
                  </a:lnTo>
                  <a:lnTo>
                    <a:pt x="2200" y="1918"/>
                  </a:lnTo>
                  <a:lnTo>
                    <a:pt x="2200" y="1932"/>
                  </a:lnTo>
                  <a:lnTo>
                    <a:pt x="2234" y="1932"/>
                  </a:lnTo>
                  <a:lnTo>
                    <a:pt x="2234" y="1946"/>
                  </a:lnTo>
                  <a:lnTo>
                    <a:pt x="2258" y="1946"/>
                  </a:lnTo>
                  <a:lnTo>
                    <a:pt x="2258" y="1959"/>
                  </a:lnTo>
                  <a:lnTo>
                    <a:pt x="2268" y="1959"/>
                  </a:lnTo>
                  <a:lnTo>
                    <a:pt x="2268" y="1973"/>
                  </a:lnTo>
                  <a:lnTo>
                    <a:pt x="2271" y="1973"/>
                  </a:lnTo>
                  <a:lnTo>
                    <a:pt x="2275" y="1973"/>
                  </a:lnTo>
                  <a:lnTo>
                    <a:pt x="2278" y="1973"/>
                  </a:lnTo>
                  <a:lnTo>
                    <a:pt x="2329" y="1973"/>
                  </a:lnTo>
                  <a:lnTo>
                    <a:pt x="2332" y="1973"/>
                  </a:lnTo>
                  <a:lnTo>
                    <a:pt x="2346" y="1973"/>
                  </a:lnTo>
                  <a:lnTo>
                    <a:pt x="2346" y="1986"/>
                  </a:lnTo>
                  <a:lnTo>
                    <a:pt x="2349" y="1986"/>
                  </a:lnTo>
                  <a:lnTo>
                    <a:pt x="2349" y="2000"/>
                  </a:lnTo>
                  <a:lnTo>
                    <a:pt x="2356" y="2000"/>
                  </a:lnTo>
                  <a:lnTo>
                    <a:pt x="2359" y="2000"/>
                  </a:lnTo>
                  <a:lnTo>
                    <a:pt x="2363" y="2000"/>
                  </a:lnTo>
                  <a:lnTo>
                    <a:pt x="2373" y="2000"/>
                  </a:lnTo>
                  <a:lnTo>
                    <a:pt x="2373" y="2017"/>
                  </a:lnTo>
                  <a:lnTo>
                    <a:pt x="2400" y="2017"/>
                  </a:lnTo>
                  <a:lnTo>
                    <a:pt x="2421" y="2017"/>
                  </a:lnTo>
                  <a:lnTo>
                    <a:pt x="2421" y="2030"/>
                  </a:lnTo>
                  <a:lnTo>
                    <a:pt x="2431" y="2030"/>
                  </a:lnTo>
                  <a:lnTo>
                    <a:pt x="2434" y="2030"/>
                  </a:lnTo>
                  <a:lnTo>
                    <a:pt x="2441" y="2030"/>
                  </a:lnTo>
                  <a:lnTo>
                    <a:pt x="2441" y="2047"/>
                  </a:lnTo>
                  <a:lnTo>
                    <a:pt x="2461" y="2047"/>
                  </a:lnTo>
                  <a:lnTo>
                    <a:pt x="2478" y="2047"/>
                  </a:lnTo>
                  <a:lnTo>
                    <a:pt x="2502" y="2047"/>
                  </a:lnTo>
                  <a:lnTo>
                    <a:pt x="2502" y="2064"/>
                  </a:lnTo>
                  <a:lnTo>
                    <a:pt x="2512" y="2064"/>
                  </a:lnTo>
                  <a:lnTo>
                    <a:pt x="2526" y="2064"/>
                  </a:lnTo>
                  <a:lnTo>
                    <a:pt x="2550" y="2064"/>
                  </a:lnTo>
                  <a:lnTo>
                    <a:pt x="2550" y="2085"/>
                  </a:lnTo>
                  <a:lnTo>
                    <a:pt x="2570" y="2085"/>
                  </a:lnTo>
                  <a:lnTo>
                    <a:pt x="2570" y="2102"/>
                  </a:lnTo>
                  <a:lnTo>
                    <a:pt x="2573" y="2102"/>
                  </a:lnTo>
                  <a:lnTo>
                    <a:pt x="2573" y="2119"/>
                  </a:lnTo>
                  <a:lnTo>
                    <a:pt x="2604" y="2119"/>
                  </a:lnTo>
                  <a:lnTo>
                    <a:pt x="2617" y="2119"/>
                  </a:lnTo>
                  <a:lnTo>
                    <a:pt x="2648" y="2119"/>
                  </a:lnTo>
                  <a:lnTo>
                    <a:pt x="2675" y="2119"/>
                  </a:lnTo>
                  <a:lnTo>
                    <a:pt x="2678" y="2119"/>
                  </a:lnTo>
                  <a:lnTo>
                    <a:pt x="2685" y="2119"/>
                  </a:lnTo>
                  <a:lnTo>
                    <a:pt x="2685" y="2139"/>
                  </a:lnTo>
                  <a:lnTo>
                    <a:pt x="2706" y="2139"/>
                  </a:lnTo>
                  <a:lnTo>
                    <a:pt x="2706" y="2163"/>
                  </a:lnTo>
                  <a:lnTo>
                    <a:pt x="2712" y="2163"/>
                  </a:lnTo>
                  <a:lnTo>
                    <a:pt x="2712" y="2183"/>
                  </a:lnTo>
                  <a:lnTo>
                    <a:pt x="2743" y="2183"/>
                  </a:lnTo>
                  <a:lnTo>
                    <a:pt x="2743" y="2207"/>
                  </a:lnTo>
                  <a:lnTo>
                    <a:pt x="2750" y="2207"/>
                  </a:lnTo>
                  <a:lnTo>
                    <a:pt x="2750" y="2231"/>
                  </a:lnTo>
                  <a:lnTo>
                    <a:pt x="2780" y="2231"/>
                  </a:lnTo>
                  <a:lnTo>
                    <a:pt x="2818" y="2231"/>
                  </a:lnTo>
                  <a:lnTo>
                    <a:pt x="2828" y="2231"/>
                  </a:lnTo>
                  <a:lnTo>
                    <a:pt x="2828" y="2258"/>
                  </a:lnTo>
                  <a:lnTo>
                    <a:pt x="2831" y="2258"/>
                  </a:lnTo>
                  <a:lnTo>
                    <a:pt x="2831" y="2282"/>
                  </a:lnTo>
                  <a:lnTo>
                    <a:pt x="2852" y="2282"/>
                  </a:lnTo>
                  <a:lnTo>
                    <a:pt x="2862" y="2282"/>
                  </a:lnTo>
                  <a:lnTo>
                    <a:pt x="2896" y="2282"/>
                  </a:lnTo>
                  <a:lnTo>
                    <a:pt x="2933" y="2282"/>
                  </a:lnTo>
                  <a:lnTo>
                    <a:pt x="2960" y="2282"/>
                  </a:lnTo>
                  <a:lnTo>
                    <a:pt x="2967" y="2282"/>
                  </a:lnTo>
                  <a:lnTo>
                    <a:pt x="2981" y="2282"/>
                  </a:lnTo>
                  <a:lnTo>
                    <a:pt x="3015" y="2282"/>
                  </a:lnTo>
                  <a:lnTo>
                    <a:pt x="3015" y="2322"/>
                  </a:lnTo>
                  <a:lnTo>
                    <a:pt x="3025" y="2322"/>
                  </a:lnTo>
                  <a:lnTo>
                    <a:pt x="3045" y="2322"/>
                  </a:lnTo>
                  <a:lnTo>
                    <a:pt x="3059" y="2322"/>
                  </a:lnTo>
                  <a:lnTo>
                    <a:pt x="3079" y="2322"/>
                  </a:lnTo>
                  <a:lnTo>
                    <a:pt x="3089" y="2322"/>
                  </a:lnTo>
                  <a:lnTo>
                    <a:pt x="3110" y="2322"/>
                  </a:lnTo>
                  <a:lnTo>
                    <a:pt x="3110" y="2380"/>
                  </a:lnTo>
                  <a:lnTo>
                    <a:pt x="3144" y="2380"/>
                  </a:lnTo>
                  <a:lnTo>
                    <a:pt x="3177" y="2380"/>
                  </a:lnTo>
                  <a:lnTo>
                    <a:pt x="3320" y="2380"/>
                  </a:lnTo>
                  <a:lnTo>
                    <a:pt x="3395" y="2380"/>
                  </a:lnTo>
                  <a:lnTo>
                    <a:pt x="3435" y="2380"/>
                  </a:lnTo>
                  <a:lnTo>
                    <a:pt x="3435" y="2499"/>
                  </a:lnTo>
                  <a:lnTo>
                    <a:pt x="3446" y="2499"/>
                  </a:lnTo>
                  <a:lnTo>
                    <a:pt x="3446" y="2618"/>
                  </a:lnTo>
                  <a:lnTo>
                    <a:pt x="3605" y="2618"/>
                  </a:lnTo>
                  <a:lnTo>
                    <a:pt x="3663" y="2618"/>
                  </a:lnTo>
                </a:path>
              </a:pathLst>
            </a:custGeom>
            <a:noFill/>
            <a:ln w="22225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07" name="Line 901">
              <a:extLst>
                <a:ext uri="{FF2B5EF4-FFF2-40B4-BE49-F238E27FC236}">
                  <a16:creationId xmlns:a16="http://schemas.microsoft.com/office/drawing/2014/main" id="{1F40035A-C700-2D4E-8D8F-B0CF58B99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3894" y="1005842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08" name="Line 902">
              <a:extLst>
                <a:ext uri="{FF2B5EF4-FFF2-40B4-BE49-F238E27FC236}">
                  <a16:creationId xmlns:a16="http://schemas.microsoft.com/office/drawing/2014/main" id="{62B92D3D-1D1C-664D-BF67-0E6CE3FDE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406" y="985502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09" name="Line 903">
              <a:extLst>
                <a:ext uri="{FF2B5EF4-FFF2-40B4-BE49-F238E27FC236}">
                  <a16:creationId xmlns:a16="http://schemas.microsoft.com/office/drawing/2014/main" id="{57879A03-2453-0040-898E-53C42A6F0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782" y="1034318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10" name="Line 904">
              <a:extLst>
                <a:ext uri="{FF2B5EF4-FFF2-40B4-BE49-F238E27FC236}">
                  <a16:creationId xmlns:a16="http://schemas.microsoft.com/office/drawing/2014/main" id="{4007C37D-E0DF-8F45-9764-7A1828D6D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294" y="1013978"/>
              <a:ext cx="0" cy="38645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11" name="Line 905">
              <a:extLst>
                <a:ext uri="{FF2B5EF4-FFF2-40B4-BE49-F238E27FC236}">
                  <a16:creationId xmlns:a16="http://schemas.microsoft.com/office/drawing/2014/main" id="{8AA0E3E4-E4B6-3F4E-B5D3-23347A70A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8601" y="1056691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12" name="Line 906">
              <a:extLst>
                <a:ext uri="{FF2B5EF4-FFF2-40B4-BE49-F238E27FC236}">
                  <a16:creationId xmlns:a16="http://schemas.microsoft.com/office/drawing/2014/main" id="{D9B227B4-8F8D-FE4F-B2D5-7832751B1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230" y="1036351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13" name="Line 907">
              <a:extLst>
                <a:ext uri="{FF2B5EF4-FFF2-40B4-BE49-F238E27FC236}">
                  <a16:creationId xmlns:a16="http://schemas.microsoft.com/office/drawing/2014/main" id="{4638550C-8A0C-F648-A668-E935C5C30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699" y="1101439"/>
              <a:ext cx="5291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14" name="Line 908">
              <a:extLst>
                <a:ext uri="{FF2B5EF4-FFF2-40B4-BE49-F238E27FC236}">
                  <a16:creationId xmlns:a16="http://schemas.microsoft.com/office/drawing/2014/main" id="{7582D19E-A86F-E74F-9D25-600C9B840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3096" y="1081099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15" name="Line 909">
              <a:extLst>
                <a:ext uri="{FF2B5EF4-FFF2-40B4-BE49-F238E27FC236}">
                  <a16:creationId xmlns:a16="http://schemas.microsoft.com/office/drawing/2014/main" id="{60A5F71E-AFB6-F141-B0AD-240B85DAD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6799" y="1154323"/>
              <a:ext cx="55026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16" name="Line 910">
              <a:extLst>
                <a:ext uri="{FF2B5EF4-FFF2-40B4-BE49-F238E27FC236}">
                  <a16:creationId xmlns:a16="http://schemas.microsoft.com/office/drawing/2014/main" id="{F10330C2-EAF5-7940-92B5-C3148571E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12" y="1133983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17" name="Line 911">
              <a:extLst>
                <a:ext uri="{FF2B5EF4-FFF2-40B4-BE49-F238E27FC236}">
                  <a16:creationId xmlns:a16="http://schemas.microsoft.com/office/drawing/2014/main" id="{3F81AF2C-5FA4-2041-B5DC-CADC81D01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730" y="1162459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18" name="Line 912">
              <a:extLst>
                <a:ext uri="{FF2B5EF4-FFF2-40B4-BE49-F238E27FC236}">
                  <a16:creationId xmlns:a16="http://schemas.microsoft.com/office/drawing/2014/main" id="{00FA6ABD-3E38-144A-A3B2-0D49E63D2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1243" y="1142119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19" name="Line 913">
              <a:extLst>
                <a:ext uri="{FF2B5EF4-FFF2-40B4-BE49-F238E27FC236}">
                  <a16:creationId xmlns:a16="http://schemas.microsoft.com/office/drawing/2014/main" id="{2D7A3D30-B811-4D49-BA22-469422929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989" y="1190935"/>
              <a:ext cx="59259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20" name="Line 914">
              <a:extLst>
                <a:ext uri="{FF2B5EF4-FFF2-40B4-BE49-F238E27FC236}">
                  <a16:creationId xmlns:a16="http://schemas.microsoft.com/office/drawing/2014/main" id="{912BC7B6-9DA6-6644-9219-6D537071C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2618" y="1170595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21" name="Line 915">
              <a:extLst>
                <a:ext uri="{FF2B5EF4-FFF2-40B4-BE49-F238E27FC236}">
                  <a16:creationId xmlns:a16="http://schemas.microsoft.com/office/drawing/2014/main" id="{0152380E-DF84-0D4D-8D22-37AC4E9D2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3993" y="1239751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22" name="Line 916">
              <a:extLst>
                <a:ext uri="{FF2B5EF4-FFF2-40B4-BE49-F238E27FC236}">
                  <a16:creationId xmlns:a16="http://schemas.microsoft.com/office/drawing/2014/main" id="{BC81C527-C465-E34A-8D47-78EF2D8D5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1506" y="1219411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23" name="Line 917">
              <a:extLst>
                <a:ext uri="{FF2B5EF4-FFF2-40B4-BE49-F238E27FC236}">
                  <a16:creationId xmlns:a16="http://schemas.microsoft.com/office/drawing/2014/main" id="{082085EC-5A5B-004F-8DF2-1828F75EE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3619" y="1487899"/>
              <a:ext cx="55026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24" name="Line 918">
              <a:extLst>
                <a:ext uri="{FF2B5EF4-FFF2-40B4-BE49-F238E27FC236}">
                  <a16:creationId xmlns:a16="http://schemas.microsoft.com/office/drawing/2014/main" id="{19CAC7BE-0E37-F944-8F77-7D03ABA7A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3248" y="1467559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25" name="Line 919">
              <a:extLst>
                <a:ext uri="{FF2B5EF4-FFF2-40B4-BE49-F238E27FC236}">
                  <a16:creationId xmlns:a16="http://schemas.microsoft.com/office/drawing/2014/main" id="{DDC7B82B-7BB5-E34D-9FC1-41C573EEA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136" y="1573327"/>
              <a:ext cx="52909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26" name="Line 920">
              <a:extLst>
                <a:ext uri="{FF2B5EF4-FFF2-40B4-BE49-F238E27FC236}">
                  <a16:creationId xmlns:a16="http://schemas.microsoft.com/office/drawing/2014/main" id="{230266DB-7C24-D74D-B742-6B8DD208E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7533" y="1552987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27" name="Line 921">
              <a:extLst>
                <a:ext uri="{FF2B5EF4-FFF2-40B4-BE49-F238E27FC236}">
                  <a16:creationId xmlns:a16="http://schemas.microsoft.com/office/drawing/2014/main" id="{24A5FFC3-D384-7D46-9ABC-7C82E136B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7688" y="1801135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28" name="Line 922">
              <a:extLst>
                <a:ext uri="{FF2B5EF4-FFF2-40B4-BE49-F238E27FC236}">
                  <a16:creationId xmlns:a16="http://schemas.microsoft.com/office/drawing/2014/main" id="{98A5C233-C21C-8B41-A974-3BC8BCFD8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318" y="1780795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29" name="Line 923">
              <a:extLst>
                <a:ext uri="{FF2B5EF4-FFF2-40B4-BE49-F238E27FC236}">
                  <a16:creationId xmlns:a16="http://schemas.microsoft.com/office/drawing/2014/main" id="{3021D50B-097F-C54B-A93C-5BC7831A3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016" y="1831645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30" name="Line 924">
              <a:extLst>
                <a:ext uri="{FF2B5EF4-FFF2-40B4-BE49-F238E27FC236}">
                  <a16:creationId xmlns:a16="http://schemas.microsoft.com/office/drawing/2014/main" id="{60A91877-FE54-DC44-9164-8DE5B8426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9645" y="1811305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31" name="Line 925">
              <a:extLst>
                <a:ext uri="{FF2B5EF4-FFF2-40B4-BE49-F238E27FC236}">
                  <a16:creationId xmlns:a16="http://schemas.microsoft.com/office/drawing/2014/main" id="{E42C4871-A74B-9D41-9475-0B11053FD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5835" y="1880461"/>
              <a:ext cx="55026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32" name="Line 926">
              <a:extLst>
                <a:ext uri="{FF2B5EF4-FFF2-40B4-BE49-F238E27FC236}">
                  <a16:creationId xmlns:a16="http://schemas.microsoft.com/office/drawing/2014/main" id="{DAF0160E-C8C8-7741-A202-A0D00D208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347" y="1860121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33" name="Line 927">
              <a:extLst>
                <a:ext uri="{FF2B5EF4-FFF2-40B4-BE49-F238E27FC236}">
                  <a16:creationId xmlns:a16="http://schemas.microsoft.com/office/drawing/2014/main" id="{9B1C84FD-F604-C749-B06E-D7D29ECBC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861" y="1900801"/>
              <a:ext cx="55026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34" name="Line 928">
              <a:extLst>
                <a:ext uri="{FF2B5EF4-FFF2-40B4-BE49-F238E27FC236}">
                  <a16:creationId xmlns:a16="http://schemas.microsoft.com/office/drawing/2014/main" id="{8D02C3A9-99CE-4642-A8B2-2FDD7D74C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490" y="1880461"/>
              <a:ext cx="0" cy="42713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35" name="Line 929">
              <a:extLst>
                <a:ext uri="{FF2B5EF4-FFF2-40B4-BE49-F238E27FC236}">
                  <a16:creationId xmlns:a16="http://schemas.microsoft.com/office/drawing/2014/main" id="{37721F2E-B796-4344-9DD5-17896D94F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094" y="1908937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36" name="Line 930">
              <a:extLst>
                <a:ext uri="{FF2B5EF4-FFF2-40B4-BE49-F238E27FC236}">
                  <a16:creationId xmlns:a16="http://schemas.microsoft.com/office/drawing/2014/main" id="{4EEB5AF8-E353-E848-9858-3704184CC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2606" y="1888597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37" name="Line 931">
              <a:extLst>
                <a:ext uri="{FF2B5EF4-FFF2-40B4-BE49-F238E27FC236}">
                  <a16:creationId xmlns:a16="http://schemas.microsoft.com/office/drawing/2014/main" id="{D2DD766D-4A6F-374C-ADC3-C852CD947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585" y="1929277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38" name="Line 932">
              <a:extLst>
                <a:ext uri="{FF2B5EF4-FFF2-40B4-BE49-F238E27FC236}">
                  <a16:creationId xmlns:a16="http://schemas.microsoft.com/office/drawing/2014/main" id="{397FAF8F-FA94-2043-84F8-B754AE562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8215" y="1908937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39" name="Line 933">
              <a:extLst>
                <a:ext uri="{FF2B5EF4-FFF2-40B4-BE49-F238E27FC236}">
                  <a16:creationId xmlns:a16="http://schemas.microsoft.com/office/drawing/2014/main" id="{D37E42AC-6A05-D741-B6BE-F4EB7C25E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3982" y="1943515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40" name="Line 934">
              <a:extLst>
                <a:ext uri="{FF2B5EF4-FFF2-40B4-BE49-F238E27FC236}">
                  <a16:creationId xmlns:a16="http://schemas.microsoft.com/office/drawing/2014/main" id="{57DD307A-5A6A-FF4D-ADEF-2197F13FE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494" y="1923175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41" name="Line 935">
              <a:extLst>
                <a:ext uri="{FF2B5EF4-FFF2-40B4-BE49-F238E27FC236}">
                  <a16:creationId xmlns:a16="http://schemas.microsoft.com/office/drawing/2014/main" id="{2D344293-ACE0-6347-9084-DA0B9603E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494" y="1961821"/>
              <a:ext cx="55026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42" name="Line 936">
              <a:extLst>
                <a:ext uri="{FF2B5EF4-FFF2-40B4-BE49-F238E27FC236}">
                  <a16:creationId xmlns:a16="http://schemas.microsoft.com/office/drawing/2014/main" id="{6683D619-ABB0-8E44-907F-E0D5D50AD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1123" y="1943515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43" name="Line 937">
              <a:extLst>
                <a:ext uri="{FF2B5EF4-FFF2-40B4-BE49-F238E27FC236}">
                  <a16:creationId xmlns:a16="http://schemas.microsoft.com/office/drawing/2014/main" id="{B4D2D6F5-DFEE-604B-8FAB-98D2CA5DC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6309" y="1965889"/>
              <a:ext cx="55026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44" name="Line 938">
              <a:extLst>
                <a:ext uri="{FF2B5EF4-FFF2-40B4-BE49-F238E27FC236}">
                  <a16:creationId xmlns:a16="http://schemas.microsoft.com/office/drawing/2014/main" id="{BC102990-8C9E-654B-9480-1EDEEA700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939" y="1945549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45" name="Line 939">
              <a:extLst>
                <a:ext uri="{FF2B5EF4-FFF2-40B4-BE49-F238E27FC236}">
                  <a16:creationId xmlns:a16="http://schemas.microsoft.com/office/drawing/2014/main" id="{8FF14F69-E585-7845-BDB7-42C040226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939" y="1992331"/>
              <a:ext cx="52909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46" name="Line 940">
              <a:extLst>
                <a:ext uri="{FF2B5EF4-FFF2-40B4-BE49-F238E27FC236}">
                  <a16:creationId xmlns:a16="http://schemas.microsoft.com/office/drawing/2014/main" id="{5B92D79F-6A5C-1346-86C8-6FB6B6B88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335" y="1969957"/>
              <a:ext cx="0" cy="42713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47" name="Line 941">
              <a:extLst>
                <a:ext uri="{FF2B5EF4-FFF2-40B4-BE49-F238E27FC236}">
                  <a16:creationId xmlns:a16="http://schemas.microsoft.com/office/drawing/2014/main" id="{683B4A5F-46CC-CA4A-AAF5-F8FBD84D5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287" y="1992331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48" name="Line 942">
              <a:extLst>
                <a:ext uri="{FF2B5EF4-FFF2-40B4-BE49-F238E27FC236}">
                  <a16:creationId xmlns:a16="http://schemas.microsoft.com/office/drawing/2014/main" id="{CD3389A9-9CD6-2E48-8837-77E7AE360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917" y="1969957"/>
              <a:ext cx="0" cy="42713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49" name="Line 943">
              <a:extLst>
                <a:ext uri="{FF2B5EF4-FFF2-40B4-BE49-F238E27FC236}">
                  <a16:creationId xmlns:a16="http://schemas.microsoft.com/office/drawing/2014/main" id="{C56C3F43-FE69-C44F-AFE2-BDA261D07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520" y="1992331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50" name="Line 944">
              <a:extLst>
                <a:ext uri="{FF2B5EF4-FFF2-40B4-BE49-F238E27FC236}">
                  <a16:creationId xmlns:a16="http://schemas.microsoft.com/office/drawing/2014/main" id="{6CE608DA-FE02-7747-A38B-A173D5A9D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034" y="1969957"/>
              <a:ext cx="0" cy="42713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51" name="Line 945">
              <a:extLst>
                <a:ext uri="{FF2B5EF4-FFF2-40B4-BE49-F238E27FC236}">
                  <a16:creationId xmlns:a16="http://schemas.microsoft.com/office/drawing/2014/main" id="{1D043351-4B77-8440-9FC4-B236FA3B3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335" y="1998433"/>
              <a:ext cx="55026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52" name="Line 946">
              <a:extLst>
                <a:ext uri="{FF2B5EF4-FFF2-40B4-BE49-F238E27FC236}">
                  <a16:creationId xmlns:a16="http://schemas.microsoft.com/office/drawing/2014/main" id="{EAE44060-46D2-6B40-9FA0-664351FD2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848" y="1978093"/>
              <a:ext cx="0" cy="42713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53" name="Line 947">
              <a:extLst>
                <a:ext uri="{FF2B5EF4-FFF2-40B4-BE49-F238E27FC236}">
                  <a16:creationId xmlns:a16="http://schemas.microsoft.com/office/drawing/2014/main" id="{1F33120B-6BEF-3C48-BB00-41C410DB0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917" y="2004535"/>
              <a:ext cx="55026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54" name="Line 948">
              <a:extLst>
                <a:ext uri="{FF2B5EF4-FFF2-40B4-BE49-F238E27FC236}">
                  <a16:creationId xmlns:a16="http://schemas.microsoft.com/office/drawing/2014/main" id="{DD7D90B7-B6F1-4F46-8376-D16E9FB52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9430" y="1984195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55" name="Line 949">
              <a:extLst>
                <a:ext uri="{FF2B5EF4-FFF2-40B4-BE49-F238E27FC236}">
                  <a16:creationId xmlns:a16="http://schemas.microsoft.com/office/drawing/2014/main" id="{7FC53044-2691-B544-A277-D1CE5B6F3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313" y="2014705"/>
              <a:ext cx="5291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56" name="Line 950">
              <a:extLst>
                <a:ext uri="{FF2B5EF4-FFF2-40B4-BE49-F238E27FC236}">
                  <a16:creationId xmlns:a16="http://schemas.microsoft.com/office/drawing/2014/main" id="{2C16CA19-6382-2441-9C11-A7FA273A1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0594" y="1996399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57" name="Line 951">
              <a:extLst>
                <a:ext uri="{FF2B5EF4-FFF2-40B4-BE49-F238E27FC236}">
                  <a16:creationId xmlns:a16="http://schemas.microsoft.com/office/drawing/2014/main" id="{936C57E7-CD47-5C4B-B5E4-0A3BCAE26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313" y="2014705"/>
              <a:ext cx="5291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58" name="Line 952">
              <a:extLst>
                <a:ext uri="{FF2B5EF4-FFF2-40B4-BE49-F238E27FC236}">
                  <a16:creationId xmlns:a16="http://schemas.microsoft.com/office/drawing/2014/main" id="{10D26292-E3BB-4449-9F1A-31402EC91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0594" y="1996399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59" name="Line 953">
              <a:extLst>
                <a:ext uri="{FF2B5EF4-FFF2-40B4-BE49-F238E27FC236}">
                  <a16:creationId xmlns:a16="http://schemas.microsoft.com/office/drawing/2014/main" id="{31BA47E1-21BC-CC45-9C2A-1C77C2AA7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1175" y="2041147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60" name="Line 954">
              <a:extLst>
                <a:ext uri="{FF2B5EF4-FFF2-40B4-BE49-F238E27FC236}">
                  <a16:creationId xmlns:a16="http://schemas.microsoft.com/office/drawing/2014/main" id="{DAE30233-58D7-2B4E-8D98-BE24E8130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0805" y="2022841"/>
              <a:ext cx="0" cy="38645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61" name="Line 955">
              <a:extLst>
                <a:ext uri="{FF2B5EF4-FFF2-40B4-BE49-F238E27FC236}">
                  <a16:creationId xmlns:a16="http://schemas.microsoft.com/office/drawing/2014/main" id="{59D6E5DF-64A5-BC41-A277-72FF16DF3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1175" y="2041147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62" name="Line 956">
              <a:extLst>
                <a:ext uri="{FF2B5EF4-FFF2-40B4-BE49-F238E27FC236}">
                  <a16:creationId xmlns:a16="http://schemas.microsoft.com/office/drawing/2014/main" id="{52D9FC05-4D92-4F4B-B35B-BD8AFE12B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0805" y="2022841"/>
              <a:ext cx="0" cy="38645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63" name="Line 957">
              <a:extLst>
                <a:ext uri="{FF2B5EF4-FFF2-40B4-BE49-F238E27FC236}">
                  <a16:creationId xmlns:a16="http://schemas.microsoft.com/office/drawing/2014/main" id="{BCD567EA-279F-5043-BD19-BF9398D13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3503" y="2065555"/>
              <a:ext cx="55026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64" name="Line 958">
              <a:extLst>
                <a:ext uri="{FF2B5EF4-FFF2-40B4-BE49-F238E27FC236}">
                  <a16:creationId xmlns:a16="http://schemas.microsoft.com/office/drawing/2014/main" id="{A041C10F-E436-6F46-BC49-CE648DCE1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3132" y="2045215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65" name="Line 959">
              <a:extLst>
                <a:ext uri="{FF2B5EF4-FFF2-40B4-BE49-F238E27FC236}">
                  <a16:creationId xmlns:a16="http://schemas.microsoft.com/office/drawing/2014/main" id="{66F9F51E-75F5-6744-B76B-B53A36E51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7736" y="2075725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66" name="Line 960">
              <a:extLst>
                <a:ext uri="{FF2B5EF4-FFF2-40B4-BE49-F238E27FC236}">
                  <a16:creationId xmlns:a16="http://schemas.microsoft.com/office/drawing/2014/main" id="{E10989B2-1D8D-F249-8EB1-0E2E5992B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365" y="2055385"/>
              <a:ext cx="0" cy="38645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67" name="Line 961">
              <a:extLst>
                <a:ext uri="{FF2B5EF4-FFF2-40B4-BE49-F238E27FC236}">
                  <a16:creationId xmlns:a16="http://schemas.microsoft.com/office/drawing/2014/main" id="{AD9B70BA-15CF-6643-8B9D-EA966815C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968" y="2075725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68" name="Line 962">
              <a:extLst>
                <a:ext uri="{FF2B5EF4-FFF2-40B4-BE49-F238E27FC236}">
                  <a16:creationId xmlns:a16="http://schemas.microsoft.com/office/drawing/2014/main" id="{7E15B7AC-664F-2A49-9B8C-9D475B298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9482" y="2055385"/>
              <a:ext cx="0" cy="38645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69" name="Line 963">
              <a:extLst>
                <a:ext uri="{FF2B5EF4-FFF2-40B4-BE49-F238E27FC236}">
                  <a16:creationId xmlns:a16="http://schemas.microsoft.com/office/drawing/2014/main" id="{2E6B82C1-9350-7D44-9A79-9A4D6C243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3132" y="2083861"/>
              <a:ext cx="5291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70" name="Line 964">
              <a:extLst>
                <a:ext uri="{FF2B5EF4-FFF2-40B4-BE49-F238E27FC236}">
                  <a16:creationId xmlns:a16="http://schemas.microsoft.com/office/drawing/2014/main" id="{8412147C-336F-F249-98F0-8C333E7E7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8529" y="2063521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71" name="Line 965">
              <a:extLst>
                <a:ext uri="{FF2B5EF4-FFF2-40B4-BE49-F238E27FC236}">
                  <a16:creationId xmlns:a16="http://schemas.microsoft.com/office/drawing/2014/main" id="{EFA633DA-FE00-6E4F-B90C-58FBF82B4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9482" y="2091997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72" name="Line 966">
              <a:extLst>
                <a:ext uri="{FF2B5EF4-FFF2-40B4-BE49-F238E27FC236}">
                  <a16:creationId xmlns:a16="http://schemas.microsoft.com/office/drawing/2014/main" id="{CBD9DB13-A2C4-B748-A827-59C7F70D1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9111" y="2073691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73" name="Line 967">
              <a:extLst>
                <a:ext uri="{FF2B5EF4-FFF2-40B4-BE49-F238E27FC236}">
                  <a16:creationId xmlns:a16="http://schemas.microsoft.com/office/drawing/2014/main" id="{F68AF018-819A-D94A-AA1A-246ECFF59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762" y="2096065"/>
              <a:ext cx="5291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74" name="Line 968">
              <a:extLst>
                <a:ext uri="{FF2B5EF4-FFF2-40B4-BE49-F238E27FC236}">
                  <a16:creationId xmlns:a16="http://schemas.microsoft.com/office/drawing/2014/main" id="{5FE3F5EE-77FA-4D42-B517-631E55928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6042" y="2075725"/>
              <a:ext cx="0" cy="42713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 969">
              <a:extLst>
                <a:ext uri="{FF2B5EF4-FFF2-40B4-BE49-F238E27FC236}">
                  <a16:creationId xmlns:a16="http://schemas.microsoft.com/office/drawing/2014/main" id="{7DE37EFA-96B0-214C-B132-6A4F8DC1F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4879" y="2096065"/>
              <a:ext cx="52909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 970">
              <a:extLst>
                <a:ext uri="{FF2B5EF4-FFF2-40B4-BE49-F238E27FC236}">
                  <a16:creationId xmlns:a16="http://schemas.microsoft.com/office/drawing/2014/main" id="{AE1A5559-5DE5-1A4A-8B75-3A1A5F8FE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2391" y="2075725"/>
              <a:ext cx="0" cy="42713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77" name="Line 971">
              <a:extLst>
                <a:ext uri="{FF2B5EF4-FFF2-40B4-BE49-F238E27FC236}">
                  <a16:creationId xmlns:a16="http://schemas.microsoft.com/office/drawing/2014/main" id="{2F9391DF-AEE7-564E-8014-4337A8E65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5672" y="2114371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78" name="Line 972">
              <a:extLst>
                <a:ext uri="{FF2B5EF4-FFF2-40B4-BE49-F238E27FC236}">
                  <a16:creationId xmlns:a16="http://schemas.microsoft.com/office/drawing/2014/main" id="{B02569DD-8F12-094D-83CC-9073439EC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184" y="2094031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79" name="Line 973">
              <a:extLst>
                <a:ext uri="{FF2B5EF4-FFF2-40B4-BE49-F238E27FC236}">
                  <a16:creationId xmlns:a16="http://schemas.microsoft.com/office/drawing/2014/main" id="{AD3BDF0B-4421-234A-834A-2BCFAA0D0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417" y="2140813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80" name="Line 974">
              <a:extLst>
                <a:ext uri="{FF2B5EF4-FFF2-40B4-BE49-F238E27FC236}">
                  <a16:creationId xmlns:a16="http://schemas.microsoft.com/office/drawing/2014/main" id="{964B3799-BA61-6043-A633-9827E7025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930" y="2120473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81" name="Line 975">
              <a:extLst>
                <a:ext uri="{FF2B5EF4-FFF2-40B4-BE49-F238E27FC236}">
                  <a16:creationId xmlns:a16="http://schemas.microsoft.com/office/drawing/2014/main" id="{4E6264C5-6495-3B4B-88A1-8FD1F96B6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417" y="2140813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82" name="Line 976">
              <a:extLst>
                <a:ext uri="{FF2B5EF4-FFF2-40B4-BE49-F238E27FC236}">
                  <a16:creationId xmlns:a16="http://schemas.microsoft.com/office/drawing/2014/main" id="{D6DF9AE1-C235-144E-8AAF-7E8F83090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930" y="2120473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83" name="Line 977">
              <a:extLst>
                <a:ext uri="{FF2B5EF4-FFF2-40B4-BE49-F238E27FC236}">
                  <a16:creationId xmlns:a16="http://schemas.microsoft.com/office/drawing/2014/main" id="{A9D2D3F8-12C7-B746-B269-F90BAA152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2813" y="2144881"/>
              <a:ext cx="55026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84" name="Line 978">
              <a:extLst>
                <a:ext uri="{FF2B5EF4-FFF2-40B4-BE49-F238E27FC236}">
                  <a16:creationId xmlns:a16="http://schemas.microsoft.com/office/drawing/2014/main" id="{062B9AFB-5099-CD44-A8B2-629D0535B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0327" y="2124541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85" name="Line 979">
              <a:extLst>
                <a:ext uri="{FF2B5EF4-FFF2-40B4-BE49-F238E27FC236}">
                  <a16:creationId xmlns:a16="http://schemas.microsoft.com/office/drawing/2014/main" id="{44809A56-4DFA-3E4F-8FEE-88DEDFA3C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5512" y="2144881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86" name="Line 980">
              <a:extLst>
                <a:ext uri="{FF2B5EF4-FFF2-40B4-BE49-F238E27FC236}">
                  <a16:creationId xmlns:a16="http://schemas.microsoft.com/office/drawing/2014/main" id="{639F61D8-00DB-314F-9F06-375582EC9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141" y="2124541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87" name="Line 981">
              <a:extLst>
                <a:ext uri="{FF2B5EF4-FFF2-40B4-BE49-F238E27FC236}">
                  <a16:creationId xmlns:a16="http://schemas.microsoft.com/office/drawing/2014/main" id="{8380FCCE-54A1-7149-AF85-7CB042AF5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9744" y="2144881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88" name="Line 982">
              <a:extLst>
                <a:ext uri="{FF2B5EF4-FFF2-40B4-BE49-F238E27FC236}">
                  <a16:creationId xmlns:a16="http://schemas.microsoft.com/office/drawing/2014/main" id="{B6E77029-3D75-354C-A3FC-0A3FEED0D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7258" y="2124541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89" name="Line 983">
              <a:extLst>
                <a:ext uri="{FF2B5EF4-FFF2-40B4-BE49-F238E27FC236}">
                  <a16:creationId xmlns:a16="http://schemas.microsoft.com/office/drawing/2014/main" id="{7408CD87-C2C5-DD4C-A804-C441DDA0A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9744" y="2144881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90" name="Line 984">
              <a:extLst>
                <a:ext uri="{FF2B5EF4-FFF2-40B4-BE49-F238E27FC236}">
                  <a16:creationId xmlns:a16="http://schemas.microsoft.com/office/drawing/2014/main" id="{42B750D7-0F65-0246-9A0A-3499E2A32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7258" y="2124541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91" name="Line 985">
              <a:extLst>
                <a:ext uri="{FF2B5EF4-FFF2-40B4-BE49-F238E27FC236}">
                  <a16:creationId xmlns:a16="http://schemas.microsoft.com/office/drawing/2014/main" id="{E766A9C5-F75D-8043-A3E1-9C17B495E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6675" y="2144881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92" name="Line 986">
              <a:extLst>
                <a:ext uri="{FF2B5EF4-FFF2-40B4-BE49-F238E27FC236}">
                  <a16:creationId xmlns:a16="http://schemas.microsoft.com/office/drawing/2014/main" id="{C77B3A36-4644-4B46-85BC-E5F6A0C78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6305" y="2124541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93" name="Line 987">
              <a:extLst>
                <a:ext uri="{FF2B5EF4-FFF2-40B4-BE49-F238E27FC236}">
                  <a16:creationId xmlns:a16="http://schemas.microsoft.com/office/drawing/2014/main" id="{86DE3136-433D-D347-BD7D-008DB876D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141" y="2150983"/>
              <a:ext cx="5291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94" name="Line 988">
              <a:extLst>
                <a:ext uri="{FF2B5EF4-FFF2-40B4-BE49-F238E27FC236}">
                  <a16:creationId xmlns:a16="http://schemas.microsoft.com/office/drawing/2014/main" id="{6BAB472F-52B9-B646-9C9C-83047D8C7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2655" y="2130643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95" name="Line 989">
              <a:extLst>
                <a:ext uri="{FF2B5EF4-FFF2-40B4-BE49-F238E27FC236}">
                  <a16:creationId xmlns:a16="http://schemas.microsoft.com/office/drawing/2014/main" id="{EEBD4B1E-6B1A-1C42-BB97-7986E27E4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141" y="2150983"/>
              <a:ext cx="5291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96" name="Line 990">
              <a:extLst>
                <a:ext uri="{FF2B5EF4-FFF2-40B4-BE49-F238E27FC236}">
                  <a16:creationId xmlns:a16="http://schemas.microsoft.com/office/drawing/2014/main" id="{C8EADE3B-BE63-634E-8878-178CF190C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2655" y="2130643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97" name="Line 991">
              <a:extLst>
                <a:ext uri="{FF2B5EF4-FFF2-40B4-BE49-F238E27FC236}">
                  <a16:creationId xmlns:a16="http://schemas.microsoft.com/office/drawing/2014/main" id="{C3601002-EC62-A548-99AF-F6C5CF44F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141" y="2150983"/>
              <a:ext cx="5291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98" name="Line 992">
              <a:extLst>
                <a:ext uri="{FF2B5EF4-FFF2-40B4-BE49-F238E27FC236}">
                  <a16:creationId xmlns:a16="http://schemas.microsoft.com/office/drawing/2014/main" id="{863333B5-4316-6844-8241-478BBEEAB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2655" y="2130643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199" name="Line 993">
              <a:extLst>
                <a:ext uri="{FF2B5EF4-FFF2-40B4-BE49-F238E27FC236}">
                  <a16:creationId xmlns:a16="http://schemas.microsoft.com/office/drawing/2014/main" id="{B2740AE0-562E-7940-AE5D-E030E93EC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7258" y="2153017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00" name="Line 994">
              <a:extLst>
                <a:ext uri="{FF2B5EF4-FFF2-40B4-BE49-F238E27FC236}">
                  <a16:creationId xmlns:a16="http://schemas.microsoft.com/office/drawing/2014/main" id="{0075BB60-9D9C-344D-B716-516E761D2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887" y="2134711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01" name="Line 995">
              <a:extLst>
                <a:ext uri="{FF2B5EF4-FFF2-40B4-BE49-F238E27FC236}">
                  <a16:creationId xmlns:a16="http://schemas.microsoft.com/office/drawing/2014/main" id="{B65A25AC-2D99-F94A-B717-1729A2E67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491" y="2153017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02" name="Line 996">
              <a:extLst>
                <a:ext uri="{FF2B5EF4-FFF2-40B4-BE49-F238E27FC236}">
                  <a16:creationId xmlns:a16="http://schemas.microsoft.com/office/drawing/2014/main" id="{797CFF7E-1E62-CF44-8CAB-38A35DFC5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120" y="2134711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03" name="Line 997">
              <a:extLst>
                <a:ext uri="{FF2B5EF4-FFF2-40B4-BE49-F238E27FC236}">
                  <a16:creationId xmlns:a16="http://schemas.microsoft.com/office/drawing/2014/main" id="{A4B6198E-CB68-FB46-B6A0-569948F65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491" y="2153017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04" name="Line 998">
              <a:extLst>
                <a:ext uri="{FF2B5EF4-FFF2-40B4-BE49-F238E27FC236}">
                  <a16:creationId xmlns:a16="http://schemas.microsoft.com/office/drawing/2014/main" id="{3BDBE79C-80BA-C549-8144-A80C29DDA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120" y="2134711"/>
              <a:ext cx="0" cy="3864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05" name="Line 999">
              <a:extLst>
                <a:ext uri="{FF2B5EF4-FFF2-40B4-BE49-F238E27FC236}">
                  <a16:creationId xmlns:a16="http://schemas.microsoft.com/office/drawing/2014/main" id="{29405EFE-BDE4-B245-A2AE-7B2A0CF8E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839" y="2159119"/>
              <a:ext cx="55026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06" name="Line 1000">
              <a:extLst>
                <a:ext uri="{FF2B5EF4-FFF2-40B4-BE49-F238E27FC236}">
                  <a16:creationId xmlns:a16="http://schemas.microsoft.com/office/drawing/2014/main" id="{0B237771-6612-2A44-977A-8DEEC5121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3236" y="2138779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07" name="Line 1001">
              <a:extLst>
                <a:ext uri="{FF2B5EF4-FFF2-40B4-BE49-F238E27FC236}">
                  <a16:creationId xmlns:a16="http://schemas.microsoft.com/office/drawing/2014/main" id="{63DAC0A6-5F17-9649-B512-27F34301A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6305" y="2163187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08" name="Line 1002">
              <a:extLst>
                <a:ext uri="{FF2B5EF4-FFF2-40B4-BE49-F238E27FC236}">
                  <a16:creationId xmlns:a16="http://schemas.microsoft.com/office/drawing/2014/main" id="{EB604807-8179-5F48-8506-A98A8685E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3818" y="2142847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09" name="Line 1003">
              <a:extLst>
                <a:ext uri="{FF2B5EF4-FFF2-40B4-BE49-F238E27FC236}">
                  <a16:creationId xmlns:a16="http://schemas.microsoft.com/office/drawing/2014/main" id="{48099C00-7A73-0F41-8DB7-0B614E491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887" y="2169289"/>
              <a:ext cx="57142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10" name="Line 1004">
              <a:extLst>
                <a:ext uri="{FF2B5EF4-FFF2-40B4-BE49-F238E27FC236}">
                  <a16:creationId xmlns:a16="http://schemas.microsoft.com/office/drawing/2014/main" id="{EFE56A01-73D7-8A4A-8ECF-DCC17969D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400" y="2146915"/>
              <a:ext cx="0" cy="42715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grpSp>
          <p:nvGrpSpPr>
            <p:cNvPr id="68321" name="Group 1206">
              <a:extLst>
                <a:ext uri="{FF2B5EF4-FFF2-40B4-BE49-F238E27FC236}">
                  <a16:creationId xmlns:a16="http://schemas.microsoft.com/office/drawing/2014/main" id="{F5360229-283F-CE41-B28D-C826099D6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0768" y="2147828"/>
              <a:ext cx="716019" cy="282771"/>
              <a:chOff x="4224" y="1849"/>
              <a:chExt cx="682" cy="374"/>
            </a:xfrm>
          </p:grpSpPr>
          <p:sp>
            <p:nvSpPr>
              <p:cNvPr id="430" name="Line 1006">
                <a:extLst>
                  <a:ext uri="{FF2B5EF4-FFF2-40B4-BE49-F238E27FC236}">
                    <a16:creationId xmlns:a16="http://schemas.microsoft.com/office/drawing/2014/main" id="{81955412-68A3-084C-8F1F-C672387EE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87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1" name="Line 1007">
                <a:extLst>
                  <a:ext uri="{FF2B5EF4-FFF2-40B4-BE49-F238E27FC236}">
                    <a16:creationId xmlns:a16="http://schemas.microsoft.com/office/drawing/2014/main" id="{E6CA1D68-C426-A54C-8BBD-6B59D2F06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184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" name="Line 1008">
                <a:extLst>
                  <a:ext uri="{FF2B5EF4-FFF2-40B4-BE49-F238E27FC236}">
                    <a16:creationId xmlns:a16="http://schemas.microsoft.com/office/drawing/2014/main" id="{EB15826F-FD54-7F4A-AEC2-AB6AFEEA2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0" y="188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3" name="Line 1009">
                <a:extLst>
                  <a:ext uri="{FF2B5EF4-FFF2-40B4-BE49-F238E27FC236}">
                    <a16:creationId xmlns:a16="http://schemas.microsoft.com/office/drawing/2014/main" id="{06C97CB6-CE48-D742-AA3E-3ED9C1859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5" y="185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4" name="Line 1010">
                <a:extLst>
                  <a:ext uri="{FF2B5EF4-FFF2-40B4-BE49-F238E27FC236}">
                    <a16:creationId xmlns:a16="http://schemas.microsoft.com/office/drawing/2014/main" id="{C2DE899A-69FC-E14D-A61C-B41AA9A7C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0" y="188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" name="Line 1011">
                <a:extLst>
                  <a:ext uri="{FF2B5EF4-FFF2-40B4-BE49-F238E27FC236}">
                    <a16:creationId xmlns:a16="http://schemas.microsoft.com/office/drawing/2014/main" id="{B6B63C25-13E5-4741-BB12-967F2A266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5" y="185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6" name="Line 1012">
                <a:extLst>
                  <a:ext uri="{FF2B5EF4-FFF2-40B4-BE49-F238E27FC236}">
                    <a16:creationId xmlns:a16="http://schemas.microsoft.com/office/drawing/2014/main" id="{68823A1C-D2FB-0F4B-B9D9-5B58856D2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4" y="188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Line 1013">
                <a:extLst>
                  <a:ext uri="{FF2B5EF4-FFF2-40B4-BE49-F238E27FC236}">
                    <a16:creationId xmlns:a16="http://schemas.microsoft.com/office/drawing/2014/main" id="{4A389A5F-12B3-3940-B535-F7CADB342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1" y="185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8" name="Line 1014">
                <a:extLst>
                  <a:ext uri="{FF2B5EF4-FFF2-40B4-BE49-F238E27FC236}">
                    <a16:creationId xmlns:a16="http://schemas.microsoft.com/office/drawing/2014/main" id="{4C47758F-B4CF-8745-BDF2-DA1CB6498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0" y="188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9" name="Line 1015">
                <a:extLst>
                  <a:ext uri="{FF2B5EF4-FFF2-40B4-BE49-F238E27FC236}">
                    <a16:creationId xmlns:a16="http://schemas.microsoft.com/office/drawing/2014/main" id="{379AECF4-A044-A940-990E-6503D3819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9" y="1859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" name="Line 1016">
                <a:extLst>
                  <a:ext uri="{FF2B5EF4-FFF2-40B4-BE49-F238E27FC236}">
                    <a16:creationId xmlns:a16="http://schemas.microsoft.com/office/drawing/2014/main" id="{B5344089-0E6F-0148-B21C-24506F292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7" y="1883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1" name="Line 1017">
                <a:extLst>
                  <a:ext uri="{FF2B5EF4-FFF2-40B4-BE49-F238E27FC236}">
                    <a16:creationId xmlns:a16="http://schemas.microsoft.com/office/drawing/2014/main" id="{CF23965C-D48C-094F-A357-A57D52722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5" y="1859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" name="Line 1018">
                <a:extLst>
                  <a:ext uri="{FF2B5EF4-FFF2-40B4-BE49-F238E27FC236}">
                    <a16:creationId xmlns:a16="http://schemas.microsoft.com/office/drawing/2014/main" id="{7C10C9CA-0225-6547-BAF2-1A112239D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189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3" name="Line 1019">
                <a:extLst>
                  <a:ext uri="{FF2B5EF4-FFF2-40B4-BE49-F238E27FC236}">
                    <a16:creationId xmlns:a16="http://schemas.microsoft.com/office/drawing/2014/main" id="{01888952-3181-3E42-9726-8C947480C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1867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4" name="Line 1020">
                <a:extLst>
                  <a:ext uri="{FF2B5EF4-FFF2-40B4-BE49-F238E27FC236}">
                    <a16:creationId xmlns:a16="http://schemas.microsoft.com/office/drawing/2014/main" id="{05F22407-D8C9-B646-90AC-5DAC4FFD3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5" y="189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5" name="Line 1021">
                <a:extLst>
                  <a:ext uri="{FF2B5EF4-FFF2-40B4-BE49-F238E27FC236}">
                    <a16:creationId xmlns:a16="http://schemas.microsoft.com/office/drawing/2014/main" id="{77D43036-B607-524D-8D69-13AC53D0A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1" y="1867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" name="Line 1022">
                <a:extLst>
                  <a:ext uri="{FF2B5EF4-FFF2-40B4-BE49-F238E27FC236}">
                    <a16:creationId xmlns:a16="http://schemas.microsoft.com/office/drawing/2014/main" id="{7863654C-E79F-3747-8BE2-30000127E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5" y="189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7" name="Line 1023">
                <a:extLst>
                  <a:ext uri="{FF2B5EF4-FFF2-40B4-BE49-F238E27FC236}">
                    <a16:creationId xmlns:a16="http://schemas.microsoft.com/office/drawing/2014/main" id="{4F229E03-FB96-DB4F-9649-4B9144E2B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1" y="1867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8" name="Line 1024">
                <a:extLst>
                  <a:ext uri="{FF2B5EF4-FFF2-40B4-BE49-F238E27FC236}">
                    <a16:creationId xmlns:a16="http://schemas.microsoft.com/office/drawing/2014/main" id="{95DA63DB-C70E-864D-AA99-67B152E6B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5" y="189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" name="Line 1025">
                <a:extLst>
                  <a:ext uri="{FF2B5EF4-FFF2-40B4-BE49-F238E27FC236}">
                    <a16:creationId xmlns:a16="http://schemas.microsoft.com/office/drawing/2014/main" id="{666DDE63-0D51-9F4A-B59E-8013FF224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1" y="1867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" name="Line 1026">
                <a:extLst>
                  <a:ext uri="{FF2B5EF4-FFF2-40B4-BE49-F238E27FC236}">
                    <a16:creationId xmlns:a16="http://schemas.microsoft.com/office/drawing/2014/main" id="{60D66DDF-3E25-A94F-8CA7-A9005D7EB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9" y="189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" name="Line 1027">
                <a:extLst>
                  <a:ext uri="{FF2B5EF4-FFF2-40B4-BE49-F238E27FC236}">
                    <a16:creationId xmlns:a16="http://schemas.microsoft.com/office/drawing/2014/main" id="{8E5484DE-CD4D-BB44-B118-9D8E8F180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" y="1867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" name="Line 1028">
                <a:extLst>
                  <a:ext uri="{FF2B5EF4-FFF2-40B4-BE49-F238E27FC236}">
                    <a16:creationId xmlns:a16="http://schemas.microsoft.com/office/drawing/2014/main" id="{1F45970D-12C0-1E4A-A42B-AB0526604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9" y="189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Line 1029">
                <a:extLst>
                  <a:ext uri="{FF2B5EF4-FFF2-40B4-BE49-F238E27FC236}">
                    <a16:creationId xmlns:a16="http://schemas.microsoft.com/office/drawing/2014/main" id="{35FC14D0-AEEB-4440-9EE8-7CB2C55F4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" y="1867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" name="Line 1030">
                <a:extLst>
                  <a:ext uri="{FF2B5EF4-FFF2-40B4-BE49-F238E27FC236}">
                    <a16:creationId xmlns:a16="http://schemas.microsoft.com/office/drawing/2014/main" id="{9EB5DAD3-FEA1-C84B-8FCC-7B6E9B8CB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9" y="189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Line 1031">
                <a:extLst>
                  <a:ext uri="{FF2B5EF4-FFF2-40B4-BE49-F238E27FC236}">
                    <a16:creationId xmlns:a16="http://schemas.microsoft.com/office/drawing/2014/main" id="{DE887A42-6465-6145-B5DC-1C5A775B0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" y="1867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" name="Line 1032">
                <a:extLst>
                  <a:ext uri="{FF2B5EF4-FFF2-40B4-BE49-F238E27FC236}">
                    <a16:creationId xmlns:a16="http://schemas.microsoft.com/office/drawing/2014/main" id="{1BC5BC74-698E-4E41-BF9B-A4D92A2A7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5" y="189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7" name="Line 1033">
                <a:extLst>
                  <a:ext uri="{FF2B5EF4-FFF2-40B4-BE49-F238E27FC236}">
                    <a16:creationId xmlns:a16="http://schemas.microsoft.com/office/drawing/2014/main" id="{F2DB5BD3-CC11-2D45-AEFC-3BC391326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9" y="1867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8" name="Line 1034">
                <a:extLst>
                  <a:ext uri="{FF2B5EF4-FFF2-40B4-BE49-F238E27FC236}">
                    <a16:creationId xmlns:a16="http://schemas.microsoft.com/office/drawing/2014/main" id="{01874B99-4E90-CD4E-8349-1E64BF4B1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9" y="1907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9" name="Line 1035">
                <a:extLst>
                  <a:ext uri="{FF2B5EF4-FFF2-40B4-BE49-F238E27FC236}">
                    <a16:creationId xmlns:a16="http://schemas.microsoft.com/office/drawing/2014/main" id="{7685550A-F63C-9845-A4AD-358242A38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3" y="1883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0" name="Line 1036">
                <a:extLst>
                  <a:ext uri="{FF2B5EF4-FFF2-40B4-BE49-F238E27FC236}">
                    <a16:creationId xmlns:a16="http://schemas.microsoft.com/office/drawing/2014/main" id="{E03EED92-4FD9-B546-9124-F44B7DBDF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1" y="1907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1" name="Line 1037">
                <a:extLst>
                  <a:ext uri="{FF2B5EF4-FFF2-40B4-BE49-F238E27FC236}">
                    <a16:creationId xmlns:a16="http://schemas.microsoft.com/office/drawing/2014/main" id="{75D9EB72-1027-8546-B45E-9B9CF2FCC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9" y="1883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2" name="Line 1038">
                <a:extLst>
                  <a:ext uri="{FF2B5EF4-FFF2-40B4-BE49-F238E27FC236}">
                    <a16:creationId xmlns:a16="http://schemas.microsoft.com/office/drawing/2014/main" id="{8F2C06C5-6539-BD41-A947-6449C3E30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1" y="1907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3" name="Line 1039">
                <a:extLst>
                  <a:ext uri="{FF2B5EF4-FFF2-40B4-BE49-F238E27FC236}">
                    <a16:creationId xmlns:a16="http://schemas.microsoft.com/office/drawing/2014/main" id="{71241CDE-8001-AB47-8FCC-59DC1181D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9" y="1883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4" name="Line 1040">
                <a:extLst>
                  <a:ext uri="{FF2B5EF4-FFF2-40B4-BE49-F238E27FC236}">
                    <a16:creationId xmlns:a16="http://schemas.microsoft.com/office/drawing/2014/main" id="{483EF092-3970-1348-BC39-996A1CFDE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1" y="1907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5" name="Line 1041">
                <a:extLst>
                  <a:ext uri="{FF2B5EF4-FFF2-40B4-BE49-F238E27FC236}">
                    <a16:creationId xmlns:a16="http://schemas.microsoft.com/office/drawing/2014/main" id="{C5C296CF-A6C1-AD49-AE77-77FEF3A7E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9" y="1883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6" name="Line 1042">
                <a:extLst>
                  <a:ext uri="{FF2B5EF4-FFF2-40B4-BE49-F238E27FC236}">
                    <a16:creationId xmlns:a16="http://schemas.microsoft.com/office/drawing/2014/main" id="{9AC24631-C191-894E-BEB5-F9DD77D30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5" y="1907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7" name="Line 1043">
                <a:extLst>
                  <a:ext uri="{FF2B5EF4-FFF2-40B4-BE49-F238E27FC236}">
                    <a16:creationId xmlns:a16="http://schemas.microsoft.com/office/drawing/2014/main" id="{0369BEF9-4F60-7F43-8127-5DF19B1C5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3" y="1883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8" name="Line 1044">
                <a:extLst>
                  <a:ext uri="{FF2B5EF4-FFF2-40B4-BE49-F238E27FC236}">
                    <a16:creationId xmlns:a16="http://schemas.microsoft.com/office/drawing/2014/main" id="{4EEFF37D-1C32-3642-9994-A7F3EDB44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9" y="191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9" name="Line 1045">
                <a:extLst>
                  <a:ext uri="{FF2B5EF4-FFF2-40B4-BE49-F238E27FC236}">
                    <a16:creationId xmlns:a16="http://schemas.microsoft.com/office/drawing/2014/main" id="{C4AC37CA-6B1F-E74D-AA46-ABD99E59E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7" y="1883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0" name="Line 1046">
                <a:extLst>
                  <a:ext uri="{FF2B5EF4-FFF2-40B4-BE49-F238E27FC236}">
                    <a16:creationId xmlns:a16="http://schemas.microsoft.com/office/drawing/2014/main" id="{F2B0C770-53AF-6A4E-B045-23CF7B67B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9" y="192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" name="Line 1047">
                <a:extLst>
                  <a:ext uri="{FF2B5EF4-FFF2-40B4-BE49-F238E27FC236}">
                    <a16:creationId xmlns:a16="http://schemas.microsoft.com/office/drawing/2014/main" id="{4748DCA5-90BB-1C4B-ABBD-A2A594A46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5" y="1894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2" name="Line 1048">
                <a:extLst>
                  <a:ext uri="{FF2B5EF4-FFF2-40B4-BE49-F238E27FC236}">
                    <a16:creationId xmlns:a16="http://schemas.microsoft.com/office/drawing/2014/main" id="{C14CFB2C-08A0-4D46-842C-E2458122F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9" y="192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3" name="Line 1049">
                <a:extLst>
                  <a:ext uri="{FF2B5EF4-FFF2-40B4-BE49-F238E27FC236}">
                    <a16:creationId xmlns:a16="http://schemas.microsoft.com/office/drawing/2014/main" id="{0704B05B-2F4B-4444-8E9F-DF9CBED7C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5" y="1894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4" name="Line 1050">
                <a:extLst>
                  <a:ext uri="{FF2B5EF4-FFF2-40B4-BE49-F238E27FC236}">
                    <a16:creationId xmlns:a16="http://schemas.microsoft.com/office/drawing/2014/main" id="{64D446C3-7D5D-9747-B91D-500543727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9" y="192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5" name="Line 1051">
                <a:extLst>
                  <a:ext uri="{FF2B5EF4-FFF2-40B4-BE49-F238E27FC236}">
                    <a16:creationId xmlns:a16="http://schemas.microsoft.com/office/drawing/2014/main" id="{FC849590-3DDA-794C-B80D-E02BB4092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5" y="1894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6" name="Line 1052">
                <a:extLst>
                  <a:ext uri="{FF2B5EF4-FFF2-40B4-BE49-F238E27FC236}">
                    <a16:creationId xmlns:a16="http://schemas.microsoft.com/office/drawing/2014/main" id="{6B61814E-C8E0-0645-98F7-126CC4779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3" y="1926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7" name="Line 1053">
                <a:extLst>
                  <a:ext uri="{FF2B5EF4-FFF2-40B4-BE49-F238E27FC236}">
                    <a16:creationId xmlns:a16="http://schemas.microsoft.com/office/drawing/2014/main" id="{FCB89E8A-E592-3041-8BE5-D44637C96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" y="1902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8" name="Line 1054">
                <a:extLst>
                  <a:ext uri="{FF2B5EF4-FFF2-40B4-BE49-F238E27FC236}">
                    <a16:creationId xmlns:a16="http://schemas.microsoft.com/office/drawing/2014/main" id="{9F8A7576-E5EB-AC4E-8C23-8C6C144F5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3" y="1926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9" name="Line 1055">
                <a:extLst>
                  <a:ext uri="{FF2B5EF4-FFF2-40B4-BE49-F238E27FC236}">
                    <a16:creationId xmlns:a16="http://schemas.microsoft.com/office/drawing/2014/main" id="{572129F6-B95B-5B47-9AC4-C75DDE647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" y="1902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0" name="Line 1056">
                <a:extLst>
                  <a:ext uri="{FF2B5EF4-FFF2-40B4-BE49-F238E27FC236}">
                    <a16:creationId xmlns:a16="http://schemas.microsoft.com/office/drawing/2014/main" id="{B7CD01FA-AF14-F840-B7E0-FA6E2A04B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3" y="1937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" name="Line 1057">
                <a:extLst>
                  <a:ext uri="{FF2B5EF4-FFF2-40B4-BE49-F238E27FC236}">
                    <a16:creationId xmlns:a16="http://schemas.microsoft.com/office/drawing/2014/main" id="{F5D589DA-B68C-2D49-8D8A-97ED4C3EE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5" y="1910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2" name="Line 1058">
                <a:extLst>
                  <a:ext uri="{FF2B5EF4-FFF2-40B4-BE49-F238E27FC236}">
                    <a16:creationId xmlns:a16="http://schemas.microsoft.com/office/drawing/2014/main" id="{B538B89B-B20F-D640-9C41-63D850F51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7" y="1937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3" name="Line 1059">
                <a:extLst>
                  <a:ext uri="{FF2B5EF4-FFF2-40B4-BE49-F238E27FC236}">
                    <a16:creationId xmlns:a16="http://schemas.microsoft.com/office/drawing/2014/main" id="{A229A530-1465-4949-AC43-45145BF44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1910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4" name="Line 1060">
                <a:extLst>
                  <a:ext uri="{FF2B5EF4-FFF2-40B4-BE49-F238E27FC236}">
                    <a16:creationId xmlns:a16="http://schemas.microsoft.com/office/drawing/2014/main" id="{B32F4643-164F-914D-B013-23A04500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" y="1942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5" name="Line 1061">
                <a:extLst>
                  <a:ext uri="{FF2B5EF4-FFF2-40B4-BE49-F238E27FC236}">
                    <a16:creationId xmlns:a16="http://schemas.microsoft.com/office/drawing/2014/main" id="{367D60C5-3C7B-0448-8F36-C594ED102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6" y="191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6" name="Line 1062">
                <a:extLst>
                  <a:ext uri="{FF2B5EF4-FFF2-40B4-BE49-F238E27FC236}">
                    <a16:creationId xmlns:a16="http://schemas.microsoft.com/office/drawing/2014/main" id="{913B2C3E-DEA2-6C4A-87B2-BB298A50A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" y="1942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7" name="Line 1063">
                <a:extLst>
                  <a:ext uri="{FF2B5EF4-FFF2-40B4-BE49-F238E27FC236}">
                    <a16:creationId xmlns:a16="http://schemas.microsoft.com/office/drawing/2014/main" id="{8F312E14-5E40-9243-BEDD-B5B63ACCD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6" y="191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8" name="Line 1064">
                <a:extLst>
                  <a:ext uri="{FF2B5EF4-FFF2-40B4-BE49-F238E27FC236}">
                    <a16:creationId xmlns:a16="http://schemas.microsoft.com/office/drawing/2014/main" id="{2689C2EC-2DA0-7D4D-BA83-729AA5151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3" y="1942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9" name="Line 1065">
                <a:extLst>
                  <a:ext uri="{FF2B5EF4-FFF2-40B4-BE49-F238E27FC236}">
                    <a16:creationId xmlns:a16="http://schemas.microsoft.com/office/drawing/2014/main" id="{7664E63E-9E11-904C-A476-86CA99810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0" y="191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0" name="Line 1066">
                <a:extLst>
                  <a:ext uri="{FF2B5EF4-FFF2-40B4-BE49-F238E27FC236}">
                    <a16:creationId xmlns:a16="http://schemas.microsoft.com/office/drawing/2014/main" id="{B35AFB7C-BB21-BE49-B050-C5335C750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3" y="1942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1" name="Line 1067">
                <a:extLst>
                  <a:ext uri="{FF2B5EF4-FFF2-40B4-BE49-F238E27FC236}">
                    <a16:creationId xmlns:a16="http://schemas.microsoft.com/office/drawing/2014/main" id="{6F79B359-0370-5F45-BF31-5D4A5FC19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0" y="191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2" name="Line 1068">
                <a:extLst>
                  <a:ext uri="{FF2B5EF4-FFF2-40B4-BE49-F238E27FC236}">
                    <a16:creationId xmlns:a16="http://schemas.microsoft.com/office/drawing/2014/main" id="{E3D7F37C-0D9F-4641-BFCF-E7B9D1901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5" y="1950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3" name="Line 1069">
                <a:extLst>
                  <a:ext uri="{FF2B5EF4-FFF2-40B4-BE49-F238E27FC236}">
                    <a16:creationId xmlns:a16="http://schemas.microsoft.com/office/drawing/2014/main" id="{AABD880E-B25F-2941-B7B7-D7AE58E48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4" y="19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" name="Line 1070">
                <a:extLst>
                  <a:ext uri="{FF2B5EF4-FFF2-40B4-BE49-F238E27FC236}">
                    <a16:creationId xmlns:a16="http://schemas.microsoft.com/office/drawing/2014/main" id="{F5764029-18DD-DC4B-AFF6-EA9677EF5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1958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" name="Line 1071">
                <a:extLst>
                  <a:ext uri="{FF2B5EF4-FFF2-40B4-BE49-F238E27FC236}">
                    <a16:creationId xmlns:a16="http://schemas.microsoft.com/office/drawing/2014/main" id="{DE094DFF-0E08-184B-BF79-0AB260D86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" y="192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6" name="Line 1072">
                <a:extLst>
                  <a:ext uri="{FF2B5EF4-FFF2-40B4-BE49-F238E27FC236}">
                    <a16:creationId xmlns:a16="http://schemas.microsoft.com/office/drawing/2014/main" id="{22A6003F-1E4F-1948-B343-29E10F3CF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6" y="1958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7" name="Line 1073">
                <a:extLst>
                  <a:ext uri="{FF2B5EF4-FFF2-40B4-BE49-F238E27FC236}">
                    <a16:creationId xmlns:a16="http://schemas.microsoft.com/office/drawing/2014/main" id="{D0748308-8929-6B43-99D5-0511F8921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4" y="192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8" name="Line 1074">
                <a:extLst>
                  <a:ext uri="{FF2B5EF4-FFF2-40B4-BE49-F238E27FC236}">
                    <a16:creationId xmlns:a16="http://schemas.microsoft.com/office/drawing/2014/main" id="{18792CCE-CD1E-944B-83AF-94AB0133D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0" y="1961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9" name="Line 1075">
                <a:extLst>
                  <a:ext uri="{FF2B5EF4-FFF2-40B4-BE49-F238E27FC236}">
                    <a16:creationId xmlns:a16="http://schemas.microsoft.com/office/drawing/2014/main" id="{A83299E5-AC1A-1146-A52F-4D6BD58F9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8" y="1937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0" name="Line 1076">
                <a:extLst>
                  <a:ext uri="{FF2B5EF4-FFF2-40B4-BE49-F238E27FC236}">
                    <a16:creationId xmlns:a16="http://schemas.microsoft.com/office/drawing/2014/main" id="{CF3EBCDE-4A11-AC48-9253-0C4FEFD86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0" y="1961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" name="Line 1077">
                <a:extLst>
                  <a:ext uri="{FF2B5EF4-FFF2-40B4-BE49-F238E27FC236}">
                    <a16:creationId xmlns:a16="http://schemas.microsoft.com/office/drawing/2014/main" id="{F164AEE1-9299-E344-BDB0-F4B4E64FD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8" y="1937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" name="Line 1078">
                <a:extLst>
                  <a:ext uri="{FF2B5EF4-FFF2-40B4-BE49-F238E27FC236}">
                    <a16:creationId xmlns:a16="http://schemas.microsoft.com/office/drawing/2014/main" id="{C37AF2E5-0689-1745-9FB6-E5DED981B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0" y="1961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3" name="Line 1079">
                <a:extLst>
                  <a:ext uri="{FF2B5EF4-FFF2-40B4-BE49-F238E27FC236}">
                    <a16:creationId xmlns:a16="http://schemas.microsoft.com/office/drawing/2014/main" id="{41C69F88-0FE4-5647-A2D0-77C7DBE14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8" y="1937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4" name="Line 1080">
                <a:extLst>
                  <a:ext uri="{FF2B5EF4-FFF2-40B4-BE49-F238E27FC236}">
                    <a16:creationId xmlns:a16="http://schemas.microsoft.com/office/drawing/2014/main" id="{DBE91406-0A24-F448-BDE3-717F38D72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0" y="1988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5" name="Line 1081">
                <a:extLst>
                  <a:ext uri="{FF2B5EF4-FFF2-40B4-BE49-F238E27FC236}">
                    <a16:creationId xmlns:a16="http://schemas.microsoft.com/office/drawing/2014/main" id="{4551DA41-9CF7-F440-A203-969C773D5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8" y="1961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6" name="Line 1082">
                <a:extLst>
                  <a:ext uri="{FF2B5EF4-FFF2-40B4-BE49-F238E27FC236}">
                    <a16:creationId xmlns:a16="http://schemas.microsoft.com/office/drawing/2014/main" id="{A9AC879E-72CA-4443-AECA-D84036B75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8" y="1988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7" name="Line 1083">
                <a:extLst>
                  <a:ext uri="{FF2B5EF4-FFF2-40B4-BE49-F238E27FC236}">
                    <a16:creationId xmlns:a16="http://schemas.microsoft.com/office/drawing/2014/main" id="{38EE04A2-DD42-B149-9F97-1C7982DC1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2" y="1961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8" name="Line 1084">
                <a:extLst>
                  <a:ext uri="{FF2B5EF4-FFF2-40B4-BE49-F238E27FC236}">
                    <a16:creationId xmlns:a16="http://schemas.microsoft.com/office/drawing/2014/main" id="{5C7CD712-49FE-7841-8E51-6CFC64A08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4" y="200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9" name="Line 1085">
                <a:extLst>
                  <a:ext uri="{FF2B5EF4-FFF2-40B4-BE49-F238E27FC236}">
                    <a16:creationId xmlns:a16="http://schemas.microsoft.com/office/drawing/2014/main" id="{EC611809-BD29-434F-8132-104445C0C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2" y="1977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0" name="Line 1086">
                <a:extLst>
                  <a:ext uri="{FF2B5EF4-FFF2-40B4-BE49-F238E27FC236}">
                    <a16:creationId xmlns:a16="http://schemas.microsoft.com/office/drawing/2014/main" id="{610E371E-7034-E94C-80AC-DA3F89F0F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4" y="200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1" name="Line 1087">
                <a:extLst>
                  <a:ext uri="{FF2B5EF4-FFF2-40B4-BE49-F238E27FC236}">
                    <a16:creationId xmlns:a16="http://schemas.microsoft.com/office/drawing/2014/main" id="{F4EEE367-5D2F-FD40-8BF1-9B8589639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0" y="1977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" name="Line 1088">
                <a:extLst>
                  <a:ext uri="{FF2B5EF4-FFF2-40B4-BE49-F238E27FC236}">
                    <a16:creationId xmlns:a16="http://schemas.microsoft.com/office/drawing/2014/main" id="{8E7CCEB2-2D45-9549-BC31-73134F8DC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2" y="2004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" name="Line 1089">
                <a:extLst>
                  <a:ext uri="{FF2B5EF4-FFF2-40B4-BE49-F238E27FC236}">
                    <a16:creationId xmlns:a16="http://schemas.microsoft.com/office/drawing/2014/main" id="{B7D6D6A5-3A54-E845-A1C9-4F50BCED2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8" y="1977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" name="Line 1090">
                <a:extLst>
                  <a:ext uri="{FF2B5EF4-FFF2-40B4-BE49-F238E27FC236}">
                    <a16:creationId xmlns:a16="http://schemas.microsoft.com/office/drawing/2014/main" id="{8A0C240D-BF9E-7A49-8258-3B02F5225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4" y="200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" name="Line 1091">
                <a:extLst>
                  <a:ext uri="{FF2B5EF4-FFF2-40B4-BE49-F238E27FC236}">
                    <a16:creationId xmlns:a16="http://schemas.microsoft.com/office/drawing/2014/main" id="{76EF1EA5-D4F2-A74D-AB41-9F3FD14BB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2" y="1977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" name="Line 1092">
                <a:extLst>
                  <a:ext uri="{FF2B5EF4-FFF2-40B4-BE49-F238E27FC236}">
                    <a16:creationId xmlns:a16="http://schemas.microsoft.com/office/drawing/2014/main" id="{EA873340-DCB1-0843-BB1D-FE9D7EC3E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0" y="2004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7" name="Line 1093">
                <a:extLst>
                  <a:ext uri="{FF2B5EF4-FFF2-40B4-BE49-F238E27FC236}">
                    <a16:creationId xmlns:a16="http://schemas.microsoft.com/office/drawing/2014/main" id="{04E98E55-B3BF-0B4C-B77C-47CE0EB3E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" y="1977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8" name="Line 1094">
                <a:extLst>
                  <a:ext uri="{FF2B5EF4-FFF2-40B4-BE49-F238E27FC236}">
                    <a16:creationId xmlns:a16="http://schemas.microsoft.com/office/drawing/2014/main" id="{79CE8B63-393F-1240-A125-C377F1E00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4" y="2012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9" name="Line 1095">
                <a:extLst>
                  <a:ext uri="{FF2B5EF4-FFF2-40B4-BE49-F238E27FC236}">
                    <a16:creationId xmlns:a16="http://schemas.microsoft.com/office/drawing/2014/main" id="{025E1AC6-F7BA-374B-B20A-668DBC982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8" y="198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0" name="Line 1096">
                <a:extLst>
                  <a:ext uri="{FF2B5EF4-FFF2-40B4-BE49-F238E27FC236}">
                    <a16:creationId xmlns:a16="http://schemas.microsoft.com/office/drawing/2014/main" id="{5594A6FD-8333-F444-B367-02B2DDE2B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20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1" name="Line 1097">
                <a:extLst>
                  <a:ext uri="{FF2B5EF4-FFF2-40B4-BE49-F238E27FC236}">
                    <a16:creationId xmlns:a16="http://schemas.microsoft.com/office/drawing/2014/main" id="{634FA702-9A70-5444-A12E-E1544846F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5" y="198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" name="Line 1098">
                <a:extLst>
                  <a:ext uri="{FF2B5EF4-FFF2-40B4-BE49-F238E27FC236}">
                    <a16:creationId xmlns:a16="http://schemas.microsoft.com/office/drawing/2014/main" id="{20645205-0277-774A-8915-48844FFE0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2" y="20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3" name="Line 1099">
                <a:extLst>
                  <a:ext uri="{FF2B5EF4-FFF2-40B4-BE49-F238E27FC236}">
                    <a16:creationId xmlns:a16="http://schemas.microsoft.com/office/drawing/2014/main" id="{7541040D-C373-3242-AA2D-BDC4409D2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9" y="198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" name="Line 1100">
                <a:extLst>
                  <a:ext uri="{FF2B5EF4-FFF2-40B4-BE49-F238E27FC236}">
                    <a16:creationId xmlns:a16="http://schemas.microsoft.com/office/drawing/2014/main" id="{0D0E0B66-5A7C-C64C-85AC-4ADFAC17E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2" y="20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5" name="Line 1101">
                <a:extLst>
                  <a:ext uri="{FF2B5EF4-FFF2-40B4-BE49-F238E27FC236}">
                    <a16:creationId xmlns:a16="http://schemas.microsoft.com/office/drawing/2014/main" id="{8C1235A8-D100-7442-BAB6-29AAC053A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9" y="198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6" name="Line 1102">
                <a:extLst>
                  <a:ext uri="{FF2B5EF4-FFF2-40B4-BE49-F238E27FC236}">
                    <a16:creationId xmlns:a16="http://schemas.microsoft.com/office/drawing/2014/main" id="{A6AB6338-E686-4C41-A337-076B4D48D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4" y="2012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7" name="Line 1103">
                <a:extLst>
                  <a:ext uri="{FF2B5EF4-FFF2-40B4-BE49-F238E27FC236}">
                    <a16:creationId xmlns:a16="http://schemas.microsoft.com/office/drawing/2014/main" id="{6EF5A64A-022E-D94A-9227-93FF9532E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3" y="198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8" name="Line 1104">
                <a:extLst>
                  <a:ext uri="{FF2B5EF4-FFF2-40B4-BE49-F238E27FC236}">
                    <a16:creationId xmlns:a16="http://schemas.microsoft.com/office/drawing/2014/main" id="{296892AD-07D0-C942-B676-62BF4AA25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9" y="2012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9" name="Line 1105">
                <a:extLst>
                  <a:ext uri="{FF2B5EF4-FFF2-40B4-BE49-F238E27FC236}">
                    <a16:creationId xmlns:a16="http://schemas.microsoft.com/office/drawing/2014/main" id="{86619E37-4AF4-E94E-9170-E028FD8CD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7" y="198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0" name="Line 1106">
                <a:extLst>
                  <a:ext uri="{FF2B5EF4-FFF2-40B4-BE49-F238E27FC236}">
                    <a16:creationId xmlns:a16="http://schemas.microsoft.com/office/drawing/2014/main" id="{A95CFA0E-4873-6348-B7EA-94207CB2E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9" y="202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1" name="Line 1107">
                <a:extLst>
                  <a:ext uri="{FF2B5EF4-FFF2-40B4-BE49-F238E27FC236}">
                    <a16:creationId xmlns:a16="http://schemas.microsoft.com/office/drawing/2014/main" id="{81C1091B-285B-5144-86F7-D5F5FA185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1993"/>
                <a:ext cx="0" cy="4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2" name="Line 1108">
                <a:extLst>
                  <a:ext uri="{FF2B5EF4-FFF2-40B4-BE49-F238E27FC236}">
                    <a16:creationId xmlns:a16="http://schemas.microsoft.com/office/drawing/2014/main" id="{A1629028-7D49-EA4C-BEF3-7861A8324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20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3" name="Line 1109">
                <a:extLst>
                  <a:ext uri="{FF2B5EF4-FFF2-40B4-BE49-F238E27FC236}">
                    <a16:creationId xmlns:a16="http://schemas.microsoft.com/office/drawing/2014/main" id="{06599ACE-55FE-2C41-9B1A-0BB175CE1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2028"/>
                <a:ext cx="0" cy="4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4" name="Line 1110">
                <a:extLst>
                  <a:ext uri="{FF2B5EF4-FFF2-40B4-BE49-F238E27FC236}">
                    <a16:creationId xmlns:a16="http://schemas.microsoft.com/office/drawing/2014/main" id="{AE54BFD2-185F-7744-8823-401E548F1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20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5" name="Line 1111">
                <a:extLst>
                  <a:ext uri="{FF2B5EF4-FFF2-40B4-BE49-F238E27FC236}">
                    <a16:creationId xmlns:a16="http://schemas.microsoft.com/office/drawing/2014/main" id="{8840EE5E-948B-9E40-93DF-D094645D0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2028"/>
                <a:ext cx="0" cy="4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6" name="Line 1112">
                <a:extLst>
                  <a:ext uri="{FF2B5EF4-FFF2-40B4-BE49-F238E27FC236}">
                    <a16:creationId xmlns:a16="http://schemas.microsoft.com/office/drawing/2014/main" id="{113B7FCD-B2A6-B44B-850A-3053D1902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3" y="20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7" name="Line 1113">
                <a:extLst>
                  <a:ext uri="{FF2B5EF4-FFF2-40B4-BE49-F238E27FC236}">
                    <a16:creationId xmlns:a16="http://schemas.microsoft.com/office/drawing/2014/main" id="{ECEA7419-C599-2F4E-A67C-2BD63CCAB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" y="2028"/>
                <a:ext cx="0" cy="4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8" name="Line 1114">
                <a:extLst>
                  <a:ext uri="{FF2B5EF4-FFF2-40B4-BE49-F238E27FC236}">
                    <a16:creationId xmlns:a16="http://schemas.microsoft.com/office/drawing/2014/main" id="{81A4707F-03AF-1645-A8DA-88A74B6E1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9" y="205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9" name="Line 1115">
                <a:extLst>
                  <a:ext uri="{FF2B5EF4-FFF2-40B4-BE49-F238E27FC236}">
                    <a16:creationId xmlns:a16="http://schemas.microsoft.com/office/drawing/2014/main" id="{83E61475-A94F-D946-A19D-EE9C0AF13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2028"/>
                <a:ext cx="0" cy="4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" name="Line 1116">
                <a:extLst>
                  <a:ext uri="{FF2B5EF4-FFF2-40B4-BE49-F238E27FC236}">
                    <a16:creationId xmlns:a16="http://schemas.microsoft.com/office/drawing/2014/main" id="{635BB587-0F2C-264D-905C-0396CDC6D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9" y="205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1" name="Line 1117">
                <a:extLst>
                  <a:ext uri="{FF2B5EF4-FFF2-40B4-BE49-F238E27FC236}">
                    <a16:creationId xmlns:a16="http://schemas.microsoft.com/office/drawing/2014/main" id="{DBDE3E10-5A9C-154E-9B88-D147F9E97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2028"/>
                <a:ext cx="0" cy="4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" name="Line 1118">
                <a:extLst>
                  <a:ext uri="{FF2B5EF4-FFF2-40B4-BE49-F238E27FC236}">
                    <a16:creationId xmlns:a16="http://schemas.microsoft.com/office/drawing/2014/main" id="{49379D68-78A0-624D-9164-E0C7DFB6D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20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" name="Line 1119">
                <a:extLst>
                  <a:ext uri="{FF2B5EF4-FFF2-40B4-BE49-F238E27FC236}">
                    <a16:creationId xmlns:a16="http://schemas.microsoft.com/office/drawing/2014/main" id="{ECBD828B-5D7D-E542-B010-68F485AC6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" y="2028"/>
                <a:ext cx="0" cy="4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4" name="Line 1120">
                <a:extLst>
                  <a:ext uri="{FF2B5EF4-FFF2-40B4-BE49-F238E27FC236}">
                    <a16:creationId xmlns:a16="http://schemas.microsoft.com/office/drawing/2014/main" id="{E69FD270-DF90-894A-951A-22A7998A0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9" y="205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5" name="Line 1121">
                <a:extLst>
                  <a:ext uri="{FF2B5EF4-FFF2-40B4-BE49-F238E27FC236}">
                    <a16:creationId xmlns:a16="http://schemas.microsoft.com/office/drawing/2014/main" id="{BA4D0F6A-7AAB-3442-B6EE-0C7BA1F80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" y="2028"/>
                <a:ext cx="0" cy="4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6" name="Line 1122">
                <a:extLst>
                  <a:ext uri="{FF2B5EF4-FFF2-40B4-BE49-F238E27FC236}">
                    <a16:creationId xmlns:a16="http://schemas.microsoft.com/office/drawing/2014/main" id="{20342101-F57D-514C-820F-EB8D9F916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3" y="205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7" name="Line 1123">
                <a:extLst>
                  <a:ext uri="{FF2B5EF4-FFF2-40B4-BE49-F238E27FC236}">
                    <a16:creationId xmlns:a16="http://schemas.microsoft.com/office/drawing/2014/main" id="{47BAA49E-2F98-F54B-B814-05F9E8473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1" y="2028"/>
                <a:ext cx="0" cy="4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8" name="Line 1124">
                <a:extLst>
                  <a:ext uri="{FF2B5EF4-FFF2-40B4-BE49-F238E27FC236}">
                    <a16:creationId xmlns:a16="http://schemas.microsoft.com/office/drawing/2014/main" id="{BB38BBAB-2899-0042-8957-C60543B80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" y="2063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9" name="Line 1125">
                <a:extLst>
                  <a:ext uri="{FF2B5EF4-FFF2-40B4-BE49-F238E27FC236}">
                    <a16:creationId xmlns:a16="http://schemas.microsoft.com/office/drawing/2014/main" id="{B37BD675-705B-A14B-B950-52698A36D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203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0" name="Line 1126">
                <a:extLst>
                  <a:ext uri="{FF2B5EF4-FFF2-40B4-BE49-F238E27FC236}">
                    <a16:creationId xmlns:a16="http://schemas.microsoft.com/office/drawing/2014/main" id="{1D6DA8A2-7B9F-E042-9B60-1FD8AA715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3" y="206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1" name="Line 1127">
                <a:extLst>
                  <a:ext uri="{FF2B5EF4-FFF2-40B4-BE49-F238E27FC236}">
                    <a16:creationId xmlns:a16="http://schemas.microsoft.com/office/drawing/2014/main" id="{96D33AD7-A2CE-674A-9CC4-13493193C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1" y="203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2" name="Line 1128">
                <a:extLst>
                  <a:ext uri="{FF2B5EF4-FFF2-40B4-BE49-F238E27FC236}">
                    <a16:creationId xmlns:a16="http://schemas.microsoft.com/office/drawing/2014/main" id="{EDFE120E-24F6-5546-B87E-A231C53BB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206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" name="Line 1129">
                <a:extLst>
                  <a:ext uri="{FF2B5EF4-FFF2-40B4-BE49-F238E27FC236}">
                    <a16:creationId xmlns:a16="http://schemas.microsoft.com/office/drawing/2014/main" id="{669246D3-C599-FC41-8DA5-866CCE3CE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3" y="203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4" name="Line 1130">
                <a:extLst>
                  <a:ext uri="{FF2B5EF4-FFF2-40B4-BE49-F238E27FC236}">
                    <a16:creationId xmlns:a16="http://schemas.microsoft.com/office/drawing/2014/main" id="{F23A3B0C-64FA-794E-8B35-5B4AF51AC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063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5" name="Line 1131">
                <a:extLst>
                  <a:ext uri="{FF2B5EF4-FFF2-40B4-BE49-F238E27FC236}">
                    <a16:creationId xmlns:a16="http://schemas.microsoft.com/office/drawing/2014/main" id="{595CFD9D-4193-D445-A4E6-78A00D022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8" y="203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6" name="Line 1132">
                <a:extLst>
                  <a:ext uri="{FF2B5EF4-FFF2-40B4-BE49-F238E27FC236}">
                    <a16:creationId xmlns:a16="http://schemas.microsoft.com/office/drawing/2014/main" id="{1F8FD9D8-DD9F-6D45-8907-3E612766A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" y="206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7" name="Line 1133">
                <a:extLst>
                  <a:ext uri="{FF2B5EF4-FFF2-40B4-BE49-F238E27FC236}">
                    <a16:creationId xmlns:a16="http://schemas.microsoft.com/office/drawing/2014/main" id="{A59F2B09-D5B2-7D4D-B985-DB61EA04B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4" y="203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8" name="Line 1134">
                <a:extLst>
                  <a:ext uri="{FF2B5EF4-FFF2-40B4-BE49-F238E27FC236}">
                    <a16:creationId xmlns:a16="http://schemas.microsoft.com/office/drawing/2014/main" id="{47D09BCA-FDA7-5942-89E7-26BA0EE4B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1" y="20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9" name="Line 1135">
                <a:extLst>
                  <a:ext uri="{FF2B5EF4-FFF2-40B4-BE49-F238E27FC236}">
                    <a16:creationId xmlns:a16="http://schemas.microsoft.com/office/drawing/2014/main" id="{26DDEE88-2499-7741-A07C-FA235161E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8" y="205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0" name="Line 1136">
                <a:extLst>
                  <a:ext uri="{FF2B5EF4-FFF2-40B4-BE49-F238E27FC236}">
                    <a16:creationId xmlns:a16="http://schemas.microsoft.com/office/drawing/2014/main" id="{A571A3BA-C730-BC4C-A87A-25A5B95DB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3" y="209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1" name="Line 1137">
                <a:extLst>
                  <a:ext uri="{FF2B5EF4-FFF2-40B4-BE49-F238E27FC236}">
                    <a16:creationId xmlns:a16="http://schemas.microsoft.com/office/drawing/2014/main" id="{EDCFDB4B-9393-C142-850B-87B32C7F4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2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2" name="Line 1138">
                <a:extLst>
                  <a:ext uri="{FF2B5EF4-FFF2-40B4-BE49-F238E27FC236}">
                    <a16:creationId xmlns:a16="http://schemas.microsoft.com/office/drawing/2014/main" id="{4F646E69-C8B9-4643-9DA5-228ACBC3D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3" y="209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" name="Line 1139">
                <a:extLst>
                  <a:ext uri="{FF2B5EF4-FFF2-40B4-BE49-F238E27FC236}">
                    <a16:creationId xmlns:a16="http://schemas.microsoft.com/office/drawing/2014/main" id="{0A43C2ED-7BDD-C346-89ED-01F1BF8D7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2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4" name="Line 1140">
                <a:extLst>
                  <a:ext uri="{FF2B5EF4-FFF2-40B4-BE49-F238E27FC236}">
                    <a16:creationId xmlns:a16="http://schemas.microsoft.com/office/drawing/2014/main" id="{F017BFEF-58D3-CC4D-B084-F604F65DC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4" y="209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5" name="Line 1141">
                <a:extLst>
                  <a:ext uri="{FF2B5EF4-FFF2-40B4-BE49-F238E27FC236}">
                    <a16:creationId xmlns:a16="http://schemas.microsoft.com/office/drawing/2014/main" id="{8176B4D1-03D1-434C-B7B3-BBA968FA4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6" name="Line 1142">
                <a:extLst>
                  <a:ext uri="{FF2B5EF4-FFF2-40B4-BE49-F238E27FC236}">
                    <a16:creationId xmlns:a16="http://schemas.microsoft.com/office/drawing/2014/main" id="{747EAF5B-DB63-E04D-ADE1-9993F0E01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4" y="209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7" name="Line 1143">
                <a:extLst>
                  <a:ext uri="{FF2B5EF4-FFF2-40B4-BE49-F238E27FC236}">
                    <a16:creationId xmlns:a16="http://schemas.microsoft.com/office/drawing/2014/main" id="{14C232C3-9B9E-364F-B3F6-47449F17B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8" name="Line 1144">
                <a:extLst>
                  <a:ext uri="{FF2B5EF4-FFF2-40B4-BE49-F238E27FC236}">
                    <a16:creationId xmlns:a16="http://schemas.microsoft.com/office/drawing/2014/main" id="{13A0F3A5-2D52-AF42-B08E-13DBFAD29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209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9" name="Line 1145">
                <a:extLst>
                  <a:ext uri="{FF2B5EF4-FFF2-40B4-BE49-F238E27FC236}">
                    <a16:creationId xmlns:a16="http://schemas.microsoft.com/office/drawing/2014/main" id="{6090AD76-9B8F-2344-9B4E-C0753E4FE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6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0" name="Line 1146">
                <a:extLst>
                  <a:ext uri="{FF2B5EF4-FFF2-40B4-BE49-F238E27FC236}">
                    <a16:creationId xmlns:a16="http://schemas.microsoft.com/office/drawing/2014/main" id="{BC4C7145-6EB3-634C-A6C0-FF3C459DB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209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1" name="Line 1147">
                <a:extLst>
                  <a:ext uri="{FF2B5EF4-FFF2-40B4-BE49-F238E27FC236}">
                    <a16:creationId xmlns:a16="http://schemas.microsoft.com/office/drawing/2014/main" id="{B3BD2EC8-77A0-8743-8B65-071B335E2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6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2" name="Line 1148">
                <a:extLst>
                  <a:ext uri="{FF2B5EF4-FFF2-40B4-BE49-F238E27FC236}">
                    <a16:creationId xmlns:a16="http://schemas.microsoft.com/office/drawing/2014/main" id="{A56E236B-4D7F-FA42-B7D8-473FC1BC5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209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3" name="Line 1149">
                <a:extLst>
                  <a:ext uri="{FF2B5EF4-FFF2-40B4-BE49-F238E27FC236}">
                    <a16:creationId xmlns:a16="http://schemas.microsoft.com/office/drawing/2014/main" id="{1C49897C-5E6D-134A-82F8-4BC4DBCD3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4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" name="Line 1150">
                <a:extLst>
                  <a:ext uri="{FF2B5EF4-FFF2-40B4-BE49-F238E27FC236}">
                    <a16:creationId xmlns:a16="http://schemas.microsoft.com/office/drawing/2014/main" id="{B409394D-ED68-DD49-9C75-E76ABD7F7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209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5" name="Line 1151">
                <a:extLst>
                  <a:ext uri="{FF2B5EF4-FFF2-40B4-BE49-F238E27FC236}">
                    <a16:creationId xmlns:a16="http://schemas.microsoft.com/office/drawing/2014/main" id="{7C2DB375-0FEF-7B46-AF94-36E7A27A5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4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6" name="Line 1152">
                <a:extLst>
                  <a:ext uri="{FF2B5EF4-FFF2-40B4-BE49-F238E27FC236}">
                    <a16:creationId xmlns:a16="http://schemas.microsoft.com/office/drawing/2014/main" id="{67DC35C7-C4D5-7C44-974F-6A16C71E8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209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7" name="Line 1153">
                <a:extLst>
                  <a:ext uri="{FF2B5EF4-FFF2-40B4-BE49-F238E27FC236}">
                    <a16:creationId xmlns:a16="http://schemas.microsoft.com/office/drawing/2014/main" id="{5B9C62B1-A283-6C4F-B054-B59605AD8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4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8" name="Line 1154">
                <a:extLst>
                  <a:ext uri="{FF2B5EF4-FFF2-40B4-BE49-F238E27FC236}">
                    <a16:creationId xmlns:a16="http://schemas.microsoft.com/office/drawing/2014/main" id="{B5C132C2-164A-BB45-8966-B3DFB91AB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6" y="209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9" name="Line 1155">
                <a:extLst>
                  <a:ext uri="{FF2B5EF4-FFF2-40B4-BE49-F238E27FC236}">
                    <a16:creationId xmlns:a16="http://schemas.microsoft.com/office/drawing/2014/main" id="{75CCC5D1-AD98-C249-81CE-B249BE30E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2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0" name="Line 1156">
                <a:extLst>
                  <a:ext uri="{FF2B5EF4-FFF2-40B4-BE49-F238E27FC236}">
                    <a16:creationId xmlns:a16="http://schemas.microsoft.com/office/drawing/2014/main" id="{9B8B6EFD-BC76-504C-BB2A-25BEE74C9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6" y="209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1" name="Line 1157">
                <a:extLst>
                  <a:ext uri="{FF2B5EF4-FFF2-40B4-BE49-F238E27FC236}">
                    <a16:creationId xmlns:a16="http://schemas.microsoft.com/office/drawing/2014/main" id="{17B1AE13-8BF6-4D41-B6A2-30D1EE4C8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2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2" name="Line 1158">
                <a:extLst>
                  <a:ext uri="{FF2B5EF4-FFF2-40B4-BE49-F238E27FC236}">
                    <a16:creationId xmlns:a16="http://schemas.microsoft.com/office/drawing/2014/main" id="{3740058B-4F99-2C42-807C-5A0A47AA9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4" y="209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3" name="Line 1159">
                <a:extLst>
                  <a:ext uri="{FF2B5EF4-FFF2-40B4-BE49-F238E27FC236}">
                    <a16:creationId xmlns:a16="http://schemas.microsoft.com/office/drawing/2014/main" id="{05B75FD6-E181-E64F-BE05-C0BEF6F84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2" y="2066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" name="Line 1160">
                <a:extLst>
                  <a:ext uri="{FF2B5EF4-FFF2-40B4-BE49-F238E27FC236}">
                    <a16:creationId xmlns:a16="http://schemas.microsoft.com/office/drawing/2014/main" id="{FF1332C8-9A63-874B-80E8-022A00A48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2" y="210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5" name="Line 1161">
                <a:extLst>
                  <a:ext uri="{FF2B5EF4-FFF2-40B4-BE49-F238E27FC236}">
                    <a16:creationId xmlns:a16="http://schemas.microsoft.com/office/drawing/2014/main" id="{3840F366-3335-7147-9BEC-DB963AA68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8" y="2074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6" name="Line 1162">
                <a:extLst>
                  <a:ext uri="{FF2B5EF4-FFF2-40B4-BE49-F238E27FC236}">
                    <a16:creationId xmlns:a16="http://schemas.microsoft.com/office/drawing/2014/main" id="{8352AD9B-3230-F246-AB76-311C46C56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2" y="210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7" name="Line 1163">
                <a:extLst>
                  <a:ext uri="{FF2B5EF4-FFF2-40B4-BE49-F238E27FC236}">
                    <a16:creationId xmlns:a16="http://schemas.microsoft.com/office/drawing/2014/main" id="{CABD7057-9551-DE48-A765-85477BB51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8" y="2074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8" name="Line 1164">
                <a:extLst>
                  <a:ext uri="{FF2B5EF4-FFF2-40B4-BE49-F238E27FC236}">
                    <a16:creationId xmlns:a16="http://schemas.microsoft.com/office/drawing/2014/main" id="{8EBECA80-0FDC-CE4E-A35F-A05153D11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8" y="2101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9" name="Line 1165">
                <a:extLst>
                  <a:ext uri="{FF2B5EF4-FFF2-40B4-BE49-F238E27FC236}">
                    <a16:creationId xmlns:a16="http://schemas.microsoft.com/office/drawing/2014/main" id="{EE5910F8-99C1-664E-88AE-BE86173C3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6" y="2074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0" name="Line 1166">
                <a:extLst>
                  <a:ext uri="{FF2B5EF4-FFF2-40B4-BE49-F238E27FC236}">
                    <a16:creationId xmlns:a16="http://schemas.microsoft.com/office/drawing/2014/main" id="{D42CA7D4-26A3-E040-94CF-CC8319042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8" y="2101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1" name="Line 1167">
                <a:extLst>
                  <a:ext uri="{FF2B5EF4-FFF2-40B4-BE49-F238E27FC236}">
                    <a16:creationId xmlns:a16="http://schemas.microsoft.com/office/drawing/2014/main" id="{0448C55A-BC5B-A14E-92C7-00FD7DDA7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6" y="2074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2" name="Line 1168">
                <a:extLst>
                  <a:ext uri="{FF2B5EF4-FFF2-40B4-BE49-F238E27FC236}">
                    <a16:creationId xmlns:a16="http://schemas.microsoft.com/office/drawing/2014/main" id="{4B3B1F4E-C16E-534E-B39A-E927D9C22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6" y="210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3" name="Line 1169">
                <a:extLst>
                  <a:ext uri="{FF2B5EF4-FFF2-40B4-BE49-F238E27FC236}">
                    <a16:creationId xmlns:a16="http://schemas.microsoft.com/office/drawing/2014/main" id="{42075B9C-90B1-CE4B-A199-A2ED2512B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8" y="2085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" name="Line 1170">
                <a:extLst>
                  <a:ext uri="{FF2B5EF4-FFF2-40B4-BE49-F238E27FC236}">
                    <a16:creationId xmlns:a16="http://schemas.microsoft.com/office/drawing/2014/main" id="{BF1CD85A-70B0-D74E-A96D-6628BDD41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2" y="2120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" name="Line 1171">
                <a:extLst>
                  <a:ext uri="{FF2B5EF4-FFF2-40B4-BE49-F238E27FC236}">
                    <a16:creationId xmlns:a16="http://schemas.microsoft.com/office/drawing/2014/main" id="{EB89837C-64AB-8749-9B32-C915DFBCF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8" y="209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" name="Line 1172">
                <a:extLst>
                  <a:ext uri="{FF2B5EF4-FFF2-40B4-BE49-F238E27FC236}">
                    <a16:creationId xmlns:a16="http://schemas.microsoft.com/office/drawing/2014/main" id="{A52648ED-986B-DF4A-BB3C-87D6A4016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6" y="2120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7" name="Line 1173">
                <a:extLst>
                  <a:ext uri="{FF2B5EF4-FFF2-40B4-BE49-F238E27FC236}">
                    <a16:creationId xmlns:a16="http://schemas.microsoft.com/office/drawing/2014/main" id="{EC88214F-9F7E-EF40-AA1D-AEB6D7738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209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8" name="Line 1174">
                <a:extLst>
                  <a:ext uri="{FF2B5EF4-FFF2-40B4-BE49-F238E27FC236}">
                    <a16:creationId xmlns:a16="http://schemas.microsoft.com/office/drawing/2014/main" id="{BCE76E33-87E0-ED4F-BFA5-A925C04A2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8" y="2136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9" name="Line 1175">
                <a:extLst>
                  <a:ext uri="{FF2B5EF4-FFF2-40B4-BE49-F238E27FC236}">
                    <a16:creationId xmlns:a16="http://schemas.microsoft.com/office/drawing/2014/main" id="{FC16E548-410D-4B49-B0A7-2B6B81E89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7" y="2109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0" name="Line 1176">
                <a:extLst>
                  <a:ext uri="{FF2B5EF4-FFF2-40B4-BE49-F238E27FC236}">
                    <a16:creationId xmlns:a16="http://schemas.microsoft.com/office/drawing/2014/main" id="{BFE1DE45-0395-8741-B971-FE20F6FC3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3" y="217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1" name="Line 1177">
                <a:extLst>
                  <a:ext uri="{FF2B5EF4-FFF2-40B4-BE49-F238E27FC236}">
                    <a16:creationId xmlns:a16="http://schemas.microsoft.com/office/drawing/2014/main" id="{1E845077-28E6-0A4C-B058-46B979E5E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2144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2" name="Line 1178">
                <a:extLst>
                  <a:ext uri="{FF2B5EF4-FFF2-40B4-BE49-F238E27FC236}">
                    <a16:creationId xmlns:a16="http://schemas.microsoft.com/office/drawing/2014/main" id="{C9247280-359C-D549-BBF8-195C73CA7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3" y="217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3" name="Line 1179">
                <a:extLst>
                  <a:ext uri="{FF2B5EF4-FFF2-40B4-BE49-F238E27FC236}">
                    <a16:creationId xmlns:a16="http://schemas.microsoft.com/office/drawing/2014/main" id="{197FB669-FDF0-4A4B-AE53-0F42F95AA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2144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" name="Line 1180">
                <a:extLst>
                  <a:ext uri="{FF2B5EF4-FFF2-40B4-BE49-F238E27FC236}">
                    <a16:creationId xmlns:a16="http://schemas.microsoft.com/office/drawing/2014/main" id="{B13F099E-656B-704A-B3D0-C6FDE2450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" y="2171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5" name="Line 1181">
                <a:extLst>
                  <a:ext uri="{FF2B5EF4-FFF2-40B4-BE49-F238E27FC236}">
                    <a16:creationId xmlns:a16="http://schemas.microsoft.com/office/drawing/2014/main" id="{7C8A92EF-4FC4-CE40-9FFF-0E1C70962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3" y="2144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6" name="Line 1182">
                <a:extLst>
                  <a:ext uri="{FF2B5EF4-FFF2-40B4-BE49-F238E27FC236}">
                    <a16:creationId xmlns:a16="http://schemas.microsoft.com/office/drawing/2014/main" id="{9330CCD9-F626-5D47-B909-B1867F01C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3" y="2171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7" name="Line 1183">
                <a:extLst>
                  <a:ext uri="{FF2B5EF4-FFF2-40B4-BE49-F238E27FC236}">
                    <a16:creationId xmlns:a16="http://schemas.microsoft.com/office/drawing/2014/main" id="{668FD790-CBB2-844F-89CA-A3508D0D9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2144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8" name="Line 1184">
                <a:extLst>
                  <a:ext uri="{FF2B5EF4-FFF2-40B4-BE49-F238E27FC236}">
                    <a16:creationId xmlns:a16="http://schemas.microsoft.com/office/drawing/2014/main" id="{AA509A04-4870-C44C-B7C5-8F81646CC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" y="217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9" name="Line 1185">
                <a:extLst>
                  <a:ext uri="{FF2B5EF4-FFF2-40B4-BE49-F238E27FC236}">
                    <a16:creationId xmlns:a16="http://schemas.microsoft.com/office/drawing/2014/main" id="{D2B30758-00D6-4B4C-A725-4F8891D3B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2152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0" name="Line 1186">
                <a:extLst>
                  <a:ext uri="{FF2B5EF4-FFF2-40B4-BE49-F238E27FC236}">
                    <a16:creationId xmlns:a16="http://schemas.microsoft.com/office/drawing/2014/main" id="{6334247F-A76E-4840-A47B-C76CA4F4B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3" y="217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1" name="Line 1187">
                <a:extLst>
                  <a:ext uri="{FF2B5EF4-FFF2-40B4-BE49-F238E27FC236}">
                    <a16:creationId xmlns:a16="http://schemas.microsoft.com/office/drawing/2014/main" id="{2FD5EFFB-91ED-E245-B10F-53C6E8917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1" y="2152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2" name="Line 1188">
                <a:extLst>
                  <a:ext uri="{FF2B5EF4-FFF2-40B4-BE49-F238E27FC236}">
                    <a16:creationId xmlns:a16="http://schemas.microsoft.com/office/drawing/2014/main" id="{354F4699-6E91-364C-A2C5-92B3F58C7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3" y="217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3" name="Line 1189">
                <a:extLst>
                  <a:ext uri="{FF2B5EF4-FFF2-40B4-BE49-F238E27FC236}">
                    <a16:creationId xmlns:a16="http://schemas.microsoft.com/office/drawing/2014/main" id="{5D13E245-545F-BF4A-B5B2-9936B19E2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1" y="2152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" name="Line 1190">
                <a:extLst>
                  <a:ext uri="{FF2B5EF4-FFF2-40B4-BE49-F238E27FC236}">
                    <a16:creationId xmlns:a16="http://schemas.microsoft.com/office/drawing/2014/main" id="{DAF57DE7-BF73-8E4A-BCCF-8AB106C64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219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" name="Line 1191">
                <a:extLst>
                  <a:ext uri="{FF2B5EF4-FFF2-40B4-BE49-F238E27FC236}">
                    <a16:creationId xmlns:a16="http://schemas.microsoft.com/office/drawing/2014/main" id="{1DE1C59A-F9E3-AC4F-BD9A-098A4D57C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5" y="216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" name="Line 1192">
                <a:extLst>
                  <a:ext uri="{FF2B5EF4-FFF2-40B4-BE49-F238E27FC236}">
                    <a16:creationId xmlns:a16="http://schemas.microsoft.com/office/drawing/2014/main" id="{4C5D945E-41FF-D14A-A8FB-C07D3AB4F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219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7" name="Line 1193">
                <a:extLst>
                  <a:ext uri="{FF2B5EF4-FFF2-40B4-BE49-F238E27FC236}">
                    <a16:creationId xmlns:a16="http://schemas.microsoft.com/office/drawing/2014/main" id="{7FEE27A7-C86B-114C-A4AF-CC5F68AD9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5" y="216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8" name="Line 1194">
                <a:extLst>
                  <a:ext uri="{FF2B5EF4-FFF2-40B4-BE49-F238E27FC236}">
                    <a16:creationId xmlns:a16="http://schemas.microsoft.com/office/drawing/2014/main" id="{DAD31330-5D6D-DF46-A31B-E2555D146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219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9" name="Line 1195">
                <a:extLst>
                  <a:ext uri="{FF2B5EF4-FFF2-40B4-BE49-F238E27FC236}">
                    <a16:creationId xmlns:a16="http://schemas.microsoft.com/office/drawing/2014/main" id="{7ABB1014-9AD8-6943-9D40-3CF2FD755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5" y="216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0" name="Line 1196">
                <a:extLst>
                  <a:ext uri="{FF2B5EF4-FFF2-40B4-BE49-F238E27FC236}">
                    <a16:creationId xmlns:a16="http://schemas.microsoft.com/office/drawing/2014/main" id="{93C5DA8B-9A64-7741-AC57-E89BB8600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7" y="219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1" name="Line 1197">
                <a:extLst>
                  <a:ext uri="{FF2B5EF4-FFF2-40B4-BE49-F238E27FC236}">
                    <a16:creationId xmlns:a16="http://schemas.microsoft.com/office/drawing/2014/main" id="{71422CA9-0552-A64C-85D1-9150B4070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5" y="216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2" name="Line 1198">
                <a:extLst>
                  <a:ext uri="{FF2B5EF4-FFF2-40B4-BE49-F238E27FC236}">
                    <a16:creationId xmlns:a16="http://schemas.microsoft.com/office/drawing/2014/main" id="{0B38C6E7-7141-6B4D-B433-926D623CC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7" y="219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3" name="Line 1199">
                <a:extLst>
                  <a:ext uri="{FF2B5EF4-FFF2-40B4-BE49-F238E27FC236}">
                    <a16:creationId xmlns:a16="http://schemas.microsoft.com/office/drawing/2014/main" id="{6398CEFE-E1FC-894D-9A5F-9535EB0CF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5" y="216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" name="Line 1200">
                <a:extLst>
                  <a:ext uri="{FF2B5EF4-FFF2-40B4-BE49-F238E27FC236}">
                    <a16:creationId xmlns:a16="http://schemas.microsoft.com/office/drawing/2014/main" id="{F03EFA48-FEBA-F748-A908-9DF1C534B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5" y="219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5" name="Line 1201">
                <a:extLst>
                  <a:ext uri="{FF2B5EF4-FFF2-40B4-BE49-F238E27FC236}">
                    <a16:creationId xmlns:a16="http://schemas.microsoft.com/office/drawing/2014/main" id="{803419C7-2964-9A41-B804-24BDD2EAE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7" y="216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6" name="Line 1202">
                <a:extLst>
                  <a:ext uri="{FF2B5EF4-FFF2-40B4-BE49-F238E27FC236}">
                    <a16:creationId xmlns:a16="http://schemas.microsoft.com/office/drawing/2014/main" id="{547C3FAF-E52C-8642-977B-111C00D2A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195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7" name="Line 1203">
                <a:extLst>
                  <a:ext uri="{FF2B5EF4-FFF2-40B4-BE49-F238E27FC236}">
                    <a16:creationId xmlns:a16="http://schemas.microsoft.com/office/drawing/2014/main" id="{7ED7B956-CCC8-0F45-A1FD-43A8BBE19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1" y="216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8" name="Line 1204">
                <a:extLst>
                  <a:ext uri="{FF2B5EF4-FFF2-40B4-BE49-F238E27FC236}">
                    <a16:creationId xmlns:a16="http://schemas.microsoft.com/office/drawing/2014/main" id="{22306021-DE94-314E-BB11-2DF3DCA1A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1" y="219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9" name="Line 1205">
                <a:extLst>
                  <a:ext uri="{FF2B5EF4-FFF2-40B4-BE49-F238E27FC236}">
                    <a16:creationId xmlns:a16="http://schemas.microsoft.com/office/drawing/2014/main" id="{8DBC8B08-6DEC-DA4B-9D08-86753AF43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9" y="216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8322" name="Group 1407">
              <a:extLst>
                <a:ext uri="{FF2B5EF4-FFF2-40B4-BE49-F238E27FC236}">
                  <a16:creationId xmlns:a16="http://schemas.microsoft.com/office/drawing/2014/main" id="{671B6807-99E0-854E-A8CC-9F92DA14CB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1289" y="969866"/>
              <a:ext cx="4518691" cy="1840282"/>
              <a:chOff x="1929" y="291"/>
              <a:chExt cx="4304" cy="2434"/>
            </a:xfrm>
          </p:grpSpPr>
          <p:sp>
            <p:nvSpPr>
              <p:cNvPr id="230" name="Line 1207">
                <a:extLst>
                  <a:ext uri="{FF2B5EF4-FFF2-40B4-BE49-F238E27FC236}">
                    <a16:creationId xmlns:a16="http://schemas.microsoft.com/office/drawing/2014/main" id="{AC526170-BC7D-B54C-BAE8-540822830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9" y="2222"/>
                <a:ext cx="3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Line 1208">
                <a:extLst>
                  <a:ext uri="{FF2B5EF4-FFF2-40B4-BE49-F238E27FC236}">
                    <a16:creationId xmlns:a16="http://schemas.microsoft.com/office/drawing/2014/main" id="{76C5CD71-DA88-3843-A648-2A0DA7A26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8" y="219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Line 1209">
                <a:extLst>
                  <a:ext uri="{FF2B5EF4-FFF2-40B4-BE49-F238E27FC236}">
                    <a16:creationId xmlns:a16="http://schemas.microsoft.com/office/drawing/2014/main" id="{B12727B2-AE8A-C443-AA8A-E453C8EB5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9" y="2222"/>
                <a:ext cx="4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Line 1210">
                <a:extLst>
                  <a:ext uri="{FF2B5EF4-FFF2-40B4-BE49-F238E27FC236}">
                    <a16:creationId xmlns:a16="http://schemas.microsoft.com/office/drawing/2014/main" id="{5A704072-D20A-1D49-8763-96AB974EE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8" y="219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Line 1211">
                <a:extLst>
                  <a:ext uri="{FF2B5EF4-FFF2-40B4-BE49-F238E27FC236}">
                    <a16:creationId xmlns:a16="http://schemas.microsoft.com/office/drawing/2014/main" id="{B5D52749-4FE3-C340-ADC6-CBB2C55D4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9" y="2222"/>
                <a:ext cx="4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Line 1212">
                <a:extLst>
                  <a:ext uri="{FF2B5EF4-FFF2-40B4-BE49-F238E27FC236}">
                    <a16:creationId xmlns:a16="http://schemas.microsoft.com/office/drawing/2014/main" id="{B6A7980F-78C0-334E-87E6-EDE95BE10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8" y="219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Line 1213">
                <a:extLst>
                  <a:ext uri="{FF2B5EF4-FFF2-40B4-BE49-F238E27FC236}">
                    <a16:creationId xmlns:a16="http://schemas.microsoft.com/office/drawing/2014/main" id="{2CEEE1B0-6416-084B-A310-55CA6BEFF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9" y="2222"/>
                <a:ext cx="4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Line 1214">
                <a:extLst>
                  <a:ext uri="{FF2B5EF4-FFF2-40B4-BE49-F238E27FC236}">
                    <a16:creationId xmlns:a16="http://schemas.microsoft.com/office/drawing/2014/main" id="{273E0494-E323-224C-8C77-4B39EDC43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8" y="219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Line 1215">
                <a:extLst>
                  <a:ext uri="{FF2B5EF4-FFF2-40B4-BE49-F238E27FC236}">
                    <a16:creationId xmlns:a16="http://schemas.microsoft.com/office/drawing/2014/main" id="{A4748A76-1927-5742-9E61-CC2274C2C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2" y="222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Line 1216">
                <a:extLst>
                  <a:ext uri="{FF2B5EF4-FFF2-40B4-BE49-F238E27FC236}">
                    <a16:creationId xmlns:a16="http://schemas.microsoft.com/office/drawing/2014/main" id="{3EC9B758-19BE-8740-B5FC-B584DC21C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" y="219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Line 1217">
                <a:extLst>
                  <a:ext uri="{FF2B5EF4-FFF2-40B4-BE49-F238E27FC236}">
                    <a16:creationId xmlns:a16="http://schemas.microsoft.com/office/drawing/2014/main" id="{F3741186-DBCE-944C-9F89-9CE8792A9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2" y="225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Line 1218">
                <a:extLst>
                  <a:ext uri="{FF2B5EF4-FFF2-40B4-BE49-F238E27FC236}">
                    <a16:creationId xmlns:a16="http://schemas.microsoft.com/office/drawing/2014/main" id="{B7673E52-4255-1948-B65E-989D24CBC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0" y="2224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Line 1219">
                <a:extLst>
                  <a:ext uri="{FF2B5EF4-FFF2-40B4-BE49-F238E27FC236}">
                    <a16:creationId xmlns:a16="http://schemas.microsoft.com/office/drawing/2014/main" id="{58B36A7E-8158-B04C-AFAC-51EA1649E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" y="225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Line 1220">
                <a:extLst>
                  <a:ext uri="{FF2B5EF4-FFF2-40B4-BE49-F238E27FC236}">
                    <a16:creationId xmlns:a16="http://schemas.microsoft.com/office/drawing/2014/main" id="{0951BB67-7EA3-2A43-811E-A150EA2A6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2" y="2224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Line 1221">
                <a:extLst>
                  <a:ext uri="{FF2B5EF4-FFF2-40B4-BE49-F238E27FC236}">
                    <a16:creationId xmlns:a16="http://schemas.microsoft.com/office/drawing/2014/main" id="{06E34448-9D5E-5C45-B78C-9526788FD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6" y="2254"/>
                <a:ext cx="4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Line 1222">
                <a:extLst>
                  <a:ext uri="{FF2B5EF4-FFF2-40B4-BE49-F238E27FC236}">
                    <a16:creationId xmlns:a16="http://schemas.microsoft.com/office/drawing/2014/main" id="{3C1B4E3A-482E-8F40-BE14-4B6FCC128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2" y="2224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Line 1223">
                <a:extLst>
                  <a:ext uri="{FF2B5EF4-FFF2-40B4-BE49-F238E27FC236}">
                    <a16:creationId xmlns:a16="http://schemas.microsoft.com/office/drawing/2014/main" id="{BEDA6A2D-696B-244C-82B0-FCDF8E238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2" y="2254"/>
                <a:ext cx="2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Line 1224">
                <a:extLst>
                  <a:ext uri="{FF2B5EF4-FFF2-40B4-BE49-F238E27FC236}">
                    <a16:creationId xmlns:a16="http://schemas.microsoft.com/office/drawing/2014/main" id="{BC3294A6-58C8-8F4E-9D76-E18410E8E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24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Line 1225">
                <a:extLst>
                  <a:ext uri="{FF2B5EF4-FFF2-40B4-BE49-F238E27FC236}">
                    <a16:creationId xmlns:a16="http://schemas.microsoft.com/office/drawing/2014/main" id="{E4CA2E45-8A84-3A4C-8D02-ED2A6922A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2" y="2254"/>
                <a:ext cx="2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Line 1226">
                <a:extLst>
                  <a:ext uri="{FF2B5EF4-FFF2-40B4-BE49-F238E27FC236}">
                    <a16:creationId xmlns:a16="http://schemas.microsoft.com/office/drawing/2014/main" id="{A9DBBB98-D576-B14F-856F-0BFF02A7D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24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Line 1227">
                <a:extLst>
                  <a:ext uri="{FF2B5EF4-FFF2-40B4-BE49-F238E27FC236}">
                    <a16:creationId xmlns:a16="http://schemas.microsoft.com/office/drawing/2014/main" id="{9E9515E6-0208-0D4E-A278-FD50795F6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4" y="2254"/>
                <a:ext cx="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Line 1228">
                <a:extLst>
                  <a:ext uri="{FF2B5EF4-FFF2-40B4-BE49-F238E27FC236}">
                    <a16:creationId xmlns:a16="http://schemas.microsoft.com/office/drawing/2014/main" id="{9362814D-9927-7D49-B722-0C67F62B19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24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Line 1229">
                <a:extLst>
                  <a:ext uri="{FF2B5EF4-FFF2-40B4-BE49-F238E27FC236}">
                    <a16:creationId xmlns:a16="http://schemas.microsoft.com/office/drawing/2014/main" id="{24FAECD0-0C2C-DF49-9892-1E61631EF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70"/>
                <a:ext cx="8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Line 1230">
                <a:extLst>
                  <a:ext uri="{FF2B5EF4-FFF2-40B4-BE49-F238E27FC236}">
                    <a16:creationId xmlns:a16="http://schemas.microsoft.com/office/drawing/2014/main" id="{442DE79C-1CB5-EA47-B6DE-45D12756B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Line 1231">
                <a:extLst>
                  <a:ext uri="{FF2B5EF4-FFF2-40B4-BE49-F238E27FC236}">
                    <a16:creationId xmlns:a16="http://schemas.microsoft.com/office/drawing/2014/main" id="{87A7589F-0EF0-0648-A5E1-2886C485C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70"/>
                <a:ext cx="8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Line 1232">
                <a:extLst>
                  <a:ext uri="{FF2B5EF4-FFF2-40B4-BE49-F238E27FC236}">
                    <a16:creationId xmlns:a16="http://schemas.microsoft.com/office/drawing/2014/main" id="{68A719B8-8F38-6247-8EBB-648BD317D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Line 1233">
                <a:extLst>
                  <a:ext uri="{FF2B5EF4-FFF2-40B4-BE49-F238E27FC236}">
                    <a16:creationId xmlns:a16="http://schemas.microsoft.com/office/drawing/2014/main" id="{3E1FA9A5-1268-1F41-BEDC-641023CFE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70"/>
                <a:ext cx="18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Line 1234">
                <a:extLst>
                  <a:ext uri="{FF2B5EF4-FFF2-40B4-BE49-F238E27FC236}">
                    <a16:creationId xmlns:a16="http://schemas.microsoft.com/office/drawing/2014/main" id="{F033B967-9E8D-1449-BE7A-2E7DBB1BB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1" y="22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Line 1235">
                <a:extLst>
                  <a:ext uri="{FF2B5EF4-FFF2-40B4-BE49-F238E27FC236}">
                    <a16:creationId xmlns:a16="http://schemas.microsoft.com/office/drawing/2014/main" id="{2E5A032D-7136-2B42-91AD-22E550EF0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70"/>
                <a:ext cx="2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Line 1236">
                <a:extLst>
                  <a:ext uri="{FF2B5EF4-FFF2-40B4-BE49-F238E27FC236}">
                    <a16:creationId xmlns:a16="http://schemas.microsoft.com/office/drawing/2014/main" id="{58433E85-27E4-004F-922E-6DA4F6E91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3" y="22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Line 1237">
                <a:extLst>
                  <a:ext uri="{FF2B5EF4-FFF2-40B4-BE49-F238E27FC236}">
                    <a16:creationId xmlns:a16="http://schemas.microsoft.com/office/drawing/2014/main" id="{A46A307A-615B-E94A-931A-69C47E931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70"/>
                <a:ext cx="3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Line 1238">
                <a:extLst>
                  <a:ext uri="{FF2B5EF4-FFF2-40B4-BE49-F238E27FC236}">
                    <a16:creationId xmlns:a16="http://schemas.microsoft.com/office/drawing/2014/main" id="{66AD4716-8B6A-B644-B9E9-009626A7C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7" y="22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Line 1239">
                <a:extLst>
                  <a:ext uri="{FF2B5EF4-FFF2-40B4-BE49-F238E27FC236}">
                    <a16:creationId xmlns:a16="http://schemas.microsoft.com/office/drawing/2014/main" id="{947BE80D-F609-3846-8962-CD798FC5B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70"/>
                <a:ext cx="3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Line 1240">
                <a:extLst>
                  <a:ext uri="{FF2B5EF4-FFF2-40B4-BE49-F238E27FC236}">
                    <a16:creationId xmlns:a16="http://schemas.microsoft.com/office/drawing/2014/main" id="{E6E25D3D-F7B0-D94A-9135-983A8529C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7" y="22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Line 1241">
                <a:extLst>
                  <a:ext uri="{FF2B5EF4-FFF2-40B4-BE49-F238E27FC236}">
                    <a16:creationId xmlns:a16="http://schemas.microsoft.com/office/drawing/2014/main" id="{44AD97FD-AAF3-9E41-B4AB-CA91599F6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6" y="2270"/>
                <a:ext cx="4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Line 1242">
                <a:extLst>
                  <a:ext uri="{FF2B5EF4-FFF2-40B4-BE49-F238E27FC236}">
                    <a16:creationId xmlns:a16="http://schemas.microsoft.com/office/drawing/2014/main" id="{AE3A92D9-76EB-F849-BEE0-8AF94C157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5" y="22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Line 1243">
                <a:extLst>
                  <a:ext uri="{FF2B5EF4-FFF2-40B4-BE49-F238E27FC236}">
                    <a16:creationId xmlns:a16="http://schemas.microsoft.com/office/drawing/2014/main" id="{91BE00CD-D2CE-DE43-ACB9-163208A92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7" y="2270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Line 1244">
                <a:extLst>
                  <a:ext uri="{FF2B5EF4-FFF2-40B4-BE49-F238E27FC236}">
                    <a16:creationId xmlns:a16="http://schemas.microsoft.com/office/drawing/2014/main" id="{5998CE24-20BF-1B43-9CCF-7377C8CBE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5" y="22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Line 1245">
                <a:extLst>
                  <a:ext uri="{FF2B5EF4-FFF2-40B4-BE49-F238E27FC236}">
                    <a16:creationId xmlns:a16="http://schemas.microsoft.com/office/drawing/2014/main" id="{17AAD1BD-D57C-1144-83F0-3BF32F6B3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1" y="227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Line 1246">
                <a:extLst>
                  <a:ext uri="{FF2B5EF4-FFF2-40B4-BE49-F238E27FC236}">
                    <a16:creationId xmlns:a16="http://schemas.microsoft.com/office/drawing/2014/main" id="{306CEB81-AB66-364B-80F8-79F73CE2D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9" y="22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Line 1247">
                <a:extLst>
                  <a:ext uri="{FF2B5EF4-FFF2-40B4-BE49-F238E27FC236}">
                    <a16:creationId xmlns:a16="http://schemas.microsoft.com/office/drawing/2014/main" id="{B6AB9BF3-D51E-2944-99CD-5103ED6E0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5" y="2270"/>
                <a:ext cx="28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Line 1248">
                <a:extLst>
                  <a:ext uri="{FF2B5EF4-FFF2-40B4-BE49-F238E27FC236}">
                    <a16:creationId xmlns:a16="http://schemas.microsoft.com/office/drawing/2014/main" id="{042880DC-159B-2A43-A1B0-980A57D5F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3" y="22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Line 1249">
                <a:extLst>
                  <a:ext uri="{FF2B5EF4-FFF2-40B4-BE49-F238E27FC236}">
                    <a16:creationId xmlns:a16="http://schemas.microsoft.com/office/drawing/2014/main" id="{73BC55BE-D209-134F-B00C-918278D01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9" y="2270"/>
                <a:ext cx="1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Line 1250">
                <a:extLst>
                  <a:ext uri="{FF2B5EF4-FFF2-40B4-BE49-F238E27FC236}">
                    <a16:creationId xmlns:a16="http://schemas.microsoft.com/office/drawing/2014/main" id="{CED8E5A2-017B-0542-9E1E-285B1834E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3" y="22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Line 1251">
                <a:extLst>
                  <a:ext uri="{FF2B5EF4-FFF2-40B4-BE49-F238E27FC236}">
                    <a16:creationId xmlns:a16="http://schemas.microsoft.com/office/drawing/2014/main" id="{FAA6C212-6D39-AD4D-8676-835D471F9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3" y="2311"/>
                <a:ext cx="28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Line 1252">
                <a:extLst>
                  <a:ext uri="{FF2B5EF4-FFF2-40B4-BE49-F238E27FC236}">
                    <a16:creationId xmlns:a16="http://schemas.microsoft.com/office/drawing/2014/main" id="{D42D6270-FF52-F142-B822-31CECE59A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0" y="2284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Line 1253">
                <a:extLst>
                  <a:ext uri="{FF2B5EF4-FFF2-40B4-BE49-F238E27FC236}">
                    <a16:creationId xmlns:a16="http://schemas.microsoft.com/office/drawing/2014/main" id="{09A1098A-EA25-0A44-BB66-E46BF02FE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0" y="233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Line 1254">
                <a:extLst>
                  <a:ext uri="{FF2B5EF4-FFF2-40B4-BE49-F238E27FC236}">
                    <a16:creationId xmlns:a16="http://schemas.microsoft.com/office/drawing/2014/main" id="{FFBED4ED-BFA6-2F4A-AACC-3366D4BFA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4" y="2308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Line 1255">
                <a:extLst>
                  <a:ext uri="{FF2B5EF4-FFF2-40B4-BE49-F238E27FC236}">
                    <a16:creationId xmlns:a16="http://schemas.microsoft.com/office/drawing/2014/main" id="{BF915664-61A9-814F-BAC8-C5768EB34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4" y="233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Line 1256">
                <a:extLst>
                  <a:ext uri="{FF2B5EF4-FFF2-40B4-BE49-F238E27FC236}">
                    <a16:creationId xmlns:a16="http://schemas.microsoft.com/office/drawing/2014/main" id="{5AE00520-EE62-C049-8C41-62C8CB9AC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0" y="2308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Line 1257">
                <a:extLst>
                  <a:ext uri="{FF2B5EF4-FFF2-40B4-BE49-F238E27FC236}">
                    <a16:creationId xmlns:a16="http://schemas.microsoft.com/office/drawing/2014/main" id="{21DD7B1F-0366-4B4F-8370-646B9654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" y="233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Line 1258">
                <a:extLst>
                  <a:ext uri="{FF2B5EF4-FFF2-40B4-BE49-F238E27FC236}">
                    <a16:creationId xmlns:a16="http://schemas.microsoft.com/office/drawing/2014/main" id="{B59B90DD-7F0B-1342-A9D4-FE392A19F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2308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Line 1259">
                <a:extLst>
                  <a:ext uri="{FF2B5EF4-FFF2-40B4-BE49-F238E27FC236}">
                    <a16:creationId xmlns:a16="http://schemas.microsoft.com/office/drawing/2014/main" id="{27B55E43-CAF4-6441-840E-8F22B6086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4" y="2335"/>
                <a:ext cx="4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Line 1260">
                <a:extLst>
                  <a:ext uri="{FF2B5EF4-FFF2-40B4-BE49-F238E27FC236}">
                    <a16:creationId xmlns:a16="http://schemas.microsoft.com/office/drawing/2014/main" id="{C6DDAEF0-F0B1-BB48-A4A1-D7566CEDB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0" y="2308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Line 1261">
                <a:extLst>
                  <a:ext uri="{FF2B5EF4-FFF2-40B4-BE49-F238E27FC236}">
                    <a16:creationId xmlns:a16="http://schemas.microsoft.com/office/drawing/2014/main" id="{C3E6DA9E-CC55-804B-A09F-B7D3EF71E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0" y="2335"/>
                <a:ext cx="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Line 1262">
                <a:extLst>
                  <a:ext uri="{FF2B5EF4-FFF2-40B4-BE49-F238E27FC236}">
                    <a16:creationId xmlns:a16="http://schemas.microsoft.com/office/drawing/2014/main" id="{ECEA51B3-4E27-4E4E-A8D2-33BB2AE42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0" y="2308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Line 1263">
                <a:extLst>
                  <a:ext uri="{FF2B5EF4-FFF2-40B4-BE49-F238E27FC236}">
                    <a16:creationId xmlns:a16="http://schemas.microsoft.com/office/drawing/2014/main" id="{041076CC-1DE0-3F41-AC26-B816BF258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0" y="2335"/>
                <a:ext cx="1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Line 1264">
                <a:extLst>
                  <a:ext uri="{FF2B5EF4-FFF2-40B4-BE49-F238E27FC236}">
                    <a16:creationId xmlns:a16="http://schemas.microsoft.com/office/drawing/2014/main" id="{792086DB-3421-5941-9EA0-CDC72320F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0" y="2308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Line 1265">
                <a:extLst>
                  <a:ext uri="{FF2B5EF4-FFF2-40B4-BE49-F238E27FC236}">
                    <a16:creationId xmlns:a16="http://schemas.microsoft.com/office/drawing/2014/main" id="{3B90CE8C-9609-BC48-A645-D1732A028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0" y="2335"/>
                <a:ext cx="2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Line 1266">
                <a:extLst>
                  <a:ext uri="{FF2B5EF4-FFF2-40B4-BE49-F238E27FC236}">
                    <a16:creationId xmlns:a16="http://schemas.microsoft.com/office/drawing/2014/main" id="{298570C7-2E25-6A46-A2CF-219023287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9" y="2308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Line 1267">
                <a:extLst>
                  <a:ext uri="{FF2B5EF4-FFF2-40B4-BE49-F238E27FC236}">
                    <a16:creationId xmlns:a16="http://schemas.microsoft.com/office/drawing/2014/main" id="{C7C5AE15-3636-274E-8747-CA171FFAD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0" y="2335"/>
                <a:ext cx="4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Line 1268">
                <a:extLst>
                  <a:ext uri="{FF2B5EF4-FFF2-40B4-BE49-F238E27FC236}">
                    <a16:creationId xmlns:a16="http://schemas.microsoft.com/office/drawing/2014/main" id="{80042A2B-B779-CD41-B2FF-35C582CD3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5" y="2308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Line 1269">
                <a:extLst>
                  <a:ext uri="{FF2B5EF4-FFF2-40B4-BE49-F238E27FC236}">
                    <a16:creationId xmlns:a16="http://schemas.microsoft.com/office/drawing/2014/main" id="{27A0F9FF-365C-EE4A-984E-A177E6886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3" y="238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Line 1270">
                <a:extLst>
                  <a:ext uri="{FF2B5EF4-FFF2-40B4-BE49-F238E27FC236}">
                    <a16:creationId xmlns:a16="http://schemas.microsoft.com/office/drawing/2014/main" id="{73E6586F-413C-3946-BF58-0DD6BA86B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9" y="2362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Line 1271">
                <a:extLst>
                  <a:ext uri="{FF2B5EF4-FFF2-40B4-BE49-F238E27FC236}">
                    <a16:creationId xmlns:a16="http://schemas.microsoft.com/office/drawing/2014/main" id="{4FBF0DB4-E1B2-864B-B037-A179DD790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3" y="2386"/>
                <a:ext cx="3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Line 1272">
                <a:extLst>
                  <a:ext uri="{FF2B5EF4-FFF2-40B4-BE49-F238E27FC236}">
                    <a16:creationId xmlns:a16="http://schemas.microsoft.com/office/drawing/2014/main" id="{C05336B7-6332-1348-8F42-0691D7FDF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9" y="2362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Line 1273">
                <a:extLst>
                  <a:ext uri="{FF2B5EF4-FFF2-40B4-BE49-F238E27FC236}">
                    <a16:creationId xmlns:a16="http://schemas.microsoft.com/office/drawing/2014/main" id="{B2D8DA96-FE3A-D141-AF74-DF668F208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" y="2415"/>
                <a:ext cx="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Line 1274">
                <a:extLst>
                  <a:ext uri="{FF2B5EF4-FFF2-40B4-BE49-F238E27FC236}">
                    <a16:creationId xmlns:a16="http://schemas.microsoft.com/office/drawing/2014/main" id="{6DBD2C61-273E-9B41-9096-FDD043AA8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" y="2389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Line 1275">
                <a:extLst>
                  <a:ext uri="{FF2B5EF4-FFF2-40B4-BE49-F238E27FC236}">
                    <a16:creationId xmlns:a16="http://schemas.microsoft.com/office/drawing/2014/main" id="{2D7CB006-E3F4-6C48-B159-9EF81C731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" y="2415"/>
                <a:ext cx="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Line 1276">
                <a:extLst>
                  <a:ext uri="{FF2B5EF4-FFF2-40B4-BE49-F238E27FC236}">
                    <a16:creationId xmlns:a16="http://schemas.microsoft.com/office/drawing/2014/main" id="{5D5143C6-FD23-014D-9B19-B71D75364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" y="2389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Line 1277">
                <a:extLst>
                  <a:ext uri="{FF2B5EF4-FFF2-40B4-BE49-F238E27FC236}">
                    <a16:creationId xmlns:a16="http://schemas.microsoft.com/office/drawing/2014/main" id="{6C8766AE-FE69-FF44-99E0-2B3884781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" y="2415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Line 1278">
                <a:extLst>
                  <a:ext uri="{FF2B5EF4-FFF2-40B4-BE49-F238E27FC236}">
                    <a16:creationId xmlns:a16="http://schemas.microsoft.com/office/drawing/2014/main" id="{3ED1D94D-5BB3-D049-913F-96280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4" y="2389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Line 1279">
                <a:extLst>
                  <a:ext uri="{FF2B5EF4-FFF2-40B4-BE49-F238E27FC236}">
                    <a16:creationId xmlns:a16="http://schemas.microsoft.com/office/drawing/2014/main" id="{2670AC85-F257-1943-AF05-A2B2B97A1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" y="2450"/>
                <a:ext cx="2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Line 1280">
                <a:extLst>
                  <a:ext uri="{FF2B5EF4-FFF2-40B4-BE49-F238E27FC236}">
                    <a16:creationId xmlns:a16="http://schemas.microsoft.com/office/drawing/2014/main" id="{B570A28F-964D-6842-B6ED-598604CB0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8" y="24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Line 1281">
                <a:extLst>
                  <a:ext uri="{FF2B5EF4-FFF2-40B4-BE49-F238E27FC236}">
                    <a16:creationId xmlns:a16="http://schemas.microsoft.com/office/drawing/2014/main" id="{25A16DB7-86A5-A343-BF9D-4645A1F40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" y="2450"/>
                <a:ext cx="4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Line 1282">
                <a:extLst>
                  <a:ext uri="{FF2B5EF4-FFF2-40B4-BE49-F238E27FC236}">
                    <a16:creationId xmlns:a16="http://schemas.microsoft.com/office/drawing/2014/main" id="{68528225-DE30-7042-8062-D3B7DDD4C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2" y="24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Line 1283">
                <a:extLst>
                  <a:ext uri="{FF2B5EF4-FFF2-40B4-BE49-F238E27FC236}">
                    <a16:creationId xmlns:a16="http://schemas.microsoft.com/office/drawing/2014/main" id="{16A494D6-5265-3949-9DE0-D29E5B900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4" y="2450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Line 1284">
                <a:extLst>
                  <a:ext uri="{FF2B5EF4-FFF2-40B4-BE49-F238E27FC236}">
                    <a16:creationId xmlns:a16="http://schemas.microsoft.com/office/drawing/2014/main" id="{10C32DDE-15DB-E249-B657-4CD00E1FE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8" y="24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Line 1285">
                <a:extLst>
                  <a:ext uri="{FF2B5EF4-FFF2-40B4-BE49-F238E27FC236}">
                    <a16:creationId xmlns:a16="http://schemas.microsoft.com/office/drawing/2014/main" id="{C1B53F68-AF31-5549-9EDE-412704A68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8" y="2450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Line 1286">
                <a:extLst>
                  <a:ext uri="{FF2B5EF4-FFF2-40B4-BE49-F238E27FC236}">
                    <a16:creationId xmlns:a16="http://schemas.microsoft.com/office/drawing/2014/main" id="{E57E4413-257E-654A-9AFC-59B6598FF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4" y="24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Line 1287">
                <a:extLst>
                  <a:ext uri="{FF2B5EF4-FFF2-40B4-BE49-F238E27FC236}">
                    <a16:creationId xmlns:a16="http://schemas.microsoft.com/office/drawing/2014/main" id="{3CD7BBD1-15DD-3848-9F80-D71ED7A29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8" y="245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Line 1288">
                <a:extLst>
                  <a:ext uri="{FF2B5EF4-FFF2-40B4-BE49-F238E27FC236}">
                    <a16:creationId xmlns:a16="http://schemas.microsoft.com/office/drawing/2014/main" id="{2345BCE2-659E-A448-ADCF-620D285C8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2" y="24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Line 1289">
                <a:extLst>
                  <a:ext uri="{FF2B5EF4-FFF2-40B4-BE49-F238E27FC236}">
                    <a16:creationId xmlns:a16="http://schemas.microsoft.com/office/drawing/2014/main" id="{75EE24C1-C40E-8147-A215-895D970C5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4" y="2450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Line 1290">
                <a:extLst>
                  <a:ext uri="{FF2B5EF4-FFF2-40B4-BE49-F238E27FC236}">
                    <a16:creationId xmlns:a16="http://schemas.microsoft.com/office/drawing/2014/main" id="{55F30B2F-2656-C643-BF17-9020C1773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2" y="24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Line 1291">
                <a:extLst>
                  <a:ext uri="{FF2B5EF4-FFF2-40B4-BE49-F238E27FC236}">
                    <a16:creationId xmlns:a16="http://schemas.microsoft.com/office/drawing/2014/main" id="{992110C6-8E60-8249-AC77-38D88289D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8" y="2450"/>
                <a:ext cx="4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Line 1292">
                <a:extLst>
                  <a:ext uri="{FF2B5EF4-FFF2-40B4-BE49-F238E27FC236}">
                    <a16:creationId xmlns:a16="http://schemas.microsoft.com/office/drawing/2014/main" id="{F58B9F82-E896-0E4E-A5A8-4C80D3582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6" y="24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Line 1293">
                <a:extLst>
                  <a:ext uri="{FF2B5EF4-FFF2-40B4-BE49-F238E27FC236}">
                    <a16:creationId xmlns:a16="http://schemas.microsoft.com/office/drawing/2014/main" id="{AE8C89F1-1EEA-D34F-9C0E-547D74DED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8" y="2450"/>
                <a:ext cx="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Line 1294">
                <a:extLst>
                  <a:ext uri="{FF2B5EF4-FFF2-40B4-BE49-F238E27FC236}">
                    <a16:creationId xmlns:a16="http://schemas.microsoft.com/office/drawing/2014/main" id="{0FD08624-9597-3444-A0FF-91FCEF450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2" y="24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Line 1295">
                <a:extLst>
                  <a:ext uri="{FF2B5EF4-FFF2-40B4-BE49-F238E27FC236}">
                    <a16:creationId xmlns:a16="http://schemas.microsoft.com/office/drawing/2014/main" id="{0B5ECF3E-C014-F84C-926C-0A601549B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2" y="2450"/>
                <a:ext cx="28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Line 1296">
                <a:extLst>
                  <a:ext uri="{FF2B5EF4-FFF2-40B4-BE49-F238E27FC236}">
                    <a16:creationId xmlns:a16="http://schemas.microsoft.com/office/drawing/2014/main" id="{D78D14CA-B9F1-DB42-AF54-7770C28ED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7" y="24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Line 1297">
                <a:extLst>
                  <a:ext uri="{FF2B5EF4-FFF2-40B4-BE49-F238E27FC236}">
                    <a16:creationId xmlns:a16="http://schemas.microsoft.com/office/drawing/2014/main" id="{0133532C-4EC4-2C42-A6C1-12E950A08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7" y="2450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Line 1298">
                <a:extLst>
                  <a:ext uri="{FF2B5EF4-FFF2-40B4-BE49-F238E27FC236}">
                    <a16:creationId xmlns:a16="http://schemas.microsoft.com/office/drawing/2014/main" id="{CB62B716-BCBA-6544-BA27-B876952F4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3" y="24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Line 1299">
                <a:extLst>
                  <a:ext uri="{FF2B5EF4-FFF2-40B4-BE49-F238E27FC236}">
                    <a16:creationId xmlns:a16="http://schemas.microsoft.com/office/drawing/2014/main" id="{C7025C16-C7D5-0649-BAE5-0AC2803DA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1" y="245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Line 1300">
                <a:extLst>
                  <a:ext uri="{FF2B5EF4-FFF2-40B4-BE49-F238E27FC236}">
                    <a16:creationId xmlns:a16="http://schemas.microsoft.com/office/drawing/2014/main" id="{CA16B54C-2059-EA41-BD26-272EC1EB7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7" y="242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Line 1301">
                <a:extLst>
                  <a:ext uri="{FF2B5EF4-FFF2-40B4-BE49-F238E27FC236}">
                    <a16:creationId xmlns:a16="http://schemas.microsoft.com/office/drawing/2014/main" id="{9C24A4AE-8D2F-AB4B-A92E-6FCBE3809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5" y="2515"/>
                <a:ext cx="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Line 1302">
                <a:extLst>
                  <a:ext uri="{FF2B5EF4-FFF2-40B4-BE49-F238E27FC236}">
                    <a16:creationId xmlns:a16="http://schemas.microsoft.com/office/drawing/2014/main" id="{CE6543C5-929D-7F49-B507-8C022C28D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9" y="248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Line 1303">
                <a:extLst>
                  <a:ext uri="{FF2B5EF4-FFF2-40B4-BE49-F238E27FC236}">
                    <a16:creationId xmlns:a16="http://schemas.microsoft.com/office/drawing/2014/main" id="{ACD82BA8-940F-014D-AF7F-ABAEE585D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9" y="2515"/>
                <a:ext cx="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Line 1304">
                <a:extLst>
                  <a:ext uri="{FF2B5EF4-FFF2-40B4-BE49-F238E27FC236}">
                    <a16:creationId xmlns:a16="http://schemas.microsoft.com/office/drawing/2014/main" id="{E239F6F7-58CC-AD43-9468-2BC8A51BB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9" y="248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Line 1305">
                <a:extLst>
                  <a:ext uri="{FF2B5EF4-FFF2-40B4-BE49-F238E27FC236}">
                    <a16:creationId xmlns:a16="http://schemas.microsoft.com/office/drawing/2014/main" id="{A1196480-1059-9C42-A594-644A52DE5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9" y="2515"/>
                <a:ext cx="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Line 1306">
                <a:extLst>
                  <a:ext uri="{FF2B5EF4-FFF2-40B4-BE49-F238E27FC236}">
                    <a16:creationId xmlns:a16="http://schemas.microsoft.com/office/drawing/2014/main" id="{7BEDECD2-C26D-3041-B4E9-AFF9911F0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9" y="248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Line 1307">
                <a:extLst>
                  <a:ext uri="{FF2B5EF4-FFF2-40B4-BE49-F238E27FC236}">
                    <a16:creationId xmlns:a16="http://schemas.microsoft.com/office/drawing/2014/main" id="{64648A04-1A33-DB4B-93AA-2C37C5686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6" y="2609"/>
                <a:ext cx="3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Line 1308">
                <a:extLst>
                  <a:ext uri="{FF2B5EF4-FFF2-40B4-BE49-F238E27FC236}">
                    <a16:creationId xmlns:a16="http://schemas.microsoft.com/office/drawing/2014/main" id="{90BC7F96-69E4-8A4A-9DA7-AC7099AEE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0" y="2582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Line 1309">
                <a:extLst>
                  <a:ext uri="{FF2B5EF4-FFF2-40B4-BE49-F238E27FC236}">
                    <a16:creationId xmlns:a16="http://schemas.microsoft.com/office/drawing/2014/main" id="{041A27AE-7488-DB41-8DA1-B2D73A881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6" y="2609"/>
                <a:ext cx="1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Line 1310">
                <a:extLst>
                  <a:ext uri="{FF2B5EF4-FFF2-40B4-BE49-F238E27FC236}">
                    <a16:creationId xmlns:a16="http://schemas.microsoft.com/office/drawing/2014/main" id="{73A51A32-491A-D844-B0F5-90298A50C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6" y="2582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Line 1311">
                <a:extLst>
                  <a:ext uri="{FF2B5EF4-FFF2-40B4-BE49-F238E27FC236}">
                    <a16:creationId xmlns:a16="http://schemas.microsoft.com/office/drawing/2014/main" id="{B20C01A1-B788-DE41-AA33-93024CC15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6" y="2609"/>
                <a:ext cx="3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Line 1312">
                <a:extLst>
                  <a:ext uri="{FF2B5EF4-FFF2-40B4-BE49-F238E27FC236}">
                    <a16:creationId xmlns:a16="http://schemas.microsoft.com/office/drawing/2014/main" id="{D31E93C4-6534-BF45-91DA-5405ACF67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7" y="2582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Line 1313">
                <a:extLst>
                  <a:ext uri="{FF2B5EF4-FFF2-40B4-BE49-F238E27FC236}">
                    <a16:creationId xmlns:a16="http://schemas.microsoft.com/office/drawing/2014/main" id="{8EF31198-C374-2B47-B6A8-3C68D9D0F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5" y="2609"/>
                <a:ext cx="48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Line 1314">
                <a:extLst>
                  <a:ext uri="{FF2B5EF4-FFF2-40B4-BE49-F238E27FC236}">
                    <a16:creationId xmlns:a16="http://schemas.microsoft.com/office/drawing/2014/main" id="{9597D7C0-9924-134A-8DBE-F486D2090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1" y="2582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Line 1315">
                <a:extLst>
                  <a:ext uri="{FF2B5EF4-FFF2-40B4-BE49-F238E27FC236}">
                    <a16:creationId xmlns:a16="http://schemas.microsoft.com/office/drawing/2014/main" id="{C5E77DE1-EF48-244E-A944-8CC4AD082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2" y="260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Line 1316">
                <a:extLst>
                  <a:ext uri="{FF2B5EF4-FFF2-40B4-BE49-F238E27FC236}">
                    <a16:creationId xmlns:a16="http://schemas.microsoft.com/office/drawing/2014/main" id="{F77A9231-0BE3-4C40-BB05-74243A8E0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8" y="2582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Line 1317">
                <a:extLst>
                  <a:ext uri="{FF2B5EF4-FFF2-40B4-BE49-F238E27FC236}">
                    <a16:creationId xmlns:a16="http://schemas.microsoft.com/office/drawing/2014/main" id="{7BF5C46D-A73D-7446-B3DB-2D64F4CCF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8" y="260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Line 1318">
                <a:extLst>
                  <a:ext uri="{FF2B5EF4-FFF2-40B4-BE49-F238E27FC236}">
                    <a16:creationId xmlns:a16="http://schemas.microsoft.com/office/drawing/2014/main" id="{850F220C-A5F3-3245-A507-662090ACF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06" y="2582"/>
                <a:ext cx="0" cy="51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Freeform 1319">
                <a:extLst>
                  <a:ext uri="{FF2B5EF4-FFF2-40B4-BE49-F238E27FC236}">
                    <a16:creationId xmlns:a16="http://schemas.microsoft.com/office/drawing/2014/main" id="{CB02FEC3-D491-7446-BA52-12C7F7F63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90"/>
                <a:ext cx="0" cy="54"/>
              </a:xfrm>
              <a:custGeom>
                <a:avLst/>
                <a:gdLst>
                  <a:gd name="T0" fmla="*/ 51 w 51"/>
                  <a:gd name="T1" fmla="*/ 27 h 54"/>
                  <a:gd name="T2" fmla="*/ 51 w 51"/>
                  <a:gd name="T3" fmla="*/ 27 h 54"/>
                  <a:gd name="T4" fmla="*/ 51 w 51"/>
                  <a:gd name="T5" fmla="*/ 17 h 54"/>
                  <a:gd name="T6" fmla="*/ 48 w 51"/>
                  <a:gd name="T7" fmla="*/ 10 h 54"/>
                  <a:gd name="T8" fmla="*/ 41 w 51"/>
                  <a:gd name="T9" fmla="*/ 3 h 54"/>
                  <a:gd name="T10" fmla="*/ 34 w 51"/>
                  <a:gd name="T11" fmla="*/ 0 h 54"/>
                  <a:gd name="T12" fmla="*/ 34 w 51"/>
                  <a:gd name="T13" fmla="*/ 0 h 54"/>
                  <a:gd name="T14" fmla="*/ 27 w 51"/>
                  <a:gd name="T15" fmla="*/ 0 h 54"/>
                  <a:gd name="T16" fmla="*/ 17 w 51"/>
                  <a:gd name="T17" fmla="*/ 0 h 54"/>
                  <a:gd name="T18" fmla="*/ 10 w 51"/>
                  <a:gd name="T19" fmla="*/ 3 h 54"/>
                  <a:gd name="T20" fmla="*/ 3 w 51"/>
                  <a:gd name="T21" fmla="*/ 10 h 54"/>
                  <a:gd name="T22" fmla="*/ 3 w 51"/>
                  <a:gd name="T23" fmla="*/ 10 h 54"/>
                  <a:gd name="T24" fmla="*/ 0 w 51"/>
                  <a:gd name="T25" fmla="*/ 17 h 54"/>
                  <a:gd name="T26" fmla="*/ 0 w 51"/>
                  <a:gd name="T27" fmla="*/ 27 h 54"/>
                  <a:gd name="T28" fmla="*/ 0 w 51"/>
                  <a:gd name="T29" fmla="*/ 34 h 54"/>
                  <a:gd name="T30" fmla="*/ 3 w 51"/>
                  <a:gd name="T31" fmla="*/ 41 h 54"/>
                  <a:gd name="T32" fmla="*/ 3 w 51"/>
                  <a:gd name="T33" fmla="*/ 41 h 54"/>
                  <a:gd name="T34" fmla="*/ 10 w 51"/>
                  <a:gd name="T35" fmla="*/ 48 h 54"/>
                  <a:gd name="T36" fmla="*/ 17 w 51"/>
                  <a:gd name="T37" fmla="*/ 51 h 54"/>
                  <a:gd name="T38" fmla="*/ 27 w 51"/>
                  <a:gd name="T39" fmla="*/ 54 h 54"/>
                  <a:gd name="T40" fmla="*/ 34 w 51"/>
                  <a:gd name="T41" fmla="*/ 51 h 54"/>
                  <a:gd name="T42" fmla="*/ 34 w 51"/>
                  <a:gd name="T43" fmla="*/ 51 h 54"/>
                  <a:gd name="T44" fmla="*/ 41 w 51"/>
                  <a:gd name="T45" fmla="*/ 48 h 54"/>
                  <a:gd name="T46" fmla="*/ 48 w 51"/>
                  <a:gd name="T47" fmla="*/ 41 h 54"/>
                  <a:gd name="T48" fmla="*/ 51 w 51"/>
                  <a:gd name="T49" fmla="*/ 34 h 54"/>
                  <a:gd name="T50" fmla="*/ 51 w 51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4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7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Freeform 1320">
                <a:extLst>
                  <a:ext uri="{FF2B5EF4-FFF2-40B4-BE49-F238E27FC236}">
                    <a16:creationId xmlns:a16="http://schemas.microsoft.com/office/drawing/2014/main" id="{CF5A8EE0-E862-B648-904E-28E1A9725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90"/>
                <a:ext cx="0" cy="54"/>
              </a:xfrm>
              <a:custGeom>
                <a:avLst/>
                <a:gdLst>
                  <a:gd name="T0" fmla="*/ 51 w 51"/>
                  <a:gd name="T1" fmla="*/ 27 h 54"/>
                  <a:gd name="T2" fmla="*/ 51 w 51"/>
                  <a:gd name="T3" fmla="*/ 27 h 54"/>
                  <a:gd name="T4" fmla="*/ 51 w 51"/>
                  <a:gd name="T5" fmla="*/ 17 h 54"/>
                  <a:gd name="T6" fmla="*/ 48 w 51"/>
                  <a:gd name="T7" fmla="*/ 10 h 54"/>
                  <a:gd name="T8" fmla="*/ 41 w 51"/>
                  <a:gd name="T9" fmla="*/ 3 h 54"/>
                  <a:gd name="T10" fmla="*/ 34 w 51"/>
                  <a:gd name="T11" fmla="*/ 0 h 54"/>
                  <a:gd name="T12" fmla="*/ 34 w 51"/>
                  <a:gd name="T13" fmla="*/ 0 h 54"/>
                  <a:gd name="T14" fmla="*/ 27 w 51"/>
                  <a:gd name="T15" fmla="*/ 0 h 54"/>
                  <a:gd name="T16" fmla="*/ 17 w 51"/>
                  <a:gd name="T17" fmla="*/ 0 h 54"/>
                  <a:gd name="T18" fmla="*/ 10 w 51"/>
                  <a:gd name="T19" fmla="*/ 3 h 54"/>
                  <a:gd name="T20" fmla="*/ 3 w 51"/>
                  <a:gd name="T21" fmla="*/ 10 h 54"/>
                  <a:gd name="T22" fmla="*/ 3 w 51"/>
                  <a:gd name="T23" fmla="*/ 10 h 54"/>
                  <a:gd name="T24" fmla="*/ 0 w 51"/>
                  <a:gd name="T25" fmla="*/ 17 h 54"/>
                  <a:gd name="T26" fmla="*/ 0 w 51"/>
                  <a:gd name="T27" fmla="*/ 27 h 54"/>
                  <a:gd name="T28" fmla="*/ 0 w 51"/>
                  <a:gd name="T29" fmla="*/ 34 h 54"/>
                  <a:gd name="T30" fmla="*/ 3 w 51"/>
                  <a:gd name="T31" fmla="*/ 41 h 54"/>
                  <a:gd name="T32" fmla="*/ 3 w 51"/>
                  <a:gd name="T33" fmla="*/ 41 h 54"/>
                  <a:gd name="T34" fmla="*/ 10 w 51"/>
                  <a:gd name="T35" fmla="*/ 48 h 54"/>
                  <a:gd name="T36" fmla="*/ 17 w 51"/>
                  <a:gd name="T37" fmla="*/ 51 h 54"/>
                  <a:gd name="T38" fmla="*/ 27 w 51"/>
                  <a:gd name="T39" fmla="*/ 54 h 54"/>
                  <a:gd name="T40" fmla="*/ 34 w 51"/>
                  <a:gd name="T41" fmla="*/ 51 h 54"/>
                  <a:gd name="T42" fmla="*/ 34 w 51"/>
                  <a:gd name="T43" fmla="*/ 51 h 54"/>
                  <a:gd name="T44" fmla="*/ 41 w 51"/>
                  <a:gd name="T45" fmla="*/ 48 h 54"/>
                  <a:gd name="T46" fmla="*/ 48 w 51"/>
                  <a:gd name="T47" fmla="*/ 41 h 54"/>
                  <a:gd name="T48" fmla="*/ 51 w 51"/>
                  <a:gd name="T49" fmla="*/ 34 h 54"/>
                  <a:gd name="T50" fmla="*/ 51 w 51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4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7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Freeform 1321">
                <a:extLst>
                  <a:ext uri="{FF2B5EF4-FFF2-40B4-BE49-F238E27FC236}">
                    <a16:creationId xmlns:a16="http://schemas.microsoft.com/office/drawing/2014/main" id="{D213BDDA-C427-184A-B327-A0C0A7417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90"/>
                <a:ext cx="6" cy="54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5 w 55"/>
                  <a:gd name="T5" fmla="*/ 17 h 54"/>
                  <a:gd name="T6" fmla="*/ 48 w 55"/>
                  <a:gd name="T7" fmla="*/ 10 h 54"/>
                  <a:gd name="T8" fmla="*/ 45 w 55"/>
                  <a:gd name="T9" fmla="*/ 3 h 54"/>
                  <a:gd name="T10" fmla="*/ 38 w 55"/>
                  <a:gd name="T11" fmla="*/ 0 h 54"/>
                  <a:gd name="T12" fmla="*/ 38 w 55"/>
                  <a:gd name="T13" fmla="*/ 0 h 54"/>
                  <a:gd name="T14" fmla="*/ 28 w 55"/>
                  <a:gd name="T15" fmla="*/ 0 h 54"/>
                  <a:gd name="T16" fmla="*/ 21 w 55"/>
                  <a:gd name="T17" fmla="*/ 0 h 54"/>
                  <a:gd name="T18" fmla="*/ 14 w 55"/>
                  <a:gd name="T19" fmla="*/ 3 h 54"/>
                  <a:gd name="T20" fmla="*/ 7 w 55"/>
                  <a:gd name="T21" fmla="*/ 10 h 54"/>
                  <a:gd name="T22" fmla="*/ 7 w 55"/>
                  <a:gd name="T23" fmla="*/ 10 h 54"/>
                  <a:gd name="T24" fmla="*/ 4 w 55"/>
                  <a:gd name="T25" fmla="*/ 17 h 54"/>
                  <a:gd name="T26" fmla="*/ 0 w 55"/>
                  <a:gd name="T27" fmla="*/ 27 h 54"/>
                  <a:gd name="T28" fmla="*/ 4 w 55"/>
                  <a:gd name="T29" fmla="*/ 34 h 54"/>
                  <a:gd name="T30" fmla="*/ 7 w 55"/>
                  <a:gd name="T31" fmla="*/ 41 h 54"/>
                  <a:gd name="T32" fmla="*/ 7 w 55"/>
                  <a:gd name="T33" fmla="*/ 41 h 54"/>
                  <a:gd name="T34" fmla="*/ 14 w 55"/>
                  <a:gd name="T35" fmla="*/ 48 h 54"/>
                  <a:gd name="T36" fmla="*/ 21 w 55"/>
                  <a:gd name="T37" fmla="*/ 51 h 54"/>
                  <a:gd name="T38" fmla="*/ 28 w 55"/>
                  <a:gd name="T39" fmla="*/ 54 h 54"/>
                  <a:gd name="T40" fmla="*/ 38 w 55"/>
                  <a:gd name="T41" fmla="*/ 51 h 54"/>
                  <a:gd name="T42" fmla="*/ 38 w 55"/>
                  <a:gd name="T43" fmla="*/ 51 h 54"/>
                  <a:gd name="T44" fmla="*/ 45 w 55"/>
                  <a:gd name="T45" fmla="*/ 48 h 54"/>
                  <a:gd name="T46" fmla="*/ 48 w 55"/>
                  <a:gd name="T47" fmla="*/ 41 h 54"/>
                  <a:gd name="T48" fmla="*/ 55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17"/>
                    </a:lnTo>
                    <a:lnTo>
                      <a:pt x="48" y="10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8"/>
                    </a:lnTo>
                    <a:lnTo>
                      <a:pt x="21" y="51"/>
                    </a:lnTo>
                    <a:lnTo>
                      <a:pt x="28" y="54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5" y="48"/>
                    </a:lnTo>
                    <a:lnTo>
                      <a:pt x="48" y="41"/>
                    </a:lnTo>
                    <a:lnTo>
                      <a:pt x="55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Freeform 1322">
                <a:extLst>
                  <a:ext uri="{FF2B5EF4-FFF2-40B4-BE49-F238E27FC236}">
                    <a16:creationId xmlns:a16="http://schemas.microsoft.com/office/drawing/2014/main" id="{315A362F-AC5D-CE47-B1D6-05A4E852A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90"/>
                <a:ext cx="6" cy="54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5 w 55"/>
                  <a:gd name="T5" fmla="*/ 17 h 54"/>
                  <a:gd name="T6" fmla="*/ 48 w 55"/>
                  <a:gd name="T7" fmla="*/ 10 h 54"/>
                  <a:gd name="T8" fmla="*/ 45 w 55"/>
                  <a:gd name="T9" fmla="*/ 3 h 54"/>
                  <a:gd name="T10" fmla="*/ 38 w 55"/>
                  <a:gd name="T11" fmla="*/ 0 h 54"/>
                  <a:gd name="T12" fmla="*/ 38 w 55"/>
                  <a:gd name="T13" fmla="*/ 0 h 54"/>
                  <a:gd name="T14" fmla="*/ 28 w 55"/>
                  <a:gd name="T15" fmla="*/ 0 h 54"/>
                  <a:gd name="T16" fmla="*/ 21 w 55"/>
                  <a:gd name="T17" fmla="*/ 0 h 54"/>
                  <a:gd name="T18" fmla="*/ 14 w 55"/>
                  <a:gd name="T19" fmla="*/ 3 h 54"/>
                  <a:gd name="T20" fmla="*/ 7 w 55"/>
                  <a:gd name="T21" fmla="*/ 10 h 54"/>
                  <a:gd name="T22" fmla="*/ 7 w 55"/>
                  <a:gd name="T23" fmla="*/ 10 h 54"/>
                  <a:gd name="T24" fmla="*/ 4 w 55"/>
                  <a:gd name="T25" fmla="*/ 17 h 54"/>
                  <a:gd name="T26" fmla="*/ 0 w 55"/>
                  <a:gd name="T27" fmla="*/ 27 h 54"/>
                  <a:gd name="T28" fmla="*/ 4 w 55"/>
                  <a:gd name="T29" fmla="*/ 34 h 54"/>
                  <a:gd name="T30" fmla="*/ 7 w 55"/>
                  <a:gd name="T31" fmla="*/ 41 h 54"/>
                  <a:gd name="T32" fmla="*/ 7 w 55"/>
                  <a:gd name="T33" fmla="*/ 41 h 54"/>
                  <a:gd name="T34" fmla="*/ 14 w 55"/>
                  <a:gd name="T35" fmla="*/ 48 h 54"/>
                  <a:gd name="T36" fmla="*/ 21 w 55"/>
                  <a:gd name="T37" fmla="*/ 51 h 54"/>
                  <a:gd name="T38" fmla="*/ 28 w 55"/>
                  <a:gd name="T39" fmla="*/ 54 h 54"/>
                  <a:gd name="T40" fmla="*/ 38 w 55"/>
                  <a:gd name="T41" fmla="*/ 51 h 54"/>
                  <a:gd name="T42" fmla="*/ 38 w 55"/>
                  <a:gd name="T43" fmla="*/ 51 h 54"/>
                  <a:gd name="T44" fmla="*/ 45 w 55"/>
                  <a:gd name="T45" fmla="*/ 48 h 54"/>
                  <a:gd name="T46" fmla="*/ 48 w 55"/>
                  <a:gd name="T47" fmla="*/ 41 h 54"/>
                  <a:gd name="T48" fmla="*/ 55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17"/>
                    </a:lnTo>
                    <a:lnTo>
                      <a:pt x="48" y="10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8"/>
                    </a:lnTo>
                    <a:lnTo>
                      <a:pt x="21" y="51"/>
                    </a:lnTo>
                    <a:lnTo>
                      <a:pt x="28" y="54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5" y="48"/>
                    </a:lnTo>
                    <a:lnTo>
                      <a:pt x="48" y="41"/>
                    </a:lnTo>
                    <a:lnTo>
                      <a:pt x="55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Freeform 1323">
                <a:extLst>
                  <a:ext uri="{FF2B5EF4-FFF2-40B4-BE49-F238E27FC236}">
                    <a16:creationId xmlns:a16="http://schemas.microsoft.com/office/drawing/2014/main" id="{04F8225B-637E-DB4A-B76E-89252E8E0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90"/>
                <a:ext cx="6" cy="54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5 w 55"/>
                  <a:gd name="T5" fmla="*/ 17 h 54"/>
                  <a:gd name="T6" fmla="*/ 48 w 55"/>
                  <a:gd name="T7" fmla="*/ 10 h 54"/>
                  <a:gd name="T8" fmla="*/ 45 w 55"/>
                  <a:gd name="T9" fmla="*/ 3 h 54"/>
                  <a:gd name="T10" fmla="*/ 38 w 55"/>
                  <a:gd name="T11" fmla="*/ 0 h 54"/>
                  <a:gd name="T12" fmla="*/ 38 w 55"/>
                  <a:gd name="T13" fmla="*/ 0 h 54"/>
                  <a:gd name="T14" fmla="*/ 28 w 55"/>
                  <a:gd name="T15" fmla="*/ 0 h 54"/>
                  <a:gd name="T16" fmla="*/ 21 w 55"/>
                  <a:gd name="T17" fmla="*/ 0 h 54"/>
                  <a:gd name="T18" fmla="*/ 14 w 55"/>
                  <a:gd name="T19" fmla="*/ 3 h 54"/>
                  <a:gd name="T20" fmla="*/ 7 w 55"/>
                  <a:gd name="T21" fmla="*/ 10 h 54"/>
                  <a:gd name="T22" fmla="*/ 7 w 55"/>
                  <a:gd name="T23" fmla="*/ 10 h 54"/>
                  <a:gd name="T24" fmla="*/ 4 w 55"/>
                  <a:gd name="T25" fmla="*/ 17 h 54"/>
                  <a:gd name="T26" fmla="*/ 0 w 55"/>
                  <a:gd name="T27" fmla="*/ 27 h 54"/>
                  <a:gd name="T28" fmla="*/ 4 w 55"/>
                  <a:gd name="T29" fmla="*/ 34 h 54"/>
                  <a:gd name="T30" fmla="*/ 7 w 55"/>
                  <a:gd name="T31" fmla="*/ 41 h 54"/>
                  <a:gd name="T32" fmla="*/ 7 w 55"/>
                  <a:gd name="T33" fmla="*/ 41 h 54"/>
                  <a:gd name="T34" fmla="*/ 14 w 55"/>
                  <a:gd name="T35" fmla="*/ 48 h 54"/>
                  <a:gd name="T36" fmla="*/ 21 w 55"/>
                  <a:gd name="T37" fmla="*/ 51 h 54"/>
                  <a:gd name="T38" fmla="*/ 28 w 55"/>
                  <a:gd name="T39" fmla="*/ 54 h 54"/>
                  <a:gd name="T40" fmla="*/ 38 w 55"/>
                  <a:gd name="T41" fmla="*/ 51 h 54"/>
                  <a:gd name="T42" fmla="*/ 38 w 55"/>
                  <a:gd name="T43" fmla="*/ 51 h 54"/>
                  <a:gd name="T44" fmla="*/ 45 w 55"/>
                  <a:gd name="T45" fmla="*/ 48 h 54"/>
                  <a:gd name="T46" fmla="*/ 48 w 55"/>
                  <a:gd name="T47" fmla="*/ 41 h 54"/>
                  <a:gd name="T48" fmla="*/ 55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17"/>
                    </a:lnTo>
                    <a:lnTo>
                      <a:pt x="48" y="10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8"/>
                    </a:lnTo>
                    <a:lnTo>
                      <a:pt x="21" y="51"/>
                    </a:lnTo>
                    <a:lnTo>
                      <a:pt x="28" y="54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5" y="48"/>
                    </a:lnTo>
                    <a:lnTo>
                      <a:pt x="48" y="41"/>
                    </a:lnTo>
                    <a:lnTo>
                      <a:pt x="55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Freeform 1324">
                <a:extLst>
                  <a:ext uri="{FF2B5EF4-FFF2-40B4-BE49-F238E27FC236}">
                    <a16:creationId xmlns:a16="http://schemas.microsoft.com/office/drawing/2014/main" id="{E4770FD7-1405-A841-88D6-E38B64DD5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90"/>
                <a:ext cx="6" cy="54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5 w 55"/>
                  <a:gd name="T5" fmla="*/ 17 h 54"/>
                  <a:gd name="T6" fmla="*/ 48 w 55"/>
                  <a:gd name="T7" fmla="*/ 10 h 54"/>
                  <a:gd name="T8" fmla="*/ 45 w 55"/>
                  <a:gd name="T9" fmla="*/ 3 h 54"/>
                  <a:gd name="T10" fmla="*/ 38 w 55"/>
                  <a:gd name="T11" fmla="*/ 0 h 54"/>
                  <a:gd name="T12" fmla="*/ 38 w 55"/>
                  <a:gd name="T13" fmla="*/ 0 h 54"/>
                  <a:gd name="T14" fmla="*/ 28 w 55"/>
                  <a:gd name="T15" fmla="*/ 0 h 54"/>
                  <a:gd name="T16" fmla="*/ 21 w 55"/>
                  <a:gd name="T17" fmla="*/ 0 h 54"/>
                  <a:gd name="T18" fmla="*/ 14 w 55"/>
                  <a:gd name="T19" fmla="*/ 3 h 54"/>
                  <a:gd name="T20" fmla="*/ 7 w 55"/>
                  <a:gd name="T21" fmla="*/ 10 h 54"/>
                  <a:gd name="T22" fmla="*/ 7 w 55"/>
                  <a:gd name="T23" fmla="*/ 10 h 54"/>
                  <a:gd name="T24" fmla="*/ 4 w 55"/>
                  <a:gd name="T25" fmla="*/ 17 h 54"/>
                  <a:gd name="T26" fmla="*/ 0 w 55"/>
                  <a:gd name="T27" fmla="*/ 27 h 54"/>
                  <a:gd name="T28" fmla="*/ 4 w 55"/>
                  <a:gd name="T29" fmla="*/ 34 h 54"/>
                  <a:gd name="T30" fmla="*/ 7 w 55"/>
                  <a:gd name="T31" fmla="*/ 41 h 54"/>
                  <a:gd name="T32" fmla="*/ 7 w 55"/>
                  <a:gd name="T33" fmla="*/ 41 h 54"/>
                  <a:gd name="T34" fmla="*/ 14 w 55"/>
                  <a:gd name="T35" fmla="*/ 48 h 54"/>
                  <a:gd name="T36" fmla="*/ 21 w 55"/>
                  <a:gd name="T37" fmla="*/ 51 h 54"/>
                  <a:gd name="T38" fmla="*/ 28 w 55"/>
                  <a:gd name="T39" fmla="*/ 54 h 54"/>
                  <a:gd name="T40" fmla="*/ 38 w 55"/>
                  <a:gd name="T41" fmla="*/ 51 h 54"/>
                  <a:gd name="T42" fmla="*/ 38 w 55"/>
                  <a:gd name="T43" fmla="*/ 51 h 54"/>
                  <a:gd name="T44" fmla="*/ 45 w 55"/>
                  <a:gd name="T45" fmla="*/ 48 h 54"/>
                  <a:gd name="T46" fmla="*/ 48 w 55"/>
                  <a:gd name="T47" fmla="*/ 41 h 54"/>
                  <a:gd name="T48" fmla="*/ 55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17"/>
                    </a:lnTo>
                    <a:lnTo>
                      <a:pt x="48" y="10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8"/>
                    </a:lnTo>
                    <a:lnTo>
                      <a:pt x="21" y="51"/>
                    </a:lnTo>
                    <a:lnTo>
                      <a:pt x="28" y="54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5" y="48"/>
                    </a:lnTo>
                    <a:lnTo>
                      <a:pt x="48" y="41"/>
                    </a:lnTo>
                    <a:lnTo>
                      <a:pt x="55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Freeform 1325">
                <a:extLst>
                  <a:ext uri="{FF2B5EF4-FFF2-40B4-BE49-F238E27FC236}">
                    <a16:creationId xmlns:a16="http://schemas.microsoft.com/office/drawing/2014/main" id="{AA6C52CC-D01E-6645-B64B-C5670A609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90"/>
                <a:ext cx="6" cy="54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5 w 55"/>
                  <a:gd name="T5" fmla="*/ 17 h 54"/>
                  <a:gd name="T6" fmla="*/ 48 w 55"/>
                  <a:gd name="T7" fmla="*/ 10 h 54"/>
                  <a:gd name="T8" fmla="*/ 45 w 55"/>
                  <a:gd name="T9" fmla="*/ 3 h 54"/>
                  <a:gd name="T10" fmla="*/ 38 w 55"/>
                  <a:gd name="T11" fmla="*/ 0 h 54"/>
                  <a:gd name="T12" fmla="*/ 38 w 55"/>
                  <a:gd name="T13" fmla="*/ 0 h 54"/>
                  <a:gd name="T14" fmla="*/ 28 w 55"/>
                  <a:gd name="T15" fmla="*/ 0 h 54"/>
                  <a:gd name="T16" fmla="*/ 21 w 55"/>
                  <a:gd name="T17" fmla="*/ 0 h 54"/>
                  <a:gd name="T18" fmla="*/ 14 w 55"/>
                  <a:gd name="T19" fmla="*/ 3 h 54"/>
                  <a:gd name="T20" fmla="*/ 7 w 55"/>
                  <a:gd name="T21" fmla="*/ 10 h 54"/>
                  <a:gd name="T22" fmla="*/ 7 w 55"/>
                  <a:gd name="T23" fmla="*/ 10 h 54"/>
                  <a:gd name="T24" fmla="*/ 4 w 55"/>
                  <a:gd name="T25" fmla="*/ 17 h 54"/>
                  <a:gd name="T26" fmla="*/ 0 w 55"/>
                  <a:gd name="T27" fmla="*/ 27 h 54"/>
                  <a:gd name="T28" fmla="*/ 4 w 55"/>
                  <a:gd name="T29" fmla="*/ 34 h 54"/>
                  <a:gd name="T30" fmla="*/ 7 w 55"/>
                  <a:gd name="T31" fmla="*/ 41 h 54"/>
                  <a:gd name="T32" fmla="*/ 7 w 55"/>
                  <a:gd name="T33" fmla="*/ 41 h 54"/>
                  <a:gd name="T34" fmla="*/ 14 w 55"/>
                  <a:gd name="T35" fmla="*/ 48 h 54"/>
                  <a:gd name="T36" fmla="*/ 21 w 55"/>
                  <a:gd name="T37" fmla="*/ 51 h 54"/>
                  <a:gd name="T38" fmla="*/ 28 w 55"/>
                  <a:gd name="T39" fmla="*/ 54 h 54"/>
                  <a:gd name="T40" fmla="*/ 38 w 55"/>
                  <a:gd name="T41" fmla="*/ 51 h 54"/>
                  <a:gd name="T42" fmla="*/ 38 w 55"/>
                  <a:gd name="T43" fmla="*/ 51 h 54"/>
                  <a:gd name="T44" fmla="*/ 45 w 55"/>
                  <a:gd name="T45" fmla="*/ 48 h 54"/>
                  <a:gd name="T46" fmla="*/ 48 w 55"/>
                  <a:gd name="T47" fmla="*/ 41 h 54"/>
                  <a:gd name="T48" fmla="*/ 55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17"/>
                    </a:lnTo>
                    <a:lnTo>
                      <a:pt x="48" y="10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8"/>
                    </a:lnTo>
                    <a:lnTo>
                      <a:pt x="21" y="51"/>
                    </a:lnTo>
                    <a:lnTo>
                      <a:pt x="28" y="54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5" y="48"/>
                    </a:lnTo>
                    <a:lnTo>
                      <a:pt x="48" y="41"/>
                    </a:lnTo>
                    <a:lnTo>
                      <a:pt x="55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Freeform 1326">
                <a:extLst>
                  <a:ext uri="{FF2B5EF4-FFF2-40B4-BE49-F238E27FC236}">
                    <a16:creationId xmlns:a16="http://schemas.microsoft.com/office/drawing/2014/main" id="{36161D97-028B-2640-89BB-E9FF25D50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90"/>
                <a:ext cx="12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1 w 54"/>
                  <a:gd name="T5" fmla="*/ 17 h 54"/>
                  <a:gd name="T6" fmla="*/ 48 w 54"/>
                  <a:gd name="T7" fmla="*/ 10 h 54"/>
                  <a:gd name="T8" fmla="*/ 41 w 54"/>
                  <a:gd name="T9" fmla="*/ 3 h 54"/>
                  <a:gd name="T10" fmla="*/ 34 w 54"/>
                  <a:gd name="T11" fmla="*/ 0 h 54"/>
                  <a:gd name="T12" fmla="*/ 34 w 54"/>
                  <a:gd name="T13" fmla="*/ 0 h 54"/>
                  <a:gd name="T14" fmla="*/ 27 w 54"/>
                  <a:gd name="T15" fmla="*/ 0 h 54"/>
                  <a:gd name="T16" fmla="*/ 17 w 54"/>
                  <a:gd name="T17" fmla="*/ 0 h 54"/>
                  <a:gd name="T18" fmla="*/ 10 w 54"/>
                  <a:gd name="T19" fmla="*/ 3 h 54"/>
                  <a:gd name="T20" fmla="*/ 4 w 54"/>
                  <a:gd name="T21" fmla="*/ 10 h 54"/>
                  <a:gd name="T22" fmla="*/ 4 w 54"/>
                  <a:gd name="T23" fmla="*/ 10 h 54"/>
                  <a:gd name="T24" fmla="*/ 0 w 54"/>
                  <a:gd name="T25" fmla="*/ 17 h 54"/>
                  <a:gd name="T26" fmla="*/ 0 w 54"/>
                  <a:gd name="T27" fmla="*/ 27 h 54"/>
                  <a:gd name="T28" fmla="*/ 0 w 54"/>
                  <a:gd name="T29" fmla="*/ 34 h 54"/>
                  <a:gd name="T30" fmla="*/ 4 w 54"/>
                  <a:gd name="T31" fmla="*/ 41 h 54"/>
                  <a:gd name="T32" fmla="*/ 4 w 54"/>
                  <a:gd name="T33" fmla="*/ 41 h 54"/>
                  <a:gd name="T34" fmla="*/ 10 w 54"/>
                  <a:gd name="T35" fmla="*/ 48 h 54"/>
                  <a:gd name="T36" fmla="*/ 17 w 54"/>
                  <a:gd name="T37" fmla="*/ 51 h 54"/>
                  <a:gd name="T38" fmla="*/ 27 w 54"/>
                  <a:gd name="T39" fmla="*/ 54 h 54"/>
                  <a:gd name="T40" fmla="*/ 34 w 54"/>
                  <a:gd name="T41" fmla="*/ 51 h 54"/>
                  <a:gd name="T42" fmla="*/ 34 w 54"/>
                  <a:gd name="T43" fmla="*/ 51 h 54"/>
                  <a:gd name="T44" fmla="*/ 41 w 54"/>
                  <a:gd name="T45" fmla="*/ 48 h 54"/>
                  <a:gd name="T46" fmla="*/ 48 w 54"/>
                  <a:gd name="T47" fmla="*/ 41 h 54"/>
                  <a:gd name="T48" fmla="*/ 51 w 54"/>
                  <a:gd name="T49" fmla="*/ 34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7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Freeform 1327">
                <a:extLst>
                  <a:ext uri="{FF2B5EF4-FFF2-40B4-BE49-F238E27FC236}">
                    <a16:creationId xmlns:a16="http://schemas.microsoft.com/office/drawing/2014/main" id="{D7D20336-D01A-DD4B-A8EF-6F7B2738B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90"/>
                <a:ext cx="12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1 w 54"/>
                  <a:gd name="T5" fmla="*/ 17 h 54"/>
                  <a:gd name="T6" fmla="*/ 48 w 54"/>
                  <a:gd name="T7" fmla="*/ 10 h 54"/>
                  <a:gd name="T8" fmla="*/ 41 w 54"/>
                  <a:gd name="T9" fmla="*/ 3 h 54"/>
                  <a:gd name="T10" fmla="*/ 34 w 54"/>
                  <a:gd name="T11" fmla="*/ 0 h 54"/>
                  <a:gd name="T12" fmla="*/ 34 w 54"/>
                  <a:gd name="T13" fmla="*/ 0 h 54"/>
                  <a:gd name="T14" fmla="*/ 27 w 54"/>
                  <a:gd name="T15" fmla="*/ 0 h 54"/>
                  <a:gd name="T16" fmla="*/ 17 w 54"/>
                  <a:gd name="T17" fmla="*/ 0 h 54"/>
                  <a:gd name="T18" fmla="*/ 10 w 54"/>
                  <a:gd name="T19" fmla="*/ 3 h 54"/>
                  <a:gd name="T20" fmla="*/ 4 w 54"/>
                  <a:gd name="T21" fmla="*/ 10 h 54"/>
                  <a:gd name="T22" fmla="*/ 4 w 54"/>
                  <a:gd name="T23" fmla="*/ 10 h 54"/>
                  <a:gd name="T24" fmla="*/ 0 w 54"/>
                  <a:gd name="T25" fmla="*/ 17 h 54"/>
                  <a:gd name="T26" fmla="*/ 0 w 54"/>
                  <a:gd name="T27" fmla="*/ 27 h 54"/>
                  <a:gd name="T28" fmla="*/ 0 w 54"/>
                  <a:gd name="T29" fmla="*/ 34 h 54"/>
                  <a:gd name="T30" fmla="*/ 4 w 54"/>
                  <a:gd name="T31" fmla="*/ 41 h 54"/>
                  <a:gd name="T32" fmla="*/ 4 w 54"/>
                  <a:gd name="T33" fmla="*/ 41 h 54"/>
                  <a:gd name="T34" fmla="*/ 10 w 54"/>
                  <a:gd name="T35" fmla="*/ 48 h 54"/>
                  <a:gd name="T36" fmla="*/ 17 w 54"/>
                  <a:gd name="T37" fmla="*/ 51 h 54"/>
                  <a:gd name="T38" fmla="*/ 27 w 54"/>
                  <a:gd name="T39" fmla="*/ 54 h 54"/>
                  <a:gd name="T40" fmla="*/ 34 w 54"/>
                  <a:gd name="T41" fmla="*/ 51 h 54"/>
                  <a:gd name="T42" fmla="*/ 34 w 54"/>
                  <a:gd name="T43" fmla="*/ 51 h 54"/>
                  <a:gd name="T44" fmla="*/ 41 w 54"/>
                  <a:gd name="T45" fmla="*/ 48 h 54"/>
                  <a:gd name="T46" fmla="*/ 48 w 54"/>
                  <a:gd name="T47" fmla="*/ 41 h 54"/>
                  <a:gd name="T48" fmla="*/ 51 w 54"/>
                  <a:gd name="T49" fmla="*/ 34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7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Freeform 1328">
                <a:extLst>
                  <a:ext uri="{FF2B5EF4-FFF2-40B4-BE49-F238E27FC236}">
                    <a16:creationId xmlns:a16="http://schemas.microsoft.com/office/drawing/2014/main" id="{5FA942E9-EEC7-BF4B-A8FC-0C2C23731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90"/>
                <a:ext cx="16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4 w 54"/>
                  <a:gd name="T5" fmla="*/ 17 h 54"/>
                  <a:gd name="T6" fmla="*/ 50 w 54"/>
                  <a:gd name="T7" fmla="*/ 10 h 54"/>
                  <a:gd name="T8" fmla="*/ 44 w 54"/>
                  <a:gd name="T9" fmla="*/ 3 h 54"/>
                  <a:gd name="T10" fmla="*/ 37 w 54"/>
                  <a:gd name="T11" fmla="*/ 0 h 54"/>
                  <a:gd name="T12" fmla="*/ 37 w 54"/>
                  <a:gd name="T13" fmla="*/ 0 h 54"/>
                  <a:gd name="T14" fmla="*/ 27 w 54"/>
                  <a:gd name="T15" fmla="*/ 0 h 54"/>
                  <a:gd name="T16" fmla="*/ 20 w 54"/>
                  <a:gd name="T17" fmla="*/ 0 h 54"/>
                  <a:gd name="T18" fmla="*/ 13 w 54"/>
                  <a:gd name="T19" fmla="*/ 3 h 54"/>
                  <a:gd name="T20" fmla="*/ 6 w 54"/>
                  <a:gd name="T21" fmla="*/ 10 h 54"/>
                  <a:gd name="T22" fmla="*/ 6 w 54"/>
                  <a:gd name="T23" fmla="*/ 10 h 54"/>
                  <a:gd name="T24" fmla="*/ 3 w 54"/>
                  <a:gd name="T25" fmla="*/ 17 h 54"/>
                  <a:gd name="T26" fmla="*/ 0 w 54"/>
                  <a:gd name="T27" fmla="*/ 27 h 54"/>
                  <a:gd name="T28" fmla="*/ 3 w 54"/>
                  <a:gd name="T29" fmla="*/ 34 h 54"/>
                  <a:gd name="T30" fmla="*/ 6 w 54"/>
                  <a:gd name="T31" fmla="*/ 41 h 54"/>
                  <a:gd name="T32" fmla="*/ 6 w 54"/>
                  <a:gd name="T33" fmla="*/ 41 h 54"/>
                  <a:gd name="T34" fmla="*/ 13 w 54"/>
                  <a:gd name="T35" fmla="*/ 48 h 54"/>
                  <a:gd name="T36" fmla="*/ 20 w 54"/>
                  <a:gd name="T37" fmla="*/ 51 h 54"/>
                  <a:gd name="T38" fmla="*/ 27 w 54"/>
                  <a:gd name="T39" fmla="*/ 54 h 54"/>
                  <a:gd name="T40" fmla="*/ 37 w 54"/>
                  <a:gd name="T41" fmla="*/ 51 h 54"/>
                  <a:gd name="T42" fmla="*/ 37 w 54"/>
                  <a:gd name="T43" fmla="*/ 51 h 54"/>
                  <a:gd name="T44" fmla="*/ 44 w 54"/>
                  <a:gd name="T45" fmla="*/ 48 h 54"/>
                  <a:gd name="T46" fmla="*/ 50 w 54"/>
                  <a:gd name="T47" fmla="*/ 41 h 54"/>
                  <a:gd name="T48" fmla="*/ 54 w 54"/>
                  <a:gd name="T49" fmla="*/ 34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17"/>
                    </a:lnTo>
                    <a:lnTo>
                      <a:pt x="50" y="10"/>
                    </a:lnTo>
                    <a:lnTo>
                      <a:pt x="44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3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3" y="17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13" y="48"/>
                    </a:lnTo>
                    <a:lnTo>
                      <a:pt x="20" y="51"/>
                    </a:lnTo>
                    <a:lnTo>
                      <a:pt x="27" y="54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8"/>
                    </a:lnTo>
                    <a:lnTo>
                      <a:pt x="50" y="41"/>
                    </a:lnTo>
                    <a:lnTo>
                      <a:pt x="54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Freeform 1329">
                <a:extLst>
                  <a:ext uri="{FF2B5EF4-FFF2-40B4-BE49-F238E27FC236}">
                    <a16:creationId xmlns:a16="http://schemas.microsoft.com/office/drawing/2014/main" id="{54319B2B-75C8-3F45-9FB2-61216242E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301"/>
                <a:ext cx="52" cy="54"/>
              </a:xfrm>
              <a:custGeom>
                <a:avLst/>
                <a:gdLst>
                  <a:gd name="T0" fmla="*/ 51 w 51"/>
                  <a:gd name="T1" fmla="*/ 27 h 55"/>
                  <a:gd name="T2" fmla="*/ 51 w 51"/>
                  <a:gd name="T3" fmla="*/ 27 h 55"/>
                  <a:gd name="T4" fmla="*/ 51 w 51"/>
                  <a:gd name="T5" fmla="*/ 17 h 55"/>
                  <a:gd name="T6" fmla="*/ 48 w 51"/>
                  <a:gd name="T7" fmla="*/ 10 h 55"/>
                  <a:gd name="T8" fmla="*/ 41 w 51"/>
                  <a:gd name="T9" fmla="*/ 7 h 55"/>
                  <a:gd name="T10" fmla="*/ 34 w 51"/>
                  <a:gd name="T11" fmla="*/ 0 h 55"/>
                  <a:gd name="T12" fmla="*/ 34 w 51"/>
                  <a:gd name="T13" fmla="*/ 0 h 55"/>
                  <a:gd name="T14" fmla="*/ 24 w 51"/>
                  <a:gd name="T15" fmla="*/ 0 h 55"/>
                  <a:gd name="T16" fmla="*/ 17 w 51"/>
                  <a:gd name="T17" fmla="*/ 0 h 55"/>
                  <a:gd name="T18" fmla="*/ 11 w 51"/>
                  <a:gd name="T19" fmla="*/ 7 h 55"/>
                  <a:gd name="T20" fmla="*/ 4 w 51"/>
                  <a:gd name="T21" fmla="*/ 10 h 55"/>
                  <a:gd name="T22" fmla="*/ 4 w 51"/>
                  <a:gd name="T23" fmla="*/ 10 h 55"/>
                  <a:gd name="T24" fmla="*/ 0 w 51"/>
                  <a:gd name="T25" fmla="*/ 21 h 55"/>
                  <a:gd name="T26" fmla="*/ 0 w 51"/>
                  <a:gd name="T27" fmla="*/ 27 h 55"/>
                  <a:gd name="T28" fmla="*/ 0 w 51"/>
                  <a:gd name="T29" fmla="*/ 34 h 55"/>
                  <a:gd name="T30" fmla="*/ 4 w 51"/>
                  <a:gd name="T31" fmla="*/ 44 h 55"/>
                  <a:gd name="T32" fmla="*/ 4 w 51"/>
                  <a:gd name="T33" fmla="*/ 44 h 55"/>
                  <a:gd name="T34" fmla="*/ 11 w 51"/>
                  <a:gd name="T35" fmla="*/ 48 h 55"/>
                  <a:gd name="T36" fmla="*/ 17 w 51"/>
                  <a:gd name="T37" fmla="*/ 51 h 55"/>
                  <a:gd name="T38" fmla="*/ 24 w 51"/>
                  <a:gd name="T39" fmla="*/ 55 h 55"/>
                  <a:gd name="T40" fmla="*/ 34 w 51"/>
                  <a:gd name="T41" fmla="*/ 51 h 55"/>
                  <a:gd name="T42" fmla="*/ 34 w 51"/>
                  <a:gd name="T43" fmla="*/ 51 h 55"/>
                  <a:gd name="T44" fmla="*/ 41 w 51"/>
                  <a:gd name="T45" fmla="*/ 48 h 55"/>
                  <a:gd name="T46" fmla="*/ 48 w 51"/>
                  <a:gd name="T47" fmla="*/ 44 h 55"/>
                  <a:gd name="T48" fmla="*/ 51 w 51"/>
                  <a:gd name="T49" fmla="*/ 34 h 55"/>
                  <a:gd name="T50" fmla="*/ 51 w 51"/>
                  <a:gd name="T51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5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7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11" y="48"/>
                    </a:lnTo>
                    <a:lnTo>
                      <a:pt x="17" y="51"/>
                    </a:lnTo>
                    <a:lnTo>
                      <a:pt x="24" y="55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Freeform 1330">
                <a:extLst>
                  <a:ext uri="{FF2B5EF4-FFF2-40B4-BE49-F238E27FC236}">
                    <a16:creationId xmlns:a16="http://schemas.microsoft.com/office/drawing/2014/main" id="{3024EF61-9A36-AD41-831F-9E7E21C7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301"/>
                <a:ext cx="54" cy="54"/>
              </a:xfrm>
              <a:custGeom>
                <a:avLst/>
                <a:gdLst>
                  <a:gd name="T0" fmla="*/ 54 w 54"/>
                  <a:gd name="T1" fmla="*/ 27 h 55"/>
                  <a:gd name="T2" fmla="*/ 54 w 54"/>
                  <a:gd name="T3" fmla="*/ 27 h 55"/>
                  <a:gd name="T4" fmla="*/ 51 w 54"/>
                  <a:gd name="T5" fmla="*/ 17 h 55"/>
                  <a:gd name="T6" fmla="*/ 47 w 54"/>
                  <a:gd name="T7" fmla="*/ 10 h 55"/>
                  <a:gd name="T8" fmla="*/ 44 w 54"/>
                  <a:gd name="T9" fmla="*/ 7 h 55"/>
                  <a:gd name="T10" fmla="*/ 34 w 54"/>
                  <a:gd name="T11" fmla="*/ 0 h 55"/>
                  <a:gd name="T12" fmla="*/ 34 w 54"/>
                  <a:gd name="T13" fmla="*/ 0 h 55"/>
                  <a:gd name="T14" fmla="*/ 27 w 54"/>
                  <a:gd name="T15" fmla="*/ 0 h 55"/>
                  <a:gd name="T16" fmla="*/ 20 w 54"/>
                  <a:gd name="T17" fmla="*/ 0 h 55"/>
                  <a:gd name="T18" fmla="*/ 10 w 54"/>
                  <a:gd name="T19" fmla="*/ 7 h 55"/>
                  <a:gd name="T20" fmla="*/ 7 w 54"/>
                  <a:gd name="T21" fmla="*/ 10 h 55"/>
                  <a:gd name="T22" fmla="*/ 7 w 54"/>
                  <a:gd name="T23" fmla="*/ 10 h 55"/>
                  <a:gd name="T24" fmla="*/ 3 w 54"/>
                  <a:gd name="T25" fmla="*/ 21 h 55"/>
                  <a:gd name="T26" fmla="*/ 0 w 54"/>
                  <a:gd name="T27" fmla="*/ 27 h 55"/>
                  <a:gd name="T28" fmla="*/ 3 w 54"/>
                  <a:gd name="T29" fmla="*/ 34 h 55"/>
                  <a:gd name="T30" fmla="*/ 7 w 54"/>
                  <a:gd name="T31" fmla="*/ 44 h 55"/>
                  <a:gd name="T32" fmla="*/ 7 w 54"/>
                  <a:gd name="T33" fmla="*/ 44 h 55"/>
                  <a:gd name="T34" fmla="*/ 10 w 54"/>
                  <a:gd name="T35" fmla="*/ 48 h 55"/>
                  <a:gd name="T36" fmla="*/ 20 w 54"/>
                  <a:gd name="T37" fmla="*/ 51 h 55"/>
                  <a:gd name="T38" fmla="*/ 27 w 54"/>
                  <a:gd name="T39" fmla="*/ 55 h 55"/>
                  <a:gd name="T40" fmla="*/ 34 w 54"/>
                  <a:gd name="T41" fmla="*/ 51 h 55"/>
                  <a:gd name="T42" fmla="*/ 34 w 54"/>
                  <a:gd name="T43" fmla="*/ 51 h 55"/>
                  <a:gd name="T44" fmla="*/ 44 w 54"/>
                  <a:gd name="T45" fmla="*/ 48 h 55"/>
                  <a:gd name="T46" fmla="*/ 47 w 54"/>
                  <a:gd name="T47" fmla="*/ 44 h 55"/>
                  <a:gd name="T48" fmla="*/ 51 w 54"/>
                  <a:gd name="T49" fmla="*/ 34 h 55"/>
                  <a:gd name="T50" fmla="*/ 54 w 54"/>
                  <a:gd name="T51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5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4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3" y="21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0" y="48"/>
                    </a:lnTo>
                    <a:lnTo>
                      <a:pt x="20" y="51"/>
                    </a:lnTo>
                    <a:lnTo>
                      <a:pt x="27" y="55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4" y="48"/>
                    </a:lnTo>
                    <a:lnTo>
                      <a:pt x="47" y="44"/>
                    </a:lnTo>
                    <a:lnTo>
                      <a:pt x="51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Freeform 1331">
                <a:extLst>
                  <a:ext uri="{FF2B5EF4-FFF2-40B4-BE49-F238E27FC236}">
                    <a16:creationId xmlns:a16="http://schemas.microsoft.com/office/drawing/2014/main" id="{0874C67C-13DE-2647-9D15-E9CB2F010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301"/>
                <a:ext cx="50" cy="54"/>
              </a:xfrm>
              <a:custGeom>
                <a:avLst/>
                <a:gdLst>
                  <a:gd name="T0" fmla="*/ 50 w 50"/>
                  <a:gd name="T1" fmla="*/ 27 h 55"/>
                  <a:gd name="T2" fmla="*/ 50 w 50"/>
                  <a:gd name="T3" fmla="*/ 27 h 55"/>
                  <a:gd name="T4" fmla="*/ 50 w 50"/>
                  <a:gd name="T5" fmla="*/ 17 h 55"/>
                  <a:gd name="T6" fmla="*/ 47 w 50"/>
                  <a:gd name="T7" fmla="*/ 10 h 55"/>
                  <a:gd name="T8" fmla="*/ 40 w 50"/>
                  <a:gd name="T9" fmla="*/ 7 h 55"/>
                  <a:gd name="T10" fmla="*/ 33 w 50"/>
                  <a:gd name="T11" fmla="*/ 0 h 55"/>
                  <a:gd name="T12" fmla="*/ 33 w 50"/>
                  <a:gd name="T13" fmla="*/ 0 h 55"/>
                  <a:gd name="T14" fmla="*/ 27 w 50"/>
                  <a:gd name="T15" fmla="*/ 0 h 55"/>
                  <a:gd name="T16" fmla="*/ 16 w 50"/>
                  <a:gd name="T17" fmla="*/ 0 h 55"/>
                  <a:gd name="T18" fmla="*/ 10 w 50"/>
                  <a:gd name="T19" fmla="*/ 7 h 55"/>
                  <a:gd name="T20" fmla="*/ 3 w 50"/>
                  <a:gd name="T21" fmla="*/ 10 h 55"/>
                  <a:gd name="T22" fmla="*/ 3 w 50"/>
                  <a:gd name="T23" fmla="*/ 10 h 55"/>
                  <a:gd name="T24" fmla="*/ 0 w 50"/>
                  <a:gd name="T25" fmla="*/ 21 h 55"/>
                  <a:gd name="T26" fmla="*/ 0 w 50"/>
                  <a:gd name="T27" fmla="*/ 27 h 55"/>
                  <a:gd name="T28" fmla="*/ 0 w 50"/>
                  <a:gd name="T29" fmla="*/ 34 h 55"/>
                  <a:gd name="T30" fmla="*/ 3 w 50"/>
                  <a:gd name="T31" fmla="*/ 44 h 55"/>
                  <a:gd name="T32" fmla="*/ 3 w 50"/>
                  <a:gd name="T33" fmla="*/ 44 h 55"/>
                  <a:gd name="T34" fmla="*/ 10 w 50"/>
                  <a:gd name="T35" fmla="*/ 48 h 55"/>
                  <a:gd name="T36" fmla="*/ 16 w 50"/>
                  <a:gd name="T37" fmla="*/ 51 h 55"/>
                  <a:gd name="T38" fmla="*/ 27 w 50"/>
                  <a:gd name="T39" fmla="*/ 55 h 55"/>
                  <a:gd name="T40" fmla="*/ 33 w 50"/>
                  <a:gd name="T41" fmla="*/ 51 h 55"/>
                  <a:gd name="T42" fmla="*/ 33 w 50"/>
                  <a:gd name="T43" fmla="*/ 51 h 55"/>
                  <a:gd name="T44" fmla="*/ 40 w 50"/>
                  <a:gd name="T45" fmla="*/ 48 h 55"/>
                  <a:gd name="T46" fmla="*/ 47 w 50"/>
                  <a:gd name="T47" fmla="*/ 44 h 55"/>
                  <a:gd name="T48" fmla="*/ 50 w 50"/>
                  <a:gd name="T49" fmla="*/ 34 h 55"/>
                  <a:gd name="T50" fmla="*/ 50 w 50"/>
                  <a:gd name="T51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55">
                    <a:moveTo>
                      <a:pt x="50" y="27"/>
                    </a:moveTo>
                    <a:lnTo>
                      <a:pt x="50" y="27"/>
                    </a:lnTo>
                    <a:lnTo>
                      <a:pt x="50" y="17"/>
                    </a:lnTo>
                    <a:lnTo>
                      <a:pt x="47" y="10"/>
                    </a:lnTo>
                    <a:lnTo>
                      <a:pt x="40" y="7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10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48"/>
                    </a:lnTo>
                    <a:lnTo>
                      <a:pt x="16" y="51"/>
                    </a:lnTo>
                    <a:lnTo>
                      <a:pt x="27" y="55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40" y="48"/>
                    </a:lnTo>
                    <a:lnTo>
                      <a:pt x="47" y="44"/>
                    </a:lnTo>
                    <a:lnTo>
                      <a:pt x="50" y="34"/>
                    </a:lnTo>
                    <a:lnTo>
                      <a:pt x="50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Freeform 1332">
                <a:extLst>
                  <a:ext uri="{FF2B5EF4-FFF2-40B4-BE49-F238E27FC236}">
                    <a16:creationId xmlns:a16="http://schemas.microsoft.com/office/drawing/2014/main" id="{660F1D31-1518-174F-8192-C498C9F45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301"/>
                <a:ext cx="50" cy="54"/>
              </a:xfrm>
              <a:custGeom>
                <a:avLst/>
                <a:gdLst>
                  <a:gd name="T0" fmla="*/ 50 w 50"/>
                  <a:gd name="T1" fmla="*/ 27 h 55"/>
                  <a:gd name="T2" fmla="*/ 50 w 50"/>
                  <a:gd name="T3" fmla="*/ 27 h 55"/>
                  <a:gd name="T4" fmla="*/ 50 w 50"/>
                  <a:gd name="T5" fmla="*/ 17 h 55"/>
                  <a:gd name="T6" fmla="*/ 47 w 50"/>
                  <a:gd name="T7" fmla="*/ 10 h 55"/>
                  <a:gd name="T8" fmla="*/ 40 w 50"/>
                  <a:gd name="T9" fmla="*/ 7 h 55"/>
                  <a:gd name="T10" fmla="*/ 33 w 50"/>
                  <a:gd name="T11" fmla="*/ 0 h 55"/>
                  <a:gd name="T12" fmla="*/ 33 w 50"/>
                  <a:gd name="T13" fmla="*/ 0 h 55"/>
                  <a:gd name="T14" fmla="*/ 27 w 50"/>
                  <a:gd name="T15" fmla="*/ 0 h 55"/>
                  <a:gd name="T16" fmla="*/ 16 w 50"/>
                  <a:gd name="T17" fmla="*/ 0 h 55"/>
                  <a:gd name="T18" fmla="*/ 10 w 50"/>
                  <a:gd name="T19" fmla="*/ 7 h 55"/>
                  <a:gd name="T20" fmla="*/ 3 w 50"/>
                  <a:gd name="T21" fmla="*/ 10 h 55"/>
                  <a:gd name="T22" fmla="*/ 3 w 50"/>
                  <a:gd name="T23" fmla="*/ 10 h 55"/>
                  <a:gd name="T24" fmla="*/ 0 w 50"/>
                  <a:gd name="T25" fmla="*/ 21 h 55"/>
                  <a:gd name="T26" fmla="*/ 0 w 50"/>
                  <a:gd name="T27" fmla="*/ 27 h 55"/>
                  <a:gd name="T28" fmla="*/ 0 w 50"/>
                  <a:gd name="T29" fmla="*/ 34 h 55"/>
                  <a:gd name="T30" fmla="*/ 3 w 50"/>
                  <a:gd name="T31" fmla="*/ 44 h 55"/>
                  <a:gd name="T32" fmla="*/ 3 w 50"/>
                  <a:gd name="T33" fmla="*/ 44 h 55"/>
                  <a:gd name="T34" fmla="*/ 10 w 50"/>
                  <a:gd name="T35" fmla="*/ 48 h 55"/>
                  <a:gd name="T36" fmla="*/ 16 w 50"/>
                  <a:gd name="T37" fmla="*/ 51 h 55"/>
                  <a:gd name="T38" fmla="*/ 27 w 50"/>
                  <a:gd name="T39" fmla="*/ 55 h 55"/>
                  <a:gd name="T40" fmla="*/ 33 w 50"/>
                  <a:gd name="T41" fmla="*/ 51 h 55"/>
                  <a:gd name="T42" fmla="*/ 33 w 50"/>
                  <a:gd name="T43" fmla="*/ 51 h 55"/>
                  <a:gd name="T44" fmla="*/ 40 w 50"/>
                  <a:gd name="T45" fmla="*/ 48 h 55"/>
                  <a:gd name="T46" fmla="*/ 47 w 50"/>
                  <a:gd name="T47" fmla="*/ 44 h 55"/>
                  <a:gd name="T48" fmla="*/ 50 w 50"/>
                  <a:gd name="T49" fmla="*/ 34 h 55"/>
                  <a:gd name="T50" fmla="*/ 50 w 50"/>
                  <a:gd name="T51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55">
                    <a:moveTo>
                      <a:pt x="50" y="27"/>
                    </a:moveTo>
                    <a:lnTo>
                      <a:pt x="50" y="27"/>
                    </a:lnTo>
                    <a:lnTo>
                      <a:pt x="50" y="17"/>
                    </a:lnTo>
                    <a:lnTo>
                      <a:pt x="47" y="10"/>
                    </a:lnTo>
                    <a:lnTo>
                      <a:pt x="40" y="7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10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48"/>
                    </a:lnTo>
                    <a:lnTo>
                      <a:pt x="16" y="51"/>
                    </a:lnTo>
                    <a:lnTo>
                      <a:pt x="27" y="55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40" y="48"/>
                    </a:lnTo>
                    <a:lnTo>
                      <a:pt x="47" y="44"/>
                    </a:lnTo>
                    <a:lnTo>
                      <a:pt x="50" y="34"/>
                    </a:lnTo>
                    <a:lnTo>
                      <a:pt x="50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Freeform 1333">
                <a:extLst>
                  <a:ext uri="{FF2B5EF4-FFF2-40B4-BE49-F238E27FC236}">
                    <a16:creationId xmlns:a16="http://schemas.microsoft.com/office/drawing/2014/main" id="{DE69C261-01F1-E843-80E7-ACE84C651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301"/>
                <a:ext cx="50" cy="54"/>
              </a:xfrm>
              <a:custGeom>
                <a:avLst/>
                <a:gdLst>
                  <a:gd name="T0" fmla="*/ 50 w 50"/>
                  <a:gd name="T1" fmla="*/ 27 h 55"/>
                  <a:gd name="T2" fmla="*/ 50 w 50"/>
                  <a:gd name="T3" fmla="*/ 27 h 55"/>
                  <a:gd name="T4" fmla="*/ 50 w 50"/>
                  <a:gd name="T5" fmla="*/ 17 h 55"/>
                  <a:gd name="T6" fmla="*/ 47 w 50"/>
                  <a:gd name="T7" fmla="*/ 10 h 55"/>
                  <a:gd name="T8" fmla="*/ 40 w 50"/>
                  <a:gd name="T9" fmla="*/ 7 h 55"/>
                  <a:gd name="T10" fmla="*/ 33 w 50"/>
                  <a:gd name="T11" fmla="*/ 0 h 55"/>
                  <a:gd name="T12" fmla="*/ 33 w 50"/>
                  <a:gd name="T13" fmla="*/ 0 h 55"/>
                  <a:gd name="T14" fmla="*/ 27 w 50"/>
                  <a:gd name="T15" fmla="*/ 0 h 55"/>
                  <a:gd name="T16" fmla="*/ 16 w 50"/>
                  <a:gd name="T17" fmla="*/ 0 h 55"/>
                  <a:gd name="T18" fmla="*/ 10 w 50"/>
                  <a:gd name="T19" fmla="*/ 7 h 55"/>
                  <a:gd name="T20" fmla="*/ 3 w 50"/>
                  <a:gd name="T21" fmla="*/ 10 h 55"/>
                  <a:gd name="T22" fmla="*/ 3 w 50"/>
                  <a:gd name="T23" fmla="*/ 10 h 55"/>
                  <a:gd name="T24" fmla="*/ 0 w 50"/>
                  <a:gd name="T25" fmla="*/ 21 h 55"/>
                  <a:gd name="T26" fmla="*/ 0 w 50"/>
                  <a:gd name="T27" fmla="*/ 27 h 55"/>
                  <a:gd name="T28" fmla="*/ 0 w 50"/>
                  <a:gd name="T29" fmla="*/ 34 h 55"/>
                  <a:gd name="T30" fmla="*/ 3 w 50"/>
                  <a:gd name="T31" fmla="*/ 44 h 55"/>
                  <a:gd name="T32" fmla="*/ 3 w 50"/>
                  <a:gd name="T33" fmla="*/ 44 h 55"/>
                  <a:gd name="T34" fmla="*/ 10 w 50"/>
                  <a:gd name="T35" fmla="*/ 48 h 55"/>
                  <a:gd name="T36" fmla="*/ 16 w 50"/>
                  <a:gd name="T37" fmla="*/ 51 h 55"/>
                  <a:gd name="T38" fmla="*/ 27 w 50"/>
                  <a:gd name="T39" fmla="*/ 55 h 55"/>
                  <a:gd name="T40" fmla="*/ 33 w 50"/>
                  <a:gd name="T41" fmla="*/ 51 h 55"/>
                  <a:gd name="T42" fmla="*/ 33 w 50"/>
                  <a:gd name="T43" fmla="*/ 51 h 55"/>
                  <a:gd name="T44" fmla="*/ 40 w 50"/>
                  <a:gd name="T45" fmla="*/ 48 h 55"/>
                  <a:gd name="T46" fmla="*/ 47 w 50"/>
                  <a:gd name="T47" fmla="*/ 44 h 55"/>
                  <a:gd name="T48" fmla="*/ 50 w 50"/>
                  <a:gd name="T49" fmla="*/ 34 h 55"/>
                  <a:gd name="T50" fmla="*/ 50 w 50"/>
                  <a:gd name="T51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55">
                    <a:moveTo>
                      <a:pt x="50" y="27"/>
                    </a:moveTo>
                    <a:lnTo>
                      <a:pt x="50" y="27"/>
                    </a:lnTo>
                    <a:lnTo>
                      <a:pt x="50" y="17"/>
                    </a:lnTo>
                    <a:lnTo>
                      <a:pt x="47" y="10"/>
                    </a:lnTo>
                    <a:lnTo>
                      <a:pt x="40" y="7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10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48"/>
                    </a:lnTo>
                    <a:lnTo>
                      <a:pt x="16" y="51"/>
                    </a:lnTo>
                    <a:lnTo>
                      <a:pt x="27" y="55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40" y="48"/>
                    </a:lnTo>
                    <a:lnTo>
                      <a:pt x="47" y="44"/>
                    </a:lnTo>
                    <a:lnTo>
                      <a:pt x="50" y="34"/>
                    </a:lnTo>
                    <a:lnTo>
                      <a:pt x="50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Freeform 1334">
                <a:extLst>
                  <a:ext uri="{FF2B5EF4-FFF2-40B4-BE49-F238E27FC236}">
                    <a16:creationId xmlns:a16="http://schemas.microsoft.com/office/drawing/2014/main" id="{3F148B41-E487-2240-8D78-808C18052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309"/>
                <a:ext cx="54" cy="56"/>
              </a:xfrm>
              <a:custGeom>
                <a:avLst/>
                <a:gdLst>
                  <a:gd name="T0" fmla="*/ 54 w 54"/>
                  <a:gd name="T1" fmla="*/ 28 h 55"/>
                  <a:gd name="T2" fmla="*/ 54 w 54"/>
                  <a:gd name="T3" fmla="*/ 28 h 55"/>
                  <a:gd name="T4" fmla="*/ 54 w 54"/>
                  <a:gd name="T5" fmla="*/ 21 h 55"/>
                  <a:gd name="T6" fmla="*/ 51 w 54"/>
                  <a:gd name="T7" fmla="*/ 11 h 55"/>
                  <a:gd name="T8" fmla="*/ 44 w 54"/>
                  <a:gd name="T9" fmla="*/ 7 h 55"/>
                  <a:gd name="T10" fmla="*/ 37 w 54"/>
                  <a:gd name="T11" fmla="*/ 4 h 55"/>
                  <a:gd name="T12" fmla="*/ 37 w 54"/>
                  <a:gd name="T13" fmla="*/ 4 h 55"/>
                  <a:gd name="T14" fmla="*/ 27 w 54"/>
                  <a:gd name="T15" fmla="*/ 0 h 55"/>
                  <a:gd name="T16" fmla="*/ 20 w 54"/>
                  <a:gd name="T17" fmla="*/ 4 h 55"/>
                  <a:gd name="T18" fmla="*/ 13 w 54"/>
                  <a:gd name="T19" fmla="*/ 7 h 55"/>
                  <a:gd name="T20" fmla="*/ 7 w 54"/>
                  <a:gd name="T21" fmla="*/ 11 h 55"/>
                  <a:gd name="T22" fmla="*/ 7 w 54"/>
                  <a:gd name="T23" fmla="*/ 11 h 55"/>
                  <a:gd name="T24" fmla="*/ 3 w 54"/>
                  <a:gd name="T25" fmla="*/ 21 h 55"/>
                  <a:gd name="T26" fmla="*/ 0 w 54"/>
                  <a:gd name="T27" fmla="*/ 28 h 55"/>
                  <a:gd name="T28" fmla="*/ 3 w 54"/>
                  <a:gd name="T29" fmla="*/ 34 h 55"/>
                  <a:gd name="T30" fmla="*/ 7 w 54"/>
                  <a:gd name="T31" fmla="*/ 45 h 55"/>
                  <a:gd name="T32" fmla="*/ 7 w 54"/>
                  <a:gd name="T33" fmla="*/ 45 h 55"/>
                  <a:gd name="T34" fmla="*/ 13 w 54"/>
                  <a:gd name="T35" fmla="*/ 48 h 55"/>
                  <a:gd name="T36" fmla="*/ 20 w 54"/>
                  <a:gd name="T37" fmla="*/ 51 h 55"/>
                  <a:gd name="T38" fmla="*/ 27 w 54"/>
                  <a:gd name="T39" fmla="*/ 55 h 55"/>
                  <a:gd name="T40" fmla="*/ 37 w 54"/>
                  <a:gd name="T41" fmla="*/ 51 h 55"/>
                  <a:gd name="T42" fmla="*/ 37 w 54"/>
                  <a:gd name="T43" fmla="*/ 51 h 55"/>
                  <a:gd name="T44" fmla="*/ 44 w 54"/>
                  <a:gd name="T45" fmla="*/ 48 h 55"/>
                  <a:gd name="T46" fmla="*/ 51 w 54"/>
                  <a:gd name="T47" fmla="*/ 45 h 55"/>
                  <a:gd name="T48" fmla="*/ 54 w 54"/>
                  <a:gd name="T49" fmla="*/ 34 h 55"/>
                  <a:gd name="T50" fmla="*/ 54 w 54"/>
                  <a:gd name="T5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5">
                    <a:moveTo>
                      <a:pt x="54" y="28"/>
                    </a:moveTo>
                    <a:lnTo>
                      <a:pt x="54" y="28"/>
                    </a:lnTo>
                    <a:lnTo>
                      <a:pt x="54" y="21"/>
                    </a:lnTo>
                    <a:lnTo>
                      <a:pt x="51" y="11"/>
                    </a:lnTo>
                    <a:lnTo>
                      <a:pt x="44" y="7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27" y="0"/>
                    </a:lnTo>
                    <a:lnTo>
                      <a:pt x="20" y="4"/>
                    </a:lnTo>
                    <a:lnTo>
                      <a:pt x="13" y="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13" y="48"/>
                    </a:lnTo>
                    <a:lnTo>
                      <a:pt x="20" y="51"/>
                    </a:lnTo>
                    <a:lnTo>
                      <a:pt x="27" y="55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8"/>
                    </a:lnTo>
                    <a:lnTo>
                      <a:pt x="51" y="45"/>
                    </a:lnTo>
                    <a:lnTo>
                      <a:pt x="54" y="34"/>
                    </a:lnTo>
                    <a:lnTo>
                      <a:pt x="54" y="28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Freeform 1335">
                <a:extLst>
                  <a:ext uri="{FF2B5EF4-FFF2-40B4-BE49-F238E27FC236}">
                    <a16:creationId xmlns:a16="http://schemas.microsoft.com/office/drawing/2014/main" id="{6C62EBD2-D991-DC41-9DC4-2741BC955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" y="309"/>
                <a:ext cx="54" cy="56"/>
              </a:xfrm>
              <a:custGeom>
                <a:avLst/>
                <a:gdLst>
                  <a:gd name="T0" fmla="*/ 54 w 54"/>
                  <a:gd name="T1" fmla="*/ 28 h 55"/>
                  <a:gd name="T2" fmla="*/ 54 w 54"/>
                  <a:gd name="T3" fmla="*/ 28 h 55"/>
                  <a:gd name="T4" fmla="*/ 54 w 54"/>
                  <a:gd name="T5" fmla="*/ 21 h 55"/>
                  <a:gd name="T6" fmla="*/ 51 w 54"/>
                  <a:gd name="T7" fmla="*/ 11 h 55"/>
                  <a:gd name="T8" fmla="*/ 44 w 54"/>
                  <a:gd name="T9" fmla="*/ 7 h 55"/>
                  <a:gd name="T10" fmla="*/ 37 w 54"/>
                  <a:gd name="T11" fmla="*/ 4 h 55"/>
                  <a:gd name="T12" fmla="*/ 37 w 54"/>
                  <a:gd name="T13" fmla="*/ 4 h 55"/>
                  <a:gd name="T14" fmla="*/ 27 w 54"/>
                  <a:gd name="T15" fmla="*/ 0 h 55"/>
                  <a:gd name="T16" fmla="*/ 20 w 54"/>
                  <a:gd name="T17" fmla="*/ 4 h 55"/>
                  <a:gd name="T18" fmla="*/ 14 w 54"/>
                  <a:gd name="T19" fmla="*/ 7 h 55"/>
                  <a:gd name="T20" fmla="*/ 7 w 54"/>
                  <a:gd name="T21" fmla="*/ 11 h 55"/>
                  <a:gd name="T22" fmla="*/ 7 w 54"/>
                  <a:gd name="T23" fmla="*/ 11 h 55"/>
                  <a:gd name="T24" fmla="*/ 3 w 54"/>
                  <a:gd name="T25" fmla="*/ 21 h 55"/>
                  <a:gd name="T26" fmla="*/ 0 w 54"/>
                  <a:gd name="T27" fmla="*/ 28 h 55"/>
                  <a:gd name="T28" fmla="*/ 3 w 54"/>
                  <a:gd name="T29" fmla="*/ 34 h 55"/>
                  <a:gd name="T30" fmla="*/ 7 w 54"/>
                  <a:gd name="T31" fmla="*/ 45 h 55"/>
                  <a:gd name="T32" fmla="*/ 7 w 54"/>
                  <a:gd name="T33" fmla="*/ 45 h 55"/>
                  <a:gd name="T34" fmla="*/ 14 w 54"/>
                  <a:gd name="T35" fmla="*/ 48 h 55"/>
                  <a:gd name="T36" fmla="*/ 20 w 54"/>
                  <a:gd name="T37" fmla="*/ 51 h 55"/>
                  <a:gd name="T38" fmla="*/ 27 w 54"/>
                  <a:gd name="T39" fmla="*/ 55 h 55"/>
                  <a:gd name="T40" fmla="*/ 37 w 54"/>
                  <a:gd name="T41" fmla="*/ 51 h 55"/>
                  <a:gd name="T42" fmla="*/ 37 w 54"/>
                  <a:gd name="T43" fmla="*/ 51 h 55"/>
                  <a:gd name="T44" fmla="*/ 44 w 54"/>
                  <a:gd name="T45" fmla="*/ 48 h 55"/>
                  <a:gd name="T46" fmla="*/ 51 w 54"/>
                  <a:gd name="T47" fmla="*/ 45 h 55"/>
                  <a:gd name="T48" fmla="*/ 54 w 54"/>
                  <a:gd name="T49" fmla="*/ 34 h 55"/>
                  <a:gd name="T50" fmla="*/ 54 w 54"/>
                  <a:gd name="T5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5">
                    <a:moveTo>
                      <a:pt x="54" y="28"/>
                    </a:moveTo>
                    <a:lnTo>
                      <a:pt x="54" y="28"/>
                    </a:lnTo>
                    <a:lnTo>
                      <a:pt x="54" y="21"/>
                    </a:lnTo>
                    <a:lnTo>
                      <a:pt x="51" y="11"/>
                    </a:lnTo>
                    <a:lnTo>
                      <a:pt x="44" y="7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27" y="0"/>
                    </a:lnTo>
                    <a:lnTo>
                      <a:pt x="20" y="4"/>
                    </a:lnTo>
                    <a:lnTo>
                      <a:pt x="14" y="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14" y="48"/>
                    </a:lnTo>
                    <a:lnTo>
                      <a:pt x="20" y="51"/>
                    </a:lnTo>
                    <a:lnTo>
                      <a:pt x="27" y="55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8"/>
                    </a:lnTo>
                    <a:lnTo>
                      <a:pt x="51" y="45"/>
                    </a:lnTo>
                    <a:lnTo>
                      <a:pt x="54" y="34"/>
                    </a:lnTo>
                    <a:lnTo>
                      <a:pt x="54" y="28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Freeform 1336">
                <a:extLst>
                  <a:ext uri="{FF2B5EF4-FFF2-40B4-BE49-F238E27FC236}">
                    <a16:creationId xmlns:a16="http://schemas.microsoft.com/office/drawing/2014/main" id="{EEA361B7-295E-A940-89B4-8D98FF6C5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309"/>
                <a:ext cx="42" cy="56"/>
              </a:xfrm>
              <a:custGeom>
                <a:avLst/>
                <a:gdLst>
                  <a:gd name="T0" fmla="*/ 51 w 51"/>
                  <a:gd name="T1" fmla="*/ 28 h 55"/>
                  <a:gd name="T2" fmla="*/ 51 w 51"/>
                  <a:gd name="T3" fmla="*/ 28 h 55"/>
                  <a:gd name="T4" fmla="*/ 51 w 51"/>
                  <a:gd name="T5" fmla="*/ 21 h 55"/>
                  <a:gd name="T6" fmla="*/ 47 w 51"/>
                  <a:gd name="T7" fmla="*/ 11 h 55"/>
                  <a:gd name="T8" fmla="*/ 41 w 51"/>
                  <a:gd name="T9" fmla="*/ 7 h 55"/>
                  <a:gd name="T10" fmla="*/ 34 w 51"/>
                  <a:gd name="T11" fmla="*/ 4 h 55"/>
                  <a:gd name="T12" fmla="*/ 34 w 51"/>
                  <a:gd name="T13" fmla="*/ 4 h 55"/>
                  <a:gd name="T14" fmla="*/ 27 w 51"/>
                  <a:gd name="T15" fmla="*/ 0 h 55"/>
                  <a:gd name="T16" fmla="*/ 17 w 51"/>
                  <a:gd name="T17" fmla="*/ 4 h 55"/>
                  <a:gd name="T18" fmla="*/ 10 w 51"/>
                  <a:gd name="T19" fmla="*/ 7 h 55"/>
                  <a:gd name="T20" fmla="*/ 3 w 51"/>
                  <a:gd name="T21" fmla="*/ 11 h 55"/>
                  <a:gd name="T22" fmla="*/ 3 w 51"/>
                  <a:gd name="T23" fmla="*/ 11 h 55"/>
                  <a:gd name="T24" fmla="*/ 0 w 51"/>
                  <a:gd name="T25" fmla="*/ 21 h 55"/>
                  <a:gd name="T26" fmla="*/ 0 w 51"/>
                  <a:gd name="T27" fmla="*/ 28 h 55"/>
                  <a:gd name="T28" fmla="*/ 0 w 51"/>
                  <a:gd name="T29" fmla="*/ 34 h 55"/>
                  <a:gd name="T30" fmla="*/ 3 w 51"/>
                  <a:gd name="T31" fmla="*/ 45 h 55"/>
                  <a:gd name="T32" fmla="*/ 3 w 51"/>
                  <a:gd name="T33" fmla="*/ 45 h 55"/>
                  <a:gd name="T34" fmla="*/ 10 w 51"/>
                  <a:gd name="T35" fmla="*/ 48 h 55"/>
                  <a:gd name="T36" fmla="*/ 17 w 51"/>
                  <a:gd name="T37" fmla="*/ 51 h 55"/>
                  <a:gd name="T38" fmla="*/ 27 w 51"/>
                  <a:gd name="T39" fmla="*/ 55 h 55"/>
                  <a:gd name="T40" fmla="*/ 34 w 51"/>
                  <a:gd name="T41" fmla="*/ 51 h 55"/>
                  <a:gd name="T42" fmla="*/ 34 w 51"/>
                  <a:gd name="T43" fmla="*/ 51 h 55"/>
                  <a:gd name="T44" fmla="*/ 41 w 51"/>
                  <a:gd name="T45" fmla="*/ 48 h 55"/>
                  <a:gd name="T46" fmla="*/ 47 w 51"/>
                  <a:gd name="T47" fmla="*/ 45 h 55"/>
                  <a:gd name="T48" fmla="*/ 51 w 51"/>
                  <a:gd name="T49" fmla="*/ 34 h 55"/>
                  <a:gd name="T50" fmla="*/ 51 w 51"/>
                  <a:gd name="T5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5">
                    <a:moveTo>
                      <a:pt x="51" y="28"/>
                    </a:moveTo>
                    <a:lnTo>
                      <a:pt x="51" y="28"/>
                    </a:lnTo>
                    <a:lnTo>
                      <a:pt x="51" y="21"/>
                    </a:lnTo>
                    <a:lnTo>
                      <a:pt x="47" y="11"/>
                    </a:lnTo>
                    <a:lnTo>
                      <a:pt x="41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27" y="0"/>
                    </a:lnTo>
                    <a:lnTo>
                      <a:pt x="17" y="4"/>
                    </a:lnTo>
                    <a:lnTo>
                      <a:pt x="10" y="7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7" y="55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7" y="45"/>
                    </a:lnTo>
                    <a:lnTo>
                      <a:pt x="51" y="34"/>
                    </a:lnTo>
                    <a:lnTo>
                      <a:pt x="51" y="28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Freeform 1337">
                <a:extLst>
                  <a:ext uri="{FF2B5EF4-FFF2-40B4-BE49-F238E27FC236}">
                    <a16:creationId xmlns:a16="http://schemas.microsoft.com/office/drawing/2014/main" id="{276D88F8-9CE5-D84F-A92F-68F0245E1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309"/>
                <a:ext cx="38" cy="56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8 h 55"/>
                  <a:gd name="T4" fmla="*/ 55 w 55"/>
                  <a:gd name="T5" fmla="*/ 21 h 55"/>
                  <a:gd name="T6" fmla="*/ 48 w 55"/>
                  <a:gd name="T7" fmla="*/ 11 h 55"/>
                  <a:gd name="T8" fmla="*/ 44 w 55"/>
                  <a:gd name="T9" fmla="*/ 7 h 55"/>
                  <a:gd name="T10" fmla="*/ 38 w 55"/>
                  <a:gd name="T11" fmla="*/ 4 h 55"/>
                  <a:gd name="T12" fmla="*/ 38 w 55"/>
                  <a:gd name="T13" fmla="*/ 4 h 55"/>
                  <a:gd name="T14" fmla="*/ 27 w 55"/>
                  <a:gd name="T15" fmla="*/ 0 h 55"/>
                  <a:gd name="T16" fmla="*/ 21 w 55"/>
                  <a:gd name="T17" fmla="*/ 4 h 55"/>
                  <a:gd name="T18" fmla="*/ 14 w 55"/>
                  <a:gd name="T19" fmla="*/ 7 h 55"/>
                  <a:gd name="T20" fmla="*/ 7 w 55"/>
                  <a:gd name="T21" fmla="*/ 11 h 55"/>
                  <a:gd name="T22" fmla="*/ 7 w 55"/>
                  <a:gd name="T23" fmla="*/ 11 h 55"/>
                  <a:gd name="T24" fmla="*/ 4 w 55"/>
                  <a:gd name="T25" fmla="*/ 21 h 55"/>
                  <a:gd name="T26" fmla="*/ 0 w 55"/>
                  <a:gd name="T27" fmla="*/ 28 h 55"/>
                  <a:gd name="T28" fmla="*/ 4 w 55"/>
                  <a:gd name="T29" fmla="*/ 34 h 55"/>
                  <a:gd name="T30" fmla="*/ 7 w 55"/>
                  <a:gd name="T31" fmla="*/ 45 h 55"/>
                  <a:gd name="T32" fmla="*/ 7 w 55"/>
                  <a:gd name="T33" fmla="*/ 45 h 55"/>
                  <a:gd name="T34" fmla="*/ 14 w 55"/>
                  <a:gd name="T35" fmla="*/ 48 h 55"/>
                  <a:gd name="T36" fmla="*/ 21 w 55"/>
                  <a:gd name="T37" fmla="*/ 51 h 55"/>
                  <a:gd name="T38" fmla="*/ 27 w 55"/>
                  <a:gd name="T39" fmla="*/ 55 h 55"/>
                  <a:gd name="T40" fmla="*/ 38 w 55"/>
                  <a:gd name="T41" fmla="*/ 51 h 55"/>
                  <a:gd name="T42" fmla="*/ 38 w 55"/>
                  <a:gd name="T43" fmla="*/ 51 h 55"/>
                  <a:gd name="T44" fmla="*/ 44 w 55"/>
                  <a:gd name="T45" fmla="*/ 48 h 55"/>
                  <a:gd name="T46" fmla="*/ 48 w 55"/>
                  <a:gd name="T47" fmla="*/ 45 h 55"/>
                  <a:gd name="T48" fmla="*/ 55 w 55"/>
                  <a:gd name="T49" fmla="*/ 34 h 55"/>
                  <a:gd name="T50" fmla="*/ 55 w 55"/>
                  <a:gd name="T5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8"/>
                    </a:lnTo>
                    <a:lnTo>
                      <a:pt x="55" y="21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7" y="0"/>
                    </a:lnTo>
                    <a:lnTo>
                      <a:pt x="21" y="4"/>
                    </a:lnTo>
                    <a:lnTo>
                      <a:pt x="14" y="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14" y="48"/>
                    </a:lnTo>
                    <a:lnTo>
                      <a:pt x="21" y="51"/>
                    </a:lnTo>
                    <a:lnTo>
                      <a:pt x="27" y="55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4" y="48"/>
                    </a:lnTo>
                    <a:lnTo>
                      <a:pt x="48" y="45"/>
                    </a:lnTo>
                    <a:lnTo>
                      <a:pt x="55" y="34"/>
                    </a:lnTo>
                    <a:lnTo>
                      <a:pt x="55" y="28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Freeform 1338">
                <a:extLst>
                  <a:ext uri="{FF2B5EF4-FFF2-40B4-BE49-F238E27FC236}">
                    <a16:creationId xmlns:a16="http://schemas.microsoft.com/office/drawing/2014/main" id="{57393CE3-49B9-2741-A55A-D769DE462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309"/>
                <a:ext cx="28" cy="56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8 h 55"/>
                  <a:gd name="T4" fmla="*/ 55 w 55"/>
                  <a:gd name="T5" fmla="*/ 21 h 55"/>
                  <a:gd name="T6" fmla="*/ 51 w 55"/>
                  <a:gd name="T7" fmla="*/ 11 h 55"/>
                  <a:gd name="T8" fmla="*/ 45 w 55"/>
                  <a:gd name="T9" fmla="*/ 7 h 55"/>
                  <a:gd name="T10" fmla="*/ 38 w 55"/>
                  <a:gd name="T11" fmla="*/ 4 h 55"/>
                  <a:gd name="T12" fmla="*/ 38 w 55"/>
                  <a:gd name="T13" fmla="*/ 4 h 55"/>
                  <a:gd name="T14" fmla="*/ 28 w 55"/>
                  <a:gd name="T15" fmla="*/ 0 h 55"/>
                  <a:gd name="T16" fmla="*/ 21 w 55"/>
                  <a:gd name="T17" fmla="*/ 4 h 55"/>
                  <a:gd name="T18" fmla="*/ 14 w 55"/>
                  <a:gd name="T19" fmla="*/ 7 h 55"/>
                  <a:gd name="T20" fmla="*/ 7 w 55"/>
                  <a:gd name="T21" fmla="*/ 11 h 55"/>
                  <a:gd name="T22" fmla="*/ 7 w 55"/>
                  <a:gd name="T23" fmla="*/ 11 h 55"/>
                  <a:gd name="T24" fmla="*/ 4 w 55"/>
                  <a:gd name="T25" fmla="*/ 21 h 55"/>
                  <a:gd name="T26" fmla="*/ 0 w 55"/>
                  <a:gd name="T27" fmla="*/ 28 h 55"/>
                  <a:gd name="T28" fmla="*/ 4 w 55"/>
                  <a:gd name="T29" fmla="*/ 34 h 55"/>
                  <a:gd name="T30" fmla="*/ 7 w 55"/>
                  <a:gd name="T31" fmla="*/ 45 h 55"/>
                  <a:gd name="T32" fmla="*/ 7 w 55"/>
                  <a:gd name="T33" fmla="*/ 45 h 55"/>
                  <a:gd name="T34" fmla="*/ 14 w 55"/>
                  <a:gd name="T35" fmla="*/ 48 h 55"/>
                  <a:gd name="T36" fmla="*/ 21 w 55"/>
                  <a:gd name="T37" fmla="*/ 51 h 55"/>
                  <a:gd name="T38" fmla="*/ 28 w 55"/>
                  <a:gd name="T39" fmla="*/ 55 h 55"/>
                  <a:gd name="T40" fmla="*/ 38 w 55"/>
                  <a:gd name="T41" fmla="*/ 51 h 55"/>
                  <a:gd name="T42" fmla="*/ 38 w 55"/>
                  <a:gd name="T43" fmla="*/ 51 h 55"/>
                  <a:gd name="T44" fmla="*/ 45 w 55"/>
                  <a:gd name="T45" fmla="*/ 48 h 55"/>
                  <a:gd name="T46" fmla="*/ 51 w 55"/>
                  <a:gd name="T47" fmla="*/ 45 h 55"/>
                  <a:gd name="T48" fmla="*/ 55 w 55"/>
                  <a:gd name="T49" fmla="*/ 34 h 55"/>
                  <a:gd name="T50" fmla="*/ 55 w 55"/>
                  <a:gd name="T5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8"/>
                    </a:lnTo>
                    <a:lnTo>
                      <a:pt x="55" y="21"/>
                    </a:lnTo>
                    <a:lnTo>
                      <a:pt x="51" y="11"/>
                    </a:lnTo>
                    <a:lnTo>
                      <a:pt x="45" y="7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8" y="0"/>
                    </a:lnTo>
                    <a:lnTo>
                      <a:pt x="21" y="4"/>
                    </a:lnTo>
                    <a:lnTo>
                      <a:pt x="14" y="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14" y="48"/>
                    </a:lnTo>
                    <a:lnTo>
                      <a:pt x="21" y="51"/>
                    </a:lnTo>
                    <a:lnTo>
                      <a:pt x="28" y="55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5" y="48"/>
                    </a:lnTo>
                    <a:lnTo>
                      <a:pt x="51" y="45"/>
                    </a:lnTo>
                    <a:lnTo>
                      <a:pt x="55" y="34"/>
                    </a:lnTo>
                    <a:lnTo>
                      <a:pt x="55" y="28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Freeform 1339">
                <a:extLst>
                  <a:ext uri="{FF2B5EF4-FFF2-40B4-BE49-F238E27FC236}">
                    <a16:creationId xmlns:a16="http://schemas.microsoft.com/office/drawing/2014/main" id="{02239733-58F8-E74C-B6A4-9A31BDEF5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309"/>
                <a:ext cx="12" cy="56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8 h 55"/>
                  <a:gd name="T4" fmla="*/ 51 w 55"/>
                  <a:gd name="T5" fmla="*/ 21 h 55"/>
                  <a:gd name="T6" fmla="*/ 48 w 55"/>
                  <a:gd name="T7" fmla="*/ 11 h 55"/>
                  <a:gd name="T8" fmla="*/ 45 w 55"/>
                  <a:gd name="T9" fmla="*/ 7 h 55"/>
                  <a:gd name="T10" fmla="*/ 34 w 55"/>
                  <a:gd name="T11" fmla="*/ 4 h 55"/>
                  <a:gd name="T12" fmla="*/ 34 w 55"/>
                  <a:gd name="T13" fmla="*/ 4 h 55"/>
                  <a:gd name="T14" fmla="*/ 28 w 55"/>
                  <a:gd name="T15" fmla="*/ 0 h 55"/>
                  <a:gd name="T16" fmla="*/ 21 w 55"/>
                  <a:gd name="T17" fmla="*/ 4 h 55"/>
                  <a:gd name="T18" fmla="*/ 11 w 55"/>
                  <a:gd name="T19" fmla="*/ 7 h 55"/>
                  <a:gd name="T20" fmla="*/ 7 w 55"/>
                  <a:gd name="T21" fmla="*/ 11 h 55"/>
                  <a:gd name="T22" fmla="*/ 7 w 55"/>
                  <a:gd name="T23" fmla="*/ 11 h 55"/>
                  <a:gd name="T24" fmla="*/ 4 w 55"/>
                  <a:gd name="T25" fmla="*/ 21 h 55"/>
                  <a:gd name="T26" fmla="*/ 0 w 55"/>
                  <a:gd name="T27" fmla="*/ 28 h 55"/>
                  <a:gd name="T28" fmla="*/ 4 w 55"/>
                  <a:gd name="T29" fmla="*/ 34 h 55"/>
                  <a:gd name="T30" fmla="*/ 7 w 55"/>
                  <a:gd name="T31" fmla="*/ 45 h 55"/>
                  <a:gd name="T32" fmla="*/ 7 w 55"/>
                  <a:gd name="T33" fmla="*/ 45 h 55"/>
                  <a:gd name="T34" fmla="*/ 11 w 55"/>
                  <a:gd name="T35" fmla="*/ 48 h 55"/>
                  <a:gd name="T36" fmla="*/ 21 w 55"/>
                  <a:gd name="T37" fmla="*/ 51 h 55"/>
                  <a:gd name="T38" fmla="*/ 28 w 55"/>
                  <a:gd name="T39" fmla="*/ 55 h 55"/>
                  <a:gd name="T40" fmla="*/ 34 w 55"/>
                  <a:gd name="T41" fmla="*/ 51 h 55"/>
                  <a:gd name="T42" fmla="*/ 34 w 55"/>
                  <a:gd name="T43" fmla="*/ 51 h 55"/>
                  <a:gd name="T44" fmla="*/ 45 w 55"/>
                  <a:gd name="T45" fmla="*/ 48 h 55"/>
                  <a:gd name="T46" fmla="*/ 48 w 55"/>
                  <a:gd name="T47" fmla="*/ 45 h 55"/>
                  <a:gd name="T48" fmla="*/ 51 w 55"/>
                  <a:gd name="T49" fmla="*/ 34 h 55"/>
                  <a:gd name="T50" fmla="*/ 55 w 55"/>
                  <a:gd name="T5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8" y="11"/>
                    </a:lnTo>
                    <a:lnTo>
                      <a:pt x="45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1" y="4"/>
                    </a:lnTo>
                    <a:lnTo>
                      <a:pt x="11" y="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11" y="48"/>
                    </a:lnTo>
                    <a:lnTo>
                      <a:pt x="21" y="51"/>
                    </a:lnTo>
                    <a:lnTo>
                      <a:pt x="28" y="55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8"/>
                    </a:lnTo>
                    <a:lnTo>
                      <a:pt x="48" y="45"/>
                    </a:lnTo>
                    <a:lnTo>
                      <a:pt x="51" y="34"/>
                    </a:lnTo>
                    <a:lnTo>
                      <a:pt x="55" y="28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Freeform 1340">
                <a:extLst>
                  <a:ext uri="{FF2B5EF4-FFF2-40B4-BE49-F238E27FC236}">
                    <a16:creationId xmlns:a16="http://schemas.microsoft.com/office/drawing/2014/main" id="{5BC4D19A-03B2-CB4E-AA84-5018A6412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309"/>
                <a:ext cx="12" cy="56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8 h 55"/>
                  <a:gd name="T4" fmla="*/ 51 w 55"/>
                  <a:gd name="T5" fmla="*/ 21 h 55"/>
                  <a:gd name="T6" fmla="*/ 48 w 55"/>
                  <a:gd name="T7" fmla="*/ 11 h 55"/>
                  <a:gd name="T8" fmla="*/ 45 w 55"/>
                  <a:gd name="T9" fmla="*/ 7 h 55"/>
                  <a:gd name="T10" fmla="*/ 34 w 55"/>
                  <a:gd name="T11" fmla="*/ 4 h 55"/>
                  <a:gd name="T12" fmla="*/ 34 w 55"/>
                  <a:gd name="T13" fmla="*/ 4 h 55"/>
                  <a:gd name="T14" fmla="*/ 28 w 55"/>
                  <a:gd name="T15" fmla="*/ 0 h 55"/>
                  <a:gd name="T16" fmla="*/ 21 w 55"/>
                  <a:gd name="T17" fmla="*/ 4 h 55"/>
                  <a:gd name="T18" fmla="*/ 11 w 55"/>
                  <a:gd name="T19" fmla="*/ 7 h 55"/>
                  <a:gd name="T20" fmla="*/ 7 w 55"/>
                  <a:gd name="T21" fmla="*/ 11 h 55"/>
                  <a:gd name="T22" fmla="*/ 7 w 55"/>
                  <a:gd name="T23" fmla="*/ 11 h 55"/>
                  <a:gd name="T24" fmla="*/ 4 w 55"/>
                  <a:gd name="T25" fmla="*/ 21 h 55"/>
                  <a:gd name="T26" fmla="*/ 0 w 55"/>
                  <a:gd name="T27" fmla="*/ 28 h 55"/>
                  <a:gd name="T28" fmla="*/ 4 w 55"/>
                  <a:gd name="T29" fmla="*/ 34 h 55"/>
                  <a:gd name="T30" fmla="*/ 7 w 55"/>
                  <a:gd name="T31" fmla="*/ 45 h 55"/>
                  <a:gd name="T32" fmla="*/ 7 w 55"/>
                  <a:gd name="T33" fmla="*/ 45 h 55"/>
                  <a:gd name="T34" fmla="*/ 11 w 55"/>
                  <a:gd name="T35" fmla="*/ 48 h 55"/>
                  <a:gd name="T36" fmla="*/ 21 w 55"/>
                  <a:gd name="T37" fmla="*/ 51 h 55"/>
                  <a:gd name="T38" fmla="*/ 28 w 55"/>
                  <a:gd name="T39" fmla="*/ 55 h 55"/>
                  <a:gd name="T40" fmla="*/ 34 w 55"/>
                  <a:gd name="T41" fmla="*/ 51 h 55"/>
                  <a:gd name="T42" fmla="*/ 34 w 55"/>
                  <a:gd name="T43" fmla="*/ 51 h 55"/>
                  <a:gd name="T44" fmla="*/ 45 w 55"/>
                  <a:gd name="T45" fmla="*/ 48 h 55"/>
                  <a:gd name="T46" fmla="*/ 48 w 55"/>
                  <a:gd name="T47" fmla="*/ 45 h 55"/>
                  <a:gd name="T48" fmla="*/ 51 w 55"/>
                  <a:gd name="T49" fmla="*/ 34 h 55"/>
                  <a:gd name="T50" fmla="*/ 55 w 55"/>
                  <a:gd name="T5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8" y="11"/>
                    </a:lnTo>
                    <a:lnTo>
                      <a:pt x="45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1" y="4"/>
                    </a:lnTo>
                    <a:lnTo>
                      <a:pt x="11" y="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11" y="48"/>
                    </a:lnTo>
                    <a:lnTo>
                      <a:pt x="21" y="51"/>
                    </a:lnTo>
                    <a:lnTo>
                      <a:pt x="28" y="55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8"/>
                    </a:lnTo>
                    <a:lnTo>
                      <a:pt x="48" y="45"/>
                    </a:lnTo>
                    <a:lnTo>
                      <a:pt x="51" y="34"/>
                    </a:lnTo>
                    <a:lnTo>
                      <a:pt x="55" y="28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Freeform 1341">
                <a:extLst>
                  <a:ext uri="{FF2B5EF4-FFF2-40B4-BE49-F238E27FC236}">
                    <a16:creationId xmlns:a16="http://schemas.microsoft.com/office/drawing/2014/main" id="{66568FE2-BA4E-CF4C-989B-F5378ABAB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309"/>
                <a:ext cx="0" cy="56"/>
              </a:xfrm>
              <a:custGeom>
                <a:avLst/>
                <a:gdLst>
                  <a:gd name="T0" fmla="*/ 54 w 54"/>
                  <a:gd name="T1" fmla="*/ 28 h 55"/>
                  <a:gd name="T2" fmla="*/ 54 w 54"/>
                  <a:gd name="T3" fmla="*/ 28 h 55"/>
                  <a:gd name="T4" fmla="*/ 54 w 54"/>
                  <a:gd name="T5" fmla="*/ 21 h 55"/>
                  <a:gd name="T6" fmla="*/ 47 w 54"/>
                  <a:gd name="T7" fmla="*/ 11 h 55"/>
                  <a:gd name="T8" fmla="*/ 44 w 54"/>
                  <a:gd name="T9" fmla="*/ 7 h 55"/>
                  <a:gd name="T10" fmla="*/ 37 w 54"/>
                  <a:gd name="T11" fmla="*/ 4 h 55"/>
                  <a:gd name="T12" fmla="*/ 37 w 54"/>
                  <a:gd name="T13" fmla="*/ 4 h 55"/>
                  <a:gd name="T14" fmla="*/ 27 w 54"/>
                  <a:gd name="T15" fmla="*/ 0 h 55"/>
                  <a:gd name="T16" fmla="*/ 20 w 54"/>
                  <a:gd name="T17" fmla="*/ 4 h 55"/>
                  <a:gd name="T18" fmla="*/ 13 w 54"/>
                  <a:gd name="T19" fmla="*/ 7 h 55"/>
                  <a:gd name="T20" fmla="*/ 6 w 54"/>
                  <a:gd name="T21" fmla="*/ 11 h 55"/>
                  <a:gd name="T22" fmla="*/ 6 w 54"/>
                  <a:gd name="T23" fmla="*/ 11 h 55"/>
                  <a:gd name="T24" fmla="*/ 3 w 54"/>
                  <a:gd name="T25" fmla="*/ 21 h 55"/>
                  <a:gd name="T26" fmla="*/ 0 w 54"/>
                  <a:gd name="T27" fmla="*/ 28 h 55"/>
                  <a:gd name="T28" fmla="*/ 3 w 54"/>
                  <a:gd name="T29" fmla="*/ 34 h 55"/>
                  <a:gd name="T30" fmla="*/ 6 w 54"/>
                  <a:gd name="T31" fmla="*/ 45 h 55"/>
                  <a:gd name="T32" fmla="*/ 6 w 54"/>
                  <a:gd name="T33" fmla="*/ 45 h 55"/>
                  <a:gd name="T34" fmla="*/ 13 w 54"/>
                  <a:gd name="T35" fmla="*/ 48 h 55"/>
                  <a:gd name="T36" fmla="*/ 20 w 54"/>
                  <a:gd name="T37" fmla="*/ 51 h 55"/>
                  <a:gd name="T38" fmla="*/ 27 w 54"/>
                  <a:gd name="T39" fmla="*/ 55 h 55"/>
                  <a:gd name="T40" fmla="*/ 37 w 54"/>
                  <a:gd name="T41" fmla="*/ 51 h 55"/>
                  <a:gd name="T42" fmla="*/ 37 w 54"/>
                  <a:gd name="T43" fmla="*/ 51 h 55"/>
                  <a:gd name="T44" fmla="*/ 44 w 54"/>
                  <a:gd name="T45" fmla="*/ 48 h 55"/>
                  <a:gd name="T46" fmla="*/ 47 w 54"/>
                  <a:gd name="T47" fmla="*/ 45 h 55"/>
                  <a:gd name="T48" fmla="*/ 54 w 54"/>
                  <a:gd name="T49" fmla="*/ 34 h 55"/>
                  <a:gd name="T50" fmla="*/ 54 w 54"/>
                  <a:gd name="T5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5">
                    <a:moveTo>
                      <a:pt x="54" y="28"/>
                    </a:moveTo>
                    <a:lnTo>
                      <a:pt x="54" y="28"/>
                    </a:lnTo>
                    <a:lnTo>
                      <a:pt x="54" y="21"/>
                    </a:lnTo>
                    <a:lnTo>
                      <a:pt x="47" y="11"/>
                    </a:lnTo>
                    <a:lnTo>
                      <a:pt x="44" y="7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27" y="0"/>
                    </a:lnTo>
                    <a:lnTo>
                      <a:pt x="20" y="4"/>
                    </a:lnTo>
                    <a:lnTo>
                      <a:pt x="13" y="7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13" y="48"/>
                    </a:lnTo>
                    <a:lnTo>
                      <a:pt x="20" y="51"/>
                    </a:lnTo>
                    <a:lnTo>
                      <a:pt x="27" y="55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8"/>
                    </a:lnTo>
                    <a:lnTo>
                      <a:pt x="47" y="45"/>
                    </a:lnTo>
                    <a:lnTo>
                      <a:pt x="54" y="34"/>
                    </a:lnTo>
                    <a:lnTo>
                      <a:pt x="54" y="28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Freeform 1342">
                <a:extLst>
                  <a:ext uri="{FF2B5EF4-FFF2-40B4-BE49-F238E27FC236}">
                    <a16:creationId xmlns:a16="http://schemas.microsoft.com/office/drawing/2014/main" id="{8B3A05AB-6E33-A74B-AD4B-E668CDEEE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322"/>
                <a:ext cx="18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0 w 54"/>
                  <a:gd name="T5" fmla="*/ 20 h 54"/>
                  <a:gd name="T6" fmla="*/ 47 w 54"/>
                  <a:gd name="T7" fmla="*/ 13 h 54"/>
                  <a:gd name="T8" fmla="*/ 40 w 54"/>
                  <a:gd name="T9" fmla="*/ 6 h 54"/>
                  <a:gd name="T10" fmla="*/ 33 w 54"/>
                  <a:gd name="T11" fmla="*/ 3 h 54"/>
                  <a:gd name="T12" fmla="*/ 33 w 54"/>
                  <a:gd name="T13" fmla="*/ 3 h 54"/>
                  <a:gd name="T14" fmla="*/ 27 w 54"/>
                  <a:gd name="T15" fmla="*/ 0 h 54"/>
                  <a:gd name="T16" fmla="*/ 17 w 54"/>
                  <a:gd name="T17" fmla="*/ 3 h 54"/>
                  <a:gd name="T18" fmla="*/ 10 w 54"/>
                  <a:gd name="T19" fmla="*/ 6 h 54"/>
                  <a:gd name="T20" fmla="*/ 3 w 54"/>
                  <a:gd name="T21" fmla="*/ 13 h 54"/>
                  <a:gd name="T22" fmla="*/ 3 w 54"/>
                  <a:gd name="T23" fmla="*/ 13 h 54"/>
                  <a:gd name="T24" fmla="*/ 0 w 54"/>
                  <a:gd name="T25" fmla="*/ 20 h 54"/>
                  <a:gd name="T26" fmla="*/ 0 w 54"/>
                  <a:gd name="T27" fmla="*/ 27 h 54"/>
                  <a:gd name="T28" fmla="*/ 0 w 54"/>
                  <a:gd name="T29" fmla="*/ 37 h 54"/>
                  <a:gd name="T30" fmla="*/ 3 w 54"/>
                  <a:gd name="T31" fmla="*/ 44 h 54"/>
                  <a:gd name="T32" fmla="*/ 3 w 54"/>
                  <a:gd name="T33" fmla="*/ 44 h 54"/>
                  <a:gd name="T34" fmla="*/ 10 w 54"/>
                  <a:gd name="T35" fmla="*/ 51 h 54"/>
                  <a:gd name="T36" fmla="*/ 17 w 54"/>
                  <a:gd name="T37" fmla="*/ 54 h 54"/>
                  <a:gd name="T38" fmla="*/ 27 w 54"/>
                  <a:gd name="T39" fmla="*/ 54 h 54"/>
                  <a:gd name="T40" fmla="*/ 33 w 54"/>
                  <a:gd name="T41" fmla="*/ 54 h 54"/>
                  <a:gd name="T42" fmla="*/ 33 w 54"/>
                  <a:gd name="T43" fmla="*/ 54 h 54"/>
                  <a:gd name="T44" fmla="*/ 40 w 54"/>
                  <a:gd name="T45" fmla="*/ 47 h 54"/>
                  <a:gd name="T46" fmla="*/ 47 w 54"/>
                  <a:gd name="T47" fmla="*/ 44 h 54"/>
                  <a:gd name="T48" fmla="*/ 50 w 54"/>
                  <a:gd name="T49" fmla="*/ 37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0" y="20"/>
                    </a:lnTo>
                    <a:lnTo>
                      <a:pt x="47" y="13"/>
                    </a:lnTo>
                    <a:lnTo>
                      <a:pt x="40" y="6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27" y="0"/>
                    </a:lnTo>
                    <a:lnTo>
                      <a:pt x="17" y="3"/>
                    </a:lnTo>
                    <a:lnTo>
                      <a:pt x="10" y="6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51"/>
                    </a:lnTo>
                    <a:lnTo>
                      <a:pt x="17" y="54"/>
                    </a:lnTo>
                    <a:lnTo>
                      <a:pt x="27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40" y="47"/>
                    </a:lnTo>
                    <a:lnTo>
                      <a:pt x="47" y="44"/>
                    </a:lnTo>
                    <a:lnTo>
                      <a:pt x="50" y="37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Freeform 1343">
                <a:extLst>
                  <a:ext uri="{FF2B5EF4-FFF2-40B4-BE49-F238E27FC236}">
                    <a16:creationId xmlns:a16="http://schemas.microsoft.com/office/drawing/2014/main" id="{B345E471-ED1D-3F42-B756-9F2633BE5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344"/>
                <a:ext cx="54" cy="51"/>
              </a:xfrm>
              <a:custGeom>
                <a:avLst/>
                <a:gdLst>
                  <a:gd name="T0" fmla="*/ 54 w 54"/>
                  <a:gd name="T1" fmla="*/ 24 h 51"/>
                  <a:gd name="T2" fmla="*/ 54 w 54"/>
                  <a:gd name="T3" fmla="*/ 24 h 51"/>
                  <a:gd name="T4" fmla="*/ 54 w 54"/>
                  <a:gd name="T5" fmla="*/ 17 h 51"/>
                  <a:gd name="T6" fmla="*/ 48 w 54"/>
                  <a:gd name="T7" fmla="*/ 11 h 51"/>
                  <a:gd name="T8" fmla="*/ 44 w 54"/>
                  <a:gd name="T9" fmla="*/ 4 h 51"/>
                  <a:gd name="T10" fmla="*/ 37 w 54"/>
                  <a:gd name="T11" fmla="*/ 0 h 51"/>
                  <a:gd name="T12" fmla="*/ 37 w 54"/>
                  <a:gd name="T13" fmla="*/ 0 h 51"/>
                  <a:gd name="T14" fmla="*/ 27 w 54"/>
                  <a:gd name="T15" fmla="*/ 0 h 51"/>
                  <a:gd name="T16" fmla="*/ 20 w 54"/>
                  <a:gd name="T17" fmla="*/ 0 h 51"/>
                  <a:gd name="T18" fmla="*/ 14 w 54"/>
                  <a:gd name="T19" fmla="*/ 4 h 51"/>
                  <a:gd name="T20" fmla="*/ 7 w 54"/>
                  <a:gd name="T21" fmla="*/ 11 h 51"/>
                  <a:gd name="T22" fmla="*/ 7 w 54"/>
                  <a:gd name="T23" fmla="*/ 11 h 51"/>
                  <a:gd name="T24" fmla="*/ 3 w 54"/>
                  <a:gd name="T25" fmla="*/ 17 h 51"/>
                  <a:gd name="T26" fmla="*/ 0 w 54"/>
                  <a:gd name="T27" fmla="*/ 24 h 51"/>
                  <a:gd name="T28" fmla="*/ 3 w 54"/>
                  <a:gd name="T29" fmla="*/ 34 h 51"/>
                  <a:gd name="T30" fmla="*/ 7 w 54"/>
                  <a:gd name="T31" fmla="*/ 41 h 51"/>
                  <a:gd name="T32" fmla="*/ 7 w 54"/>
                  <a:gd name="T33" fmla="*/ 41 h 51"/>
                  <a:gd name="T34" fmla="*/ 14 w 54"/>
                  <a:gd name="T35" fmla="*/ 48 h 51"/>
                  <a:gd name="T36" fmla="*/ 20 w 54"/>
                  <a:gd name="T37" fmla="*/ 51 h 51"/>
                  <a:gd name="T38" fmla="*/ 27 w 54"/>
                  <a:gd name="T39" fmla="*/ 51 h 51"/>
                  <a:gd name="T40" fmla="*/ 37 w 54"/>
                  <a:gd name="T41" fmla="*/ 51 h 51"/>
                  <a:gd name="T42" fmla="*/ 37 w 54"/>
                  <a:gd name="T43" fmla="*/ 51 h 51"/>
                  <a:gd name="T44" fmla="*/ 44 w 54"/>
                  <a:gd name="T45" fmla="*/ 48 h 51"/>
                  <a:gd name="T46" fmla="*/ 48 w 54"/>
                  <a:gd name="T47" fmla="*/ 41 h 51"/>
                  <a:gd name="T48" fmla="*/ 54 w 54"/>
                  <a:gd name="T49" fmla="*/ 34 h 51"/>
                  <a:gd name="T50" fmla="*/ 54 w 54"/>
                  <a:gd name="T51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4"/>
                    </a:moveTo>
                    <a:lnTo>
                      <a:pt x="54" y="24"/>
                    </a:lnTo>
                    <a:lnTo>
                      <a:pt x="54" y="17"/>
                    </a:lnTo>
                    <a:lnTo>
                      <a:pt x="48" y="11"/>
                    </a:lnTo>
                    <a:lnTo>
                      <a:pt x="44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4" y="4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17"/>
                    </a:lnTo>
                    <a:lnTo>
                      <a:pt x="0" y="24"/>
                    </a:lnTo>
                    <a:lnTo>
                      <a:pt x="3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8"/>
                    </a:lnTo>
                    <a:lnTo>
                      <a:pt x="20" y="51"/>
                    </a:lnTo>
                    <a:lnTo>
                      <a:pt x="27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8"/>
                    </a:lnTo>
                    <a:lnTo>
                      <a:pt x="48" y="41"/>
                    </a:lnTo>
                    <a:lnTo>
                      <a:pt x="54" y="34"/>
                    </a:lnTo>
                    <a:lnTo>
                      <a:pt x="54" y="24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Freeform 1344">
                <a:extLst>
                  <a:ext uri="{FF2B5EF4-FFF2-40B4-BE49-F238E27FC236}">
                    <a16:creationId xmlns:a16="http://schemas.microsoft.com/office/drawing/2014/main" id="{982CD467-39F3-F741-B12D-F9DC5CEC5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344"/>
                <a:ext cx="54" cy="51"/>
              </a:xfrm>
              <a:custGeom>
                <a:avLst/>
                <a:gdLst>
                  <a:gd name="T0" fmla="*/ 54 w 54"/>
                  <a:gd name="T1" fmla="*/ 24 h 51"/>
                  <a:gd name="T2" fmla="*/ 54 w 54"/>
                  <a:gd name="T3" fmla="*/ 24 h 51"/>
                  <a:gd name="T4" fmla="*/ 54 w 54"/>
                  <a:gd name="T5" fmla="*/ 17 h 51"/>
                  <a:gd name="T6" fmla="*/ 48 w 54"/>
                  <a:gd name="T7" fmla="*/ 11 h 51"/>
                  <a:gd name="T8" fmla="*/ 44 w 54"/>
                  <a:gd name="T9" fmla="*/ 4 h 51"/>
                  <a:gd name="T10" fmla="*/ 37 w 54"/>
                  <a:gd name="T11" fmla="*/ 0 h 51"/>
                  <a:gd name="T12" fmla="*/ 37 w 54"/>
                  <a:gd name="T13" fmla="*/ 0 h 51"/>
                  <a:gd name="T14" fmla="*/ 27 w 54"/>
                  <a:gd name="T15" fmla="*/ 0 h 51"/>
                  <a:gd name="T16" fmla="*/ 20 w 54"/>
                  <a:gd name="T17" fmla="*/ 0 h 51"/>
                  <a:gd name="T18" fmla="*/ 14 w 54"/>
                  <a:gd name="T19" fmla="*/ 4 h 51"/>
                  <a:gd name="T20" fmla="*/ 7 w 54"/>
                  <a:gd name="T21" fmla="*/ 11 h 51"/>
                  <a:gd name="T22" fmla="*/ 7 w 54"/>
                  <a:gd name="T23" fmla="*/ 11 h 51"/>
                  <a:gd name="T24" fmla="*/ 3 w 54"/>
                  <a:gd name="T25" fmla="*/ 17 h 51"/>
                  <a:gd name="T26" fmla="*/ 0 w 54"/>
                  <a:gd name="T27" fmla="*/ 24 h 51"/>
                  <a:gd name="T28" fmla="*/ 3 w 54"/>
                  <a:gd name="T29" fmla="*/ 34 h 51"/>
                  <a:gd name="T30" fmla="*/ 7 w 54"/>
                  <a:gd name="T31" fmla="*/ 41 h 51"/>
                  <a:gd name="T32" fmla="*/ 7 w 54"/>
                  <a:gd name="T33" fmla="*/ 41 h 51"/>
                  <a:gd name="T34" fmla="*/ 14 w 54"/>
                  <a:gd name="T35" fmla="*/ 48 h 51"/>
                  <a:gd name="T36" fmla="*/ 20 w 54"/>
                  <a:gd name="T37" fmla="*/ 51 h 51"/>
                  <a:gd name="T38" fmla="*/ 27 w 54"/>
                  <a:gd name="T39" fmla="*/ 51 h 51"/>
                  <a:gd name="T40" fmla="*/ 37 w 54"/>
                  <a:gd name="T41" fmla="*/ 51 h 51"/>
                  <a:gd name="T42" fmla="*/ 37 w 54"/>
                  <a:gd name="T43" fmla="*/ 51 h 51"/>
                  <a:gd name="T44" fmla="*/ 44 w 54"/>
                  <a:gd name="T45" fmla="*/ 48 h 51"/>
                  <a:gd name="T46" fmla="*/ 48 w 54"/>
                  <a:gd name="T47" fmla="*/ 41 h 51"/>
                  <a:gd name="T48" fmla="*/ 54 w 54"/>
                  <a:gd name="T49" fmla="*/ 34 h 51"/>
                  <a:gd name="T50" fmla="*/ 54 w 54"/>
                  <a:gd name="T51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4"/>
                    </a:moveTo>
                    <a:lnTo>
                      <a:pt x="54" y="24"/>
                    </a:lnTo>
                    <a:lnTo>
                      <a:pt x="54" y="17"/>
                    </a:lnTo>
                    <a:lnTo>
                      <a:pt x="48" y="11"/>
                    </a:lnTo>
                    <a:lnTo>
                      <a:pt x="44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4" y="4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17"/>
                    </a:lnTo>
                    <a:lnTo>
                      <a:pt x="0" y="24"/>
                    </a:lnTo>
                    <a:lnTo>
                      <a:pt x="3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8"/>
                    </a:lnTo>
                    <a:lnTo>
                      <a:pt x="20" y="51"/>
                    </a:lnTo>
                    <a:lnTo>
                      <a:pt x="27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8"/>
                    </a:lnTo>
                    <a:lnTo>
                      <a:pt x="48" y="41"/>
                    </a:lnTo>
                    <a:lnTo>
                      <a:pt x="54" y="34"/>
                    </a:lnTo>
                    <a:lnTo>
                      <a:pt x="54" y="24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Freeform 1345">
                <a:extLst>
                  <a:ext uri="{FF2B5EF4-FFF2-40B4-BE49-F238E27FC236}">
                    <a16:creationId xmlns:a16="http://schemas.microsoft.com/office/drawing/2014/main" id="{3AE2C926-B9E0-4944-AD38-8781E576B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" y="433"/>
                <a:ext cx="6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1 w 54"/>
                  <a:gd name="T5" fmla="*/ 20 h 54"/>
                  <a:gd name="T6" fmla="*/ 47 w 54"/>
                  <a:gd name="T7" fmla="*/ 10 h 54"/>
                  <a:gd name="T8" fmla="*/ 44 w 54"/>
                  <a:gd name="T9" fmla="*/ 6 h 54"/>
                  <a:gd name="T10" fmla="*/ 37 w 54"/>
                  <a:gd name="T11" fmla="*/ 3 h 54"/>
                  <a:gd name="T12" fmla="*/ 37 w 54"/>
                  <a:gd name="T13" fmla="*/ 3 h 54"/>
                  <a:gd name="T14" fmla="*/ 27 w 54"/>
                  <a:gd name="T15" fmla="*/ 0 h 54"/>
                  <a:gd name="T16" fmla="*/ 20 w 54"/>
                  <a:gd name="T17" fmla="*/ 3 h 54"/>
                  <a:gd name="T18" fmla="*/ 10 w 54"/>
                  <a:gd name="T19" fmla="*/ 6 h 54"/>
                  <a:gd name="T20" fmla="*/ 7 w 54"/>
                  <a:gd name="T21" fmla="*/ 10 h 54"/>
                  <a:gd name="T22" fmla="*/ 7 w 54"/>
                  <a:gd name="T23" fmla="*/ 10 h 54"/>
                  <a:gd name="T24" fmla="*/ 3 w 54"/>
                  <a:gd name="T25" fmla="*/ 20 h 54"/>
                  <a:gd name="T26" fmla="*/ 0 w 54"/>
                  <a:gd name="T27" fmla="*/ 27 h 54"/>
                  <a:gd name="T28" fmla="*/ 3 w 54"/>
                  <a:gd name="T29" fmla="*/ 34 h 54"/>
                  <a:gd name="T30" fmla="*/ 7 w 54"/>
                  <a:gd name="T31" fmla="*/ 44 h 54"/>
                  <a:gd name="T32" fmla="*/ 7 w 54"/>
                  <a:gd name="T33" fmla="*/ 44 h 54"/>
                  <a:gd name="T34" fmla="*/ 10 w 54"/>
                  <a:gd name="T35" fmla="*/ 47 h 54"/>
                  <a:gd name="T36" fmla="*/ 20 w 54"/>
                  <a:gd name="T37" fmla="*/ 51 h 54"/>
                  <a:gd name="T38" fmla="*/ 27 w 54"/>
                  <a:gd name="T39" fmla="*/ 54 h 54"/>
                  <a:gd name="T40" fmla="*/ 37 w 54"/>
                  <a:gd name="T41" fmla="*/ 51 h 54"/>
                  <a:gd name="T42" fmla="*/ 37 w 54"/>
                  <a:gd name="T43" fmla="*/ 51 h 54"/>
                  <a:gd name="T44" fmla="*/ 44 w 54"/>
                  <a:gd name="T45" fmla="*/ 47 h 54"/>
                  <a:gd name="T46" fmla="*/ 47 w 54"/>
                  <a:gd name="T47" fmla="*/ 44 h 54"/>
                  <a:gd name="T48" fmla="*/ 51 w 54"/>
                  <a:gd name="T49" fmla="*/ 34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20"/>
                    </a:lnTo>
                    <a:lnTo>
                      <a:pt x="47" y="10"/>
                    </a:lnTo>
                    <a:lnTo>
                      <a:pt x="44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27" y="0"/>
                    </a:lnTo>
                    <a:lnTo>
                      <a:pt x="20" y="3"/>
                    </a:lnTo>
                    <a:lnTo>
                      <a:pt x="10" y="6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0" y="47"/>
                    </a:lnTo>
                    <a:lnTo>
                      <a:pt x="20" y="51"/>
                    </a:lnTo>
                    <a:lnTo>
                      <a:pt x="27" y="54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1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Freeform 1346">
                <a:extLst>
                  <a:ext uri="{FF2B5EF4-FFF2-40B4-BE49-F238E27FC236}">
                    <a16:creationId xmlns:a16="http://schemas.microsoft.com/office/drawing/2014/main" id="{B9819D3F-1602-D34D-9860-A07C61A35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443"/>
                <a:ext cx="6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4 w 54"/>
                  <a:gd name="T5" fmla="*/ 20 h 54"/>
                  <a:gd name="T6" fmla="*/ 51 w 54"/>
                  <a:gd name="T7" fmla="*/ 13 h 54"/>
                  <a:gd name="T8" fmla="*/ 44 w 54"/>
                  <a:gd name="T9" fmla="*/ 7 h 54"/>
                  <a:gd name="T10" fmla="*/ 37 w 54"/>
                  <a:gd name="T11" fmla="*/ 3 h 54"/>
                  <a:gd name="T12" fmla="*/ 37 w 54"/>
                  <a:gd name="T13" fmla="*/ 3 h 54"/>
                  <a:gd name="T14" fmla="*/ 27 w 54"/>
                  <a:gd name="T15" fmla="*/ 0 h 54"/>
                  <a:gd name="T16" fmla="*/ 20 w 54"/>
                  <a:gd name="T17" fmla="*/ 3 h 54"/>
                  <a:gd name="T18" fmla="*/ 14 w 54"/>
                  <a:gd name="T19" fmla="*/ 7 h 54"/>
                  <a:gd name="T20" fmla="*/ 7 w 54"/>
                  <a:gd name="T21" fmla="*/ 13 h 54"/>
                  <a:gd name="T22" fmla="*/ 7 w 54"/>
                  <a:gd name="T23" fmla="*/ 13 h 54"/>
                  <a:gd name="T24" fmla="*/ 3 w 54"/>
                  <a:gd name="T25" fmla="*/ 20 h 54"/>
                  <a:gd name="T26" fmla="*/ 0 w 54"/>
                  <a:gd name="T27" fmla="*/ 27 h 54"/>
                  <a:gd name="T28" fmla="*/ 3 w 54"/>
                  <a:gd name="T29" fmla="*/ 37 h 54"/>
                  <a:gd name="T30" fmla="*/ 7 w 54"/>
                  <a:gd name="T31" fmla="*/ 44 h 54"/>
                  <a:gd name="T32" fmla="*/ 7 w 54"/>
                  <a:gd name="T33" fmla="*/ 44 h 54"/>
                  <a:gd name="T34" fmla="*/ 14 w 54"/>
                  <a:gd name="T35" fmla="*/ 51 h 54"/>
                  <a:gd name="T36" fmla="*/ 20 w 54"/>
                  <a:gd name="T37" fmla="*/ 54 h 54"/>
                  <a:gd name="T38" fmla="*/ 27 w 54"/>
                  <a:gd name="T39" fmla="*/ 54 h 54"/>
                  <a:gd name="T40" fmla="*/ 37 w 54"/>
                  <a:gd name="T41" fmla="*/ 54 h 54"/>
                  <a:gd name="T42" fmla="*/ 37 w 54"/>
                  <a:gd name="T43" fmla="*/ 54 h 54"/>
                  <a:gd name="T44" fmla="*/ 44 w 54"/>
                  <a:gd name="T45" fmla="*/ 47 h 54"/>
                  <a:gd name="T46" fmla="*/ 51 w 54"/>
                  <a:gd name="T47" fmla="*/ 44 h 54"/>
                  <a:gd name="T48" fmla="*/ 54 w 54"/>
                  <a:gd name="T49" fmla="*/ 37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20"/>
                    </a:lnTo>
                    <a:lnTo>
                      <a:pt x="51" y="13"/>
                    </a:lnTo>
                    <a:lnTo>
                      <a:pt x="44" y="7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27" y="0"/>
                    </a:lnTo>
                    <a:lnTo>
                      <a:pt x="20" y="3"/>
                    </a:lnTo>
                    <a:lnTo>
                      <a:pt x="14" y="7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37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4" y="51"/>
                    </a:lnTo>
                    <a:lnTo>
                      <a:pt x="20" y="54"/>
                    </a:lnTo>
                    <a:lnTo>
                      <a:pt x="27" y="54"/>
                    </a:lnTo>
                    <a:lnTo>
                      <a:pt x="37" y="54"/>
                    </a:lnTo>
                    <a:lnTo>
                      <a:pt x="37" y="54"/>
                    </a:lnTo>
                    <a:lnTo>
                      <a:pt x="44" y="47"/>
                    </a:lnTo>
                    <a:lnTo>
                      <a:pt x="51" y="44"/>
                    </a:lnTo>
                    <a:lnTo>
                      <a:pt x="54" y="37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Freeform 1347">
                <a:extLst>
                  <a:ext uri="{FF2B5EF4-FFF2-40B4-BE49-F238E27FC236}">
                    <a16:creationId xmlns:a16="http://schemas.microsoft.com/office/drawing/2014/main" id="{BB465A10-9332-5F48-ADD2-01818ABC4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505"/>
                <a:ext cx="56" cy="51"/>
              </a:xfrm>
              <a:custGeom>
                <a:avLst/>
                <a:gdLst>
                  <a:gd name="T0" fmla="*/ 55 w 55"/>
                  <a:gd name="T1" fmla="*/ 24 h 51"/>
                  <a:gd name="T2" fmla="*/ 55 w 55"/>
                  <a:gd name="T3" fmla="*/ 24 h 51"/>
                  <a:gd name="T4" fmla="*/ 55 w 55"/>
                  <a:gd name="T5" fmla="*/ 17 h 51"/>
                  <a:gd name="T6" fmla="*/ 51 w 55"/>
                  <a:gd name="T7" fmla="*/ 10 h 51"/>
                  <a:gd name="T8" fmla="*/ 45 w 55"/>
                  <a:gd name="T9" fmla="*/ 3 h 51"/>
                  <a:gd name="T10" fmla="*/ 38 w 55"/>
                  <a:gd name="T11" fmla="*/ 0 h 51"/>
                  <a:gd name="T12" fmla="*/ 38 w 55"/>
                  <a:gd name="T13" fmla="*/ 0 h 51"/>
                  <a:gd name="T14" fmla="*/ 28 w 55"/>
                  <a:gd name="T15" fmla="*/ 0 h 51"/>
                  <a:gd name="T16" fmla="*/ 21 w 55"/>
                  <a:gd name="T17" fmla="*/ 0 h 51"/>
                  <a:gd name="T18" fmla="*/ 14 w 55"/>
                  <a:gd name="T19" fmla="*/ 3 h 51"/>
                  <a:gd name="T20" fmla="*/ 7 w 55"/>
                  <a:gd name="T21" fmla="*/ 10 h 51"/>
                  <a:gd name="T22" fmla="*/ 7 w 55"/>
                  <a:gd name="T23" fmla="*/ 10 h 51"/>
                  <a:gd name="T24" fmla="*/ 4 w 55"/>
                  <a:gd name="T25" fmla="*/ 17 h 51"/>
                  <a:gd name="T26" fmla="*/ 0 w 55"/>
                  <a:gd name="T27" fmla="*/ 24 h 51"/>
                  <a:gd name="T28" fmla="*/ 4 w 55"/>
                  <a:gd name="T29" fmla="*/ 34 h 51"/>
                  <a:gd name="T30" fmla="*/ 7 w 55"/>
                  <a:gd name="T31" fmla="*/ 41 h 51"/>
                  <a:gd name="T32" fmla="*/ 7 w 55"/>
                  <a:gd name="T33" fmla="*/ 41 h 51"/>
                  <a:gd name="T34" fmla="*/ 14 w 55"/>
                  <a:gd name="T35" fmla="*/ 47 h 51"/>
                  <a:gd name="T36" fmla="*/ 21 w 55"/>
                  <a:gd name="T37" fmla="*/ 51 h 51"/>
                  <a:gd name="T38" fmla="*/ 28 w 55"/>
                  <a:gd name="T39" fmla="*/ 51 h 51"/>
                  <a:gd name="T40" fmla="*/ 38 w 55"/>
                  <a:gd name="T41" fmla="*/ 51 h 51"/>
                  <a:gd name="T42" fmla="*/ 38 w 55"/>
                  <a:gd name="T43" fmla="*/ 51 h 51"/>
                  <a:gd name="T44" fmla="*/ 45 w 55"/>
                  <a:gd name="T45" fmla="*/ 47 h 51"/>
                  <a:gd name="T46" fmla="*/ 51 w 55"/>
                  <a:gd name="T47" fmla="*/ 41 h 51"/>
                  <a:gd name="T48" fmla="*/ 55 w 55"/>
                  <a:gd name="T49" fmla="*/ 34 h 51"/>
                  <a:gd name="T50" fmla="*/ 55 w 55"/>
                  <a:gd name="T51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1">
                    <a:moveTo>
                      <a:pt x="55" y="24"/>
                    </a:moveTo>
                    <a:lnTo>
                      <a:pt x="55" y="24"/>
                    </a:lnTo>
                    <a:lnTo>
                      <a:pt x="55" y="17"/>
                    </a:lnTo>
                    <a:lnTo>
                      <a:pt x="51" y="10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4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7"/>
                    </a:lnTo>
                    <a:lnTo>
                      <a:pt x="21" y="51"/>
                    </a:lnTo>
                    <a:lnTo>
                      <a:pt x="28" y="51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5" y="47"/>
                    </a:lnTo>
                    <a:lnTo>
                      <a:pt x="51" y="41"/>
                    </a:lnTo>
                    <a:lnTo>
                      <a:pt x="55" y="34"/>
                    </a:lnTo>
                    <a:lnTo>
                      <a:pt x="55" y="24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Freeform 1348">
                <a:extLst>
                  <a:ext uri="{FF2B5EF4-FFF2-40B4-BE49-F238E27FC236}">
                    <a16:creationId xmlns:a16="http://schemas.microsoft.com/office/drawing/2014/main" id="{1EEF6629-2972-654D-BE1D-96F3EAAA9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513"/>
                <a:ext cx="54" cy="51"/>
              </a:xfrm>
              <a:custGeom>
                <a:avLst/>
                <a:gdLst>
                  <a:gd name="T0" fmla="*/ 55 w 55"/>
                  <a:gd name="T1" fmla="*/ 24 h 51"/>
                  <a:gd name="T2" fmla="*/ 55 w 55"/>
                  <a:gd name="T3" fmla="*/ 24 h 51"/>
                  <a:gd name="T4" fmla="*/ 51 w 55"/>
                  <a:gd name="T5" fmla="*/ 17 h 51"/>
                  <a:gd name="T6" fmla="*/ 48 w 55"/>
                  <a:gd name="T7" fmla="*/ 10 h 51"/>
                  <a:gd name="T8" fmla="*/ 45 w 55"/>
                  <a:gd name="T9" fmla="*/ 4 h 51"/>
                  <a:gd name="T10" fmla="*/ 34 w 55"/>
                  <a:gd name="T11" fmla="*/ 0 h 51"/>
                  <a:gd name="T12" fmla="*/ 34 w 55"/>
                  <a:gd name="T13" fmla="*/ 0 h 51"/>
                  <a:gd name="T14" fmla="*/ 28 w 55"/>
                  <a:gd name="T15" fmla="*/ 0 h 51"/>
                  <a:gd name="T16" fmla="*/ 21 w 55"/>
                  <a:gd name="T17" fmla="*/ 0 h 51"/>
                  <a:gd name="T18" fmla="*/ 11 w 55"/>
                  <a:gd name="T19" fmla="*/ 4 h 51"/>
                  <a:gd name="T20" fmla="*/ 7 w 55"/>
                  <a:gd name="T21" fmla="*/ 10 h 51"/>
                  <a:gd name="T22" fmla="*/ 7 w 55"/>
                  <a:gd name="T23" fmla="*/ 10 h 51"/>
                  <a:gd name="T24" fmla="*/ 4 w 55"/>
                  <a:gd name="T25" fmla="*/ 17 h 51"/>
                  <a:gd name="T26" fmla="*/ 0 w 55"/>
                  <a:gd name="T27" fmla="*/ 27 h 51"/>
                  <a:gd name="T28" fmla="*/ 4 w 55"/>
                  <a:gd name="T29" fmla="*/ 34 h 51"/>
                  <a:gd name="T30" fmla="*/ 7 w 55"/>
                  <a:gd name="T31" fmla="*/ 41 h 51"/>
                  <a:gd name="T32" fmla="*/ 7 w 55"/>
                  <a:gd name="T33" fmla="*/ 41 h 51"/>
                  <a:gd name="T34" fmla="*/ 11 w 55"/>
                  <a:gd name="T35" fmla="*/ 48 h 51"/>
                  <a:gd name="T36" fmla="*/ 21 w 55"/>
                  <a:gd name="T37" fmla="*/ 51 h 51"/>
                  <a:gd name="T38" fmla="*/ 28 w 55"/>
                  <a:gd name="T39" fmla="*/ 51 h 51"/>
                  <a:gd name="T40" fmla="*/ 34 w 55"/>
                  <a:gd name="T41" fmla="*/ 51 h 51"/>
                  <a:gd name="T42" fmla="*/ 34 w 55"/>
                  <a:gd name="T43" fmla="*/ 51 h 51"/>
                  <a:gd name="T44" fmla="*/ 45 w 55"/>
                  <a:gd name="T45" fmla="*/ 48 h 51"/>
                  <a:gd name="T46" fmla="*/ 48 w 55"/>
                  <a:gd name="T47" fmla="*/ 41 h 51"/>
                  <a:gd name="T48" fmla="*/ 51 w 55"/>
                  <a:gd name="T49" fmla="*/ 34 h 51"/>
                  <a:gd name="T50" fmla="*/ 55 w 55"/>
                  <a:gd name="T51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1">
                    <a:moveTo>
                      <a:pt x="55" y="24"/>
                    </a:moveTo>
                    <a:lnTo>
                      <a:pt x="55" y="24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5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1" y="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1" y="48"/>
                    </a:lnTo>
                    <a:lnTo>
                      <a:pt x="21" y="51"/>
                    </a:lnTo>
                    <a:lnTo>
                      <a:pt x="28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8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5" y="24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Freeform 1349">
                <a:extLst>
                  <a:ext uri="{FF2B5EF4-FFF2-40B4-BE49-F238E27FC236}">
                    <a16:creationId xmlns:a16="http://schemas.microsoft.com/office/drawing/2014/main" id="{97FD5AF4-5268-174D-9958-1D24979C7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683"/>
                <a:ext cx="40" cy="51"/>
              </a:xfrm>
              <a:custGeom>
                <a:avLst/>
                <a:gdLst>
                  <a:gd name="T0" fmla="*/ 54 w 54"/>
                  <a:gd name="T1" fmla="*/ 27 h 51"/>
                  <a:gd name="T2" fmla="*/ 54 w 54"/>
                  <a:gd name="T3" fmla="*/ 27 h 51"/>
                  <a:gd name="T4" fmla="*/ 54 w 54"/>
                  <a:gd name="T5" fmla="*/ 17 h 51"/>
                  <a:gd name="T6" fmla="*/ 51 w 54"/>
                  <a:gd name="T7" fmla="*/ 10 h 51"/>
                  <a:gd name="T8" fmla="*/ 44 w 54"/>
                  <a:gd name="T9" fmla="*/ 3 h 51"/>
                  <a:gd name="T10" fmla="*/ 37 w 54"/>
                  <a:gd name="T11" fmla="*/ 0 h 51"/>
                  <a:gd name="T12" fmla="*/ 37 w 54"/>
                  <a:gd name="T13" fmla="*/ 0 h 51"/>
                  <a:gd name="T14" fmla="*/ 27 w 54"/>
                  <a:gd name="T15" fmla="*/ 0 h 51"/>
                  <a:gd name="T16" fmla="*/ 20 w 54"/>
                  <a:gd name="T17" fmla="*/ 0 h 51"/>
                  <a:gd name="T18" fmla="*/ 14 w 54"/>
                  <a:gd name="T19" fmla="*/ 3 h 51"/>
                  <a:gd name="T20" fmla="*/ 7 w 54"/>
                  <a:gd name="T21" fmla="*/ 10 h 51"/>
                  <a:gd name="T22" fmla="*/ 7 w 54"/>
                  <a:gd name="T23" fmla="*/ 10 h 51"/>
                  <a:gd name="T24" fmla="*/ 3 w 54"/>
                  <a:gd name="T25" fmla="*/ 17 h 51"/>
                  <a:gd name="T26" fmla="*/ 0 w 54"/>
                  <a:gd name="T27" fmla="*/ 27 h 51"/>
                  <a:gd name="T28" fmla="*/ 3 w 54"/>
                  <a:gd name="T29" fmla="*/ 34 h 51"/>
                  <a:gd name="T30" fmla="*/ 7 w 54"/>
                  <a:gd name="T31" fmla="*/ 41 h 51"/>
                  <a:gd name="T32" fmla="*/ 7 w 54"/>
                  <a:gd name="T33" fmla="*/ 41 h 51"/>
                  <a:gd name="T34" fmla="*/ 14 w 54"/>
                  <a:gd name="T35" fmla="*/ 47 h 51"/>
                  <a:gd name="T36" fmla="*/ 20 w 54"/>
                  <a:gd name="T37" fmla="*/ 51 h 51"/>
                  <a:gd name="T38" fmla="*/ 27 w 54"/>
                  <a:gd name="T39" fmla="*/ 51 h 51"/>
                  <a:gd name="T40" fmla="*/ 37 w 54"/>
                  <a:gd name="T41" fmla="*/ 51 h 51"/>
                  <a:gd name="T42" fmla="*/ 37 w 54"/>
                  <a:gd name="T43" fmla="*/ 51 h 51"/>
                  <a:gd name="T44" fmla="*/ 44 w 54"/>
                  <a:gd name="T45" fmla="*/ 47 h 51"/>
                  <a:gd name="T46" fmla="*/ 51 w 54"/>
                  <a:gd name="T47" fmla="*/ 41 h 51"/>
                  <a:gd name="T48" fmla="*/ 54 w 54"/>
                  <a:gd name="T49" fmla="*/ 34 h 51"/>
                  <a:gd name="T50" fmla="*/ 54 w 54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17"/>
                    </a:lnTo>
                    <a:lnTo>
                      <a:pt x="51" y="10"/>
                    </a:lnTo>
                    <a:lnTo>
                      <a:pt x="44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3" y="17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7"/>
                    </a:lnTo>
                    <a:lnTo>
                      <a:pt x="20" y="51"/>
                    </a:lnTo>
                    <a:lnTo>
                      <a:pt x="27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7"/>
                    </a:lnTo>
                    <a:lnTo>
                      <a:pt x="51" y="41"/>
                    </a:lnTo>
                    <a:lnTo>
                      <a:pt x="54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3" name="Freeform 1350">
                <a:extLst>
                  <a:ext uri="{FF2B5EF4-FFF2-40B4-BE49-F238E27FC236}">
                    <a16:creationId xmlns:a16="http://schemas.microsoft.com/office/drawing/2014/main" id="{E5481511-125A-6C4F-BA32-60B635C0C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836"/>
                <a:ext cx="54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4 w 54"/>
                  <a:gd name="T5" fmla="*/ 20 h 54"/>
                  <a:gd name="T6" fmla="*/ 47 w 54"/>
                  <a:gd name="T7" fmla="*/ 10 h 54"/>
                  <a:gd name="T8" fmla="*/ 44 w 54"/>
                  <a:gd name="T9" fmla="*/ 6 h 54"/>
                  <a:gd name="T10" fmla="*/ 37 w 54"/>
                  <a:gd name="T11" fmla="*/ 0 h 54"/>
                  <a:gd name="T12" fmla="*/ 37 w 54"/>
                  <a:gd name="T13" fmla="*/ 0 h 54"/>
                  <a:gd name="T14" fmla="*/ 27 w 54"/>
                  <a:gd name="T15" fmla="*/ 0 h 54"/>
                  <a:gd name="T16" fmla="*/ 20 w 54"/>
                  <a:gd name="T17" fmla="*/ 0 h 54"/>
                  <a:gd name="T18" fmla="*/ 13 w 54"/>
                  <a:gd name="T19" fmla="*/ 6 h 54"/>
                  <a:gd name="T20" fmla="*/ 6 w 54"/>
                  <a:gd name="T21" fmla="*/ 10 h 54"/>
                  <a:gd name="T22" fmla="*/ 6 w 54"/>
                  <a:gd name="T23" fmla="*/ 10 h 54"/>
                  <a:gd name="T24" fmla="*/ 3 w 54"/>
                  <a:gd name="T25" fmla="*/ 20 h 54"/>
                  <a:gd name="T26" fmla="*/ 0 w 54"/>
                  <a:gd name="T27" fmla="*/ 27 h 54"/>
                  <a:gd name="T28" fmla="*/ 3 w 54"/>
                  <a:gd name="T29" fmla="*/ 34 h 54"/>
                  <a:gd name="T30" fmla="*/ 6 w 54"/>
                  <a:gd name="T31" fmla="*/ 44 h 54"/>
                  <a:gd name="T32" fmla="*/ 6 w 54"/>
                  <a:gd name="T33" fmla="*/ 44 h 54"/>
                  <a:gd name="T34" fmla="*/ 13 w 54"/>
                  <a:gd name="T35" fmla="*/ 47 h 54"/>
                  <a:gd name="T36" fmla="*/ 20 w 54"/>
                  <a:gd name="T37" fmla="*/ 51 h 54"/>
                  <a:gd name="T38" fmla="*/ 27 w 54"/>
                  <a:gd name="T39" fmla="*/ 54 h 54"/>
                  <a:gd name="T40" fmla="*/ 37 w 54"/>
                  <a:gd name="T41" fmla="*/ 51 h 54"/>
                  <a:gd name="T42" fmla="*/ 37 w 54"/>
                  <a:gd name="T43" fmla="*/ 51 h 54"/>
                  <a:gd name="T44" fmla="*/ 44 w 54"/>
                  <a:gd name="T45" fmla="*/ 47 h 54"/>
                  <a:gd name="T46" fmla="*/ 47 w 54"/>
                  <a:gd name="T47" fmla="*/ 44 h 54"/>
                  <a:gd name="T48" fmla="*/ 54 w 54"/>
                  <a:gd name="T49" fmla="*/ 34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20"/>
                    </a:lnTo>
                    <a:lnTo>
                      <a:pt x="47" y="10"/>
                    </a:lnTo>
                    <a:lnTo>
                      <a:pt x="44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13" y="47"/>
                    </a:lnTo>
                    <a:lnTo>
                      <a:pt x="20" y="51"/>
                    </a:lnTo>
                    <a:lnTo>
                      <a:pt x="27" y="54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4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Freeform 1351">
                <a:extLst>
                  <a:ext uri="{FF2B5EF4-FFF2-40B4-BE49-F238E27FC236}">
                    <a16:creationId xmlns:a16="http://schemas.microsoft.com/office/drawing/2014/main" id="{DF8799E1-B494-C845-9232-25E72F4DA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890"/>
                <a:ext cx="46" cy="51"/>
              </a:xfrm>
              <a:custGeom>
                <a:avLst/>
                <a:gdLst>
                  <a:gd name="T0" fmla="*/ 55 w 55"/>
                  <a:gd name="T1" fmla="*/ 27 h 51"/>
                  <a:gd name="T2" fmla="*/ 55 w 55"/>
                  <a:gd name="T3" fmla="*/ 27 h 51"/>
                  <a:gd name="T4" fmla="*/ 55 w 55"/>
                  <a:gd name="T5" fmla="*/ 17 h 51"/>
                  <a:gd name="T6" fmla="*/ 51 w 55"/>
                  <a:gd name="T7" fmla="*/ 10 h 51"/>
                  <a:gd name="T8" fmla="*/ 44 w 55"/>
                  <a:gd name="T9" fmla="*/ 3 h 51"/>
                  <a:gd name="T10" fmla="*/ 38 w 55"/>
                  <a:gd name="T11" fmla="*/ 0 h 51"/>
                  <a:gd name="T12" fmla="*/ 38 w 55"/>
                  <a:gd name="T13" fmla="*/ 0 h 51"/>
                  <a:gd name="T14" fmla="*/ 27 w 55"/>
                  <a:gd name="T15" fmla="*/ 0 h 51"/>
                  <a:gd name="T16" fmla="*/ 21 w 55"/>
                  <a:gd name="T17" fmla="*/ 0 h 51"/>
                  <a:gd name="T18" fmla="*/ 14 w 55"/>
                  <a:gd name="T19" fmla="*/ 3 h 51"/>
                  <a:gd name="T20" fmla="*/ 7 w 55"/>
                  <a:gd name="T21" fmla="*/ 10 h 51"/>
                  <a:gd name="T22" fmla="*/ 7 w 55"/>
                  <a:gd name="T23" fmla="*/ 10 h 51"/>
                  <a:gd name="T24" fmla="*/ 4 w 55"/>
                  <a:gd name="T25" fmla="*/ 17 h 51"/>
                  <a:gd name="T26" fmla="*/ 0 w 55"/>
                  <a:gd name="T27" fmla="*/ 27 h 51"/>
                  <a:gd name="T28" fmla="*/ 4 w 55"/>
                  <a:gd name="T29" fmla="*/ 34 h 51"/>
                  <a:gd name="T30" fmla="*/ 7 w 55"/>
                  <a:gd name="T31" fmla="*/ 41 h 51"/>
                  <a:gd name="T32" fmla="*/ 7 w 55"/>
                  <a:gd name="T33" fmla="*/ 41 h 51"/>
                  <a:gd name="T34" fmla="*/ 14 w 55"/>
                  <a:gd name="T35" fmla="*/ 48 h 51"/>
                  <a:gd name="T36" fmla="*/ 21 w 55"/>
                  <a:gd name="T37" fmla="*/ 51 h 51"/>
                  <a:gd name="T38" fmla="*/ 27 w 55"/>
                  <a:gd name="T39" fmla="*/ 51 h 51"/>
                  <a:gd name="T40" fmla="*/ 38 w 55"/>
                  <a:gd name="T41" fmla="*/ 51 h 51"/>
                  <a:gd name="T42" fmla="*/ 38 w 55"/>
                  <a:gd name="T43" fmla="*/ 51 h 51"/>
                  <a:gd name="T44" fmla="*/ 44 w 55"/>
                  <a:gd name="T45" fmla="*/ 48 h 51"/>
                  <a:gd name="T46" fmla="*/ 51 w 55"/>
                  <a:gd name="T47" fmla="*/ 41 h 51"/>
                  <a:gd name="T48" fmla="*/ 55 w 55"/>
                  <a:gd name="T49" fmla="*/ 34 h 51"/>
                  <a:gd name="T50" fmla="*/ 55 w 55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1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17"/>
                    </a:lnTo>
                    <a:lnTo>
                      <a:pt x="51" y="10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8"/>
                    </a:lnTo>
                    <a:lnTo>
                      <a:pt x="21" y="51"/>
                    </a:lnTo>
                    <a:lnTo>
                      <a:pt x="27" y="51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4" y="48"/>
                    </a:lnTo>
                    <a:lnTo>
                      <a:pt x="51" y="41"/>
                    </a:lnTo>
                    <a:lnTo>
                      <a:pt x="55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Freeform 1352">
                <a:extLst>
                  <a:ext uri="{FF2B5EF4-FFF2-40B4-BE49-F238E27FC236}">
                    <a16:creationId xmlns:a16="http://schemas.microsoft.com/office/drawing/2014/main" id="{3CB8F9A4-7D7F-4246-90AA-119E9A6A8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" y="928"/>
                <a:ext cx="8" cy="51"/>
              </a:xfrm>
              <a:custGeom>
                <a:avLst/>
                <a:gdLst>
                  <a:gd name="T0" fmla="*/ 54 w 54"/>
                  <a:gd name="T1" fmla="*/ 27 h 51"/>
                  <a:gd name="T2" fmla="*/ 54 w 54"/>
                  <a:gd name="T3" fmla="*/ 27 h 51"/>
                  <a:gd name="T4" fmla="*/ 54 w 54"/>
                  <a:gd name="T5" fmla="*/ 17 h 51"/>
                  <a:gd name="T6" fmla="*/ 50 w 54"/>
                  <a:gd name="T7" fmla="*/ 11 h 51"/>
                  <a:gd name="T8" fmla="*/ 44 w 54"/>
                  <a:gd name="T9" fmla="*/ 4 h 51"/>
                  <a:gd name="T10" fmla="*/ 37 w 54"/>
                  <a:gd name="T11" fmla="*/ 0 h 51"/>
                  <a:gd name="T12" fmla="*/ 37 w 54"/>
                  <a:gd name="T13" fmla="*/ 0 h 51"/>
                  <a:gd name="T14" fmla="*/ 27 w 54"/>
                  <a:gd name="T15" fmla="*/ 0 h 51"/>
                  <a:gd name="T16" fmla="*/ 20 w 54"/>
                  <a:gd name="T17" fmla="*/ 0 h 51"/>
                  <a:gd name="T18" fmla="*/ 13 w 54"/>
                  <a:gd name="T19" fmla="*/ 4 h 51"/>
                  <a:gd name="T20" fmla="*/ 6 w 54"/>
                  <a:gd name="T21" fmla="*/ 11 h 51"/>
                  <a:gd name="T22" fmla="*/ 6 w 54"/>
                  <a:gd name="T23" fmla="*/ 11 h 51"/>
                  <a:gd name="T24" fmla="*/ 3 w 54"/>
                  <a:gd name="T25" fmla="*/ 17 h 51"/>
                  <a:gd name="T26" fmla="*/ 0 w 54"/>
                  <a:gd name="T27" fmla="*/ 27 h 51"/>
                  <a:gd name="T28" fmla="*/ 3 w 54"/>
                  <a:gd name="T29" fmla="*/ 34 h 51"/>
                  <a:gd name="T30" fmla="*/ 6 w 54"/>
                  <a:gd name="T31" fmla="*/ 41 h 51"/>
                  <a:gd name="T32" fmla="*/ 6 w 54"/>
                  <a:gd name="T33" fmla="*/ 41 h 51"/>
                  <a:gd name="T34" fmla="*/ 13 w 54"/>
                  <a:gd name="T35" fmla="*/ 48 h 51"/>
                  <a:gd name="T36" fmla="*/ 20 w 54"/>
                  <a:gd name="T37" fmla="*/ 51 h 51"/>
                  <a:gd name="T38" fmla="*/ 27 w 54"/>
                  <a:gd name="T39" fmla="*/ 51 h 51"/>
                  <a:gd name="T40" fmla="*/ 37 w 54"/>
                  <a:gd name="T41" fmla="*/ 51 h 51"/>
                  <a:gd name="T42" fmla="*/ 37 w 54"/>
                  <a:gd name="T43" fmla="*/ 51 h 51"/>
                  <a:gd name="T44" fmla="*/ 44 w 54"/>
                  <a:gd name="T45" fmla="*/ 48 h 51"/>
                  <a:gd name="T46" fmla="*/ 50 w 54"/>
                  <a:gd name="T47" fmla="*/ 41 h 51"/>
                  <a:gd name="T48" fmla="*/ 54 w 54"/>
                  <a:gd name="T49" fmla="*/ 34 h 51"/>
                  <a:gd name="T50" fmla="*/ 54 w 54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17"/>
                    </a:lnTo>
                    <a:lnTo>
                      <a:pt x="50" y="11"/>
                    </a:lnTo>
                    <a:lnTo>
                      <a:pt x="44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3" y="17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13" y="48"/>
                    </a:lnTo>
                    <a:lnTo>
                      <a:pt x="20" y="51"/>
                    </a:lnTo>
                    <a:lnTo>
                      <a:pt x="27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8"/>
                    </a:lnTo>
                    <a:lnTo>
                      <a:pt x="50" y="41"/>
                    </a:lnTo>
                    <a:lnTo>
                      <a:pt x="54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Freeform 1353">
                <a:extLst>
                  <a:ext uri="{FF2B5EF4-FFF2-40B4-BE49-F238E27FC236}">
                    <a16:creationId xmlns:a16="http://schemas.microsoft.com/office/drawing/2014/main" id="{2FA04BDC-3263-9D46-802A-0D28C76DC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1025"/>
                <a:ext cx="52" cy="54"/>
              </a:xfrm>
              <a:custGeom>
                <a:avLst/>
                <a:gdLst>
                  <a:gd name="T0" fmla="*/ 51 w 51"/>
                  <a:gd name="T1" fmla="*/ 28 h 55"/>
                  <a:gd name="T2" fmla="*/ 51 w 51"/>
                  <a:gd name="T3" fmla="*/ 28 h 55"/>
                  <a:gd name="T4" fmla="*/ 51 w 51"/>
                  <a:gd name="T5" fmla="*/ 17 h 55"/>
                  <a:gd name="T6" fmla="*/ 47 w 51"/>
                  <a:gd name="T7" fmla="*/ 11 h 55"/>
                  <a:gd name="T8" fmla="*/ 41 w 51"/>
                  <a:gd name="T9" fmla="*/ 4 h 55"/>
                  <a:gd name="T10" fmla="*/ 34 w 51"/>
                  <a:gd name="T11" fmla="*/ 0 h 55"/>
                  <a:gd name="T12" fmla="*/ 34 w 51"/>
                  <a:gd name="T13" fmla="*/ 0 h 55"/>
                  <a:gd name="T14" fmla="*/ 24 w 51"/>
                  <a:gd name="T15" fmla="*/ 0 h 55"/>
                  <a:gd name="T16" fmla="*/ 17 w 51"/>
                  <a:gd name="T17" fmla="*/ 0 h 55"/>
                  <a:gd name="T18" fmla="*/ 10 w 51"/>
                  <a:gd name="T19" fmla="*/ 4 h 55"/>
                  <a:gd name="T20" fmla="*/ 3 w 51"/>
                  <a:gd name="T21" fmla="*/ 11 h 55"/>
                  <a:gd name="T22" fmla="*/ 3 w 51"/>
                  <a:gd name="T23" fmla="*/ 11 h 55"/>
                  <a:gd name="T24" fmla="*/ 0 w 51"/>
                  <a:gd name="T25" fmla="*/ 17 h 55"/>
                  <a:gd name="T26" fmla="*/ 0 w 51"/>
                  <a:gd name="T27" fmla="*/ 28 h 55"/>
                  <a:gd name="T28" fmla="*/ 0 w 51"/>
                  <a:gd name="T29" fmla="*/ 34 h 55"/>
                  <a:gd name="T30" fmla="*/ 3 w 51"/>
                  <a:gd name="T31" fmla="*/ 41 h 55"/>
                  <a:gd name="T32" fmla="*/ 3 w 51"/>
                  <a:gd name="T33" fmla="*/ 41 h 55"/>
                  <a:gd name="T34" fmla="*/ 10 w 51"/>
                  <a:gd name="T35" fmla="*/ 48 h 55"/>
                  <a:gd name="T36" fmla="*/ 17 w 51"/>
                  <a:gd name="T37" fmla="*/ 51 h 55"/>
                  <a:gd name="T38" fmla="*/ 24 w 51"/>
                  <a:gd name="T39" fmla="*/ 55 h 55"/>
                  <a:gd name="T40" fmla="*/ 34 w 51"/>
                  <a:gd name="T41" fmla="*/ 51 h 55"/>
                  <a:gd name="T42" fmla="*/ 34 w 51"/>
                  <a:gd name="T43" fmla="*/ 51 h 55"/>
                  <a:gd name="T44" fmla="*/ 41 w 51"/>
                  <a:gd name="T45" fmla="*/ 48 h 55"/>
                  <a:gd name="T46" fmla="*/ 47 w 51"/>
                  <a:gd name="T47" fmla="*/ 41 h 55"/>
                  <a:gd name="T48" fmla="*/ 51 w 51"/>
                  <a:gd name="T49" fmla="*/ 34 h 55"/>
                  <a:gd name="T50" fmla="*/ 51 w 51"/>
                  <a:gd name="T5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5">
                    <a:moveTo>
                      <a:pt x="51" y="28"/>
                    </a:moveTo>
                    <a:lnTo>
                      <a:pt x="51" y="28"/>
                    </a:lnTo>
                    <a:lnTo>
                      <a:pt x="51" y="17"/>
                    </a:lnTo>
                    <a:lnTo>
                      <a:pt x="47" y="11"/>
                    </a:lnTo>
                    <a:lnTo>
                      <a:pt x="41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4" y="55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7" y="41"/>
                    </a:lnTo>
                    <a:lnTo>
                      <a:pt x="51" y="34"/>
                    </a:lnTo>
                    <a:lnTo>
                      <a:pt x="51" y="28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Freeform 1354">
                <a:extLst>
                  <a:ext uri="{FF2B5EF4-FFF2-40B4-BE49-F238E27FC236}">
                    <a16:creationId xmlns:a16="http://schemas.microsoft.com/office/drawing/2014/main" id="{89F661F3-937C-764D-A85C-5D6E403D2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043"/>
                <a:ext cx="22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0 w 54"/>
                  <a:gd name="T5" fmla="*/ 20 h 54"/>
                  <a:gd name="T6" fmla="*/ 47 w 54"/>
                  <a:gd name="T7" fmla="*/ 10 h 54"/>
                  <a:gd name="T8" fmla="*/ 44 w 54"/>
                  <a:gd name="T9" fmla="*/ 7 h 54"/>
                  <a:gd name="T10" fmla="*/ 34 w 54"/>
                  <a:gd name="T11" fmla="*/ 3 h 54"/>
                  <a:gd name="T12" fmla="*/ 34 w 54"/>
                  <a:gd name="T13" fmla="*/ 3 h 54"/>
                  <a:gd name="T14" fmla="*/ 27 w 54"/>
                  <a:gd name="T15" fmla="*/ 0 h 54"/>
                  <a:gd name="T16" fmla="*/ 20 w 54"/>
                  <a:gd name="T17" fmla="*/ 3 h 54"/>
                  <a:gd name="T18" fmla="*/ 10 w 54"/>
                  <a:gd name="T19" fmla="*/ 7 h 54"/>
                  <a:gd name="T20" fmla="*/ 6 w 54"/>
                  <a:gd name="T21" fmla="*/ 10 h 54"/>
                  <a:gd name="T22" fmla="*/ 6 w 54"/>
                  <a:gd name="T23" fmla="*/ 10 h 54"/>
                  <a:gd name="T24" fmla="*/ 3 w 54"/>
                  <a:gd name="T25" fmla="*/ 20 h 54"/>
                  <a:gd name="T26" fmla="*/ 0 w 54"/>
                  <a:gd name="T27" fmla="*/ 27 h 54"/>
                  <a:gd name="T28" fmla="*/ 3 w 54"/>
                  <a:gd name="T29" fmla="*/ 34 h 54"/>
                  <a:gd name="T30" fmla="*/ 6 w 54"/>
                  <a:gd name="T31" fmla="*/ 44 h 54"/>
                  <a:gd name="T32" fmla="*/ 6 w 54"/>
                  <a:gd name="T33" fmla="*/ 44 h 54"/>
                  <a:gd name="T34" fmla="*/ 10 w 54"/>
                  <a:gd name="T35" fmla="*/ 47 h 54"/>
                  <a:gd name="T36" fmla="*/ 20 w 54"/>
                  <a:gd name="T37" fmla="*/ 51 h 54"/>
                  <a:gd name="T38" fmla="*/ 27 w 54"/>
                  <a:gd name="T39" fmla="*/ 54 h 54"/>
                  <a:gd name="T40" fmla="*/ 34 w 54"/>
                  <a:gd name="T41" fmla="*/ 51 h 54"/>
                  <a:gd name="T42" fmla="*/ 34 w 54"/>
                  <a:gd name="T43" fmla="*/ 51 h 54"/>
                  <a:gd name="T44" fmla="*/ 44 w 54"/>
                  <a:gd name="T45" fmla="*/ 47 h 54"/>
                  <a:gd name="T46" fmla="*/ 47 w 54"/>
                  <a:gd name="T47" fmla="*/ 44 h 54"/>
                  <a:gd name="T48" fmla="*/ 50 w 54"/>
                  <a:gd name="T49" fmla="*/ 34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0" y="20"/>
                    </a:lnTo>
                    <a:lnTo>
                      <a:pt x="47" y="10"/>
                    </a:lnTo>
                    <a:lnTo>
                      <a:pt x="44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7" y="0"/>
                    </a:lnTo>
                    <a:lnTo>
                      <a:pt x="20" y="3"/>
                    </a:lnTo>
                    <a:lnTo>
                      <a:pt x="10" y="7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20" y="51"/>
                    </a:lnTo>
                    <a:lnTo>
                      <a:pt x="27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8" name="Freeform 1355">
                <a:extLst>
                  <a:ext uri="{FF2B5EF4-FFF2-40B4-BE49-F238E27FC236}">
                    <a16:creationId xmlns:a16="http://schemas.microsoft.com/office/drawing/2014/main" id="{E780A583-2FCA-E145-A5DA-5DC788D1B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1337"/>
                <a:ext cx="46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1 w 54"/>
                  <a:gd name="T5" fmla="*/ 20 h 54"/>
                  <a:gd name="T6" fmla="*/ 47 w 54"/>
                  <a:gd name="T7" fmla="*/ 10 h 54"/>
                  <a:gd name="T8" fmla="*/ 41 w 54"/>
                  <a:gd name="T9" fmla="*/ 7 h 54"/>
                  <a:gd name="T10" fmla="*/ 34 w 54"/>
                  <a:gd name="T11" fmla="*/ 3 h 54"/>
                  <a:gd name="T12" fmla="*/ 34 w 54"/>
                  <a:gd name="T13" fmla="*/ 3 h 54"/>
                  <a:gd name="T14" fmla="*/ 27 w 54"/>
                  <a:gd name="T15" fmla="*/ 0 h 54"/>
                  <a:gd name="T16" fmla="*/ 17 w 54"/>
                  <a:gd name="T17" fmla="*/ 3 h 54"/>
                  <a:gd name="T18" fmla="*/ 10 w 54"/>
                  <a:gd name="T19" fmla="*/ 7 h 54"/>
                  <a:gd name="T20" fmla="*/ 3 w 54"/>
                  <a:gd name="T21" fmla="*/ 10 h 54"/>
                  <a:gd name="T22" fmla="*/ 3 w 54"/>
                  <a:gd name="T23" fmla="*/ 10 h 54"/>
                  <a:gd name="T24" fmla="*/ 0 w 54"/>
                  <a:gd name="T25" fmla="*/ 20 h 54"/>
                  <a:gd name="T26" fmla="*/ 0 w 54"/>
                  <a:gd name="T27" fmla="*/ 27 h 54"/>
                  <a:gd name="T28" fmla="*/ 0 w 54"/>
                  <a:gd name="T29" fmla="*/ 34 h 54"/>
                  <a:gd name="T30" fmla="*/ 3 w 54"/>
                  <a:gd name="T31" fmla="*/ 44 h 54"/>
                  <a:gd name="T32" fmla="*/ 3 w 54"/>
                  <a:gd name="T33" fmla="*/ 44 h 54"/>
                  <a:gd name="T34" fmla="*/ 10 w 54"/>
                  <a:gd name="T35" fmla="*/ 47 h 54"/>
                  <a:gd name="T36" fmla="*/ 17 w 54"/>
                  <a:gd name="T37" fmla="*/ 51 h 54"/>
                  <a:gd name="T38" fmla="*/ 27 w 54"/>
                  <a:gd name="T39" fmla="*/ 54 h 54"/>
                  <a:gd name="T40" fmla="*/ 34 w 54"/>
                  <a:gd name="T41" fmla="*/ 51 h 54"/>
                  <a:gd name="T42" fmla="*/ 34 w 54"/>
                  <a:gd name="T43" fmla="*/ 51 h 54"/>
                  <a:gd name="T44" fmla="*/ 41 w 54"/>
                  <a:gd name="T45" fmla="*/ 47 h 54"/>
                  <a:gd name="T46" fmla="*/ 47 w 54"/>
                  <a:gd name="T47" fmla="*/ 44 h 54"/>
                  <a:gd name="T48" fmla="*/ 51 w 54"/>
                  <a:gd name="T49" fmla="*/ 34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20"/>
                    </a:lnTo>
                    <a:lnTo>
                      <a:pt x="47" y="10"/>
                    </a:lnTo>
                    <a:lnTo>
                      <a:pt x="41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7" y="0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47"/>
                    </a:lnTo>
                    <a:lnTo>
                      <a:pt x="17" y="51"/>
                    </a:lnTo>
                    <a:lnTo>
                      <a:pt x="27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7"/>
                    </a:lnTo>
                    <a:lnTo>
                      <a:pt x="47" y="44"/>
                    </a:lnTo>
                    <a:lnTo>
                      <a:pt x="51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Freeform 1356">
                <a:extLst>
                  <a:ext uri="{FF2B5EF4-FFF2-40B4-BE49-F238E27FC236}">
                    <a16:creationId xmlns:a16="http://schemas.microsoft.com/office/drawing/2014/main" id="{DF924B74-E985-CA42-B793-C1C810140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1409"/>
                <a:ext cx="30" cy="56"/>
              </a:xfrm>
              <a:custGeom>
                <a:avLst/>
                <a:gdLst>
                  <a:gd name="T0" fmla="*/ 54 w 54"/>
                  <a:gd name="T1" fmla="*/ 28 h 55"/>
                  <a:gd name="T2" fmla="*/ 54 w 54"/>
                  <a:gd name="T3" fmla="*/ 28 h 55"/>
                  <a:gd name="T4" fmla="*/ 51 w 54"/>
                  <a:gd name="T5" fmla="*/ 17 h 55"/>
                  <a:gd name="T6" fmla="*/ 47 w 54"/>
                  <a:gd name="T7" fmla="*/ 11 h 55"/>
                  <a:gd name="T8" fmla="*/ 40 w 54"/>
                  <a:gd name="T9" fmla="*/ 7 h 55"/>
                  <a:gd name="T10" fmla="*/ 34 w 54"/>
                  <a:gd name="T11" fmla="*/ 0 h 55"/>
                  <a:gd name="T12" fmla="*/ 34 w 54"/>
                  <a:gd name="T13" fmla="*/ 0 h 55"/>
                  <a:gd name="T14" fmla="*/ 27 w 54"/>
                  <a:gd name="T15" fmla="*/ 0 h 55"/>
                  <a:gd name="T16" fmla="*/ 17 w 54"/>
                  <a:gd name="T17" fmla="*/ 0 h 55"/>
                  <a:gd name="T18" fmla="*/ 10 w 54"/>
                  <a:gd name="T19" fmla="*/ 7 h 55"/>
                  <a:gd name="T20" fmla="*/ 3 w 54"/>
                  <a:gd name="T21" fmla="*/ 11 h 55"/>
                  <a:gd name="T22" fmla="*/ 3 w 54"/>
                  <a:gd name="T23" fmla="*/ 11 h 55"/>
                  <a:gd name="T24" fmla="*/ 0 w 54"/>
                  <a:gd name="T25" fmla="*/ 21 h 55"/>
                  <a:gd name="T26" fmla="*/ 0 w 54"/>
                  <a:gd name="T27" fmla="*/ 28 h 55"/>
                  <a:gd name="T28" fmla="*/ 0 w 54"/>
                  <a:gd name="T29" fmla="*/ 34 h 55"/>
                  <a:gd name="T30" fmla="*/ 3 w 54"/>
                  <a:gd name="T31" fmla="*/ 45 h 55"/>
                  <a:gd name="T32" fmla="*/ 3 w 54"/>
                  <a:gd name="T33" fmla="*/ 45 h 55"/>
                  <a:gd name="T34" fmla="*/ 10 w 54"/>
                  <a:gd name="T35" fmla="*/ 48 h 55"/>
                  <a:gd name="T36" fmla="*/ 17 w 54"/>
                  <a:gd name="T37" fmla="*/ 51 h 55"/>
                  <a:gd name="T38" fmla="*/ 27 w 54"/>
                  <a:gd name="T39" fmla="*/ 55 h 55"/>
                  <a:gd name="T40" fmla="*/ 34 w 54"/>
                  <a:gd name="T41" fmla="*/ 51 h 55"/>
                  <a:gd name="T42" fmla="*/ 34 w 54"/>
                  <a:gd name="T43" fmla="*/ 51 h 55"/>
                  <a:gd name="T44" fmla="*/ 40 w 54"/>
                  <a:gd name="T45" fmla="*/ 48 h 55"/>
                  <a:gd name="T46" fmla="*/ 47 w 54"/>
                  <a:gd name="T47" fmla="*/ 45 h 55"/>
                  <a:gd name="T48" fmla="*/ 51 w 54"/>
                  <a:gd name="T49" fmla="*/ 34 h 55"/>
                  <a:gd name="T50" fmla="*/ 54 w 54"/>
                  <a:gd name="T5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5">
                    <a:moveTo>
                      <a:pt x="54" y="28"/>
                    </a:moveTo>
                    <a:lnTo>
                      <a:pt x="54" y="28"/>
                    </a:lnTo>
                    <a:lnTo>
                      <a:pt x="51" y="17"/>
                    </a:lnTo>
                    <a:lnTo>
                      <a:pt x="47" y="11"/>
                    </a:lnTo>
                    <a:lnTo>
                      <a:pt x="40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7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7" y="55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0" y="48"/>
                    </a:lnTo>
                    <a:lnTo>
                      <a:pt x="47" y="45"/>
                    </a:lnTo>
                    <a:lnTo>
                      <a:pt x="51" y="34"/>
                    </a:lnTo>
                    <a:lnTo>
                      <a:pt x="54" y="28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" name="Freeform 1357">
                <a:extLst>
                  <a:ext uri="{FF2B5EF4-FFF2-40B4-BE49-F238E27FC236}">
                    <a16:creationId xmlns:a16="http://schemas.microsoft.com/office/drawing/2014/main" id="{96A2CF93-23BC-434D-850B-38BC133B5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842"/>
                <a:ext cx="54" cy="51"/>
              </a:xfrm>
              <a:custGeom>
                <a:avLst/>
                <a:gdLst>
                  <a:gd name="T0" fmla="*/ 54 w 54"/>
                  <a:gd name="T1" fmla="*/ 27 h 50"/>
                  <a:gd name="T2" fmla="*/ 54 w 54"/>
                  <a:gd name="T3" fmla="*/ 27 h 50"/>
                  <a:gd name="T4" fmla="*/ 51 w 54"/>
                  <a:gd name="T5" fmla="*/ 17 h 50"/>
                  <a:gd name="T6" fmla="*/ 48 w 54"/>
                  <a:gd name="T7" fmla="*/ 10 h 50"/>
                  <a:gd name="T8" fmla="*/ 44 w 54"/>
                  <a:gd name="T9" fmla="*/ 3 h 50"/>
                  <a:gd name="T10" fmla="*/ 34 w 54"/>
                  <a:gd name="T11" fmla="*/ 0 h 50"/>
                  <a:gd name="T12" fmla="*/ 34 w 54"/>
                  <a:gd name="T13" fmla="*/ 0 h 50"/>
                  <a:gd name="T14" fmla="*/ 27 w 54"/>
                  <a:gd name="T15" fmla="*/ 0 h 50"/>
                  <a:gd name="T16" fmla="*/ 17 w 54"/>
                  <a:gd name="T17" fmla="*/ 0 h 50"/>
                  <a:gd name="T18" fmla="*/ 10 w 54"/>
                  <a:gd name="T19" fmla="*/ 3 h 50"/>
                  <a:gd name="T20" fmla="*/ 7 w 54"/>
                  <a:gd name="T21" fmla="*/ 10 h 50"/>
                  <a:gd name="T22" fmla="*/ 7 w 54"/>
                  <a:gd name="T23" fmla="*/ 10 h 50"/>
                  <a:gd name="T24" fmla="*/ 0 w 54"/>
                  <a:gd name="T25" fmla="*/ 17 h 50"/>
                  <a:gd name="T26" fmla="*/ 0 w 54"/>
                  <a:gd name="T27" fmla="*/ 27 h 50"/>
                  <a:gd name="T28" fmla="*/ 0 w 54"/>
                  <a:gd name="T29" fmla="*/ 34 h 50"/>
                  <a:gd name="T30" fmla="*/ 7 w 54"/>
                  <a:gd name="T31" fmla="*/ 40 h 50"/>
                  <a:gd name="T32" fmla="*/ 7 w 54"/>
                  <a:gd name="T33" fmla="*/ 40 h 50"/>
                  <a:gd name="T34" fmla="*/ 10 w 54"/>
                  <a:gd name="T35" fmla="*/ 47 h 50"/>
                  <a:gd name="T36" fmla="*/ 17 w 54"/>
                  <a:gd name="T37" fmla="*/ 50 h 50"/>
                  <a:gd name="T38" fmla="*/ 27 w 54"/>
                  <a:gd name="T39" fmla="*/ 50 h 50"/>
                  <a:gd name="T40" fmla="*/ 34 w 54"/>
                  <a:gd name="T41" fmla="*/ 50 h 50"/>
                  <a:gd name="T42" fmla="*/ 34 w 54"/>
                  <a:gd name="T43" fmla="*/ 50 h 50"/>
                  <a:gd name="T44" fmla="*/ 44 w 54"/>
                  <a:gd name="T45" fmla="*/ 47 h 50"/>
                  <a:gd name="T46" fmla="*/ 48 w 54"/>
                  <a:gd name="T47" fmla="*/ 40 h 50"/>
                  <a:gd name="T48" fmla="*/ 51 w 54"/>
                  <a:gd name="T49" fmla="*/ 34 h 50"/>
                  <a:gd name="T50" fmla="*/ 54 w 54"/>
                  <a:gd name="T51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0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4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10" y="47"/>
                    </a:lnTo>
                    <a:lnTo>
                      <a:pt x="17" y="50"/>
                    </a:lnTo>
                    <a:lnTo>
                      <a:pt x="27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44" y="47"/>
                    </a:lnTo>
                    <a:lnTo>
                      <a:pt x="48" y="40"/>
                    </a:lnTo>
                    <a:lnTo>
                      <a:pt x="51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Freeform 1358">
                <a:extLst>
                  <a:ext uri="{FF2B5EF4-FFF2-40B4-BE49-F238E27FC236}">
                    <a16:creationId xmlns:a16="http://schemas.microsoft.com/office/drawing/2014/main" id="{EA303CCB-965B-E94F-8811-97E450CF6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1880"/>
                <a:ext cx="8" cy="51"/>
              </a:xfrm>
              <a:custGeom>
                <a:avLst/>
                <a:gdLst>
                  <a:gd name="T0" fmla="*/ 54 w 54"/>
                  <a:gd name="T1" fmla="*/ 27 h 51"/>
                  <a:gd name="T2" fmla="*/ 54 w 54"/>
                  <a:gd name="T3" fmla="*/ 27 h 51"/>
                  <a:gd name="T4" fmla="*/ 51 w 54"/>
                  <a:gd name="T5" fmla="*/ 17 h 51"/>
                  <a:gd name="T6" fmla="*/ 47 w 54"/>
                  <a:gd name="T7" fmla="*/ 10 h 51"/>
                  <a:gd name="T8" fmla="*/ 40 w 54"/>
                  <a:gd name="T9" fmla="*/ 3 h 51"/>
                  <a:gd name="T10" fmla="*/ 34 w 54"/>
                  <a:gd name="T11" fmla="*/ 0 h 51"/>
                  <a:gd name="T12" fmla="*/ 34 w 54"/>
                  <a:gd name="T13" fmla="*/ 0 h 51"/>
                  <a:gd name="T14" fmla="*/ 27 w 54"/>
                  <a:gd name="T15" fmla="*/ 0 h 51"/>
                  <a:gd name="T16" fmla="*/ 17 w 54"/>
                  <a:gd name="T17" fmla="*/ 0 h 51"/>
                  <a:gd name="T18" fmla="*/ 10 w 54"/>
                  <a:gd name="T19" fmla="*/ 3 h 51"/>
                  <a:gd name="T20" fmla="*/ 3 w 54"/>
                  <a:gd name="T21" fmla="*/ 10 h 51"/>
                  <a:gd name="T22" fmla="*/ 3 w 54"/>
                  <a:gd name="T23" fmla="*/ 10 h 51"/>
                  <a:gd name="T24" fmla="*/ 0 w 54"/>
                  <a:gd name="T25" fmla="*/ 17 h 51"/>
                  <a:gd name="T26" fmla="*/ 0 w 54"/>
                  <a:gd name="T27" fmla="*/ 27 h 51"/>
                  <a:gd name="T28" fmla="*/ 0 w 54"/>
                  <a:gd name="T29" fmla="*/ 34 h 51"/>
                  <a:gd name="T30" fmla="*/ 3 w 54"/>
                  <a:gd name="T31" fmla="*/ 41 h 51"/>
                  <a:gd name="T32" fmla="*/ 3 w 54"/>
                  <a:gd name="T33" fmla="*/ 41 h 51"/>
                  <a:gd name="T34" fmla="*/ 10 w 54"/>
                  <a:gd name="T35" fmla="*/ 47 h 51"/>
                  <a:gd name="T36" fmla="*/ 17 w 54"/>
                  <a:gd name="T37" fmla="*/ 51 h 51"/>
                  <a:gd name="T38" fmla="*/ 27 w 54"/>
                  <a:gd name="T39" fmla="*/ 51 h 51"/>
                  <a:gd name="T40" fmla="*/ 34 w 54"/>
                  <a:gd name="T41" fmla="*/ 51 h 51"/>
                  <a:gd name="T42" fmla="*/ 34 w 54"/>
                  <a:gd name="T43" fmla="*/ 51 h 51"/>
                  <a:gd name="T44" fmla="*/ 40 w 54"/>
                  <a:gd name="T45" fmla="*/ 47 h 51"/>
                  <a:gd name="T46" fmla="*/ 47 w 54"/>
                  <a:gd name="T47" fmla="*/ 41 h 51"/>
                  <a:gd name="T48" fmla="*/ 51 w 54"/>
                  <a:gd name="T49" fmla="*/ 34 h 51"/>
                  <a:gd name="T50" fmla="*/ 54 w 54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0" y="47"/>
                    </a:lnTo>
                    <a:lnTo>
                      <a:pt x="17" y="51"/>
                    </a:lnTo>
                    <a:lnTo>
                      <a:pt x="27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0" y="47"/>
                    </a:lnTo>
                    <a:lnTo>
                      <a:pt x="47" y="41"/>
                    </a:lnTo>
                    <a:lnTo>
                      <a:pt x="51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Freeform 1359">
                <a:extLst>
                  <a:ext uri="{FF2B5EF4-FFF2-40B4-BE49-F238E27FC236}">
                    <a16:creationId xmlns:a16="http://schemas.microsoft.com/office/drawing/2014/main" id="{30457AC6-58F9-7442-9B86-DB5B24DC8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2039"/>
                <a:ext cx="10" cy="51"/>
              </a:xfrm>
              <a:custGeom>
                <a:avLst/>
                <a:gdLst>
                  <a:gd name="T0" fmla="*/ 55 w 55"/>
                  <a:gd name="T1" fmla="*/ 28 h 51"/>
                  <a:gd name="T2" fmla="*/ 55 w 55"/>
                  <a:gd name="T3" fmla="*/ 28 h 51"/>
                  <a:gd name="T4" fmla="*/ 51 w 55"/>
                  <a:gd name="T5" fmla="*/ 17 h 51"/>
                  <a:gd name="T6" fmla="*/ 48 w 55"/>
                  <a:gd name="T7" fmla="*/ 11 h 51"/>
                  <a:gd name="T8" fmla="*/ 44 w 55"/>
                  <a:gd name="T9" fmla="*/ 4 h 51"/>
                  <a:gd name="T10" fmla="*/ 38 w 55"/>
                  <a:gd name="T11" fmla="*/ 0 h 51"/>
                  <a:gd name="T12" fmla="*/ 38 w 55"/>
                  <a:gd name="T13" fmla="*/ 0 h 51"/>
                  <a:gd name="T14" fmla="*/ 27 w 55"/>
                  <a:gd name="T15" fmla="*/ 0 h 51"/>
                  <a:gd name="T16" fmla="*/ 21 w 55"/>
                  <a:gd name="T17" fmla="*/ 0 h 51"/>
                  <a:gd name="T18" fmla="*/ 10 w 55"/>
                  <a:gd name="T19" fmla="*/ 4 h 51"/>
                  <a:gd name="T20" fmla="*/ 7 w 55"/>
                  <a:gd name="T21" fmla="*/ 11 h 51"/>
                  <a:gd name="T22" fmla="*/ 7 w 55"/>
                  <a:gd name="T23" fmla="*/ 11 h 51"/>
                  <a:gd name="T24" fmla="*/ 4 w 55"/>
                  <a:gd name="T25" fmla="*/ 17 h 51"/>
                  <a:gd name="T26" fmla="*/ 0 w 55"/>
                  <a:gd name="T27" fmla="*/ 28 h 51"/>
                  <a:gd name="T28" fmla="*/ 4 w 55"/>
                  <a:gd name="T29" fmla="*/ 34 h 51"/>
                  <a:gd name="T30" fmla="*/ 7 w 55"/>
                  <a:gd name="T31" fmla="*/ 41 h 51"/>
                  <a:gd name="T32" fmla="*/ 7 w 55"/>
                  <a:gd name="T33" fmla="*/ 41 h 51"/>
                  <a:gd name="T34" fmla="*/ 10 w 55"/>
                  <a:gd name="T35" fmla="*/ 48 h 51"/>
                  <a:gd name="T36" fmla="*/ 21 w 55"/>
                  <a:gd name="T37" fmla="*/ 51 h 51"/>
                  <a:gd name="T38" fmla="*/ 27 w 55"/>
                  <a:gd name="T39" fmla="*/ 51 h 51"/>
                  <a:gd name="T40" fmla="*/ 38 w 55"/>
                  <a:gd name="T41" fmla="*/ 51 h 51"/>
                  <a:gd name="T42" fmla="*/ 38 w 55"/>
                  <a:gd name="T43" fmla="*/ 51 h 51"/>
                  <a:gd name="T44" fmla="*/ 44 w 55"/>
                  <a:gd name="T45" fmla="*/ 48 h 51"/>
                  <a:gd name="T46" fmla="*/ 48 w 55"/>
                  <a:gd name="T47" fmla="*/ 41 h 51"/>
                  <a:gd name="T48" fmla="*/ 51 w 55"/>
                  <a:gd name="T49" fmla="*/ 34 h 51"/>
                  <a:gd name="T50" fmla="*/ 55 w 55"/>
                  <a:gd name="T51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1">
                    <a:moveTo>
                      <a:pt x="55" y="28"/>
                    </a:moveTo>
                    <a:lnTo>
                      <a:pt x="55" y="28"/>
                    </a:lnTo>
                    <a:lnTo>
                      <a:pt x="51" y="17"/>
                    </a:lnTo>
                    <a:lnTo>
                      <a:pt x="48" y="11"/>
                    </a:lnTo>
                    <a:lnTo>
                      <a:pt x="44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0" y="4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0" y="48"/>
                    </a:lnTo>
                    <a:lnTo>
                      <a:pt x="21" y="51"/>
                    </a:lnTo>
                    <a:lnTo>
                      <a:pt x="27" y="51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4" y="48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5" y="28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Freeform 1360">
                <a:extLst>
                  <a:ext uri="{FF2B5EF4-FFF2-40B4-BE49-F238E27FC236}">
                    <a16:creationId xmlns:a16="http://schemas.microsoft.com/office/drawing/2014/main" id="{ED704597-B1BF-E445-B91A-453F0B4C8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2136"/>
                <a:ext cx="54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1 w 54"/>
                  <a:gd name="T5" fmla="*/ 17 h 54"/>
                  <a:gd name="T6" fmla="*/ 47 w 54"/>
                  <a:gd name="T7" fmla="*/ 10 h 54"/>
                  <a:gd name="T8" fmla="*/ 40 w 54"/>
                  <a:gd name="T9" fmla="*/ 3 h 54"/>
                  <a:gd name="T10" fmla="*/ 34 w 54"/>
                  <a:gd name="T11" fmla="*/ 0 h 54"/>
                  <a:gd name="T12" fmla="*/ 34 w 54"/>
                  <a:gd name="T13" fmla="*/ 0 h 54"/>
                  <a:gd name="T14" fmla="*/ 27 w 54"/>
                  <a:gd name="T15" fmla="*/ 0 h 54"/>
                  <a:gd name="T16" fmla="*/ 17 w 54"/>
                  <a:gd name="T17" fmla="*/ 0 h 54"/>
                  <a:gd name="T18" fmla="*/ 10 w 54"/>
                  <a:gd name="T19" fmla="*/ 3 h 54"/>
                  <a:gd name="T20" fmla="*/ 7 w 54"/>
                  <a:gd name="T21" fmla="*/ 10 h 54"/>
                  <a:gd name="T22" fmla="*/ 7 w 54"/>
                  <a:gd name="T23" fmla="*/ 10 h 54"/>
                  <a:gd name="T24" fmla="*/ 0 w 54"/>
                  <a:gd name="T25" fmla="*/ 17 h 54"/>
                  <a:gd name="T26" fmla="*/ 0 w 54"/>
                  <a:gd name="T27" fmla="*/ 27 h 54"/>
                  <a:gd name="T28" fmla="*/ 0 w 54"/>
                  <a:gd name="T29" fmla="*/ 33 h 54"/>
                  <a:gd name="T30" fmla="*/ 7 w 54"/>
                  <a:gd name="T31" fmla="*/ 40 h 54"/>
                  <a:gd name="T32" fmla="*/ 7 w 54"/>
                  <a:gd name="T33" fmla="*/ 40 h 54"/>
                  <a:gd name="T34" fmla="*/ 10 w 54"/>
                  <a:gd name="T35" fmla="*/ 47 h 54"/>
                  <a:gd name="T36" fmla="*/ 17 w 54"/>
                  <a:gd name="T37" fmla="*/ 50 h 54"/>
                  <a:gd name="T38" fmla="*/ 27 w 54"/>
                  <a:gd name="T39" fmla="*/ 54 h 54"/>
                  <a:gd name="T40" fmla="*/ 34 w 54"/>
                  <a:gd name="T41" fmla="*/ 50 h 54"/>
                  <a:gd name="T42" fmla="*/ 34 w 54"/>
                  <a:gd name="T43" fmla="*/ 50 h 54"/>
                  <a:gd name="T44" fmla="*/ 40 w 54"/>
                  <a:gd name="T45" fmla="*/ 47 h 54"/>
                  <a:gd name="T46" fmla="*/ 47 w 54"/>
                  <a:gd name="T47" fmla="*/ 40 h 54"/>
                  <a:gd name="T48" fmla="*/ 51 w 54"/>
                  <a:gd name="T49" fmla="*/ 33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10" y="47"/>
                    </a:lnTo>
                    <a:lnTo>
                      <a:pt x="17" y="50"/>
                    </a:lnTo>
                    <a:lnTo>
                      <a:pt x="27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40" y="47"/>
                    </a:lnTo>
                    <a:lnTo>
                      <a:pt x="47" y="40"/>
                    </a:lnTo>
                    <a:lnTo>
                      <a:pt x="51" y="33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Freeform 1361">
                <a:extLst>
                  <a:ext uri="{FF2B5EF4-FFF2-40B4-BE49-F238E27FC236}">
                    <a16:creationId xmlns:a16="http://schemas.microsoft.com/office/drawing/2014/main" id="{A5AF04D3-DEB0-DF4D-9EBD-35FE1806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144"/>
                <a:ext cx="34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1 w 54"/>
                  <a:gd name="T5" fmla="*/ 17 h 54"/>
                  <a:gd name="T6" fmla="*/ 48 w 54"/>
                  <a:gd name="T7" fmla="*/ 10 h 54"/>
                  <a:gd name="T8" fmla="*/ 41 w 54"/>
                  <a:gd name="T9" fmla="*/ 7 h 54"/>
                  <a:gd name="T10" fmla="*/ 34 w 54"/>
                  <a:gd name="T11" fmla="*/ 0 h 54"/>
                  <a:gd name="T12" fmla="*/ 34 w 54"/>
                  <a:gd name="T13" fmla="*/ 0 h 54"/>
                  <a:gd name="T14" fmla="*/ 27 w 54"/>
                  <a:gd name="T15" fmla="*/ 0 h 54"/>
                  <a:gd name="T16" fmla="*/ 17 w 54"/>
                  <a:gd name="T17" fmla="*/ 0 h 54"/>
                  <a:gd name="T18" fmla="*/ 10 w 54"/>
                  <a:gd name="T19" fmla="*/ 3 h 54"/>
                  <a:gd name="T20" fmla="*/ 3 w 54"/>
                  <a:gd name="T21" fmla="*/ 10 h 54"/>
                  <a:gd name="T22" fmla="*/ 3 w 54"/>
                  <a:gd name="T23" fmla="*/ 10 h 54"/>
                  <a:gd name="T24" fmla="*/ 0 w 54"/>
                  <a:gd name="T25" fmla="*/ 17 h 54"/>
                  <a:gd name="T26" fmla="*/ 0 w 54"/>
                  <a:gd name="T27" fmla="*/ 27 h 54"/>
                  <a:gd name="T28" fmla="*/ 0 w 54"/>
                  <a:gd name="T29" fmla="*/ 34 h 54"/>
                  <a:gd name="T30" fmla="*/ 3 w 54"/>
                  <a:gd name="T31" fmla="*/ 40 h 54"/>
                  <a:gd name="T32" fmla="*/ 3 w 54"/>
                  <a:gd name="T33" fmla="*/ 40 h 54"/>
                  <a:gd name="T34" fmla="*/ 10 w 54"/>
                  <a:gd name="T35" fmla="*/ 47 h 54"/>
                  <a:gd name="T36" fmla="*/ 17 w 54"/>
                  <a:gd name="T37" fmla="*/ 51 h 54"/>
                  <a:gd name="T38" fmla="*/ 27 w 54"/>
                  <a:gd name="T39" fmla="*/ 54 h 54"/>
                  <a:gd name="T40" fmla="*/ 34 w 54"/>
                  <a:gd name="T41" fmla="*/ 51 h 54"/>
                  <a:gd name="T42" fmla="*/ 34 w 54"/>
                  <a:gd name="T43" fmla="*/ 51 h 54"/>
                  <a:gd name="T44" fmla="*/ 41 w 54"/>
                  <a:gd name="T45" fmla="*/ 47 h 54"/>
                  <a:gd name="T46" fmla="*/ 48 w 54"/>
                  <a:gd name="T47" fmla="*/ 40 h 54"/>
                  <a:gd name="T48" fmla="*/ 51 w 54"/>
                  <a:gd name="T49" fmla="*/ 34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10" y="47"/>
                    </a:lnTo>
                    <a:lnTo>
                      <a:pt x="17" y="51"/>
                    </a:lnTo>
                    <a:lnTo>
                      <a:pt x="27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7"/>
                    </a:lnTo>
                    <a:lnTo>
                      <a:pt x="48" y="40"/>
                    </a:lnTo>
                    <a:lnTo>
                      <a:pt x="51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Freeform 1362">
                <a:extLst>
                  <a:ext uri="{FF2B5EF4-FFF2-40B4-BE49-F238E27FC236}">
                    <a16:creationId xmlns:a16="http://schemas.microsoft.com/office/drawing/2014/main" id="{D3488D37-0E0E-6B49-AD2B-E1A48DB56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171"/>
                <a:ext cx="8" cy="51"/>
              </a:xfrm>
              <a:custGeom>
                <a:avLst/>
                <a:gdLst>
                  <a:gd name="T0" fmla="*/ 51 w 51"/>
                  <a:gd name="T1" fmla="*/ 27 h 51"/>
                  <a:gd name="T2" fmla="*/ 51 w 51"/>
                  <a:gd name="T3" fmla="*/ 27 h 51"/>
                  <a:gd name="T4" fmla="*/ 51 w 51"/>
                  <a:gd name="T5" fmla="*/ 17 h 51"/>
                  <a:gd name="T6" fmla="*/ 48 w 51"/>
                  <a:gd name="T7" fmla="*/ 10 h 51"/>
                  <a:gd name="T8" fmla="*/ 41 w 51"/>
                  <a:gd name="T9" fmla="*/ 3 h 51"/>
                  <a:gd name="T10" fmla="*/ 34 w 51"/>
                  <a:gd name="T11" fmla="*/ 0 h 51"/>
                  <a:gd name="T12" fmla="*/ 34 w 51"/>
                  <a:gd name="T13" fmla="*/ 0 h 51"/>
                  <a:gd name="T14" fmla="*/ 27 w 51"/>
                  <a:gd name="T15" fmla="*/ 0 h 51"/>
                  <a:gd name="T16" fmla="*/ 17 w 51"/>
                  <a:gd name="T17" fmla="*/ 0 h 51"/>
                  <a:gd name="T18" fmla="*/ 10 w 51"/>
                  <a:gd name="T19" fmla="*/ 3 h 51"/>
                  <a:gd name="T20" fmla="*/ 4 w 51"/>
                  <a:gd name="T21" fmla="*/ 10 h 51"/>
                  <a:gd name="T22" fmla="*/ 4 w 51"/>
                  <a:gd name="T23" fmla="*/ 10 h 51"/>
                  <a:gd name="T24" fmla="*/ 0 w 51"/>
                  <a:gd name="T25" fmla="*/ 17 h 51"/>
                  <a:gd name="T26" fmla="*/ 0 w 51"/>
                  <a:gd name="T27" fmla="*/ 27 h 51"/>
                  <a:gd name="T28" fmla="*/ 0 w 51"/>
                  <a:gd name="T29" fmla="*/ 34 h 51"/>
                  <a:gd name="T30" fmla="*/ 4 w 51"/>
                  <a:gd name="T31" fmla="*/ 41 h 51"/>
                  <a:gd name="T32" fmla="*/ 4 w 51"/>
                  <a:gd name="T33" fmla="*/ 41 h 51"/>
                  <a:gd name="T34" fmla="*/ 10 w 51"/>
                  <a:gd name="T35" fmla="*/ 47 h 51"/>
                  <a:gd name="T36" fmla="*/ 17 w 51"/>
                  <a:gd name="T37" fmla="*/ 51 h 51"/>
                  <a:gd name="T38" fmla="*/ 27 w 51"/>
                  <a:gd name="T39" fmla="*/ 51 h 51"/>
                  <a:gd name="T40" fmla="*/ 34 w 51"/>
                  <a:gd name="T41" fmla="*/ 51 h 51"/>
                  <a:gd name="T42" fmla="*/ 34 w 51"/>
                  <a:gd name="T43" fmla="*/ 51 h 51"/>
                  <a:gd name="T44" fmla="*/ 41 w 51"/>
                  <a:gd name="T45" fmla="*/ 47 h 51"/>
                  <a:gd name="T46" fmla="*/ 48 w 51"/>
                  <a:gd name="T47" fmla="*/ 41 h 51"/>
                  <a:gd name="T48" fmla="*/ 51 w 51"/>
                  <a:gd name="T49" fmla="*/ 34 h 51"/>
                  <a:gd name="T50" fmla="*/ 51 w 51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1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10" y="47"/>
                    </a:lnTo>
                    <a:lnTo>
                      <a:pt x="17" y="51"/>
                    </a:lnTo>
                    <a:lnTo>
                      <a:pt x="27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7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Freeform 1363">
                <a:extLst>
                  <a:ext uri="{FF2B5EF4-FFF2-40B4-BE49-F238E27FC236}">
                    <a16:creationId xmlns:a16="http://schemas.microsoft.com/office/drawing/2014/main" id="{DBDA4FC4-A5B3-D048-8BFF-5C4CC889F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2208"/>
                <a:ext cx="14" cy="51"/>
              </a:xfrm>
              <a:custGeom>
                <a:avLst/>
                <a:gdLst>
                  <a:gd name="T0" fmla="*/ 54 w 54"/>
                  <a:gd name="T1" fmla="*/ 27 h 51"/>
                  <a:gd name="T2" fmla="*/ 54 w 54"/>
                  <a:gd name="T3" fmla="*/ 27 h 51"/>
                  <a:gd name="T4" fmla="*/ 50 w 54"/>
                  <a:gd name="T5" fmla="*/ 17 h 51"/>
                  <a:gd name="T6" fmla="*/ 47 w 54"/>
                  <a:gd name="T7" fmla="*/ 10 h 51"/>
                  <a:gd name="T8" fmla="*/ 44 w 54"/>
                  <a:gd name="T9" fmla="*/ 4 h 51"/>
                  <a:gd name="T10" fmla="*/ 34 w 54"/>
                  <a:gd name="T11" fmla="*/ 0 h 51"/>
                  <a:gd name="T12" fmla="*/ 34 w 54"/>
                  <a:gd name="T13" fmla="*/ 0 h 51"/>
                  <a:gd name="T14" fmla="*/ 27 w 54"/>
                  <a:gd name="T15" fmla="*/ 0 h 51"/>
                  <a:gd name="T16" fmla="*/ 17 w 54"/>
                  <a:gd name="T17" fmla="*/ 0 h 51"/>
                  <a:gd name="T18" fmla="*/ 10 w 54"/>
                  <a:gd name="T19" fmla="*/ 4 h 51"/>
                  <a:gd name="T20" fmla="*/ 6 w 54"/>
                  <a:gd name="T21" fmla="*/ 10 h 51"/>
                  <a:gd name="T22" fmla="*/ 6 w 54"/>
                  <a:gd name="T23" fmla="*/ 10 h 51"/>
                  <a:gd name="T24" fmla="*/ 0 w 54"/>
                  <a:gd name="T25" fmla="*/ 17 h 51"/>
                  <a:gd name="T26" fmla="*/ 0 w 54"/>
                  <a:gd name="T27" fmla="*/ 27 h 51"/>
                  <a:gd name="T28" fmla="*/ 0 w 54"/>
                  <a:gd name="T29" fmla="*/ 34 h 51"/>
                  <a:gd name="T30" fmla="*/ 6 w 54"/>
                  <a:gd name="T31" fmla="*/ 41 h 51"/>
                  <a:gd name="T32" fmla="*/ 6 w 54"/>
                  <a:gd name="T33" fmla="*/ 41 h 51"/>
                  <a:gd name="T34" fmla="*/ 10 w 54"/>
                  <a:gd name="T35" fmla="*/ 48 h 51"/>
                  <a:gd name="T36" fmla="*/ 17 w 54"/>
                  <a:gd name="T37" fmla="*/ 51 h 51"/>
                  <a:gd name="T38" fmla="*/ 27 w 54"/>
                  <a:gd name="T39" fmla="*/ 51 h 51"/>
                  <a:gd name="T40" fmla="*/ 34 w 54"/>
                  <a:gd name="T41" fmla="*/ 51 h 51"/>
                  <a:gd name="T42" fmla="*/ 34 w 54"/>
                  <a:gd name="T43" fmla="*/ 51 h 51"/>
                  <a:gd name="T44" fmla="*/ 44 w 54"/>
                  <a:gd name="T45" fmla="*/ 48 h 51"/>
                  <a:gd name="T46" fmla="*/ 47 w 54"/>
                  <a:gd name="T47" fmla="*/ 41 h 51"/>
                  <a:gd name="T48" fmla="*/ 50 w 54"/>
                  <a:gd name="T49" fmla="*/ 34 h 51"/>
                  <a:gd name="T50" fmla="*/ 54 w 54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7"/>
                    </a:moveTo>
                    <a:lnTo>
                      <a:pt x="54" y="27"/>
                    </a:lnTo>
                    <a:lnTo>
                      <a:pt x="50" y="17"/>
                    </a:lnTo>
                    <a:lnTo>
                      <a:pt x="47" y="10"/>
                    </a:lnTo>
                    <a:lnTo>
                      <a:pt x="44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7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4" y="48"/>
                    </a:lnTo>
                    <a:lnTo>
                      <a:pt x="47" y="41"/>
                    </a:lnTo>
                    <a:lnTo>
                      <a:pt x="50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Freeform 1364">
                <a:extLst>
                  <a:ext uri="{FF2B5EF4-FFF2-40B4-BE49-F238E27FC236}">
                    <a16:creationId xmlns:a16="http://schemas.microsoft.com/office/drawing/2014/main" id="{77BD0675-8A9F-DD41-845D-2BB10AC2C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2208"/>
                <a:ext cx="34" cy="51"/>
              </a:xfrm>
              <a:custGeom>
                <a:avLst/>
                <a:gdLst>
                  <a:gd name="T0" fmla="*/ 54 w 54"/>
                  <a:gd name="T1" fmla="*/ 27 h 51"/>
                  <a:gd name="T2" fmla="*/ 54 w 54"/>
                  <a:gd name="T3" fmla="*/ 27 h 51"/>
                  <a:gd name="T4" fmla="*/ 54 w 54"/>
                  <a:gd name="T5" fmla="*/ 17 h 51"/>
                  <a:gd name="T6" fmla="*/ 47 w 54"/>
                  <a:gd name="T7" fmla="*/ 10 h 51"/>
                  <a:gd name="T8" fmla="*/ 44 w 54"/>
                  <a:gd name="T9" fmla="*/ 4 h 51"/>
                  <a:gd name="T10" fmla="*/ 37 w 54"/>
                  <a:gd name="T11" fmla="*/ 0 h 51"/>
                  <a:gd name="T12" fmla="*/ 37 w 54"/>
                  <a:gd name="T13" fmla="*/ 0 h 51"/>
                  <a:gd name="T14" fmla="*/ 27 w 54"/>
                  <a:gd name="T15" fmla="*/ 0 h 51"/>
                  <a:gd name="T16" fmla="*/ 20 w 54"/>
                  <a:gd name="T17" fmla="*/ 0 h 51"/>
                  <a:gd name="T18" fmla="*/ 14 w 54"/>
                  <a:gd name="T19" fmla="*/ 4 h 51"/>
                  <a:gd name="T20" fmla="*/ 7 w 54"/>
                  <a:gd name="T21" fmla="*/ 10 h 51"/>
                  <a:gd name="T22" fmla="*/ 7 w 54"/>
                  <a:gd name="T23" fmla="*/ 10 h 51"/>
                  <a:gd name="T24" fmla="*/ 3 w 54"/>
                  <a:gd name="T25" fmla="*/ 17 h 51"/>
                  <a:gd name="T26" fmla="*/ 0 w 54"/>
                  <a:gd name="T27" fmla="*/ 27 h 51"/>
                  <a:gd name="T28" fmla="*/ 3 w 54"/>
                  <a:gd name="T29" fmla="*/ 34 h 51"/>
                  <a:gd name="T30" fmla="*/ 7 w 54"/>
                  <a:gd name="T31" fmla="*/ 41 h 51"/>
                  <a:gd name="T32" fmla="*/ 7 w 54"/>
                  <a:gd name="T33" fmla="*/ 41 h 51"/>
                  <a:gd name="T34" fmla="*/ 14 w 54"/>
                  <a:gd name="T35" fmla="*/ 48 h 51"/>
                  <a:gd name="T36" fmla="*/ 20 w 54"/>
                  <a:gd name="T37" fmla="*/ 51 h 51"/>
                  <a:gd name="T38" fmla="*/ 27 w 54"/>
                  <a:gd name="T39" fmla="*/ 51 h 51"/>
                  <a:gd name="T40" fmla="*/ 37 w 54"/>
                  <a:gd name="T41" fmla="*/ 51 h 51"/>
                  <a:gd name="T42" fmla="*/ 37 w 54"/>
                  <a:gd name="T43" fmla="*/ 51 h 51"/>
                  <a:gd name="T44" fmla="*/ 44 w 54"/>
                  <a:gd name="T45" fmla="*/ 48 h 51"/>
                  <a:gd name="T46" fmla="*/ 47 w 54"/>
                  <a:gd name="T47" fmla="*/ 41 h 51"/>
                  <a:gd name="T48" fmla="*/ 54 w 54"/>
                  <a:gd name="T49" fmla="*/ 34 h 51"/>
                  <a:gd name="T50" fmla="*/ 54 w 54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17"/>
                    </a:lnTo>
                    <a:lnTo>
                      <a:pt x="47" y="10"/>
                    </a:lnTo>
                    <a:lnTo>
                      <a:pt x="44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4" y="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3" y="17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8"/>
                    </a:lnTo>
                    <a:lnTo>
                      <a:pt x="20" y="51"/>
                    </a:lnTo>
                    <a:lnTo>
                      <a:pt x="27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8"/>
                    </a:lnTo>
                    <a:lnTo>
                      <a:pt x="47" y="41"/>
                    </a:lnTo>
                    <a:lnTo>
                      <a:pt x="54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Freeform 1365">
                <a:extLst>
                  <a:ext uri="{FF2B5EF4-FFF2-40B4-BE49-F238E27FC236}">
                    <a16:creationId xmlns:a16="http://schemas.microsoft.com/office/drawing/2014/main" id="{44EC3061-9033-5449-BE2F-3248CAD17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2259"/>
                <a:ext cx="10" cy="54"/>
              </a:xfrm>
              <a:custGeom>
                <a:avLst/>
                <a:gdLst>
                  <a:gd name="T0" fmla="*/ 51 w 51"/>
                  <a:gd name="T1" fmla="*/ 27 h 54"/>
                  <a:gd name="T2" fmla="*/ 51 w 51"/>
                  <a:gd name="T3" fmla="*/ 27 h 54"/>
                  <a:gd name="T4" fmla="*/ 51 w 51"/>
                  <a:gd name="T5" fmla="*/ 21 h 54"/>
                  <a:gd name="T6" fmla="*/ 48 w 51"/>
                  <a:gd name="T7" fmla="*/ 14 h 54"/>
                  <a:gd name="T8" fmla="*/ 41 w 51"/>
                  <a:gd name="T9" fmla="*/ 7 h 54"/>
                  <a:gd name="T10" fmla="*/ 34 w 51"/>
                  <a:gd name="T11" fmla="*/ 4 h 54"/>
                  <a:gd name="T12" fmla="*/ 34 w 51"/>
                  <a:gd name="T13" fmla="*/ 4 h 54"/>
                  <a:gd name="T14" fmla="*/ 28 w 51"/>
                  <a:gd name="T15" fmla="*/ 0 h 54"/>
                  <a:gd name="T16" fmla="*/ 17 w 51"/>
                  <a:gd name="T17" fmla="*/ 4 h 54"/>
                  <a:gd name="T18" fmla="*/ 11 w 51"/>
                  <a:gd name="T19" fmla="*/ 7 h 54"/>
                  <a:gd name="T20" fmla="*/ 4 w 51"/>
                  <a:gd name="T21" fmla="*/ 14 h 54"/>
                  <a:gd name="T22" fmla="*/ 4 w 51"/>
                  <a:gd name="T23" fmla="*/ 14 h 54"/>
                  <a:gd name="T24" fmla="*/ 0 w 51"/>
                  <a:gd name="T25" fmla="*/ 21 h 54"/>
                  <a:gd name="T26" fmla="*/ 0 w 51"/>
                  <a:gd name="T27" fmla="*/ 27 h 54"/>
                  <a:gd name="T28" fmla="*/ 0 w 51"/>
                  <a:gd name="T29" fmla="*/ 37 h 54"/>
                  <a:gd name="T30" fmla="*/ 4 w 51"/>
                  <a:gd name="T31" fmla="*/ 44 h 54"/>
                  <a:gd name="T32" fmla="*/ 4 w 51"/>
                  <a:gd name="T33" fmla="*/ 44 h 54"/>
                  <a:gd name="T34" fmla="*/ 11 w 51"/>
                  <a:gd name="T35" fmla="*/ 51 h 54"/>
                  <a:gd name="T36" fmla="*/ 17 w 51"/>
                  <a:gd name="T37" fmla="*/ 54 h 54"/>
                  <a:gd name="T38" fmla="*/ 28 w 51"/>
                  <a:gd name="T39" fmla="*/ 54 h 54"/>
                  <a:gd name="T40" fmla="*/ 34 w 51"/>
                  <a:gd name="T41" fmla="*/ 54 h 54"/>
                  <a:gd name="T42" fmla="*/ 34 w 51"/>
                  <a:gd name="T43" fmla="*/ 54 h 54"/>
                  <a:gd name="T44" fmla="*/ 41 w 51"/>
                  <a:gd name="T45" fmla="*/ 51 h 54"/>
                  <a:gd name="T46" fmla="*/ 48 w 51"/>
                  <a:gd name="T47" fmla="*/ 44 h 54"/>
                  <a:gd name="T48" fmla="*/ 51 w 51"/>
                  <a:gd name="T49" fmla="*/ 37 h 54"/>
                  <a:gd name="T50" fmla="*/ 51 w 51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4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21"/>
                    </a:lnTo>
                    <a:lnTo>
                      <a:pt x="48" y="14"/>
                    </a:lnTo>
                    <a:lnTo>
                      <a:pt x="41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17" y="4"/>
                    </a:lnTo>
                    <a:lnTo>
                      <a:pt x="11" y="7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11" y="51"/>
                    </a:lnTo>
                    <a:lnTo>
                      <a:pt x="17" y="54"/>
                    </a:lnTo>
                    <a:lnTo>
                      <a:pt x="28" y="54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41" y="51"/>
                    </a:lnTo>
                    <a:lnTo>
                      <a:pt x="48" y="44"/>
                    </a:lnTo>
                    <a:lnTo>
                      <a:pt x="51" y="37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Freeform 1366">
                <a:extLst>
                  <a:ext uri="{FF2B5EF4-FFF2-40B4-BE49-F238E27FC236}">
                    <a16:creationId xmlns:a16="http://schemas.microsoft.com/office/drawing/2014/main" id="{69B32910-E83C-2543-92A7-271FECCA6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2259"/>
                <a:ext cx="10" cy="54"/>
              </a:xfrm>
              <a:custGeom>
                <a:avLst/>
                <a:gdLst>
                  <a:gd name="T0" fmla="*/ 51 w 51"/>
                  <a:gd name="T1" fmla="*/ 27 h 54"/>
                  <a:gd name="T2" fmla="*/ 51 w 51"/>
                  <a:gd name="T3" fmla="*/ 27 h 54"/>
                  <a:gd name="T4" fmla="*/ 51 w 51"/>
                  <a:gd name="T5" fmla="*/ 21 h 54"/>
                  <a:gd name="T6" fmla="*/ 48 w 51"/>
                  <a:gd name="T7" fmla="*/ 14 h 54"/>
                  <a:gd name="T8" fmla="*/ 41 w 51"/>
                  <a:gd name="T9" fmla="*/ 7 h 54"/>
                  <a:gd name="T10" fmla="*/ 34 w 51"/>
                  <a:gd name="T11" fmla="*/ 4 h 54"/>
                  <a:gd name="T12" fmla="*/ 34 w 51"/>
                  <a:gd name="T13" fmla="*/ 4 h 54"/>
                  <a:gd name="T14" fmla="*/ 28 w 51"/>
                  <a:gd name="T15" fmla="*/ 0 h 54"/>
                  <a:gd name="T16" fmla="*/ 17 w 51"/>
                  <a:gd name="T17" fmla="*/ 4 h 54"/>
                  <a:gd name="T18" fmla="*/ 11 w 51"/>
                  <a:gd name="T19" fmla="*/ 7 h 54"/>
                  <a:gd name="T20" fmla="*/ 4 w 51"/>
                  <a:gd name="T21" fmla="*/ 14 h 54"/>
                  <a:gd name="T22" fmla="*/ 4 w 51"/>
                  <a:gd name="T23" fmla="*/ 14 h 54"/>
                  <a:gd name="T24" fmla="*/ 0 w 51"/>
                  <a:gd name="T25" fmla="*/ 21 h 54"/>
                  <a:gd name="T26" fmla="*/ 0 w 51"/>
                  <a:gd name="T27" fmla="*/ 27 h 54"/>
                  <a:gd name="T28" fmla="*/ 0 w 51"/>
                  <a:gd name="T29" fmla="*/ 37 h 54"/>
                  <a:gd name="T30" fmla="*/ 4 w 51"/>
                  <a:gd name="T31" fmla="*/ 44 h 54"/>
                  <a:gd name="T32" fmla="*/ 4 w 51"/>
                  <a:gd name="T33" fmla="*/ 44 h 54"/>
                  <a:gd name="T34" fmla="*/ 11 w 51"/>
                  <a:gd name="T35" fmla="*/ 51 h 54"/>
                  <a:gd name="T36" fmla="*/ 17 w 51"/>
                  <a:gd name="T37" fmla="*/ 54 h 54"/>
                  <a:gd name="T38" fmla="*/ 28 w 51"/>
                  <a:gd name="T39" fmla="*/ 54 h 54"/>
                  <a:gd name="T40" fmla="*/ 34 w 51"/>
                  <a:gd name="T41" fmla="*/ 54 h 54"/>
                  <a:gd name="T42" fmla="*/ 34 w 51"/>
                  <a:gd name="T43" fmla="*/ 54 h 54"/>
                  <a:gd name="T44" fmla="*/ 41 w 51"/>
                  <a:gd name="T45" fmla="*/ 51 h 54"/>
                  <a:gd name="T46" fmla="*/ 48 w 51"/>
                  <a:gd name="T47" fmla="*/ 44 h 54"/>
                  <a:gd name="T48" fmla="*/ 51 w 51"/>
                  <a:gd name="T49" fmla="*/ 37 h 54"/>
                  <a:gd name="T50" fmla="*/ 51 w 51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4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21"/>
                    </a:lnTo>
                    <a:lnTo>
                      <a:pt x="48" y="14"/>
                    </a:lnTo>
                    <a:lnTo>
                      <a:pt x="41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17" y="4"/>
                    </a:lnTo>
                    <a:lnTo>
                      <a:pt x="11" y="7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11" y="51"/>
                    </a:lnTo>
                    <a:lnTo>
                      <a:pt x="17" y="54"/>
                    </a:lnTo>
                    <a:lnTo>
                      <a:pt x="28" y="54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41" y="51"/>
                    </a:lnTo>
                    <a:lnTo>
                      <a:pt x="48" y="44"/>
                    </a:lnTo>
                    <a:lnTo>
                      <a:pt x="51" y="37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Freeform 1367">
                <a:extLst>
                  <a:ext uri="{FF2B5EF4-FFF2-40B4-BE49-F238E27FC236}">
                    <a16:creationId xmlns:a16="http://schemas.microsoft.com/office/drawing/2014/main" id="{934457A0-8912-4945-BD77-79DF6DC6C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2259"/>
                <a:ext cx="6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4 w 54"/>
                  <a:gd name="T5" fmla="*/ 21 h 54"/>
                  <a:gd name="T6" fmla="*/ 47 w 54"/>
                  <a:gd name="T7" fmla="*/ 14 h 54"/>
                  <a:gd name="T8" fmla="*/ 44 w 54"/>
                  <a:gd name="T9" fmla="*/ 7 h 54"/>
                  <a:gd name="T10" fmla="*/ 37 w 54"/>
                  <a:gd name="T11" fmla="*/ 4 h 54"/>
                  <a:gd name="T12" fmla="*/ 37 w 54"/>
                  <a:gd name="T13" fmla="*/ 4 h 54"/>
                  <a:gd name="T14" fmla="*/ 27 w 54"/>
                  <a:gd name="T15" fmla="*/ 0 h 54"/>
                  <a:gd name="T16" fmla="*/ 20 w 54"/>
                  <a:gd name="T17" fmla="*/ 4 h 54"/>
                  <a:gd name="T18" fmla="*/ 13 w 54"/>
                  <a:gd name="T19" fmla="*/ 7 h 54"/>
                  <a:gd name="T20" fmla="*/ 7 w 54"/>
                  <a:gd name="T21" fmla="*/ 14 h 54"/>
                  <a:gd name="T22" fmla="*/ 7 w 54"/>
                  <a:gd name="T23" fmla="*/ 14 h 54"/>
                  <a:gd name="T24" fmla="*/ 3 w 54"/>
                  <a:gd name="T25" fmla="*/ 21 h 54"/>
                  <a:gd name="T26" fmla="*/ 0 w 54"/>
                  <a:gd name="T27" fmla="*/ 27 h 54"/>
                  <a:gd name="T28" fmla="*/ 3 w 54"/>
                  <a:gd name="T29" fmla="*/ 37 h 54"/>
                  <a:gd name="T30" fmla="*/ 7 w 54"/>
                  <a:gd name="T31" fmla="*/ 44 h 54"/>
                  <a:gd name="T32" fmla="*/ 7 w 54"/>
                  <a:gd name="T33" fmla="*/ 44 h 54"/>
                  <a:gd name="T34" fmla="*/ 13 w 54"/>
                  <a:gd name="T35" fmla="*/ 51 h 54"/>
                  <a:gd name="T36" fmla="*/ 20 w 54"/>
                  <a:gd name="T37" fmla="*/ 54 h 54"/>
                  <a:gd name="T38" fmla="*/ 27 w 54"/>
                  <a:gd name="T39" fmla="*/ 54 h 54"/>
                  <a:gd name="T40" fmla="*/ 37 w 54"/>
                  <a:gd name="T41" fmla="*/ 54 h 54"/>
                  <a:gd name="T42" fmla="*/ 37 w 54"/>
                  <a:gd name="T43" fmla="*/ 54 h 54"/>
                  <a:gd name="T44" fmla="*/ 44 w 54"/>
                  <a:gd name="T45" fmla="*/ 51 h 54"/>
                  <a:gd name="T46" fmla="*/ 47 w 54"/>
                  <a:gd name="T47" fmla="*/ 44 h 54"/>
                  <a:gd name="T48" fmla="*/ 54 w 54"/>
                  <a:gd name="T49" fmla="*/ 37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21"/>
                    </a:lnTo>
                    <a:lnTo>
                      <a:pt x="47" y="14"/>
                    </a:lnTo>
                    <a:lnTo>
                      <a:pt x="44" y="7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27" y="0"/>
                    </a:lnTo>
                    <a:lnTo>
                      <a:pt x="20" y="4"/>
                    </a:lnTo>
                    <a:lnTo>
                      <a:pt x="13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3" y="21"/>
                    </a:lnTo>
                    <a:lnTo>
                      <a:pt x="0" y="27"/>
                    </a:lnTo>
                    <a:lnTo>
                      <a:pt x="3" y="37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3" y="51"/>
                    </a:lnTo>
                    <a:lnTo>
                      <a:pt x="20" y="54"/>
                    </a:lnTo>
                    <a:lnTo>
                      <a:pt x="27" y="54"/>
                    </a:lnTo>
                    <a:lnTo>
                      <a:pt x="37" y="54"/>
                    </a:lnTo>
                    <a:lnTo>
                      <a:pt x="37" y="54"/>
                    </a:lnTo>
                    <a:lnTo>
                      <a:pt x="44" y="51"/>
                    </a:lnTo>
                    <a:lnTo>
                      <a:pt x="47" y="44"/>
                    </a:lnTo>
                    <a:lnTo>
                      <a:pt x="54" y="37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Freeform 1368">
                <a:extLst>
                  <a:ext uri="{FF2B5EF4-FFF2-40B4-BE49-F238E27FC236}">
                    <a16:creationId xmlns:a16="http://schemas.microsoft.com/office/drawing/2014/main" id="{6A754692-8A8B-AC4C-A8A4-BCAF04E5A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2259"/>
                <a:ext cx="54" cy="54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5 w 55"/>
                  <a:gd name="T5" fmla="*/ 21 h 54"/>
                  <a:gd name="T6" fmla="*/ 51 w 55"/>
                  <a:gd name="T7" fmla="*/ 14 h 54"/>
                  <a:gd name="T8" fmla="*/ 44 w 55"/>
                  <a:gd name="T9" fmla="*/ 7 h 54"/>
                  <a:gd name="T10" fmla="*/ 38 w 55"/>
                  <a:gd name="T11" fmla="*/ 4 h 54"/>
                  <a:gd name="T12" fmla="*/ 38 w 55"/>
                  <a:gd name="T13" fmla="*/ 4 h 54"/>
                  <a:gd name="T14" fmla="*/ 27 w 55"/>
                  <a:gd name="T15" fmla="*/ 0 h 54"/>
                  <a:gd name="T16" fmla="*/ 21 w 55"/>
                  <a:gd name="T17" fmla="*/ 4 h 54"/>
                  <a:gd name="T18" fmla="*/ 14 w 55"/>
                  <a:gd name="T19" fmla="*/ 7 h 54"/>
                  <a:gd name="T20" fmla="*/ 7 w 55"/>
                  <a:gd name="T21" fmla="*/ 14 h 54"/>
                  <a:gd name="T22" fmla="*/ 7 w 55"/>
                  <a:gd name="T23" fmla="*/ 14 h 54"/>
                  <a:gd name="T24" fmla="*/ 4 w 55"/>
                  <a:gd name="T25" fmla="*/ 21 h 54"/>
                  <a:gd name="T26" fmla="*/ 0 w 55"/>
                  <a:gd name="T27" fmla="*/ 27 h 54"/>
                  <a:gd name="T28" fmla="*/ 4 w 55"/>
                  <a:gd name="T29" fmla="*/ 37 h 54"/>
                  <a:gd name="T30" fmla="*/ 7 w 55"/>
                  <a:gd name="T31" fmla="*/ 44 h 54"/>
                  <a:gd name="T32" fmla="*/ 7 w 55"/>
                  <a:gd name="T33" fmla="*/ 44 h 54"/>
                  <a:gd name="T34" fmla="*/ 14 w 55"/>
                  <a:gd name="T35" fmla="*/ 51 h 54"/>
                  <a:gd name="T36" fmla="*/ 21 w 55"/>
                  <a:gd name="T37" fmla="*/ 54 h 54"/>
                  <a:gd name="T38" fmla="*/ 27 w 55"/>
                  <a:gd name="T39" fmla="*/ 54 h 54"/>
                  <a:gd name="T40" fmla="*/ 38 w 55"/>
                  <a:gd name="T41" fmla="*/ 54 h 54"/>
                  <a:gd name="T42" fmla="*/ 38 w 55"/>
                  <a:gd name="T43" fmla="*/ 54 h 54"/>
                  <a:gd name="T44" fmla="*/ 44 w 55"/>
                  <a:gd name="T45" fmla="*/ 51 h 54"/>
                  <a:gd name="T46" fmla="*/ 51 w 55"/>
                  <a:gd name="T47" fmla="*/ 44 h 54"/>
                  <a:gd name="T48" fmla="*/ 55 w 55"/>
                  <a:gd name="T49" fmla="*/ 37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21"/>
                    </a:lnTo>
                    <a:lnTo>
                      <a:pt x="51" y="14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7" y="0"/>
                    </a:lnTo>
                    <a:lnTo>
                      <a:pt x="21" y="4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21"/>
                    </a:lnTo>
                    <a:lnTo>
                      <a:pt x="0" y="27"/>
                    </a:lnTo>
                    <a:lnTo>
                      <a:pt x="4" y="37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4" y="51"/>
                    </a:lnTo>
                    <a:lnTo>
                      <a:pt x="21" y="54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4" y="51"/>
                    </a:lnTo>
                    <a:lnTo>
                      <a:pt x="51" y="44"/>
                    </a:lnTo>
                    <a:lnTo>
                      <a:pt x="55" y="37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Freeform 1369">
                <a:extLst>
                  <a:ext uri="{FF2B5EF4-FFF2-40B4-BE49-F238E27FC236}">
                    <a16:creationId xmlns:a16="http://schemas.microsoft.com/office/drawing/2014/main" id="{B72E55D3-1847-854D-95A1-0CE4E9C9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" y="2259"/>
                <a:ext cx="54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1 w 54"/>
                  <a:gd name="T5" fmla="*/ 21 h 54"/>
                  <a:gd name="T6" fmla="*/ 48 w 54"/>
                  <a:gd name="T7" fmla="*/ 14 h 54"/>
                  <a:gd name="T8" fmla="*/ 41 w 54"/>
                  <a:gd name="T9" fmla="*/ 7 h 54"/>
                  <a:gd name="T10" fmla="*/ 34 w 54"/>
                  <a:gd name="T11" fmla="*/ 4 h 54"/>
                  <a:gd name="T12" fmla="*/ 34 w 54"/>
                  <a:gd name="T13" fmla="*/ 4 h 54"/>
                  <a:gd name="T14" fmla="*/ 27 w 54"/>
                  <a:gd name="T15" fmla="*/ 0 h 54"/>
                  <a:gd name="T16" fmla="*/ 17 w 54"/>
                  <a:gd name="T17" fmla="*/ 4 h 54"/>
                  <a:gd name="T18" fmla="*/ 10 w 54"/>
                  <a:gd name="T19" fmla="*/ 7 h 54"/>
                  <a:gd name="T20" fmla="*/ 4 w 54"/>
                  <a:gd name="T21" fmla="*/ 14 h 54"/>
                  <a:gd name="T22" fmla="*/ 4 w 54"/>
                  <a:gd name="T23" fmla="*/ 14 h 54"/>
                  <a:gd name="T24" fmla="*/ 0 w 54"/>
                  <a:gd name="T25" fmla="*/ 21 h 54"/>
                  <a:gd name="T26" fmla="*/ 0 w 54"/>
                  <a:gd name="T27" fmla="*/ 27 h 54"/>
                  <a:gd name="T28" fmla="*/ 0 w 54"/>
                  <a:gd name="T29" fmla="*/ 37 h 54"/>
                  <a:gd name="T30" fmla="*/ 4 w 54"/>
                  <a:gd name="T31" fmla="*/ 44 h 54"/>
                  <a:gd name="T32" fmla="*/ 4 w 54"/>
                  <a:gd name="T33" fmla="*/ 44 h 54"/>
                  <a:gd name="T34" fmla="*/ 10 w 54"/>
                  <a:gd name="T35" fmla="*/ 51 h 54"/>
                  <a:gd name="T36" fmla="*/ 17 w 54"/>
                  <a:gd name="T37" fmla="*/ 54 h 54"/>
                  <a:gd name="T38" fmla="*/ 27 w 54"/>
                  <a:gd name="T39" fmla="*/ 54 h 54"/>
                  <a:gd name="T40" fmla="*/ 34 w 54"/>
                  <a:gd name="T41" fmla="*/ 54 h 54"/>
                  <a:gd name="T42" fmla="*/ 34 w 54"/>
                  <a:gd name="T43" fmla="*/ 54 h 54"/>
                  <a:gd name="T44" fmla="*/ 41 w 54"/>
                  <a:gd name="T45" fmla="*/ 51 h 54"/>
                  <a:gd name="T46" fmla="*/ 48 w 54"/>
                  <a:gd name="T47" fmla="*/ 44 h 54"/>
                  <a:gd name="T48" fmla="*/ 51 w 54"/>
                  <a:gd name="T49" fmla="*/ 37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21"/>
                    </a:lnTo>
                    <a:lnTo>
                      <a:pt x="48" y="14"/>
                    </a:lnTo>
                    <a:lnTo>
                      <a:pt x="41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27" y="0"/>
                    </a:lnTo>
                    <a:lnTo>
                      <a:pt x="17" y="4"/>
                    </a:lnTo>
                    <a:lnTo>
                      <a:pt x="10" y="7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10" y="51"/>
                    </a:lnTo>
                    <a:lnTo>
                      <a:pt x="17" y="54"/>
                    </a:lnTo>
                    <a:lnTo>
                      <a:pt x="27" y="54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41" y="51"/>
                    </a:lnTo>
                    <a:lnTo>
                      <a:pt x="48" y="44"/>
                    </a:lnTo>
                    <a:lnTo>
                      <a:pt x="51" y="37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Freeform 1370">
                <a:extLst>
                  <a:ext uri="{FF2B5EF4-FFF2-40B4-BE49-F238E27FC236}">
                    <a16:creationId xmlns:a16="http://schemas.microsoft.com/office/drawing/2014/main" id="{6B5CB6F0-D33A-F24A-8E39-6CAB71C5A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2276"/>
                <a:ext cx="50" cy="56"/>
              </a:xfrm>
              <a:custGeom>
                <a:avLst/>
                <a:gdLst>
                  <a:gd name="T0" fmla="*/ 51 w 51"/>
                  <a:gd name="T1" fmla="*/ 27 h 54"/>
                  <a:gd name="T2" fmla="*/ 51 w 51"/>
                  <a:gd name="T3" fmla="*/ 27 h 54"/>
                  <a:gd name="T4" fmla="*/ 51 w 51"/>
                  <a:gd name="T5" fmla="*/ 20 h 54"/>
                  <a:gd name="T6" fmla="*/ 48 w 51"/>
                  <a:gd name="T7" fmla="*/ 10 h 54"/>
                  <a:gd name="T8" fmla="*/ 41 w 51"/>
                  <a:gd name="T9" fmla="*/ 7 h 54"/>
                  <a:gd name="T10" fmla="*/ 34 w 51"/>
                  <a:gd name="T11" fmla="*/ 0 h 54"/>
                  <a:gd name="T12" fmla="*/ 34 w 51"/>
                  <a:gd name="T13" fmla="*/ 0 h 54"/>
                  <a:gd name="T14" fmla="*/ 24 w 51"/>
                  <a:gd name="T15" fmla="*/ 0 h 54"/>
                  <a:gd name="T16" fmla="*/ 17 w 51"/>
                  <a:gd name="T17" fmla="*/ 0 h 54"/>
                  <a:gd name="T18" fmla="*/ 10 w 51"/>
                  <a:gd name="T19" fmla="*/ 7 h 54"/>
                  <a:gd name="T20" fmla="*/ 3 w 51"/>
                  <a:gd name="T21" fmla="*/ 10 h 54"/>
                  <a:gd name="T22" fmla="*/ 3 w 51"/>
                  <a:gd name="T23" fmla="*/ 10 h 54"/>
                  <a:gd name="T24" fmla="*/ 0 w 51"/>
                  <a:gd name="T25" fmla="*/ 20 h 54"/>
                  <a:gd name="T26" fmla="*/ 0 w 51"/>
                  <a:gd name="T27" fmla="*/ 27 h 54"/>
                  <a:gd name="T28" fmla="*/ 0 w 51"/>
                  <a:gd name="T29" fmla="*/ 34 h 54"/>
                  <a:gd name="T30" fmla="*/ 3 w 51"/>
                  <a:gd name="T31" fmla="*/ 44 h 54"/>
                  <a:gd name="T32" fmla="*/ 3 w 51"/>
                  <a:gd name="T33" fmla="*/ 44 h 54"/>
                  <a:gd name="T34" fmla="*/ 10 w 51"/>
                  <a:gd name="T35" fmla="*/ 48 h 54"/>
                  <a:gd name="T36" fmla="*/ 17 w 51"/>
                  <a:gd name="T37" fmla="*/ 51 h 54"/>
                  <a:gd name="T38" fmla="*/ 24 w 51"/>
                  <a:gd name="T39" fmla="*/ 54 h 54"/>
                  <a:gd name="T40" fmla="*/ 34 w 51"/>
                  <a:gd name="T41" fmla="*/ 51 h 54"/>
                  <a:gd name="T42" fmla="*/ 34 w 51"/>
                  <a:gd name="T43" fmla="*/ 51 h 54"/>
                  <a:gd name="T44" fmla="*/ 41 w 51"/>
                  <a:gd name="T45" fmla="*/ 48 h 54"/>
                  <a:gd name="T46" fmla="*/ 48 w 51"/>
                  <a:gd name="T47" fmla="*/ 44 h 54"/>
                  <a:gd name="T48" fmla="*/ 51 w 51"/>
                  <a:gd name="T49" fmla="*/ 34 h 54"/>
                  <a:gd name="T50" fmla="*/ 51 w 51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4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1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0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4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Freeform 1371">
                <a:extLst>
                  <a:ext uri="{FF2B5EF4-FFF2-40B4-BE49-F238E27FC236}">
                    <a16:creationId xmlns:a16="http://schemas.microsoft.com/office/drawing/2014/main" id="{AEF117DF-1948-5245-BF2C-45FD3D471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294"/>
                <a:ext cx="56" cy="51"/>
              </a:xfrm>
              <a:custGeom>
                <a:avLst/>
                <a:gdLst>
                  <a:gd name="T0" fmla="*/ 55 w 55"/>
                  <a:gd name="T1" fmla="*/ 27 h 51"/>
                  <a:gd name="T2" fmla="*/ 55 w 55"/>
                  <a:gd name="T3" fmla="*/ 27 h 51"/>
                  <a:gd name="T4" fmla="*/ 51 w 55"/>
                  <a:gd name="T5" fmla="*/ 17 h 51"/>
                  <a:gd name="T6" fmla="*/ 48 w 55"/>
                  <a:gd name="T7" fmla="*/ 10 h 51"/>
                  <a:gd name="T8" fmla="*/ 45 w 55"/>
                  <a:gd name="T9" fmla="*/ 3 h 51"/>
                  <a:gd name="T10" fmla="*/ 38 w 55"/>
                  <a:gd name="T11" fmla="*/ 0 h 51"/>
                  <a:gd name="T12" fmla="*/ 38 w 55"/>
                  <a:gd name="T13" fmla="*/ 0 h 51"/>
                  <a:gd name="T14" fmla="*/ 28 w 55"/>
                  <a:gd name="T15" fmla="*/ 0 h 51"/>
                  <a:gd name="T16" fmla="*/ 21 w 55"/>
                  <a:gd name="T17" fmla="*/ 0 h 51"/>
                  <a:gd name="T18" fmla="*/ 11 w 55"/>
                  <a:gd name="T19" fmla="*/ 3 h 51"/>
                  <a:gd name="T20" fmla="*/ 7 w 55"/>
                  <a:gd name="T21" fmla="*/ 10 h 51"/>
                  <a:gd name="T22" fmla="*/ 7 w 55"/>
                  <a:gd name="T23" fmla="*/ 10 h 51"/>
                  <a:gd name="T24" fmla="*/ 4 w 55"/>
                  <a:gd name="T25" fmla="*/ 17 h 51"/>
                  <a:gd name="T26" fmla="*/ 0 w 55"/>
                  <a:gd name="T27" fmla="*/ 27 h 51"/>
                  <a:gd name="T28" fmla="*/ 4 w 55"/>
                  <a:gd name="T29" fmla="*/ 34 h 51"/>
                  <a:gd name="T30" fmla="*/ 7 w 55"/>
                  <a:gd name="T31" fmla="*/ 41 h 51"/>
                  <a:gd name="T32" fmla="*/ 7 w 55"/>
                  <a:gd name="T33" fmla="*/ 41 h 51"/>
                  <a:gd name="T34" fmla="*/ 11 w 55"/>
                  <a:gd name="T35" fmla="*/ 48 h 51"/>
                  <a:gd name="T36" fmla="*/ 21 w 55"/>
                  <a:gd name="T37" fmla="*/ 51 h 51"/>
                  <a:gd name="T38" fmla="*/ 28 w 55"/>
                  <a:gd name="T39" fmla="*/ 51 h 51"/>
                  <a:gd name="T40" fmla="*/ 38 w 55"/>
                  <a:gd name="T41" fmla="*/ 51 h 51"/>
                  <a:gd name="T42" fmla="*/ 38 w 55"/>
                  <a:gd name="T43" fmla="*/ 51 h 51"/>
                  <a:gd name="T44" fmla="*/ 45 w 55"/>
                  <a:gd name="T45" fmla="*/ 48 h 51"/>
                  <a:gd name="T46" fmla="*/ 48 w 55"/>
                  <a:gd name="T47" fmla="*/ 41 h 51"/>
                  <a:gd name="T48" fmla="*/ 51 w 55"/>
                  <a:gd name="T49" fmla="*/ 34 h 51"/>
                  <a:gd name="T50" fmla="*/ 55 w 55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1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1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1" y="48"/>
                    </a:lnTo>
                    <a:lnTo>
                      <a:pt x="21" y="51"/>
                    </a:lnTo>
                    <a:lnTo>
                      <a:pt x="28" y="51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5" y="48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Freeform 1372">
                <a:extLst>
                  <a:ext uri="{FF2B5EF4-FFF2-40B4-BE49-F238E27FC236}">
                    <a16:creationId xmlns:a16="http://schemas.microsoft.com/office/drawing/2014/main" id="{BCFDECBA-23FA-7F40-9DF4-54D54B4B6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" y="2294"/>
                <a:ext cx="50" cy="51"/>
              </a:xfrm>
              <a:custGeom>
                <a:avLst/>
                <a:gdLst>
                  <a:gd name="T0" fmla="*/ 51 w 51"/>
                  <a:gd name="T1" fmla="*/ 27 h 51"/>
                  <a:gd name="T2" fmla="*/ 51 w 51"/>
                  <a:gd name="T3" fmla="*/ 27 h 51"/>
                  <a:gd name="T4" fmla="*/ 51 w 51"/>
                  <a:gd name="T5" fmla="*/ 17 h 51"/>
                  <a:gd name="T6" fmla="*/ 48 w 51"/>
                  <a:gd name="T7" fmla="*/ 10 h 51"/>
                  <a:gd name="T8" fmla="*/ 41 w 51"/>
                  <a:gd name="T9" fmla="*/ 3 h 51"/>
                  <a:gd name="T10" fmla="*/ 34 w 51"/>
                  <a:gd name="T11" fmla="*/ 0 h 51"/>
                  <a:gd name="T12" fmla="*/ 34 w 51"/>
                  <a:gd name="T13" fmla="*/ 0 h 51"/>
                  <a:gd name="T14" fmla="*/ 27 w 51"/>
                  <a:gd name="T15" fmla="*/ 0 h 51"/>
                  <a:gd name="T16" fmla="*/ 17 w 51"/>
                  <a:gd name="T17" fmla="*/ 0 h 51"/>
                  <a:gd name="T18" fmla="*/ 10 w 51"/>
                  <a:gd name="T19" fmla="*/ 3 h 51"/>
                  <a:gd name="T20" fmla="*/ 4 w 51"/>
                  <a:gd name="T21" fmla="*/ 10 h 51"/>
                  <a:gd name="T22" fmla="*/ 4 w 51"/>
                  <a:gd name="T23" fmla="*/ 10 h 51"/>
                  <a:gd name="T24" fmla="*/ 0 w 51"/>
                  <a:gd name="T25" fmla="*/ 17 h 51"/>
                  <a:gd name="T26" fmla="*/ 0 w 51"/>
                  <a:gd name="T27" fmla="*/ 27 h 51"/>
                  <a:gd name="T28" fmla="*/ 0 w 51"/>
                  <a:gd name="T29" fmla="*/ 34 h 51"/>
                  <a:gd name="T30" fmla="*/ 4 w 51"/>
                  <a:gd name="T31" fmla="*/ 41 h 51"/>
                  <a:gd name="T32" fmla="*/ 4 w 51"/>
                  <a:gd name="T33" fmla="*/ 41 h 51"/>
                  <a:gd name="T34" fmla="*/ 10 w 51"/>
                  <a:gd name="T35" fmla="*/ 48 h 51"/>
                  <a:gd name="T36" fmla="*/ 17 w 51"/>
                  <a:gd name="T37" fmla="*/ 51 h 51"/>
                  <a:gd name="T38" fmla="*/ 27 w 51"/>
                  <a:gd name="T39" fmla="*/ 51 h 51"/>
                  <a:gd name="T40" fmla="*/ 34 w 51"/>
                  <a:gd name="T41" fmla="*/ 51 h 51"/>
                  <a:gd name="T42" fmla="*/ 34 w 51"/>
                  <a:gd name="T43" fmla="*/ 51 h 51"/>
                  <a:gd name="T44" fmla="*/ 41 w 51"/>
                  <a:gd name="T45" fmla="*/ 48 h 51"/>
                  <a:gd name="T46" fmla="*/ 48 w 51"/>
                  <a:gd name="T47" fmla="*/ 41 h 51"/>
                  <a:gd name="T48" fmla="*/ 51 w 51"/>
                  <a:gd name="T49" fmla="*/ 34 h 51"/>
                  <a:gd name="T50" fmla="*/ 51 w 51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1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7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Freeform 1373">
                <a:extLst>
                  <a:ext uri="{FF2B5EF4-FFF2-40B4-BE49-F238E27FC236}">
                    <a16:creationId xmlns:a16="http://schemas.microsoft.com/office/drawing/2014/main" id="{71857463-54B7-C848-B19E-F3288011E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2294"/>
                <a:ext cx="48" cy="51"/>
              </a:xfrm>
              <a:custGeom>
                <a:avLst/>
                <a:gdLst>
                  <a:gd name="T0" fmla="*/ 54 w 54"/>
                  <a:gd name="T1" fmla="*/ 27 h 51"/>
                  <a:gd name="T2" fmla="*/ 54 w 54"/>
                  <a:gd name="T3" fmla="*/ 27 h 51"/>
                  <a:gd name="T4" fmla="*/ 54 w 54"/>
                  <a:gd name="T5" fmla="*/ 17 h 51"/>
                  <a:gd name="T6" fmla="*/ 51 w 54"/>
                  <a:gd name="T7" fmla="*/ 10 h 51"/>
                  <a:gd name="T8" fmla="*/ 44 w 54"/>
                  <a:gd name="T9" fmla="*/ 3 h 51"/>
                  <a:gd name="T10" fmla="*/ 37 w 54"/>
                  <a:gd name="T11" fmla="*/ 0 h 51"/>
                  <a:gd name="T12" fmla="*/ 37 w 54"/>
                  <a:gd name="T13" fmla="*/ 0 h 51"/>
                  <a:gd name="T14" fmla="*/ 27 w 54"/>
                  <a:gd name="T15" fmla="*/ 0 h 51"/>
                  <a:gd name="T16" fmla="*/ 20 w 54"/>
                  <a:gd name="T17" fmla="*/ 0 h 51"/>
                  <a:gd name="T18" fmla="*/ 13 w 54"/>
                  <a:gd name="T19" fmla="*/ 3 h 51"/>
                  <a:gd name="T20" fmla="*/ 6 w 54"/>
                  <a:gd name="T21" fmla="*/ 10 h 51"/>
                  <a:gd name="T22" fmla="*/ 6 w 54"/>
                  <a:gd name="T23" fmla="*/ 10 h 51"/>
                  <a:gd name="T24" fmla="*/ 3 w 54"/>
                  <a:gd name="T25" fmla="*/ 17 h 51"/>
                  <a:gd name="T26" fmla="*/ 0 w 54"/>
                  <a:gd name="T27" fmla="*/ 27 h 51"/>
                  <a:gd name="T28" fmla="*/ 3 w 54"/>
                  <a:gd name="T29" fmla="*/ 34 h 51"/>
                  <a:gd name="T30" fmla="*/ 6 w 54"/>
                  <a:gd name="T31" fmla="*/ 41 h 51"/>
                  <a:gd name="T32" fmla="*/ 6 w 54"/>
                  <a:gd name="T33" fmla="*/ 41 h 51"/>
                  <a:gd name="T34" fmla="*/ 13 w 54"/>
                  <a:gd name="T35" fmla="*/ 48 h 51"/>
                  <a:gd name="T36" fmla="*/ 20 w 54"/>
                  <a:gd name="T37" fmla="*/ 51 h 51"/>
                  <a:gd name="T38" fmla="*/ 27 w 54"/>
                  <a:gd name="T39" fmla="*/ 51 h 51"/>
                  <a:gd name="T40" fmla="*/ 37 w 54"/>
                  <a:gd name="T41" fmla="*/ 51 h 51"/>
                  <a:gd name="T42" fmla="*/ 37 w 54"/>
                  <a:gd name="T43" fmla="*/ 51 h 51"/>
                  <a:gd name="T44" fmla="*/ 44 w 54"/>
                  <a:gd name="T45" fmla="*/ 48 h 51"/>
                  <a:gd name="T46" fmla="*/ 51 w 54"/>
                  <a:gd name="T47" fmla="*/ 41 h 51"/>
                  <a:gd name="T48" fmla="*/ 54 w 54"/>
                  <a:gd name="T49" fmla="*/ 34 h 51"/>
                  <a:gd name="T50" fmla="*/ 54 w 54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17"/>
                    </a:lnTo>
                    <a:lnTo>
                      <a:pt x="51" y="10"/>
                    </a:lnTo>
                    <a:lnTo>
                      <a:pt x="44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3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3" y="17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13" y="48"/>
                    </a:lnTo>
                    <a:lnTo>
                      <a:pt x="20" y="51"/>
                    </a:lnTo>
                    <a:lnTo>
                      <a:pt x="27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8"/>
                    </a:lnTo>
                    <a:lnTo>
                      <a:pt x="51" y="41"/>
                    </a:lnTo>
                    <a:lnTo>
                      <a:pt x="54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Freeform 1374">
                <a:extLst>
                  <a:ext uri="{FF2B5EF4-FFF2-40B4-BE49-F238E27FC236}">
                    <a16:creationId xmlns:a16="http://schemas.microsoft.com/office/drawing/2014/main" id="{9A4E923A-A296-4E43-A609-78371FF5C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2294"/>
                <a:ext cx="48" cy="51"/>
              </a:xfrm>
              <a:custGeom>
                <a:avLst/>
                <a:gdLst>
                  <a:gd name="T0" fmla="*/ 54 w 54"/>
                  <a:gd name="T1" fmla="*/ 27 h 51"/>
                  <a:gd name="T2" fmla="*/ 54 w 54"/>
                  <a:gd name="T3" fmla="*/ 27 h 51"/>
                  <a:gd name="T4" fmla="*/ 54 w 54"/>
                  <a:gd name="T5" fmla="*/ 17 h 51"/>
                  <a:gd name="T6" fmla="*/ 51 w 54"/>
                  <a:gd name="T7" fmla="*/ 10 h 51"/>
                  <a:gd name="T8" fmla="*/ 44 w 54"/>
                  <a:gd name="T9" fmla="*/ 3 h 51"/>
                  <a:gd name="T10" fmla="*/ 37 w 54"/>
                  <a:gd name="T11" fmla="*/ 0 h 51"/>
                  <a:gd name="T12" fmla="*/ 37 w 54"/>
                  <a:gd name="T13" fmla="*/ 0 h 51"/>
                  <a:gd name="T14" fmla="*/ 27 w 54"/>
                  <a:gd name="T15" fmla="*/ 0 h 51"/>
                  <a:gd name="T16" fmla="*/ 20 w 54"/>
                  <a:gd name="T17" fmla="*/ 0 h 51"/>
                  <a:gd name="T18" fmla="*/ 13 w 54"/>
                  <a:gd name="T19" fmla="*/ 3 h 51"/>
                  <a:gd name="T20" fmla="*/ 6 w 54"/>
                  <a:gd name="T21" fmla="*/ 10 h 51"/>
                  <a:gd name="T22" fmla="*/ 6 w 54"/>
                  <a:gd name="T23" fmla="*/ 10 h 51"/>
                  <a:gd name="T24" fmla="*/ 3 w 54"/>
                  <a:gd name="T25" fmla="*/ 17 h 51"/>
                  <a:gd name="T26" fmla="*/ 0 w 54"/>
                  <a:gd name="T27" fmla="*/ 27 h 51"/>
                  <a:gd name="T28" fmla="*/ 3 w 54"/>
                  <a:gd name="T29" fmla="*/ 34 h 51"/>
                  <a:gd name="T30" fmla="*/ 6 w 54"/>
                  <a:gd name="T31" fmla="*/ 41 h 51"/>
                  <a:gd name="T32" fmla="*/ 6 w 54"/>
                  <a:gd name="T33" fmla="*/ 41 h 51"/>
                  <a:gd name="T34" fmla="*/ 13 w 54"/>
                  <a:gd name="T35" fmla="*/ 48 h 51"/>
                  <a:gd name="T36" fmla="*/ 20 w 54"/>
                  <a:gd name="T37" fmla="*/ 51 h 51"/>
                  <a:gd name="T38" fmla="*/ 27 w 54"/>
                  <a:gd name="T39" fmla="*/ 51 h 51"/>
                  <a:gd name="T40" fmla="*/ 37 w 54"/>
                  <a:gd name="T41" fmla="*/ 51 h 51"/>
                  <a:gd name="T42" fmla="*/ 37 w 54"/>
                  <a:gd name="T43" fmla="*/ 51 h 51"/>
                  <a:gd name="T44" fmla="*/ 44 w 54"/>
                  <a:gd name="T45" fmla="*/ 48 h 51"/>
                  <a:gd name="T46" fmla="*/ 51 w 54"/>
                  <a:gd name="T47" fmla="*/ 41 h 51"/>
                  <a:gd name="T48" fmla="*/ 54 w 54"/>
                  <a:gd name="T49" fmla="*/ 34 h 51"/>
                  <a:gd name="T50" fmla="*/ 54 w 54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17"/>
                    </a:lnTo>
                    <a:lnTo>
                      <a:pt x="51" y="10"/>
                    </a:lnTo>
                    <a:lnTo>
                      <a:pt x="44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3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3" y="17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13" y="48"/>
                    </a:lnTo>
                    <a:lnTo>
                      <a:pt x="20" y="51"/>
                    </a:lnTo>
                    <a:lnTo>
                      <a:pt x="27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8"/>
                    </a:lnTo>
                    <a:lnTo>
                      <a:pt x="51" y="41"/>
                    </a:lnTo>
                    <a:lnTo>
                      <a:pt x="54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8" name="Freeform 1375">
                <a:extLst>
                  <a:ext uri="{FF2B5EF4-FFF2-40B4-BE49-F238E27FC236}">
                    <a16:creationId xmlns:a16="http://schemas.microsoft.com/office/drawing/2014/main" id="{1A112771-E19E-B94B-B441-D8BD35421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2308"/>
                <a:ext cx="12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4 w 54"/>
                  <a:gd name="T5" fmla="*/ 20 h 54"/>
                  <a:gd name="T6" fmla="*/ 48 w 54"/>
                  <a:gd name="T7" fmla="*/ 13 h 54"/>
                  <a:gd name="T8" fmla="*/ 44 w 54"/>
                  <a:gd name="T9" fmla="*/ 6 h 54"/>
                  <a:gd name="T10" fmla="*/ 37 w 54"/>
                  <a:gd name="T11" fmla="*/ 3 h 54"/>
                  <a:gd name="T12" fmla="*/ 37 w 54"/>
                  <a:gd name="T13" fmla="*/ 3 h 54"/>
                  <a:gd name="T14" fmla="*/ 27 w 54"/>
                  <a:gd name="T15" fmla="*/ 0 h 54"/>
                  <a:gd name="T16" fmla="*/ 20 w 54"/>
                  <a:gd name="T17" fmla="*/ 3 h 54"/>
                  <a:gd name="T18" fmla="*/ 14 w 54"/>
                  <a:gd name="T19" fmla="*/ 6 h 54"/>
                  <a:gd name="T20" fmla="*/ 7 w 54"/>
                  <a:gd name="T21" fmla="*/ 13 h 54"/>
                  <a:gd name="T22" fmla="*/ 7 w 54"/>
                  <a:gd name="T23" fmla="*/ 13 h 54"/>
                  <a:gd name="T24" fmla="*/ 3 w 54"/>
                  <a:gd name="T25" fmla="*/ 20 h 54"/>
                  <a:gd name="T26" fmla="*/ 0 w 54"/>
                  <a:gd name="T27" fmla="*/ 27 h 54"/>
                  <a:gd name="T28" fmla="*/ 3 w 54"/>
                  <a:gd name="T29" fmla="*/ 37 h 54"/>
                  <a:gd name="T30" fmla="*/ 7 w 54"/>
                  <a:gd name="T31" fmla="*/ 44 h 54"/>
                  <a:gd name="T32" fmla="*/ 7 w 54"/>
                  <a:gd name="T33" fmla="*/ 44 h 54"/>
                  <a:gd name="T34" fmla="*/ 14 w 54"/>
                  <a:gd name="T35" fmla="*/ 51 h 54"/>
                  <a:gd name="T36" fmla="*/ 20 w 54"/>
                  <a:gd name="T37" fmla="*/ 54 h 54"/>
                  <a:gd name="T38" fmla="*/ 27 w 54"/>
                  <a:gd name="T39" fmla="*/ 54 h 54"/>
                  <a:gd name="T40" fmla="*/ 37 w 54"/>
                  <a:gd name="T41" fmla="*/ 54 h 54"/>
                  <a:gd name="T42" fmla="*/ 37 w 54"/>
                  <a:gd name="T43" fmla="*/ 54 h 54"/>
                  <a:gd name="T44" fmla="*/ 44 w 54"/>
                  <a:gd name="T45" fmla="*/ 51 h 54"/>
                  <a:gd name="T46" fmla="*/ 48 w 54"/>
                  <a:gd name="T47" fmla="*/ 44 h 54"/>
                  <a:gd name="T48" fmla="*/ 54 w 54"/>
                  <a:gd name="T49" fmla="*/ 37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20"/>
                    </a:lnTo>
                    <a:lnTo>
                      <a:pt x="48" y="13"/>
                    </a:lnTo>
                    <a:lnTo>
                      <a:pt x="44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27" y="0"/>
                    </a:lnTo>
                    <a:lnTo>
                      <a:pt x="20" y="3"/>
                    </a:lnTo>
                    <a:lnTo>
                      <a:pt x="14" y="6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37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4" y="51"/>
                    </a:lnTo>
                    <a:lnTo>
                      <a:pt x="20" y="54"/>
                    </a:lnTo>
                    <a:lnTo>
                      <a:pt x="27" y="54"/>
                    </a:lnTo>
                    <a:lnTo>
                      <a:pt x="37" y="54"/>
                    </a:lnTo>
                    <a:lnTo>
                      <a:pt x="37" y="54"/>
                    </a:lnTo>
                    <a:lnTo>
                      <a:pt x="44" y="51"/>
                    </a:lnTo>
                    <a:lnTo>
                      <a:pt x="48" y="44"/>
                    </a:lnTo>
                    <a:lnTo>
                      <a:pt x="54" y="37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Freeform 1376">
                <a:extLst>
                  <a:ext uri="{FF2B5EF4-FFF2-40B4-BE49-F238E27FC236}">
                    <a16:creationId xmlns:a16="http://schemas.microsoft.com/office/drawing/2014/main" id="{8FECC006-1589-E64C-B875-34B87FCA4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" y="2324"/>
                <a:ext cx="20" cy="54"/>
              </a:xfrm>
              <a:custGeom>
                <a:avLst/>
                <a:gdLst>
                  <a:gd name="T0" fmla="*/ 51 w 51"/>
                  <a:gd name="T1" fmla="*/ 27 h 54"/>
                  <a:gd name="T2" fmla="*/ 51 w 51"/>
                  <a:gd name="T3" fmla="*/ 27 h 54"/>
                  <a:gd name="T4" fmla="*/ 51 w 51"/>
                  <a:gd name="T5" fmla="*/ 20 h 54"/>
                  <a:gd name="T6" fmla="*/ 47 w 51"/>
                  <a:gd name="T7" fmla="*/ 10 h 54"/>
                  <a:gd name="T8" fmla="*/ 41 w 51"/>
                  <a:gd name="T9" fmla="*/ 6 h 54"/>
                  <a:gd name="T10" fmla="*/ 34 w 51"/>
                  <a:gd name="T11" fmla="*/ 3 h 54"/>
                  <a:gd name="T12" fmla="*/ 34 w 51"/>
                  <a:gd name="T13" fmla="*/ 3 h 54"/>
                  <a:gd name="T14" fmla="*/ 27 w 51"/>
                  <a:gd name="T15" fmla="*/ 0 h 54"/>
                  <a:gd name="T16" fmla="*/ 17 w 51"/>
                  <a:gd name="T17" fmla="*/ 3 h 54"/>
                  <a:gd name="T18" fmla="*/ 10 w 51"/>
                  <a:gd name="T19" fmla="*/ 6 h 54"/>
                  <a:gd name="T20" fmla="*/ 3 w 51"/>
                  <a:gd name="T21" fmla="*/ 10 h 54"/>
                  <a:gd name="T22" fmla="*/ 3 w 51"/>
                  <a:gd name="T23" fmla="*/ 10 h 54"/>
                  <a:gd name="T24" fmla="*/ 0 w 51"/>
                  <a:gd name="T25" fmla="*/ 20 h 54"/>
                  <a:gd name="T26" fmla="*/ 0 w 51"/>
                  <a:gd name="T27" fmla="*/ 27 h 54"/>
                  <a:gd name="T28" fmla="*/ 0 w 51"/>
                  <a:gd name="T29" fmla="*/ 34 h 54"/>
                  <a:gd name="T30" fmla="*/ 3 w 51"/>
                  <a:gd name="T31" fmla="*/ 44 h 54"/>
                  <a:gd name="T32" fmla="*/ 3 w 51"/>
                  <a:gd name="T33" fmla="*/ 44 h 54"/>
                  <a:gd name="T34" fmla="*/ 10 w 51"/>
                  <a:gd name="T35" fmla="*/ 47 h 54"/>
                  <a:gd name="T36" fmla="*/ 17 w 51"/>
                  <a:gd name="T37" fmla="*/ 51 h 54"/>
                  <a:gd name="T38" fmla="*/ 27 w 51"/>
                  <a:gd name="T39" fmla="*/ 54 h 54"/>
                  <a:gd name="T40" fmla="*/ 34 w 51"/>
                  <a:gd name="T41" fmla="*/ 51 h 54"/>
                  <a:gd name="T42" fmla="*/ 34 w 51"/>
                  <a:gd name="T43" fmla="*/ 51 h 54"/>
                  <a:gd name="T44" fmla="*/ 41 w 51"/>
                  <a:gd name="T45" fmla="*/ 47 h 54"/>
                  <a:gd name="T46" fmla="*/ 47 w 51"/>
                  <a:gd name="T47" fmla="*/ 44 h 54"/>
                  <a:gd name="T48" fmla="*/ 51 w 51"/>
                  <a:gd name="T49" fmla="*/ 34 h 54"/>
                  <a:gd name="T50" fmla="*/ 51 w 51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4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20"/>
                    </a:lnTo>
                    <a:lnTo>
                      <a:pt x="47" y="10"/>
                    </a:lnTo>
                    <a:lnTo>
                      <a:pt x="41" y="6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7" y="0"/>
                    </a:lnTo>
                    <a:lnTo>
                      <a:pt x="17" y="3"/>
                    </a:lnTo>
                    <a:lnTo>
                      <a:pt x="10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47"/>
                    </a:lnTo>
                    <a:lnTo>
                      <a:pt x="17" y="51"/>
                    </a:lnTo>
                    <a:lnTo>
                      <a:pt x="27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7"/>
                    </a:lnTo>
                    <a:lnTo>
                      <a:pt x="47" y="44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Freeform 1377">
                <a:extLst>
                  <a:ext uri="{FF2B5EF4-FFF2-40B4-BE49-F238E27FC236}">
                    <a16:creationId xmlns:a16="http://schemas.microsoft.com/office/drawing/2014/main" id="{C0C4FB38-216C-714D-A5C1-02FE1891A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" y="2324"/>
                <a:ext cx="20" cy="54"/>
              </a:xfrm>
              <a:custGeom>
                <a:avLst/>
                <a:gdLst>
                  <a:gd name="T0" fmla="*/ 51 w 51"/>
                  <a:gd name="T1" fmla="*/ 27 h 54"/>
                  <a:gd name="T2" fmla="*/ 51 w 51"/>
                  <a:gd name="T3" fmla="*/ 27 h 54"/>
                  <a:gd name="T4" fmla="*/ 51 w 51"/>
                  <a:gd name="T5" fmla="*/ 20 h 54"/>
                  <a:gd name="T6" fmla="*/ 47 w 51"/>
                  <a:gd name="T7" fmla="*/ 10 h 54"/>
                  <a:gd name="T8" fmla="*/ 41 w 51"/>
                  <a:gd name="T9" fmla="*/ 6 h 54"/>
                  <a:gd name="T10" fmla="*/ 34 w 51"/>
                  <a:gd name="T11" fmla="*/ 3 h 54"/>
                  <a:gd name="T12" fmla="*/ 34 w 51"/>
                  <a:gd name="T13" fmla="*/ 3 h 54"/>
                  <a:gd name="T14" fmla="*/ 27 w 51"/>
                  <a:gd name="T15" fmla="*/ 0 h 54"/>
                  <a:gd name="T16" fmla="*/ 17 w 51"/>
                  <a:gd name="T17" fmla="*/ 3 h 54"/>
                  <a:gd name="T18" fmla="*/ 10 w 51"/>
                  <a:gd name="T19" fmla="*/ 6 h 54"/>
                  <a:gd name="T20" fmla="*/ 3 w 51"/>
                  <a:gd name="T21" fmla="*/ 10 h 54"/>
                  <a:gd name="T22" fmla="*/ 3 w 51"/>
                  <a:gd name="T23" fmla="*/ 10 h 54"/>
                  <a:gd name="T24" fmla="*/ 0 w 51"/>
                  <a:gd name="T25" fmla="*/ 20 h 54"/>
                  <a:gd name="T26" fmla="*/ 0 w 51"/>
                  <a:gd name="T27" fmla="*/ 27 h 54"/>
                  <a:gd name="T28" fmla="*/ 0 w 51"/>
                  <a:gd name="T29" fmla="*/ 34 h 54"/>
                  <a:gd name="T30" fmla="*/ 3 w 51"/>
                  <a:gd name="T31" fmla="*/ 44 h 54"/>
                  <a:gd name="T32" fmla="*/ 3 w 51"/>
                  <a:gd name="T33" fmla="*/ 44 h 54"/>
                  <a:gd name="T34" fmla="*/ 10 w 51"/>
                  <a:gd name="T35" fmla="*/ 47 h 54"/>
                  <a:gd name="T36" fmla="*/ 17 w 51"/>
                  <a:gd name="T37" fmla="*/ 51 h 54"/>
                  <a:gd name="T38" fmla="*/ 27 w 51"/>
                  <a:gd name="T39" fmla="*/ 54 h 54"/>
                  <a:gd name="T40" fmla="*/ 34 w 51"/>
                  <a:gd name="T41" fmla="*/ 51 h 54"/>
                  <a:gd name="T42" fmla="*/ 34 w 51"/>
                  <a:gd name="T43" fmla="*/ 51 h 54"/>
                  <a:gd name="T44" fmla="*/ 41 w 51"/>
                  <a:gd name="T45" fmla="*/ 47 h 54"/>
                  <a:gd name="T46" fmla="*/ 47 w 51"/>
                  <a:gd name="T47" fmla="*/ 44 h 54"/>
                  <a:gd name="T48" fmla="*/ 51 w 51"/>
                  <a:gd name="T49" fmla="*/ 34 h 54"/>
                  <a:gd name="T50" fmla="*/ 51 w 51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4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20"/>
                    </a:lnTo>
                    <a:lnTo>
                      <a:pt x="47" y="10"/>
                    </a:lnTo>
                    <a:lnTo>
                      <a:pt x="41" y="6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7" y="0"/>
                    </a:lnTo>
                    <a:lnTo>
                      <a:pt x="17" y="3"/>
                    </a:lnTo>
                    <a:lnTo>
                      <a:pt x="10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47"/>
                    </a:lnTo>
                    <a:lnTo>
                      <a:pt x="17" y="51"/>
                    </a:lnTo>
                    <a:lnTo>
                      <a:pt x="27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7"/>
                    </a:lnTo>
                    <a:lnTo>
                      <a:pt x="47" y="44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Freeform 1378">
                <a:extLst>
                  <a:ext uri="{FF2B5EF4-FFF2-40B4-BE49-F238E27FC236}">
                    <a16:creationId xmlns:a16="http://schemas.microsoft.com/office/drawing/2014/main" id="{1EBFDAE7-B56B-3E4C-AF15-289A1A69C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2343"/>
                <a:ext cx="54" cy="54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17 h 54"/>
                  <a:gd name="T6" fmla="*/ 48 w 55"/>
                  <a:gd name="T7" fmla="*/ 10 h 54"/>
                  <a:gd name="T8" fmla="*/ 45 w 55"/>
                  <a:gd name="T9" fmla="*/ 3 h 54"/>
                  <a:gd name="T10" fmla="*/ 34 w 55"/>
                  <a:gd name="T11" fmla="*/ 0 h 54"/>
                  <a:gd name="T12" fmla="*/ 34 w 55"/>
                  <a:gd name="T13" fmla="*/ 0 h 54"/>
                  <a:gd name="T14" fmla="*/ 28 w 55"/>
                  <a:gd name="T15" fmla="*/ 0 h 54"/>
                  <a:gd name="T16" fmla="*/ 21 w 55"/>
                  <a:gd name="T17" fmla="*/ 0 h 54"/>
                  <a:gd name="T18" fmla="*/ 11 w 55"/>
                  <a:gd name="T19" fmla="*/ 3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17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0 h 54"/>
                  <a:gd name="T32" fmla="*/ 7 w 55"/>
                  <a:gd name="T33" fmla="*/ 40 h 54"/>
                  <a:gd name="T34" fmla="*/ 11 w 55"/>
                  <a:gd name="T35" fmla="*/ 47 h 54"/>
                  <a:gd name="T36" fmla="*/ 21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0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5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1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11" y="47"/>
                    </a:lnTo>
                    <a:lnTo>
                      <a:pt x="21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0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2" name="Freeform 1379">
                <a:extLst>
                  <a:ext uri="{FF2B5EF4-FFF2-40B4-BE49-F238E27FC236}">
                    <a16:creationId xmlns:a16="http://schemas.microsoft.com/office/drawing/2014/main" id="{1F883F13-C900-F64E-9729-549FFE6EF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2343"/>
                <a:ext cx="52" cy="54"/>
              </a:xfrm>
              <a:custGeom>
                <a:avLst/>
                <a:gdLst>
                  <a:gd name="T0" fmla="*/ 51 w 51"/>
                  <a:gd name="T1" fmla="*/ 27 h 54"/>
                  <a:gd name="T2" fmla="*/ 51 w 51"/>
                  <a:gd name="T3" fmla="*/ 27 h 54"/>
                  <a:gd name="T4" fmla="*/ 51 w 51"/>
                  <a:gd name="T5" fmla="*/ 17 h 54"/>
                  <a:gd name="T6" fmla="*/ 48 w 51"/>
                  <a:gd name="T7" fmla="*/ 10 h 54"/>
                  <a:gd name="T8" fmla="*/ 41 w 51"/>
                  <a:gd name="T9" fmla="*/ 3 h 54"/>
                  <a:gd name="T10" fmla="*/ 34 w 51"/>
                  <a:gd name="T11" fmla="*/ 0 h 54"/>
                  <a:gd name="T12" fmla="*/ 34 w 51"/>
                  <a:gd name="T13" fmla="*/ 0 h 54"/>
                  <a:gd name="T14" fmla="*/ 28 w 51"/>
                  <a:gd name="T15" fmla="*/ 0 h 54"/>
                  <a:gd name="T16" fmla="*/ 17 w 51"/>
                  <a:gd name="T17" fmla="*/ 0 h 54"/>
                  <a:gd name="T18" fmla="*/ 11 w 51"/>
                  <a:gd name="T19" fmla="*/ 3 h 54"/>
                  <a:gd name="T20" fmla="*/ 4 w 51"/>
                  <a:gd name="T21" fmla="*/ 10 h 54"/>
                  <a:gd name="T22" fmla="*/ 4 w 51"/>
                  <a:gd name="T23" fmla="*/ 10 h 54"/>
                  <a:gd name="T24" fmla="*/ 0 w 51"/>
                  <a:gd name="T25" fmla="*/ 17 h 54"/>
                  <a:gd name="T26" fmla="*/ 0 w 51"/>
                  <a:gd name="T27" fmla="*/ 27 h 54"/>
                  <a:gd name="T28" fmla="*/ 0 w 51"/>
                  <a:gd name="T29" fmla="*/ 34 h 54"/>
                  <a:gd name="T30" fmla="*/ 4 w 51"/>
                  <a:gd name="T31" fmla="*/ 40 h 54"/>
                  <a:gd name="T32" fmla="*/ 4 w 51"/>
                  <a:gd name="T33" fmla="*/ 40 h 54"/>
                  <a:gd name="T34" fmla="*/ 11 w 51"/>
                  <a:gd name="T35" fmla="*/ 47 h 54"/>
                  <a:gd name="T36" fmla="*/ 17 w 51"/>
                  <a:gd name="T37" fmla="*/ 51 h 54"/>
                  <a:gd name="T38" fmla="*/ 28 w 51"/>
                  <a:gd name="T39" fmla="*/ 54 h 54"/>
                  <a:gd name="T40" fmla="*/ 34 w 51"/>
                  <a:gd name="T41" fmla="*/ 51 h 54"/>
                  <a:gd name="T42" fmla="*/ 34 w 51"/>
                  <a:gd name="T43" fmla="*/ 51 h 54"/>
                  <a:gd name="T44" fmla="*/ 41 w 51"/>
                  <a:gd name="T45" fmla="*/ 47 h 54"/>
                  <a:gd name="T46" fmla="*/ 48 w 51"/>
                  <a:gd name="T47" fmla="*/ 40 h 54"/>
                  <a:gd name="T48" fmla="*/ 51 w 51"/>
                  <a:gd name="T49" fmla="*/ 34 h 54"/>
                  <a:gd name="T50" fmla="*/ 51 w 51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4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0"/>
                    </a:lnTo>
                    <a:lnTo>
                      <a:pt x="11" y="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7"/>
                    </a:lnTo>
                    <a:lnTo>
                      <a:pt x="48" y="40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Freeform 1380">
                <a:extLst>
                  <a:ext uri="{FF2B5EF4-FFF2-40B4-BE49-F238E27FC236}">
                    <a16:creationId xmlns:a16="http://schemas.microsoft.com/office/drawing/2014/main" id="{4B21CC28-E3F3-7143-A46B-F9894DAD3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2359"/>
                <a:ext cx="26" cy="51"/>
              </a:xfrm>
              <a:custGeom>
                <a:avLst/>
                <a:gdLst>
                  <a:gd name="T0" fmla="*/ 54 w 54"/>
                  <a:gd name="T1" fmla="*/ 23 h 51"/>
                  <a:gd name="T2" fmla="*/ 54 w 54"/>
                  <a:gd name="T3" fmla="*/ 23 h 51"/>
                  <a:gd name="T4" fmla="*/ 51 w 54"/>
                  <a:gd name="T5" fmla="*/ 17 h 51"/>
                  <a:gd name="T6" fmla="*/ 48 w 54"/>
                  <a:gd name="T7" fmla="*/ 10 h 51"/>
                  <a:gd name="T8" fmla="*/ 44 w 54"/>
                  <a:gd name="T9" fmla="*/ 3 h 51"/>
                  <a:gd name="T10" fmla="*/ 34 w 54"/>
                  <a:gd name="T11" fmla="*/ 0 h 51"/>
                  <a:gd name="T12" fmla="*/ 34 w 54"/>
                  <a:gd name="T13" fmla="*/ 0 h 51"/>
                  <a:gd name="T14" fmla="*/ 27 w 54"/>
                  <a:gd name="T15" fmla="*/ 0 h 51"/>
                  <a:gd name="T16" fmla="*/ 20 w 54"/>
                  <a:gd name="T17" fmla="*/ 0 h 51"/>
                  <a:gd name="T18" fmla="*/ 10 w 54"/>
                  <a:gd name="T19" fmla="*/ 3 h 51"/>
                  <a:gd name="T20" fmla="*/ 7 w 54"/>
                  <a:gd name="T21" fmla="*/ 10 h 51"/>
                  <a:gd name="T22" fmla="*/ 7 w 54"/>
                  <a:gd name="T23" fmla="*/ 10 h 51"/>
                  <a:gd name="T24" fmla="*/ 3 w 54"/>
                  <a:gd name="T25" fmla="*/ 17 h 51"/>
                  <a:gd name="T26" fmla="*/ 0 w 54"/>
                  <a:gd name="T27" fmla="*/ 23 h 51"/>
                  <a:gd name="T28" fmla="*/ 3 w 54"/>
                  <a:gd name="T29" fmla="*/ 34 h 51"/>
                  <a:gd name="T30" fmla="*/ 7 w 54"/>
                  <a:gd name="T31" fmla="*/ 40 h 51"/>
                  <a:gd name="T32" fmla="*/ 7 w 54"/>
                  <a:gd name="T33" fmla="*/ 40 h 51"/>
                  <a:gd name="T34" fmla="*/ 10 w 54"/>
                  <a:gd name="T35" fmla="*/ 47 h 51"/>
                  <a:gd name="T36" fmla="*/ 20 w 54"/>
                  <a:gd name="T37" fmla="*/ 51 h 51"/>
                  <a:gd name="T38" fmla="*/ 27 w 54"/>
                  <a:gd name="T39" fmla="*/ 51 h 51"/>
                  <a:gd name="T40" fmla="*/ 34 w 54"/>
                  <a:gd name="T41" fmla="*/ 51 h 51"/>
                  <a:gd name="T42" fmla="*/ 34 w 54"/>
                  <a:gd name="T43" fmla="*/ 51 h 51"/>
                  <a:gd name="T44" fmla="*/ 44 w 54"/>
                  <a:gd name="T45" fmla="*/ 47 h 51"/>
                  <a:gd name="T46" fmla="*/ 48 w 54"/>
                  <a:gd name="T47" fmla="*/ 40 h 51"/>
                  <a:gd name="T48" fmla="*/ 51 w 54"/>
                  <a:gd name="T49" fmla="*/ 34 h 51"/>
                  <a:gd name="T50" fmla="*/ 54 w 54"/>
                  <a:gd name="T51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3"/>
                    </a:moveTo>
                    <a:lnTo>
                      <a:pt x="54" y="23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4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3" y="34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10" y="47"/>
                    </a:lnTo>
                    <a:lnTo>
                      <a:pt x="20" y="51"/>
                    </a:lnTo>
                    <a:lnTo>
                      <a:pt x="27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4" y="47"/>
                    </a:lnTo>
                    <a:lnTo>
                      <a:pt x="48" y="40"/>
                    </a:lnTo>
                    <a:lnTo>
                      <a:pt x="51" y="34"/>
                    </a:lnTo>
                    <a:lnTo>
                      <a:pt x="54" y="23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Freeform 1381">
                <a:extLst>
                  <a:ext uri="{FF2B5EF4-FFF2-40B4-BE49-F238E27FC236}">
                    <a16:creationId xmlns:a16="http://schemas.microsoft.com/office/drawing/2014/main" id="{8D6BE34E-150F-2942-BED3-4D034A520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2359"/>
                <a:ext cx="16" cy="51"/>
              </a:xfrm>
              <a:custGeom>
                <a:avLst/>
                <a:gdLst>
                  <a:gd name="T0" fmla="*/ 55 w 55"/>
                  <a:gd name="T1" fmla="*/ 23 h 51"/>
                  <a:gd name="T2" fmla="*/ 55 w 55"/>
                  <a:gd name="T3" fmla="*/ 23 h 51"/>
                  <a:gd name="T4" fmla="*/ 55 w 55"/>
                  <a:gd name="T5" fmla="*/ 17 h 51"/>
                  <a:gd name="T6" fmla="*/ 48 w 55"/>
                  <a:gd name="T7" fmla="*/ 10 h 51"/>
                  <a:gd name="T8" fmla="*/ 44 w 55"/>
                  <a:gd name="T9" fmla="*/ 3 h 51"/>
                  <a:gd name="T10" fmla="*/ 38 w 55"/>
                  <a:gd name="T11" fmla="*/ 0 h 51"/>
                  <a:gd name="T12" fmla="*/ 38 w 55"/>
                  <a:gd name="T13" fmla="*/ 0 h 51"/>
                  <a:gd name="T14" fmla="*/ 27 w 55"/>
                  <a:gd name="T15" fmla="*/ 0 h 51"/>
                  <a:gd name="T16" fmla="*/ 21 w 55"/>
                  <a:gd name="T17" fmla="*/ 0 h 51"/>
                  <a:gd name="T18" fmla="*/ 14 w 55"/>
                  <a:gd name="T19" fmla="*/ 3 h 51"/>
                  <a:gd name="T20" fmla="*/ 7 w 55"/>
                  <a:gd name="T21" fmla="*/ 10 h 51"/>
                  <a:gd name="T22" fmla="*/ 7 w 55"/>
                  <a:gd name="T23" fmla="*/ 10 h 51"/>
                  <a:gd name="T24" fmla="*/ 4 w 55"/>
                  <a:gd name="T25" fmla="*/ 17 h 51"/>
                  <a:gd name="T26" fmla="*/ 0 w 55"/>
                  <a:gd name="T27" fmla="*/ 23 h 51"/>
                  <a:gd name="T28" fmla="*/ 4 w 55"/>
                  <a:gd name="T29" fmla="*/ 34 h 51"/>
                  <a:gd name="T30" fmla="*/ 7 w 55"/>
                  <a:gd name="T31" fmla="*/ 40 h 51"/>
                  <a:gd name="T32" fmla="*/ 7 w 55"/>
                  <a:gd name="T33" fmla="*/ 40 h 51"/>
                  <a:gd name="T34" fmla="*/ 14 w 55"/>
                  <a:gd name="T35" fmla="*/ 47 h 51"/>
                  <a:gd name="T36" fmla="*/ 21 w 55"/>
                  <a:gd name="T37" fmla="*/ 51 h 51"/>
                  <a:gd name="T38" fmla="*/ 27 w 55"/>
                  <a:gd name="T39" fmla="*/ 51 h 51"/>
                  <a:gd name="T40" fmla="*/ 38 w 55"/>
                  <a:gd name="T41" fmla="*/ 51 h 51"/>
                  <a:gd name="T42" fmla="*/ 38 w 55"/>
                  <a:gd name="T43" fmla="*/ 51 h 51"/>
                  <a:gd name="T44" fmla="*/ 44 w 55"/>
                  <a:gd name="T45" fmla="*/ 47 h 51"/>
                  <a:gd name="T46" fmla="*/ 48 w 55"/>
                  <a:gd name="T47" fmla="*/ 40 h 51"/>
                  <a:gd name="T48" fmla="*/ 55 w 55"/>
                  <a:gd name="T49" fmla="*/ 34 h 51"/>
                  <a:gd name="T50" fmla="*/ 55 w 55"/>
                  <a:gd name="T51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1">
                    <a:moveTo>
                      <a:pt x="55" y="23"/>
                    </a:moveTo>
                    <a:lnTo>
                      <a:pt x="55" y="23"/>
                    </a:lnTo>
                    <a:lnTo>
                      <a:pt x="55" y="17"/>
                    </a:lnTo>
                    <a:lnTo>
                      <a:pt x="48" y="10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3"/>
                    </a:lnTo>
                    <a:lnTo>
                      <a:pt x="4" y="34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14" y="47"/>
                    </a:lnTo>
                    <a:lnTo>
                      <a:pt x="21" y="51"/>
                    </a:lnTo>
                    <a:lnTo>
                      <a:pt x="27" y="51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4" y="47"/>
                    </a:lnTo>
                    <a:lnTo>
                      <a:pt x="48" y="40"/>
                    </a:lnTo>
                    <a:lnTo>
                      <a:pt x="55" y="34"/>
                    </a:lnTo>
                    <a:lnTo>
                      <a:pt x="55" y="23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Freeform 1382">
                <a:extLst>
                  <a:ext uri="{FF2B5EF4-FFF2-40B4-BE49-F238E27FC236}">
                    <a16:creationId xmlns:a16="http://schemas.microsoft.com/office/drawing/2014/main" id="{97C20260-7D4C-B146-A390-3B022F35B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2410"/>
                <a:ext cx="52" cy="54"/>
              </a:xfrm>
              <a:custGeom>
                <a:avLst/>
                <a:gdLst>
                  <a:gd name="T0" fmla="*/ 51 w 51"/>
                  <a:gd name="T1" fmla="*/ 27 h 54"/>
                  <a:gd name="T2" fmla="*/ 51 w 51"/>
                  <a:gd name="T3" fmla="*/ 27 h 54"/>
                  <a:gd name="T4" fmla="*/ 51 w 51"/>
                  <a:gd name="T5" fmla="*/ 20 h 54"/>
                  <a:gd name="T6" fmla="*/ 47 w 51"/>
                  <a:gd name="T7" fmla="*/ 10 h 54"/>
                  <a:gd name="T8" fmla="*/ 40 w 51"/>
                  <a:gd name="T9" fmla="*/ 6 h 54"/>
                  <a:gd name="T10" fmla="*/ 34 w 51"/>
                  <a:gd name="T11" fmla="*/ 3 h 54"/>
                  <a:gd name="T12" fmla="*/ 34 w 51"/>
                  <a:gd name="T13" fmla="*/ 3 h 54"/>
                  <a:gd name="T14" fmla="*/ 27 w 51"/>
                  <a:gd name="T15" fmla="*/ 0 h 54"/>
                  <a:gd name="T16" fmla="*/ 17 w 51"/>
                  <a:gd name="T17" fmla="*/ 3 h 54"/>
                  <a:gd name="T18" fmla="*/ 10 w 51"/>
                  <a:gd name="T19" fmla="*/ 6 h 54"/>
                  <a:gd name="T20" fmla="*/ 3 w 51"/>
                  <a:gd name="T21" fmla="*/ 10 h 54"/>
                  <a:gd name="T22" fmla="*/ 3 w 51"/>
                  <a:gd name="T23" fmla="*/ 10 h 54"/>
                  <a:gd name="T24" fmla="*/ 0 w 51"/>
                  <a:gd name="T25" fmla="*/ 20 h 54"/>
                  <a:gd name="T26" fmla="*/ 0 w 51"/>
                  <a:gd name="T27" fmla="*/ 27 h 54"/>
                  <a:gd name="T28" fmla="*/ 0 w 51"/>
                  <a:gd name="T29" fmla="*/ 33 h 54"/>
                  <a:gd name="T30" fmla="*/ 3 w 51"/>
                  <a:gd name="T31" fmla="*/ 44 h 54"/>
                  <a:gd name="T32" fmla="*/ 3 w 51"/>
                  <a:gd name="T33" fmla="*/ 44 h 54"/>
                  <a:gd name="T34" fmla="*/ 10 w 51"/>
                  <a:gd name="T35" fmla="*/ 47 h 54"/>
                  <a:gd name="T36" fmla="*/ 17 w 51"/>
                  <a:gd name="T37" fmla="*/ 50 h 54"/>
                  <a:gd name="T38" fmla="*/ 27 w 51"/>
                  <a:gd name="T39" fmla="*/ 54 h 54"/>
                  <a:gd name="T40" fmla="*/ 34 w 51"/>
                  <a:gd name="T41" fmla="*/ 50 h 54"/>
                  <a:gd name="T42" fmla="*/ 34 w 51"/>
                  <a:gd name="T43" fmla="*/ 50 h 54"/>
                  <a:gd name="T44" fmla="*/ 40 w 51"/>
                  <a:gd name="T45" fmla="*/ 47 h 54"/>
                  <a:gd name="T46" fmla="*/ 47 w 51"/>
                  <a:gd name="T47" fmla="*/ 44 h 54"/>
                  <a:gd name="T48" fmla="*/ 51 w 51"/>
                  <a:gd name="T49" fmla="*/ 33 h 54"/>
                  <a:gd name="T50" fmla="*/ 51 w 51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4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20"/>
                    </a:lnTo>
                    <a:lnTo>
                      <a:pt x="47" y="10"/>
                    </a:lnTo>
                    <a:lnTo>
                      <a:pt x="40" y="6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7" y="0"/>
                    </a:lnTo>
                    <a:lnTo>
                      <a:pt x="17" y="3"/>
                    </a:lnTo>
                    <a:lnTo>
                      <a:pt x="10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47"/>
                    </a:lnTo>
                    <a:lnTo>
                      <a:pt x="17" y="50"/>
                    </a:lnTo>
                    <a:lnTo>
                      <a:pt x="27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40" y="47"/>
                    </a:lnTo>
                    <a:lnTo>
                      <a:pt x="47" y="44"/>
                    </a:lnTo>
                    <a:lnTo>
                      <a:pt x="51" y="33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6" name="Freeform 1383">
                <a:extLst>
                  <a:ext uri="{FF2B5EF4-FFF2-40B4-BE49-F238E27FC236}">
                    <a16:creationId xmlns:a16="http://schemas.microsoft.com/office/drawing/2014/main" id="{1A50792B-33F6-8A4B-8D7C-10B2300F5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410"/>
                <a:ext cx="48" cy="54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5 w 55"/>
                  <a:gd name="T5" fmla="*/ 20 h 54"/>
                  <a:gd name="T6" fmla="*/ 51 w 55"/>
                  <a:gd name="T7" fmla="*/ 10 h 54"/>
                  <a:gd name="T8" fmla="*/ 44 w 55"/>
                  <a:gd name="T9" fmla="*/ 6 h 54"/>
                  <a:gd name="T10" fmla="*/ 38 w 55"/>
                  <a:gd name="T11" fmla="*/ 3 h 54"/>
                  <a:gd name="T12" fmla="*/ 38 w 55"/>
                  <a:gd name="T13" fmla="*/ 3 h 54"/>
                  <a:gd name="T14" fmla="*/ 27 w 55"/>
                  <a:gd name="T15" fmla="*/ 0 h 54"/>
                  <a:gd name="T16" fmla="*/ 21 w 55"/>
                  <a:gd name="T17" fmla="*/ 3 h 54"/>
                  <a:gd name="T18" fmla="*/ 14 w 55"/>
                  <a:gd name="T19" fmla="*/ 6 h 54"/>
                  <a:gd name="T20" fmla="*/ 7 w 55"/>
                  <a:gd name="T21" fmla="*/ 10 h 54"/>
                  <a:gd name="T22" fmla="*/ 7 w 55"/>
                  <a:gd name="T23" fmla="*/ 10 h 54"/>
                  <a:gd name="T24" fmla="*/ 4 w 55"/>
                  <a:gd name="T25" fmla="*/ 20 h 54"/>
                  <a:gd name="T26" fmla="*/ 0 w 55"/>
                  <a:gd name="T27" fmla="*/ 27 h 54"/>
                  <a:gd name="T28" fmla="*/ 4 w 55"/>
                  <a:gd name="T29" fmla="*/ 33 h 54"/>
                  <a:gd name="T30" fmla="*/ 7 w 55"/>
                  <a:gd name="T31" fmla="*/ 44 h 54"/>
                  <a:gd name="T32" fmla="*/ 7 w 55"/>
                  <a:gd name="T33" fmla="*/ 44 h 54"/>
                  <a:gd name="T34" fmla="*/ 14 w 55"/>
                  <a:gd name="T35" fmla="*/ 47 h 54"/>
                  <a:gd name="T36" fmla="*/ 21 w 55"/>
                  <a:gd name="T37" fmla="*/ 50 h 54"/>
                  <a:gd name="T38" fmla="*/ 27 w 55"/>
                  <a:gd name="T39" fmla="*/ 54 h 54"/>
                  <a:gd name="T40" fmla="*/ 38 w 55"/>
                  <a:gd name="T41" fmla="*/ 50 h 54"/>
                  <a:gd name="T42" fmla="*/ 38 w 55"/>
                  <a:gd name="T43" fmla="*/ 50 h 54"/>
                  <a:gd name="T44" fmla="*/ 44 w 55"/>
                  <a:gd name="T45" fmla="*/ 47 h 54"/>
                  <a:gd name="T46" fmla="*/ 51 w 55"/>
                  <a:gd name="T47" fmla="*/ 44 h 54"/>
                  <a:gd name="T48" fmla="*/ 55 w 55"/>
                  <a:gd name="T49" fmla="*/ 33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20"/>
                    </a:lnTo>
                    <a:lnTo>
                      <a:pt x="51" y="10"/>
                    </a:lnTo>
                    <a:lnTo>
                      <a:pt x="44" y="6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20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4" y="47"/>
                    </a:lnTo>
                    <a:lnTo>
                      <a:pt x="21" y="50"/>
                    </a:lnTo>
                    <a:lnTo>
                      <a:pt x="27" y="54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44" y="47"/>
                    </a:lnTo>
                    <a:lnTo>
                      <a:pt x="51" y="44"/>
                    </a:lnTo>
                    <a:lnTo>
                      <a:pt x="55" y="33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7" name="Freeform 1384">
                <a:extLst>
                  <a:ext uri="{FF2B5EF4-FFF2-40B4-BE49-F238E27FC236}">
                    <a16:creationId xmlns:a16="http://schemas.microsoft.com/office/drawing/2014/main" id="{4CC94A71-61D2-884D-BC55-4BBEA7E08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410"/>
                <a:ext cx="48" cy="54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5 w 55"/>
                  <a:gd name="T5" fmla="*/ 20 h 54"/>
                  <a:gd name="T6" fmla="*/ 51 w 55"/>
                  <a:gd name="T7" fmla="*/ 10 h 54"/>
                  <a:gd name="T8" fmla="*/ 44 w 55"/>
                  <a:gd name="T9" fmla="*/ 6 h 54"/>
                  <a:gd name="T10" fmla="*/ 38 w 55"/>
                  <a:gd name="T11" fmla="*/ 3 h 54"/>
                  <a:gd name="T12" fmla="*/ 38 w 55"/>
                  <a:gd name="T13" fmla="*/ 3 h 54"/>
                  <a:gd name="T14" fmla="*/ 27 w 55"/>
                  <a:gd name="T15" fmla="*/ 0 h 54"/>
                  <a:gd name="T16" fmla="*/ 21 w 55"/>
                  <a:gd name="T17" fmla="*/ 3 h 54"/>
                  <a:gd name="T18" fmla="*/ 14 w 55"/>
                  <a:gd name="T19" fmla="*/ 6 h 54"/>
                  <a:gd name="T20" fmla="*/ 7 w 55"/>
                  <a:gd name="T21" fmla="*/ 10 h 54"/>
                  <a:gd name="T22" fmla="*/ 7 w 55"/>
                  <a:gd name="T23" fmla="*/ 10 h 54"/>
                  <a:gd name="T24" fmla="*/ 4 w 55"/>
                  <a:gd name="T25" fmla="*/ 20 h 54"/>
                  <a:gd name="T26" fmla="*/ 0 w 55"/>
                  <a:gd name="T27" fmla="*/ 27 h 54"/>
                  <a:gd name="T28" fmla="*/ 4 w 55"/>
                  <a:gd name="T29" fmla="*/ 33 h 54"/>
                  <a:gd name="T30" fmla="*/ 7 w 55"/>
                  <a:gd name="T31" fmla="*/ 44 h 54"/>
                  <a:gd name="T32" fmla="*/ 7 w 55"/>
                  <a:gd name="T33" fmla="*/ 44 h 54"/>
                  <a:gd name="T34" fmla="*/ 14 w 55"/>
                  <a:gd name="T35" fmla="*/ 47 h 54"/>
                  <a:gd name="T36" fmla="*/ 21 w 55"/>
                  <a:gd name="T37" fmla="*/ 50 h 54"/>
                  <a:gd name="T38" fmla="*/ 27 w 55"/>
                  <a:gd name="T39" fmla="*/ 54 h 54"/>
                  <a:gd name="T40" fmla="*/ 38 w 55"/>
                  <a:gd name="T41" fmla="*/ 50 h 54"/>
                  <a:gd name="T42" fmla="*/ 38 w 55"/>
                  <a:gd name="T43" fmla="*/ 50 h 54"/>
                  <a:gd name="T44" fmla="*/ 44 w 55"/>
                  <a:gd name="T45" fmla="*/ 47 h 54"/>
                  <a:gd name="T46" fmla="*/ 51 w 55"/>
                  <a:gd name="T47" fmla="*/ 44 h 54"/>
                  <a:gd name="T48" fmla="*/ 55 w 55"/>
                  <a:gd name="T49" fmla="*/ 33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20"/>
                    </a:lnTo>
                    <a:lnTo>
                      <a:pt x="51" y="10"/>
                    </a:lnTo>
                    <a:lnTo>
                      <a:pt x="44" y="6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20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4" y="47"/>
                    </a:lnTo>
                    <a:lnTo>
                      <a:pt x="21" y="50"/>
                    </a:lnTo>
                    <a:lnTo>
                      <a:pt x="27" y="54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44" y="47"/>
                    </a:lnTo>
                    <a:lnTo>
                      <a:pt x="51" y="44"/>
                    </a:lnTo>
                    <a:lnTo>
                      <a:pt x="55" y="33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8" name="Freeform 1385">
                <a:extLst>
                  <a:ext uri="{FF2B5EF4-FFF2-40B4-BE49-F238E27FC236}">
                    <a16:creationId xmlns:a16="http://schemas.microsoft.com/office/drawing/2014/main" id="{56A09260-1443-414E-93FA-1602F3255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410"/>
                <a:ext cx="14" cy="54"/>
              </a:xfrm>
              <a:custGeom>
                <a:avLst/>
                <a:gdLst>
                  <a:gd name="T0" fmla="*/ 51 w 51"/>
                  <a:gd name="T1" fmla="*/ 27 h 54"/>
                  <a:gd name="T2" fmla="*/ 51 w 51"/>
                  <a:gd name="T3" fmla="*/ 27 h 54"/>
                  <a:gd name="T4" fmla="*/ 51 w 51"/>
                  <a:gd name="T5" fmla="*/ 20 h 54"/>
                  <a:gd name="T6" fmla="*/ 48 w 51"/>
                  <a:gd name="T7" fmla="*/ 10 h 54"/>
                  <a:gd name="T8" fmla="*/ 41 w 51"/>
                  <a:gd name="T9" fmla="*/ 6 h 54"/>
                  <a:gd name="T10" fmla="*/ 34 w 51"/>
                  <a:gd name="T11" fmla="*/ 3 h 54"/>
                  <a:gd name="T12" fmla="*/ 34 w 51"/>
                  <a:gd name="T13" fmla="*/ 3 h 54"/>
                  <a:gd name="T14" fmla="*/ 27 w 51"/>
                  <a:gd name="T15" fmla="*/ 0 h 54"/>
                  <a:gd name="T16" fmla="*/ 17 w 51"/>
                  <a:gd name="T17" fmla="*/ 3 h 54"/>
                  <a:gd name="T18" fmla="*/ 10 w 51"/>
                  <a:gd name="T19" fmla="*/ 6 h 54"/>
                  <a:gd name="T20" fmla="*/ 4 w 51"/>
                  <a:gd name="T21" fmla="*/ 10 h 54"/>
                  <a:gd name="T22" fmla="*/ 4 w 51"/>
                  <a:gd name="T23" fmla="*/ 10 h 54"/>
                  <a:gd name="T24" fmla="*/ 0 w 51"/>
                  <a:gd name="T25" fmla="*/ 20 h 54"/>
                  <a:gd name="T26" fmla="*/ 0 w 51"/>
                  <a:gd name="T27" fmla="*/ 27 h 54"/>
                  <a:gd name="T28" fmla="*/ 0 w 51"/>
                  <a:gd name="T29" fmla="*/ 33 h 54"/>
                  <a:gd name="T30" fmla="*/ 4 w 51"/>
                  <a:gd name="T31" fmla="*/ 44 h 54"/>
                  <a:gd name="T32" fmla="*/ 4 w 51"/>
                  <a:gd name="T33" fmla="*/ 44 h 54"/>
                  <a:gd name="T34" fmla="*/ 10 w 51"/>
                  <a:gd name="T35" fmla="*/ 47 h 54"/>
                  <a:gd name="T36" fmla="*/ 17 w 51"/>
                  <a:gd name="T37" fmla="*/ 50 h 54"/>
                  <a:gd name="T38" fmla="*/ 27 w 51"/>
                  <a:gd name="T39" fmla="*/ 54 h 54"/>
                  <a:gd name="T40" fmla="*/ 34 w 51"/>
                  <a:gd name="T41" fmla="*/ 50 h 54"/>
                  <a:gd name="T42" fmla="*/ 34 w 51"/>
                  <a:gd name="T43" fmla="*/ 50 h 54"/>
                  <a:gd name="T44" fmla="*/ 41 w 51"/>
                  <a:gd name="T45" fmla="*/ 47 h 54"/>
                  <a:gd name="T46" fmla="*/ 48 w 51"/>
                  <a:gd name="T47" fmla="*/ 44 h 54"/>
                  <a:gd name="T48" fmla="*/ 51 w 51"/>
                  <a:gd name="T49" fmla="*/ 33 h 54"/>
                  <a:gd name="T50" fmla="*/ 51 w 51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4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1" y="6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7" y="0"/>
                    </a:lnTo>
                    <a:lnTo>
                      <a:pt x="17" y="3"/>
                    </a:lnTo>
                    <a:lnTo>
                      <a:pt x="10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10" y="47"/>
                    </a:lnTo>
                    <a:lnTo>
                      <a:pt x="17" y="50"/>
                    </a:lnTo>
                    <a:lnTo>
                      <a:pt x="27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41" y="47"/>
                    </a:lnTo>
                    <a:lnTo>
                      <a:pt x="48" y="44"/>
                    </a:lnTo>
                    <a:lnTo>
                      <a:pt x="51" y="33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" name="Freeform 1386">
                <a:extLst>
                  <a:ext uri="{FF2B5EF4-FFF2-40B4-BE49-F238E27FC236}">
                    <a16:creationId xmlns:a16="http://schemas.microsoft.com/office/drawing/2014/main" id="{FB8F56F2-71AC-CA44-970E-738E382C0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2410"/>
                <a:ext cx="10" cy="54"/>
              </a:xfrm>
              <a:custGeom>
                <a:avLst/>
                <a:gdLst>
                  <a:gd name="T0" fmla="*/ 51 w 51"/>
                  <a:gd name="T1" fmla="*/ 27 h 54"/>
                  <a:gd name="T2" fmla="*/ 51 w 51"/>
                  <a:gd name="T3" fmla="*/ 27 h 54"/>
                  <a:gd name="T4" fmla="*/ 51 w 51"/>
                  <a:gd name="T5" fmla="*/ 20 h 54"/>
                  <a:gd name="T6" fmla="*/ 48 w 51"/>
                  <a:gd name="T7" fmla="*/ 10 h 54"/>
                  <a:gd name="T8" fmla="*/ 41 w 51"/>
                  <a:gd name="T9" fmla="*/ 6 h 54"/>
                  <a:gd name="T10" fmla="*/ 34 w 51"/>
                  <a:gd name="T11" fmla="*/ 3 h 54"/>
                  <a:gd name="T12" fmla="*/ 34 w 51"/>
                  <a:gd name="T13" fmla="*/ 3 h 54"/>
                  <a:gd name="T14" fmla="*/ 24 w 51"/>
                  <a:gd name="T15" fmla="*/ 0 h 54"/>
                  <a:gd name="T16" fmla="*/ 17 w 51"/>
                  <a:gd name="T17" fmla="*/ 3 h 54"/>
                  <a:gd name="T18" fmla="*/ 11 w 51"/>
                  <a:gd name="T19" fmla="*/ 6 h 54"/>
                  <a:gd name="T20" fmla="*/ 4 w 51"/>
                  <a:gd name="T21" fmla="*/ 10 h 54"/>
                  <a:gd name="T22" fmla="*/ 4 w 51"/>
                  <a:gd name="T23" fmla="*/ 10 h 54"/>
                  <a:gd name="T24" fmla="*/ 0 w 51"/>
                  <a:gd name="T25" fmla="*/ 20 h 54"/>
                  <a:gd name="T26" fmla="*/ 0 w 51"/>
                  <a:gd name="T27" fmla="*/ 27 h 54"/>
                  <a:gd name="T28" fmla="*/ 0 w 51"/>
                  <a:gd name="T29" fmla="*/ 33 h 54"/>
                  <a:gd name="T30" fmla="*/ 4 w 51"/>
                  <a:gd name="T31" fmla="*/ 44 h 54"/>
                  <a:gd name="T32" fmla="*/ 4 w 51"/>
                  <a:gd name="T33" fmla="*/ 44 h 54"/>
                  <a:gd name="T34" fmla="*/ 11 w 51"/>
                  <a:gd name="T35" fmla="*/ 47 h 54"/>
                  <a:gd name="T36" fmla="*/ 17 w 51"/>
                  <a:gd name="T37" fmla="*/ 50 h 54"/>
                  <a:gd name="T38" fmla="*/ 24 w 51"/>
                  <a:gd name="T39" fmla="*/ 54 h 54"/>
                  <a:gd name="T40" fmla="*/ 34 w 51"/>
                  <a:gd name="T41" fmla="*/ 50 h 54"/>
                  <a:gd name="T42" fmla="*/ 34 w 51"/>
                  <a:gd name="T43" fmla="*/ 50 h 54"/>
                  <a:gd name="T44" fmla="*/ 41 w 51"/>
                  <a:gd name="T45" fmla="*/ 47 h 54"/>
                  <a:gd name="T46" fmla="*/ 48 w 51"/>
                  <a:gd name="T47" fmla="*/ 44 h 54"/>
                  <a:gd name="T48" fmla="*/ 51 w 51"/>
                  <a:gd name="T49" fmla="*/ 33 h 54"/>
                  <a:gd name="T50" fmla="*/ 51 w 51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4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1" y="6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4" y="0"/>
                    </a:lnTo>
                    <a:lnTo>
                      <a:pt x="17" y="3"/>
                    </a:lnTo>
                    <a:lnTo>
                      <a:pt x="11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11" y="47"/>
                    </a:lnTo>
                    <a:lnTo>
                      <a:pt x="17" y="50"/>
                    </a:lnTo>
                    <a:lnTo>
                      <a:pt x="24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41" y="47"/>
                    </a:lnTo>
                    <a:lnTo>
                      <a:pt x="48" y="44"/>
                    </a:lnTo>
                    <a:lnTo>
                      <a:pt x="51" y="33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Freeform 1387">
                <a:extLst>
                  <a:ext uri="{FF2B5EF4-FFF2-40B4-BE49-F238E27FC236}">
                    <a16:creationId xmlns:a16="http://schemas.microsoft.com/office/drawing/2014/main" id="{D46FE8BB-F397-5D46-BD5E-03EFF6734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2410"/>
                <a:ext cx="18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1 w 54"/>
                  <a:gd name="T5" fmla="*/ 20 h 54"/>
                  <a:gd name="T6" fmla="*/ 47 w 54"/>
                  <a:gd name="T7" fmla="*/ 10 h 54"/>
                  <a:gd name="T8" fmla="*/ 44 w 54"/>
                  <a:gd name="T9" fmla="*/ 6 h 54"/>
                  <a:gd name="T10" fmla="*/ 37 w 54"/>
                  <a:gd name="T11" fmla="*/ 3 h 54"/>
                  <a:gd name="T12" fmla="*/ 37 w 54"/>
                  <a:gd name="T13" fmla="*/ 3 h 54"/>
                  <a:gd name="T14" fmla="*/ 27 w 54"/>
                  <a:gd name="T15" fmla="*/ 0 h 54"/>
                  <a:gd name="T16" fmla="*/ 20 w 54"/>
                  <a:gd name="T17" fmla="*/ 3 h 54"/>
                  <a:gd name="T18" fmla="*/ 10 w 54"/>
                  <a:gd name="T19" fmla="*/ 6 h 54"/>
                  <a:gd name="T20" fmla="*/ 7 w 54"/>
                  <a:gd name="T21" fmla="*/ 10 h 54"/>
                  <a:gd name="T22" fmla="*/ 7 w 54"/>
                  <a:gd name="T23" fmla="*/ 10 h 54"/>
                  <a:gd name="T24" fmla="*/ 3 w 54"/>
                  <a:gd name="T25" fmla="*/ 20 h 54"/>
                  <a:gd name="T26" fmla="*/ 0 w 54"/>
                  <a:gd name="T27" fmla="*/ 27 h 54"/>
                  <a:gd name="T28" fmla="*/ 3 w 54"/>
                  <a:gd name="T29" fmla="*/ 33 h 54"/>
                  <a:gd name="T30" fmla="*/ 7 w 54"/>
                  <a:gd name="T31" fmla="*/ 44 h 54"/>
                  <a:gd name="T32" fmla="*/ 7 w 54"/>
                  <a:gd name="T33" fmla="*/ 44 h 54"/>
                  <a:gd name="T34" fmla="*/ 10 w 54"/>
                  <a:gd name="T35" fmla="*/ 47 h 54"/>
                  <a:gd name="T36" fmla="*/ 20 w 54"/>
                  <a:gd name="T37" fmla="*/ 50 h 54"/>
                  <a:gd name="T38" fmla="*/ 27 w 54"/>
                  <a:gd name="T39" fmla="*/ 54 h 54"/>
                  <a:gd name="T40" fmla="*/ 37 w 54"/>
                  <a:gd name="T41" fmla="*/ 50 h 54"/>
                  <a:gd name="T42" fmla="*/ 37 w 54"/>
                  <a:gd name="T43" fmla="*/ 50 h 54"/>
                  <a:gd name="T44" fmla="*/ 44 w 54"/>
                  <a:gd name="T45" fmla="*/ 47 h 54"/>
                  <a:gd name="T46" fmla="*/ 47 w 54"/>
                  <a:gd name="T47" fmla="*/ 44 h 54"/>
                  <a:gd name="T48" fmla="*/ 51 w 54"/>
                  <a:gd name="T49" fmla="*/ 33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20"/>
                    </a:lnTo>
                    <a:lnTo>
                      <a:pt x="47" y="10"/>
                    </a:lnTo>
                    <a:lnTo>
                      <a:pt x="44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27" y="0"/>
                    </a:lnTo>
                    <a:lnTo>
                      <a:pt x="20" y="3"/>
                    </a:lnTo>
                    <a:lnTo>
                      <a:pt x="10" y="6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0" y="47"/>
                    </a:lnTo>
                    <a:lnTo>
                      <a:pt x="20" y="50"/>
                    </a:lnTo>
                    <a:lnTo>
                      <a:pt x="27" y="54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1" y="33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" name="Freeform 1388">
                <a:extLst>
                  <a:ext uri="{FF2B5EF4-FFF2-40B4-BE49-F238E27FC236}">
                    <a16:creationId xmlns:a16="http://schemas.microsoft.com/office/drawing/2014/main" id="{7DB334B7-3024-3F43-BB9C-543AB3519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2410"/>
                <a:ext cx="18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1 w 54"/>
                  <a:gd name="T5" fmla="*/ 20 h 54"/>
                  <a:gd name="T6" fmla="*/ 47 w 54"/>
                  <a:gd name="T7" fmla="*/ 10 h 54"/>
                  <a:gd name="T8" fmla="*/ 44 w 54"/>
                  <a:gd name="T9" fmla="*/ 6 h 54"/>
                  <a:gd name="T10" fmla="*/ 37 w 54"/>
                  <a:gd name="T11" fmla="*/ 3 h 54"/>
                  <a:gd name="T12" fmla="*/ 37 w 54"/>
                  <a:gd name="T13" fmla="*/ 3 h 54"/>
                  <a:gd name="T14" fmla="*/ 27 w 54"/>
                  <a:gd name="T15" fmla="*/ 0 h 54"/>
                  <a:gd name="T16" fmla="*/ 20 w 54"/>
                  <a:gd name="T17" fmla="*/ 3 h 54"/>
                  <a:gd name="T18" fmla="*/ 10 w 54"/>
                  <a:gd name="T19" fmla="*/ 6 h 54"/>
                  <a:gd name="T20" fmla="*/ 7 w 54"/>
                  <a:gd name="T21" fmla="*/ 10 h 54"/>
                  <a:gd name="T22" fmla="*/ 7 w 54"/>
                  <a:gd name="T23" fmla="*/ 10 h 54"/>
                  <a:gd name="T24" fmla="*/ 3 w 54"/>
                  <a:gd name="T25" fmla="*/ 20 h 54"/>
                  <a:gd name="T26" fmla="*/ 0 w 54"/>
                  <a:gd name="T27" fmla="*/ 27 h 54"/>
                  <a:gd name="T28" fmla="*/ 3 w 54"/>
                  <a:gd name="T29" fmla="*/ 33 h 54"/>
                  <a:gd name="T30" fmla="*/ 7 w 54"/>
                  <a:gd name="T31" fmla="*/ 44 h 54"/>
                  <a:gd name="T32" fmla="*/ 7 w 54"/>
                  <a:gd name="T33" fmla="*/ 44 h 54"/>
                  <a:gd name="T34" fmla="*/ 10 w 54"/>
                  <a:gd name="T35" fmla="*/ 47 h 54"/>
                  <a:gd name="T36" fmla="*/ 20 w 54"/>
                  <a:gd name="T37" fmla="*/ 50 h 54"/>
                  <a:gd name="T38" fmla="*/ 27 w 54"/>
                  <a:gd name="T39" fmla="*/ 54 h 54"/>
                  <a:gd name="T40" fmla="*/ 37 w 54"/>
                  <a:gd name="T41" fmla="*/ 50 h 54"/>
                  <a:gd name="T42" fmla="*/ 37 w 54"/>
                  <a:gd name="T43" fmla="*/ 50 h 54"/>
                  <a:gd name="T44" fmla="*/ 44 w 54"/>
                  <a:gd name="T45" fmla="*/ 47 h 54"/>
                  <a:gd name="T46" fmla="*/ 47 w 54"/>
                  <a:gd name="T47" fmla="*/ 44 h 54"/>
                  <a:gd name="T48" fmla="*/ 51 w 54"/>
                  <a:gd name="T49" fmla="*/ 33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20"/>
                    </a:lnTo>
                    <a:lnTo>
                      <a:pt x="47" y="10"/>
                    </a:lnTo>
                    <a:lnTo>
                      <a:pt x="44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27" y="0"/>
                    </a:lnTo>
                    <a:lnTo>
                      <a:pt x="20" y="3"/>
                    </a:lnTo>
                    <a:lnTo>
                      <a:pt x="10" y="6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0" y="47"/>
                    </a:lnTo>
                    <a:lnTo>
                      <a:pt x="20" y="50"/>
                    </a:lnTo>
                    <a:lnTo>
                      <a:pt x="27" y="54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1" y="33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" name="Freeform 1389">
                <a:extLst>
                  <a:ext uri="{FF2B5EF4-FFF2-40B4-BE49-F238E27FC236}">
                    <a16:creationId xmlns:a16="http://schemas.microsoft.com/office/drawing/2014/main" id="{370EFD51-D00E-FE4A-90C2-84213135A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0" y="2453"/>
                <a:ext cx="54" cy="51"/>
              </a:xfrm>
              <a:custGeom>
                <a:avLst/>
                <a:gdLst>
                  <a:gd name="T0" fmla="*/ 54 w 54"/>
                  <a:gd name="T1" fmla="*/ 27 h 51"/>
                  <a:gd name="T2" fmla="*/ 54 w 54"/>
                  <a:gd name="T3" fmla="*/ 27 h 51"/>
                  <a:gd name="T4" fmla="*/ 51 w 54"/>
                  <a:gd name="T5" fmla="*/ 17 h 51"/>
                  <a:gd name="T6" fmla="*/ 47 w 54"/>
                  <a:gd name="T7" fmla="*/ 10 h 51"/>
                  <a:gd name="T8" fmla="*/ 44 w 54"/>
                  <a:gd name="T9" fmla="*/ 3 h 51"/>
                  <a:gd name="T10" fmla="*/ 34 w 54"/>
                  <a:gd name="T11" fmla="*/ 0 h 51"/>
                  <a:gd name="T12" fmla="*/ 34 w 54"/>
                  <a:gd name="T13" fmla="*/ 0 h 51"/>
                  <a:gd name="T14" fmla="*/ 27 w 54"/>
                  <a:gd name="T15" fmla="*/ 0 h 51"/>
                  <a:gd name="T16" fmla="*/ 17 w 54"/>
                  <a:gd name="T17" fmla="*/ 0 h 51"/>
                  <a:gd name="T18" fmla="*/ 10 w 54"/>
                  <a:gd name="T19" fmla="*/ 3 h 51"/>
                  <a:gd name="T20" fmla="*/ 7 w 54"/>
                  <a:gd name="T21" fmla="*/ 10 h 51"/>
                  <a:gd name="T22" fmla="*/ 7 w 54"/>
                  <a:gd name="T23" fmla="*/ 10 h 51"/>
                  <a:gd name="T24" fmla="*/ 0 w 54"/>
                  <a:gd name="T25" fmla="*/ 17 h 51"/>
                  <a:gd name="T26" fmla="*/ 0 w 54"/>
                  <a:gd name="T27" fmla="*/ 27 h 51"/>
                  <a:gd name="T28" fmla="*/ 0 w 54"/>
                  <a:gd name="T29" fmla="*/ 34 h 51"/>
                  <a:gd name="T30" fmla="*/ 7 w 54"/>
                  <a:gd name="T31" fmla="*/ 40 h 51"/>
                  <a:gd name="T32" fmla="*/ 7 w 54"/>
                  <a:gd name="T33" fmla="*/ 40 h 51"/>
                  <a:gd name="T34" fmla="*/ 10 w 54"/>
                  <a:gd name="T35" fmla="*/ 47 h 51"/>
                  <a:gd name="T36" fmla="*/ 17 w 54"/>
                  <a:gd name="T37" fmla="*/ 51 h 51"/>
                  <a:gd name="T38" fmla="*/ 27 w 54"/>
                  <a:gd name="T39" fmla="*/ 51 h 51"/>
                  <a:gd name="T40" fmla="*/ 34 w 54"/>
                  <a:gd name="T41" fmla="*/ 51 h 51"/>
                  <a:gd name="T42" fmla="*/ 34 w 54"/>
                  <a:gd name="T43" fmla="*/ 51 h 51"/>
                  <a:gd name="T44" fmla="*/ 44 w 54"/>
                  <a:gd name="T45" fmla="*/ 47 h 51"/>
                  <a:gd name="T46" fmla="*/ 47 w 54"/>
                  <a:gd name="T47" fmla="*/ 40 h 51"/>
                  <a:gd name="T48" fmla="*/ 51 w 54"/>
                  <a:gd name="T49" fmla="*/ 34 h 51"/>
                  <a:gd name="T50" fmla="*/ 54 w 54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4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10" y="47"/>
                    </a:lnTo>
                    <a:lnTo>
                      <a:pt x="17" y="51"/>
                    </a:lnTo>
                    <a:lnTo>
                      <a:pt x="27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4" y="47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" name="Freeform 1390">
                <a:extLst>
                  <a:ext uri="{FF2B5EF4-FFF2-40B4-BE49-F238E27FC236}">
                    <a16:creationId xmlns:a16="http://schemas.microsoft.com/office/drawing/2014/main" id="{C051AEA3-F07D-2248-96AD-00176D169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0" y="2475"/>
                <a:ext cx="54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1 w 54"/>
                  <a:gd name="T5" fmla="*/ 17 h 54"/>
                  <a:gd name="T6" fmla="*/ 47 w 54"/>
                  <a:gd name="T7" fmla="*/ 10 h 54"/>
                  <a:gd name="T8" fmla="*/ 44 w 54"/>
                  <a:gd name="T9" fmla="*/ 7 h 54"/>
                  <a:gd name="T10" fmla="*/ 34 w 54"/>
                  <a:gd name="T11" fmla="*/ 0 h 54"/>
                  <a:gd name="T12" fmla="*/ 34 w 54"/>
                  <a:gd name="T13" fmla="*/ 0 h 54"/>
                  <a:gd name="T14" fmla="*/ 27 w 54"/>
                  <a:gd name="T15" fmla="*/ 0 h 54"/>
                  <a:gd name="T16" fmla="*/ 17 w 54"/>
                  <a:gd name="T17" fmla="*/ 0 h 54"/>
                  <a:gd name="T18" fmla="*/ 10 w 54"/>
                  <a:gd name="T19" fmla="*/ 3 h 54"/>
                  <a:gd name="T20" fmla="*/ 7 w 54"/>
                  <a:gd name="T21" fmla="*/ 10 h 54"/>
                  <a:gd name="T22" fmla="*/ 7 w 54"/>
                  <a:gd name="T23" fmla="*/ 10 h 54"/>
                  <a:gd name="T24" fmla="*/ 0 w 54"/>
                  <a:gd name="T25" fmla="*/ 17 h 54"/>
                  <a:gd name="T26" fmla="*/ 0 w 54"/>
                  <a:gd name="T27" fmla="*/ 27 h 54"/>
                  <a:gd name="T28" fmla="*/ 0 w 54"/>
                  <a:gd name="T29" fmla="*/ 34 h 54"/>
                  <a:gd name="T30" fmla="*/ 7 w 54"/>
                  <a:gd name="T31" fmla="*/ 41 h 54"/>
                  <a:gd name="T32" fmla="*/ 7 w 54"/>
                  <a:gd name="T33" fmla="*/ 41 h 54"/>
                  <a:gd name="T34" fmla="*/ 10 w 54"/>
                  <a:gd name="T35" fmla="*/ 48 h 54"/>
                  <a:gd name="T36" fmla="*/ 17 w 54"/>
                  <a:gd name="T37" fmla="*/ 51 h 54"/>
                  <a:gd name="T38" fmla="*/ 27 w 54"/>
                  <a:gd name="T39" fmla="*/ 54 h 54"/>
                  <a:gd name="T40" fmla="*/ 34 w 54"/>
                  <a:gd name="T41" fmla="*/ 51 h 54"/>
                  <a:gd name="T42" fmla="*/ 34 w 54"/>
                  <a:gd name="T43" fmla="*/ 51 h 54"/>
                  <a:gd name="T44" fmla="*/ 44 w 54"/>
                  <a:gd name="T45" fmla="*/ 48 h 54"/>
                  <a:gd name="T46" fmla="*/ 47 w 54"/>
                  <a:gd name="T47" fmla="*/ 41 h 54"/>
                  <a:gd name="T48" fmla="*/ 51 w 54"/>
                  <a:gd name="T49" fmla="*/ 34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4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7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4" y="48"/>
                    </a:lnTo>
                    <a:lnTo>
                      <a:pt x="47" y="41"/>
                    </a:lnTo>
                    <a:lnTo>
                      <a:pt x="51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" name="Freeform 1391">
                <a:extLst>
                  <a:ext uri="{FF2B5EF4-FFF2-40B4-BE49-F238E27FC236}">
                    <a16:creationId xmlns:a16="http://schemas.microsoft.com/office/drawing/2014/main" id="{41FB51E9-41C2-0B4D-A909-53D815721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" y="2502"/>
                <a:ext cx="52" cy="51"/>
              </a:xfrm>
              <a:custGeom>
                <a:avLst/>
                <a:gdLst>
                  <a:gd name="T0" fmla="*/ 55 w 55"/>
                  <a:gd name="T1" fmla="*/ 27 h 51"/>
                  <a:gd name="T2" fmla="*/ 55 w 55"/>
                  <a:gd name="T3" fmla="*/ 27 h 51"/>
                  <a:gd name="T4" fmla="*/ 55 w 55"/>
                  <a:gd name="T5" fmla="*/ 17 h 51"/>
                  <a:gd name="T6" fmla="*/ 51 w 55"/>
                  <a:gd name="T7" fmla="*/ 10 h 51"/>
                  <a:gd name="T8" fmla="*/ 45 w 55"/>
                  <a:gd name="T9" fmla="*/ 4 h 51"/>
                  <a:gd name="T10" fmla="*/ 38 w 55"/>
                  <a:gd name="T11" fmla="*/ 0 h 51"/>
                  <a:gd name="T12" fmla="*/ 38 w 55"/>
                  <a:gd name="T13" fmla="*/ 0 h 51"/>
                  <a:gd name="T14" fmla="*/ 28 w 55"/>
                  <a:gd name="T15" fmla="*/ 0 h 51"/>
                  <a:gd name="T16" fmla="*/ 21 w 55"/>
                  <a:gd name="T17" fmla="*/ 0 h 51"/>
                  <a:gd name="T18" fmla="*/ 14 w 55"/>
                  <a:gd name="T19" fmla="*/ 4 h 51"/>
                  <a:gd name="T20" fmla="*/ 7 w 55"/>
                  <a:gd name="T21" fmla="*/ 10 h 51"/>
                  <a:gd name="T22" fmla="*/ 7 w 55"/>
                  <a:gd name="T23" fmla="*/ 10 h 51"/>
                  <a:gd name="T24" fmla="*/ 4 w 55"/>
                  <a:gd name="T25" fmla="*/ 17 h 51"/>
                  <a:gd name="T26" fmla="*/ 0 w 55"/>
                  <a:gd name="T27" fmla="*/ 27 h 51"/>
                  <a:gd name="T28" fmla="*/ 4 w 55"/>
                  <a:gd name="T29" fmla="*/ 34 h 51"/>
                  <a:gd name="T30" fmla="*/ 7 w 55"/>
                  <a:gd name="T31" fmla="*/ 41 h 51"/>
                  <a:gd name="T32" fmla="*/ 7 w 55"/>
                  <a:gd name="T33" fmla="*/ 41 h 51"/>
                  <a:gd name="T34" fmla="*/ 14 w 55"/>
                  <a:gd name="T35" fmla="*/ 48 h 51"/>
                  <a:gd name="T36" fmla="*/ 21 w 55"/>
                  <a:gd name="T37" fmla="*/ 51 h 51"/>
                  <a:gd name="T38" fmla="*/ 28 w 55"/>
                  <a:gd name="T39" fmla="*/ 51 h 51"/>
                  <a:gd name="T40" fmla="*/ 38 w 55"/>
                  <a:gd name="T41" fmla="*/ 51 h 51"/>
                  <a:gd name="T42" fmla="*/ 38 w 55"/>
                  <a:gd name="T43" fmla="*/ 51 h 51"/>
                  <a:gd name="T44" fmla="*/ 45 w 55"/>
                  <a:gd name="T45" fmla="*/ 48 h 51"/>
                  <a:gd name="T46" fmla="*/ 51 w 55"/>
                  <a:gd name="T47" fmla="*/ 41 h 51"/>
                  <a:gd name="T48" fmla="*/ 55 w 55"/>
                  <a:gd name="T49" fmla="*/ 34 h 51"/>
                  <a:gd name="T50" fmla="*/ 55 w 55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1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17"/>
                    </a:lnTo>
                    <a:lnTo>
                      <a:pt x="51" y="10"/>
                    </a:lnTo>
                    <a:lnTo>
                      <a:pt x="45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8"/>
                    </a:lnTo>
                    <a:lnTo>
                      <a:pt x="21" y="51"/>
                    </a:lnTo>
                    <a:lnTo>
                      <a:pt x="28" y="51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5" y="48"/>
                    </a:lnTo>
                    <a:lnTo>
                      <a:pt x="51" y="41"/>
                    </a:lnTo>
                    <a:lnTo>
                      <a:pt x="55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" name="Freeform 1392">
                <a:extLst>
                  <a:ext uri="{FF2B5EF4-FFF2-40B4-BE49-F238E27FC236}">
                    <a16:creationId xmlns:a16="http://schemas.microsoft.com/office/drawing/2014/main" id="{22C6757E-937E-4C40-9A46-2313F04A1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" y="2523"/>
                <a:ext cx="6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0 w 54"/>
                  <a:gd name="T5" fmla="*/ 17 h 54"/>
                  <a:gd name="T6" fmla="*/ 47 w 54"/>
                  <a:gd name="T7" fmla="*/ 10 h 54"/>
                  <a:gd name="T8" fmla="*/ 40 w 54"/>
                  <a:gd name="T9" fmla="*/ 6 h 54"/>
                  <a:gd name="T10" fmla="*/ 33 w 54"/>
                  <a:gd name="T11" fmla="*/ 0 h 54"/>
                  <a:gd name="T12" fmla="*/ 33 w 54"/>
                  <a:gd name="T13" fmla="*/ 0 h 54"/>
                  <a:gd name="T14" fmla="*/ 27 w 54"/>
                  <a:gd name="T15" fmla="*/ 0 h 54"/>
                  <a:gd name="T16" fmla="*/ 17 w 54"/>
                  <a:gd name="T17" fmla="*/ 0 h 54"/>
                  <a:gd name="T18" fmla="*/ 10 w 54"/>
                  <a:gd name="T19" fmla="*/ 6 h 54"/>
                  <a:gd name="T20" fmla="*/ 3 w 54"/>
                  <a:gd name="T21" fmla="*/ 10 h 54"/>
                  <a:gd name="T22" fmla="*/ 3 w 54"/>
                  <a:gd name="T23" fmla="*/ 10 h 54"/>
                  <a:gd name="T24" fmla="*/ 0 w 54"/>
                  <a:gd name="T25" fmla="*/ 20 h 54"/>
                  <a:gd name="T26" fmla="*/ 0 w 54"/>
                  <a:gd name="T27" fmla="*/ 27 h 54"/>
                  <a:gd name="T28" fmla="*/ 0 w 54"/>
                  <a:gd name="T29" fmla="*/ 34 h 54"/>
                  <a:gd name="T30" fmla="*/ 3 w 54"/>
                  <a:gd name="T31" fmla="*/ 44 h 54"/>
                  <a:gd name="T32" fmla="*/ 3 w 54"/>
                  <a:gd name="T33" fmla="*/ 44 h 54"/>
                  <a:gd name="T34" fmla="*/ 10 w 54"/>
                  <a:gd name="T35" fmla="*/ 47 h 54"/>
                  <a:gd name="T36" fmla="*/ 17 w 54"/>
                  <a:gd name="T37" fmla="*/ 50 h 54"/>
                  <a:gd name="T38" fmla="*/ 27 w 54"/>
                  <a:gd name="T39" fmla="*/ 54 h 54"/>
                  <a:gd name="T40" fmla="*/ 33 w 54"/>
                  <a:gd name="T41" fmla="*/ 50 h 54"/>
                  <a:gd name="T42" fmla="*/ 33 w 54"/>
                  <a:gd name="T43" fmla="*/ 50 h 54"/>
                  <a:gd name="T44" fmla="*/ 40 w 54"/>
                  <a:gd name="T45" fmla="*/ 47 h 54"/>
                  <a:gd name="T46" fmla="*/ 47 w 54"/>
                  <a:gd name="T47" fmla="*/ 44 h 54"/>
                  <a:gd name="T48" fmla="*/ 50 w 54"/>
                  <a:gd name="T49" fmla="*/ 34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0" y="17"/>
                    </a:lnTo>
                    <a:lnTo>
                      <a:pt x="47" y="10"/>
                    </a:lnTo>
                    <a:lnTo>
                      <a:pt x="40" y="6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47"/>
                    </a:lnTo>
                    <a:lnTo>
                      <a:pt x="17" y="50"/>
                    </a:lnTo>
                    <a:lnTo>
                      <a:pt x="27" y="54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40" y="47"/>
                    </a:lnTo>
                    <a:lnTo>
                      <a:pt x="47" y="44"/>
                    </a:lnTo>
                    <a:lnTo>
                      <a:pt x="50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" name="Freeform 1393">
                <a:extLst>
                  <a:ext uri="{FF2B5EF4-FFF2-40B4-BE49-F238E27FC236}">
                    <a16:creationId xmlns:a16="http://schemas.microsoft.com/office/drawing/2014/main" id="{C40E2341-FB8E-DE4D-AA25-26E19AB6D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" y="2523"/>
                <a:ext cx="24" cy="54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54 w 54"/>
                  <a:gd name="T5" fmla="*/ 17 h 54"/>
                  <a:gd name="T6" fmla="*/ 51 w 54"/>
                  <a:gd name="T7" fmla="*/ 10 h 54"/>
                  <a:gd name="T8" fmla="*/ 44 w 54"/>
                  <a:gd name="T9" fmla="*/ 6 h 54"/>
                  <a:gd name="T10" fmla="*/ 37 w 54"/>
                  <a:gd name="T11" fmla="*/ 0 h 54"/>
                  <a:gd name="T12" fmla="*/ 37 w 54"/>
                  <a:gd name="T13" fmla="*/ 0 h 54"/>
                  <a:gd name="T14" fmla="*/ 27 w 54"/>
                  <a:gd name="T15" fmla="*/ 0 h 54"/>
                  <a:gd name="T16" fmla="*/ 20 w 54"/>
                  <a:gd name="T17" fmla="*/ 0 h 54"/>
                  <a:gd name="T18" fmla="*/ 14 w 54"/>
                  <a:gd name="T19" fmla="*/ 6 h 54"/>
                  <a:gd name="T20" fmla="*/ 7 w 54"/>
                  <a:gd name="T21" fmla="*/ 10 h 54"/>
                  <a:gd name="T22" fmla="*/ 7 w 54"/>
                  <a:gd name="T23" fmla="*/ 10 h 54"/>
                  <a:gd name="T24" fmla="*/ 3 w 54"/>
                  <a:gd name="T25" fmla="*/ 20 h 54"/>
                  <a:gd name="T26" fmla="*/ 0 w 54"/>
                  <a:gd name="T27" fmla="*/ 27 h 54"/>
                  <a:gd name="T28" fmla="*/ 3 w 54"/>
                  <a:gd name="T29" fmla="*/ 34 h 54"/>
                  <a:gd name="T30" fmla="*/ 7 w 54"/>
                  <a:gd name="T31" fmla="*/ 44 h 54"/>
                  <a:gd name="T32" fmla="*/ 7 w 54"/>
                  <a:gd name="T33" fmla="*/ 44 h 54"/>
                  <a:gd name="T34" fmla="*/ 14 w 54"/>
                  <a:gd name="T35" fmla="*/ 47 h 54"/>
                  <a:gd name="T36" fmla="*/ 20 w 54"/>
                  <a:gd name="T37" fmla="*/ 50 h 54"/>
                  <a:gd name="T38" fmla="*/ 27 w 54"/>
                  <a:gd name="T39" fmla="*/ 54 h 54"/>
                  <a:gd name="T40" fmla="*/ 37 w 54"/>
                  <a:gd name="T41" fmla="*/ 50 h 54"/>
                  <a:gd name="T42" fmla="*/ 37 w 54"/>
                  <a:gd name="T43" fmla="*/ 50 h 54"/>
                  <a:gd name="T44" fmla="*/ 44 w 54"/>
                  <a:gd name="T45" fmla="*/ 47 h 54"/>
                  <a:gd name="T46" fmla="*/ 51 w 54"/>
                  <a:gd name="T47" fmla="*/ 44 h 54"/>
                  <a:gd name="T48" fmla="*/ 54 w 54"/>
                  <a:gd name="T49" fmla="*/ 34 h 54"/>
                  <a:gd name="T50" fmla="*/ 54 w 54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17"/>
                    </a:lnTo>
                    <a:lnTo>
                      <a:pt x="51" y="10"/>
                    </a:lnTo>
                    <a:lnTo>
                      <a:pt x="44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4" y="6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4" y="47"/>
                    </a:lnTo>
                    <a:lnTo>
                      <a:pt x="20" y="50"/>
                    </a:lnTo>
                    <a:lnTo>
                      <a:pt x="27" y="54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44" y="47"/>
                    </a:lnTo>
                    <a:lnTo>
                      <a:pt x="51" y="44"/>
                    </a:lnTo>
                    <a:lnTo>
                      <a:pt x="54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" name="Freeform 1394">
                <a:extLst>
                  <a:ext uri="{FF2B5EF4-FFF2-40B4-BE49-F238E27FC236}">
                    <a16:creationId xmlns:a16="http://schemas.microsoft.com/office/drawing/2014/main" id="{FA69470E-BBFD-F441-BEFD-A114A03BA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" y="2577"/>
                <a:ext cx="54" cy="51"/>
              </a:xfrm>
              <a:custGeom>
                <a:avLst/>
                <a:gdLst>
                  <a:gd name="T0" fmla="*/ 55 w 55"/>
                  <a:gd name="T1" fmla="*/ 27 h 51"/>
                  <a:gd name="T2" fmla="*/ 55 w 55"/>
                  <a:gd name="T3" fmla="*/ 27 h 51"/>
                  <a:gd name="T4" fmla="*/ 55 w 55"/>
                  <a:gd name="T5" fmla="*/ 17 h 51"/>
                  <a:gd name="T6" fmla="*/ 48 w 55"/>
                  <a:gd name="T7" fmla="*/ 10 h 51"/>
                  <a:gd name="T8" fmla="*/ 45 w 55"/>
                  <a:gd name="T9" fmla="*/ 3 h 51"/>
                  <a:gd name="T10" fmla="*/ 38 w 55"/>
                  <a:gd name="T11" fmla="*/ 0 h 51"/>
                  <a:gd name="T12" fmla="*/ 38 w 55"/>
                  <a:gd name="T13" fmla="*/ 0 h 51"/>
                  <a:gd name="T14" fmla="*/ 28 w 55"/>
                  <a:gd name="T15" fmla="*/ 0 h 51"/>
                  <a:gd name="T16" fmla="*/ 21 w 55"/>
                  <a:gd name="T17" fmla="*/ 0 h 51"/>
                  <a:gd name="T18" fmla="*/ 14 w 55"/>
                  <a:gd name="T19" fmla="*/ 3 h 51"/>
                  <a:gd name="T20" fmla="*/ 7 w 55"/>
                  <a:gd name="T21" fmla="*/ 10 h 51"/>
                  <a:gd name="T22" fmla="*/ 7 w 55"/>
                  <a:gd name="T23" fmla="*/ 10 h 51"/>
                  <a:gd name="T24" fmla="*/ 4 w 55"/>
                  <a:gd name="T25" fmla="*/ 17 h 51"/>
                  <a:gd name="T26" fmla="*/ 0 w 55"/>
                  <a:gd name="T27" fmla="*/ 27 h 51"/>
                  <a:gd name="T28" fmla="*/ 4 w 55"/>
                  <a:gd name="T29" fmla="*/ 34 h 51"/>
                  <a:gd name="T30" fmla="*/ 7 w 55"/>
                  <a:gd name="T31" fmla="*/ 41 h 51"/>
                  <a:gd name="T32" fmla="*/ 7 w 55"/>
                  <a:gd name="T33" fmla="*/ 41 h 51"/>
                  <a:gd name="T34" fmla="*/ 14 w 55"/>
                  <a:gd name="T35" fmla="*/ 47 h 51"/>
                  <a:gd name="T36" fmla="*/ 21 w 55"/>
                  <a:gd name="T37" fmla="*/ 51 h 51"/>
                  <a:gd name="T38" fmla="*/ 28 w 55"/>
                  <a:gd name="T39" fmla="*/ 51 h 51"/>
                  <a:gd name="T40" fmla="*/ 38 w 55"/>
                  <a:gd name="T41" fmla="*/ 51 h 51"/>
                  <a:gd name="T42" fmla="*/ 38 w 55"/>
                  <a:gd name="T43" fmla="*/ 51 h 51"/>
                  <a:gd name="T44" fmla="*/ 45 w 55"/>
                  <a:gd name="T45" fmla="*/ 47 h 51"/>
                  <a:gd name="T46" fmla="*/ 48 w 55"/>
                  <a:gd name="T47" fmla="*/ 41 h 51"/>
                  <a:gd name="T48" fmla="*/ 55 w 55"/>
                  <a:gd name="T49" fmla="*/ 34 h 51"/>
                  <a:gd name="T50" fmla="*/ 55 w 55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1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17"/>
                    </a:lnTo>
                    <a:lnTo>
                      <a:pt x="48" y="10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7"/>
                    </a:lnTo>
                    <a:lnTo>
                      <a:pt x="21" y="51"/>
                    </a:lnTo>
                    <a:lnTo>
                      <a:pt x="28" y="51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5" y="47"/>
                    </a:lnTo>
                    <a:lnTo>
                      <a:pt x="48" y="41"/>
                    </a:lnTo>
                    <a:lnTo>
                      <a:pt x="55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" name="Freeform 1395">
                <a:extLst>
                  <a:ext uri="{FF2B5EF4-FFF2-40B4-BE49-F238E27FC236}">
                    <a16:creationId xmlns:a16="http://schemas.microsoft.com/office/drawing/2014/main" id="{EBD2C830-5AFD-4847-8CDA-5E2C6EB49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577"/>
                <a:ext cx="54" cy="51"/>
              </a:xfrm>
              <a:custGeom>
                <a:avLst/>
                <a:gdLst>
                  <a:gd name="T0" fmla="*/ 54 w 54"/>
                  <a:gd name="T1" fmla="*/ 27 h 51"/>
                  <a:gd name="T2" fmla="*/ 54 w 54"/>
                  <a:gd name="T3" fmla="*/ 27 h 51"/>
                  <a:gd name="T4" fmla="*/ 54 w 54"/>
                  <a:gd name="T5" fmla="*/ 17 h 51"/>
                  <a:gd name="T6" fmla="*/ 51 w 54"/>
                  <a:gd name="T7" fmla="*/ 10 h 51"/>
                  <a:gd name="T8" fmla="*/ 44 w 54"/>
                  <a:gd name="T9" fmla="*/ 3 h 51"/>
                  <a:gd name="T10" fmla="*/ 37 w 54"/>
                  <a:gd name="T11" fmla="*/ 0 h 51"/>
                  <a:gd name="T12" fmla="*/ 37 w 54"/>
                  <a:gd name="T13" fmla="*/ 0 h 51"/>
                  <a:gd name="T14" fmla="*/ 27 w 54"/>
                  <a:gd name="T15" fmla="*/ 0 h 51"/>
                  <a:gd name="T16" fmla="*/ 20 w 54"/>
                  <a:gd name="T17" fmla="*/ 0 h 51"/>
                  <a:gd name="T18" fmla="*/ 13 w 54"/>
                  <a:gd name="T19" fmla="*/ 3 h 51"/>
                  <a:gd name="T20" fmla="*/ 6 w 54"/>
                  <a:gd name="T21" fmla="*/ 10 h 51"/>
                  <a:gd name="T22" fmla="*/ 6 w 54"/>
                  <a:gd name="T23" fmla="*/ 10 h 51"/>
                  <a:gd name="T24" fmla="*/ 3 w 54"/>
                  <a:gd name="T25" fmla="*/ 17 h 51"/>
                  <a:gd name="T26" fmla="*/ 0 w 54"/>
                  <a:gd name="T27" fmla="*/ 27 h 51"/>
                  <a:gd name="T28" fmla="*/ 3 w 54"/>
                  <a:gd name="T29" fmla="*/ 34 h 51"/>
                  <a:gd name="T30" fmla="*/ 6 w 54"/>
                  <a:gd name="T31" fmla="*/ 41 h 51"/>
                  <a:gd name="T32" fmla="*/ 6 w 54"/>
                  <a:gd name="T33" fmla="*/ 41 h 51"/>
                  <a:gd name="T34" fmla="*/ 13 w 54"/>
                  <a:gd name="T35" fmla="*/ 47 h 51"/>
                  <a:gd name="T36" fmla="*/ 20 w 54"/>
                  <a:gd name="T37" fmla="*/ 51 h 51"/>
                  <a:gd name="T38" fmla="*/ 27 w 54"/>
                  <a:gd name="T39" fmla="*/ 51 h 51"/>
                  <a:gd name="T40" fmla="*/ 37 w 54"/>
                  <a:gd name="T41" fmla="*/ 51 h 51"/>
                  <a:gd name="T42" fmla="*/ 37 w 54"/>
                  <a:gd name="T43" fmla="*/ 51 h 51"/>
                  <a:gd name="T44" fmla="*/ 44 w 54"/>
                  <a:gd name="T45" fmla="*/ 47 h 51"/>
                  <a:gd name="T46" fmla="*/ 51 w 54"/>
                  <a:gd name="T47" fmla="*/ 41 h 51"/>
                  <a:gd name="T48" fmla="*/ 54 w 54"/>
                  <a:gd name="T49" fmla="*/ 34 h 51"/>
                  <a:gd name="T50" fmla="*/ 54 w 54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17"/>
                    </a:lnTo>
                    <a:lnTo>
                      <a:pt x="51" y="10"/>
                    </a:lnTo>
                    <a:lnTo>
                      <a:pt x="44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3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3" y="17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13" y="47"/>
                    </a:lnTo>
                    <a:lnTo>
                      <a:pt x="20" y="51"/>
                    </a:lnTo>
                    <a:lnTo>
                      <a:pt x="27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7"/>
                    </a:lnTo>
                    <a:lnTo>
                      <a:pt x="51" y="41"/>
                    </a:lnTo>
                    <a:lnTo>
                      <a:pt x="54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" name="Freeform 1396">
                <a:extLst>
                  <a:ext uri="{FF2B5EF4-FFF2-40B4-BE49-F238E27FC236}">
                    <a16:creationId xmlns:a16="http://schemas.microsoft.com/office/drawing/2014/main" id="{49674DF2-F06A-3B48-B76B-85306A241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" y="2577"/>
                <a:ext cx="18" cy="51"/>
              </a:xfrm>
              <a:custGeom>
                <a:avLst/>
                <a:gdLst>
                  <a:gd name="T0" fmla="*/ 54 w 54"/>
                  <a:gd name="T1" fmla="*/ 27 h 51"/>
                  <a:gd name="T2" fmla="*/ 54 w 54"/>
                  <a:gd name="T3" fmla="*/ 27 h 51"/>
                  <a:gd name="T4" fmla="*/ 54 w 54"/>
                  <a:gd name="T5" fmla="*/ 17 h 51"/>
                  <a:gd name="T6" fmla="*/ 51 w 54"/>
                  <a:gd name="T7" fmla="*/ 10 h 51"/>
                  <a:gd name="T8" fmla="*/ 44 w 54"/>
                  <a:gd name="T9" fmla="*/ 3 h 51"/>
                  <a:gd name="T10" fmla="*/ 37 w 54"/>
                  <a:gd name="T11" fmla="*/ 0 h 51"/>
                  <a:gd name="T12" fmla="*/ 37 w 54"/>
                  <a:gd name="T13" fmla="*/ 0 h 51"/>
                  <a:gd name="T14" fmla="*/ 27 w 54"/>
                  <a:gd name="T15" fmla="*/ 0 h 51"/>
                  <a:gd name="T16" fmla="*/ 20 w 54"/>
                  <a:gd name="T17" fmla="*/ 0 h 51"/>
                  <a:gd name="T18" fmla="*/ 14 w 54"/>
                  <a:gd name="T19" fmla="*/ 3 h 51"/>
                  <a:gd name="T20" fmla="*/ 7 w 54"/>
                  <a:gd name="T21" fmla="*/ 10 h 51"/>
                  <a:gd name="T22" fmla="*/ 7 w 54"/>
                  <a:gd name="T23" fmla="*/ 10 h 51"/>
                  <a:gd name="T24" fmla="*/ 3 w 54"/>
                  <a:gd name="T25" fmla="*/ 17 h 51"/>
                  <a:gd name="T26" fmla="*/ 0 w 54"/>
                  <a:gd name="T27" fmla="*/ 27 h 51"/>
                  <a:gd name="T28" fmla="*/ 3 w 54"/>
                  <a:gd name="T29" fmla="*/ 34 h 51"/>
                  <a:gd name="T30" fmla="*/ 7 w 54"/>
                  <a:gd name="T31" fmla="*/ 41 h 51"/>
                  <a:gd name="T32" fmla="*/ 7 w 54"/>
                  <a:gd name="T33" fmla="*/ 41 h 51"/>
                  <a:gd name="T34" fmla="*/ 14 w 54"/>
                  <a:gd name="T35" fmla="*/ 47 h 51"/>
                  <a:gd name="T36" fmla="*/ 20 w 54"/>
                  <a:gd name="T37" fmla="*/ 51 h 51"/>
                  <a:gd name="T38" fmla="*/ 27 w 54"/>
                  <a:gd name="T39" fmla="*/ 51 h 51"/>
                  <a:gd name="T40" fmla="*/ 37 w 54"/>
                  <a:gd name="T41" fmla="*/ 51 h 51"/>
                  <a:gd name="T42" fmla="*/ 37 w 54"/>
                  <a:gd name="T43" fmla="*/ 51 h 51"/>
                  <a:gd name="T44" fmla="*/ 44 w 54"/>
                  <a:gd name="T45" fmla="*/ 47 h 51"/>
                  <a:gd name="T46" fmla="*/ 51 w 54"/>
                  <a:gd name="T47" fmla="*/ 41 h 51"/>
                  <a:gd name="T48" fmla="*/ 54 w 54"/>
                  <a:gd name="T49" fmla="*/ 34 h 51"/>
                  <a:gd name="T50" fmla="*/ 54 w 54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7"/>
                    </a:moveTo>
                    <a:lnTo>
                      <a:pt x="54" y="27"/>
                    </a:lnTo>
                    <a:lnTo>
                      <a:pt x="54" y="17"/>
                    </a:lnTo>
                    <a:lnTo>
                      <a:pt x="51" y="10"/>
                    </a:lnTo>
                    <a:lnTo>
                      <a:pt x="44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3" y="17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7"/>
                    </a:lnTo>
                    <a:lnTo>
                      <a:pt x="20" y="51"/>
                    </a:lnTo>
                    <a:lnTo>
                      <a:pt x="27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44" y="47"/>
                    </a:lnTo>
                    <a:lnTo>
                      <a:pt x="51" y="41"/>
                    </a:lnTo>
                    <a:lnTo>
                      <a:pt x="54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Freeform 1397">
                <a:extLst>
                  <a:ext uri="{FF2B5EF4-FFF2-40B4-BE49-F238E27FC236}">
                    <a16:creationId xmlns:a16="http://schemas.microsoft.com/office/drawing/2014/main" id="{91D557B0-E447-E244-B4E3-84880A6A3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" y="2577"/>
                <a:ext cx="14" cy="51"/>
              </a:xfrm>
              <a:custGeom>
                <a:avLst/>
                <a:gdLst>
                  <a:gd name="T0" fmla="*/ 51 w 51"/>
                  <a:gd name="T1" fmla="*/ 27 h 51"/>
                  <a:gd name="T2" fmla="*/ 51 w 51"/>
                  <a:gd name="T3" fmla="*/ 27 h 51"/>
                  <a:gd name="T4" fmla="*/ 51 w 51"/>
                  <a:gd name="T5" fmla="*/ 17 h 51"/>
                  <a:gd name="T6" fmla="*/ 47 w 51"/>
                  <a:gd name="T7" fmla="*/ 10 h 51"/>
                  <a:gd name="T8" fmla="*/ 41 w 51"/>
                  <a:gd name="T9" fmla="*/ 3 h 51"/>
                  <a:gd name="T10" fmla="*/ 34 w 51"/>
                  <a:gd name="T11" fmla="*/ 0 h 51"/>
                  <a:gd name="T12" fmla="*/ 34 w 51"/>
                  <a:gd name="T13" fmla="*/ 0 h 51"/>
                  <a:gd name="T14" fmla="*/ 27 w 51"/>
                  <a:gd name="T15" fmla="*/ 0 h 51"/>
                  <a:gd name="T16" fmla="*/ 17 w 51"/>
                  <a:gd name="T17" fmla="*/ 0 h 51"/>
                  <a:gd name="T18" fmla="*/ 10 w 51"/>
                  <a:gd name="T19" fmla="*/ 3 h 51"/>
                  <a:gd name="T20" fmla="*/ 3 w 51"/>
                  <a:gd name="T21" fmla="*/ 10 h 51"/>
                  <a:gd name="T22" fmla="*/ 3 w 51"/>
                  <a:gd name="T23" fmla="*/ 10 h 51"/>
                  <a:gd name="T24" fmla="*/ 0 w 51"/>
                  <a:gd name="T25" fmla="*/ 17 h 51"/>
                  <a:gd name="T26" fmla="*/ 0 w 51"/>
                  <a:gd name="T27" fmla="*/ 27 h 51"/>
                  <a:gd name="T28" fmla="*/ 0 w 51"/>
                  <a:gd name="T29" fmla="*/ 34 h 51"/>
                  <a:gd name="T30" fmla="*/ 3 w 51"/>
                  <a:gd name="T31" fmla="*/ 41 h 51"/>
                  <a:gd name="T32" fmla="*/ 3 w 51"/>
                  <a:gd name="T33" fmla="*/ 41 h 51"/>
                  <a:gd name="T34" fmla="*/ 10 w 51"/>
                  <a:gd name="T35" fmla="*/ 47 h 51"/>
                  <a:gd name="T36" fmla="*/ 17 w 51"/>
                  <a:gd name="T37" fmla="*/ 51 h 51"/>
                  <a:gd name="T38" fmla="*/ 27 w 51"/>
                  <a:gd name="T39" fmla="*/ 51 h 51"/>
                  <a:gd name="T40" fmla="*/ 34 w 51"/>
                  <a:gd name="T41" fmla="*/ 51 h 51"/>
                  <a:gd name="T42" fmla="*/ 34 w 51"/>
                  <a:gd name="T43" fmla="*/ 51 h 51"/>
                  <a:gd name="T44" fmla="*/ 41 w 51"/>
                  <a:gd name="T45" fmla="*/ 47 h 51"/>
                  <a:gd name="T46" fmla="*/ 47 w 51"/>
                  <a:gd name="T47" fmla="*/ 41 h 51"/>
                  <a:gd name="T48" fmla="*/ 51 w 51"/>
                  <a:gd name="T49" fmla="*/ 34 h 51"/>
                  <a:gd name="T50" fmla="*/ 51 w 51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1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0" y="47"/>
                    </a:lnTo>
                    <a:lnTo>
                      <a:pt x="17" y="51"/>
                    </a:lnTo>
                    <a:lnTo>
                      <a:pt x="27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7"/>
                    </a:lnTo>
                    <a:lnTo>
                      <a:pt x="47" y="41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" name="Freeform 1398">
                <a:extLst>
                  <a:ext uri="{FF2B5EF4-FFF2-40B4-BE49-F238E27FC236}">
                    <a16:creationId xmlns:a16="http://schemas.microsoft.com/office/drawing/2014/main" id="{3EC9B4F9-55BD-EC4A-8F77-8359EC926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" y="2577"/>
                <a:ext cx="40" cy="51"/>
              </a:xfrm>
              <a:custGeom>
                <a:avLst/>
                <a:gdLst>
                  <a:gd name="T0" fmla="*/ 51 w 51"/>
                  <a:gd name="T1" fmla="*/ 27 h 51"/>
                  <a:gd name="T2" fmla="*/ 51 w 51"/>
                  <a:gd name="T3" fmla="*/ 27 h 51"/>
                  <a:gd name="T4" fmla="*/ 51 w 51"/>
                  <a:gd name="T5" fmla="*/ 17 h 51"/>
                  <a:gd name="T6" fmla="*/ 48 w 51"/>
                  <a:gd name="T7" fmla="*/ 10 h 51"/>
                  <a:gd name="T8" fmla="*/ 41 w 51"/>
                  <a:gd name="T9" fmla="*/ 3 h 51"/>
                  <a:gd name="T10" fmla="*/ 34 w 51"/>
                  <a:gd name="T11" fmla="*/ 0 h 51"/>
                  <a:gd name="T12" fmla="*/ 34 w 51"/>
                  <a:gd name="T13" fmla="*/ 0 h 51"/>
                  <a:gd name="T14" fmla="*/ 24 w 51"/>
                  <a:gd name="T15" fmla="*/ 0 h 51"/>
                  <a:gd name="T16" fmla="*/ 17 w 51"/>
                  <a:gd name="T17" fmla="*/ 0 h 51"/>
                  <a:gd name="T18" fmla="*/ 10 w 51"/>
                  <a:gd name="T19" fmla="*/ 3 h 51"/>
                  <a:gd name="T20" fmla="*/ 3 w 51"/>
                  <a:gd name="T21" fmla="*/ 10 h 51"/>
                  <a:gd name="T22" fmla="*/ 3 w 51"/>
                  <a:gd name="T23" fmla="*/ 10 h 51"/>
                  <a:gd name="T24" fmla="*/ 0 w 51"/>
                  <a:gd name="T25" fmla="*/ 17 h 51"/>
                  <a:gd name="T26" fmla="*/ 0 w 51"/>
                  <a:gd name="T27" fmla="*/ 27 h 51"/>
                  <a:gd name="T28" fmla="*/ 0 w 51"/>
                  <a:gd name="T29" fmla="*/ 34 h 51"/>
                  <a:gd name="T30" fmla="*/ 3 w 51"/>
                  <a:gd name="T31" fmla="*/ 41 h 51"/>
                  <a:gd name="T32" fmla="*/ 3 w 51"/>
                  <a:gd name="T33" fmla="*/ 41 h 51"/>
                  <a:gd name="T34" fmla="*/ 10 w 51"/>
                  <a:gd name="T35" fmla="*/ 47 h 51"/>
                  <a:gd name="T36" fmla="*/ 17 w 51"/>
                  <a:gd name="T37" fmla="*/ 51 h 51"/>
                  <a:gd name="T38" fmla="*/ 24 w 51"/>
                  <a:gd name="T39" fmla="*/ 51 h 51"/>
                  <a:gd name="T40" fmla="*/ 34 w 51"/>
                  <a:gd name="T41" fmla="*/ 51 h 51"/>
                  <a:gd name="T42" fmla="*/ 34 w 51"/>
                  <a:gd name="T43" fmla="*/ 51 h 51"/>
                  <a:gd name="T44" fmla="*/ 41 w 51"/>
                  <a:gd name="T45" fmla="*/ 47 h 51"/>
                  <a:gd name="T46" fmla="*/ 48 w 51"/>
                  <a:gd name="T47" fmla="*/ 41 h 51"/>
                  <a:gd name="T48" fmla="*/ 51 w 51"/>
                  <a:gd name="T49" fmla="*/ 34 h 51"/>
                  <a:gd name="T50" fmla="*/ 51 w 51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1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0" y="47"/>
                    </a:lnTo>
                    <a:lnTo>
                      <a:pt x="17" y="51"/>
                    </a:lnTo>
                    <a:lnTo>
                      <a:pt x="24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7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Freeform 1399">
                <a:extLst>
                  <a:ext uri="{FF2B5EF4-FFF2-40B4-BE49-F238E27FC236}">
                    <a16:creationId xmlns:a16="http://schemas.microsoft.com/office/drawing/2014/main" id="{AD9D3B0E-53C2-0E40-A82E-269F9E4EB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" y="2577"/>
                <a:ext cx="50" cy="51"/>
              </a:xfrm>
              <a:custGeom>
                <a:avLst/>
                <a:gdLst>
                  <a:gd name="T0" fmla="*/ 51 w 51"/>
                  <a:gd name="T1" fmla="*/ 27 h 51"/>
                  <a:gd name="T2" fmla="*/ 51 w 51"/>
                  <a:gd name="T3" fmla="*/ 27 h 51"/>
                  <a:gd name="T4" fmla="*/ 51 w 51"/>
                  <a:gd name="T5" fmla="*/ 17 h 51"/>
                  <a:gd name="T6" fmla="*/ 48 w 51"/>
                  <a:gd name="T7" fmla="*/ 10 h 51"/>
                  <a:gd name="T8" fmla="*/ 41 w 51"/>
                  <a:gd name="T9" fmla="*/ 3 h 51"/>
                  <a:gd name="T10" fmla="*/ 34 w 51"/>
                  <a:gd name="T11" fmla="*/ 0 h 51"/>
                  <a:gd name="T12" fmla="*/ 34 w 51"/>
                  <a:gd name="T13" fmla="*/ 0 h 51"/>
                  <a:gd name="T14" fmla="*/ 27 w 51"/>
                  <a:gd name="T15" fmla="*/ 0 h 51"/>
                  <a:gd name="T16" fmla="*/ 17 w 51"/>
                  <a:gd name="T17" fmla="*/ 0 h 51"/>
                  <a:gd name="T18" fmla="*/ 10 w 51"/>
                  <a:gd name="T19" fmla="*/ 3 h 51"/>
                  <a:gd name="T20" fmla="*/ 4 w 51"/>
                  <a:gd name="T21" fmla="*/ 10 h 51"/>
                  <a:gd name="T22" fmla="*/ 4 w 51"/>
                  <a:gd name="T23" fmla="*/ 10 h 51"/>
                  <a:gd name="T24" fmla="*/ 0 w 51"/>
                  <a:gd name="T25" fmla="*/ 17 h 51"/>
                  <a:gd name="T26" fmla="*/ 0 w 51"/>
                  <a:gd name="T27" fmla="*/ 27 h 51"/>
                  <a:gd name="T28" fmla="*/ 0 w 51"/>
                  <a:gd name="T29" fmla="*/ 34 h 51"/>
                  <a:gd name="T30" fmla="*/ 4 w 51"/>
                  <a:gd name="T31" fmla="*/ 41 h 51"/>
                  <a:gd name="T32" fmla="*/ 4 w 51"/>
                  <a:gd name="T33" fmla="*/ 41 h 51"/>
                  <a:gd name="T34" fmla="*/ 10 w 51"/>
                  <a:gd name="T35" fmla="*/ 47 h 51"/>
                  <a:gd name="T36" fmla="*/ 17 w 51"/>
                  <a:gd name="T37" fmla="*/ 51 h 51"/>
                  <a:gd name="T38" fmla="*/ 27 w 51"/>
                  <a:gd name="T39" fmla="*/ 51 h 51"/>
                  <a:gd name="T40" fmla="*/ 34 w 51"/>
                  <a:gd name="T41" fmla="*/ 51 h 51"/>
                  <a:gd name="T42" fmla="*/ 34 w 51"/>
                  <a:gd name="T43" fmla="*/ 51 h 51"/>
                  <a:gd name="T44" fmla="*/ 41 w 51"/>
                  <a:gd name="T45" fmla="*/ 47 h 51"/>
                  <a:gd name="T46" fmla="*/ 48 w 51"/>
                  <a:gd name="T47" fmla="*/ 41 h 51"/>
                  <a:gd name="T48" fmla="*/ 51 w 51"/>
                  <a:gd name="T49" fmla="*/ 34 h 51"/>
                  <a:gd name="T50" fmla="*/ 51 w 51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1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10" y="47"/>
                    </a:lnTo>
                    <a:lnTo>
                      <a:pt x="17" y="51"/>
                    </a:lnTo>
                    <a:lnTo>
                      <a:pt x="27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7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" name="Freeform 1400">
                <a:extLst>
                  <a:ext uri="{FF2B5EF4-FFF2-40B4-BE49-F238E27FC236}">
                    <a16:creationId xmlns:a16="http://schemas.microsoft.com/office/drawing/2014/main" id="{B1ABC884-F0E4-674A-B156-E78CDEF35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" y="2577"/>
                <a:ext cx="54" cy="51"/>
              </a:xfrm>
              <a:custGeom>
                <a:avLst/>
                <a:gdLst>
                  <a:gd name="T0" fmla="*/ 55 w 55"/>
                  <a:gd name="T1" fmla="*/ 27 h 51"/>
                  <a:gd name="T2" fmla="*/ 55 w 55"/>
                  <a:gd name="T3" fmla="*/ 27 h 51"/>
                  <a:gd name="T4" fmla="*/ 51 w 55"/>
                  <a:gd name="T5" fmla="*/ 17 h 51"/>
                  <a:gd name="T6" fmla="*/ 48 w 55"/>
                  <a:gd name="T7" fmla="*/ 10 h 51"/>
                  <a:gd name="T8" fmla="*/ 41 w 55"/>
                  <a:gd name="T9" fmla="*/ 3 h 51"/>
                  <a:gd name="T10" fmla="*/ 34 w 55"/>
                  <a:gd name="T11" fmla="*/ 0 h 51"/>
                  <a:gd name="T12" fmla="*/ 34 w 55"/>
                  <a:gd name="T13" fmla="*/ 0 h 51"/>
                  <a:gd name="T14" fmla="*/ 28 w 55"/>
                  <a:gd name="T15" fmla="*/ 0 h 51"/>
                  <a:gd name="T16" fmla="*/ 17 w 55"/>
                  <a:gd name="T17" fmla="*/ 0 h 51"/>
                  <a:gd name="T18" fmla="*/ 11 w 55"/>
                  <a:gd name="T19" fmla="*/ 3 h 51"/>
                  <a:gd name="T20" fmla="*/ 4 w 55"/>
                  <a:gd name="T21" fmla="*/ 10 h 51"/>
                  <a:gd name="T22" fmla="*/ 4 w 55"/>
                  <a:gd name="T23" fmla="*/ 10 h 51"/>
                  <a:gd name="T24" fmla="*/ 0 w 55"/>
                  <a:gd name="T25" fmla="*/ 17 h 51"/>
                  <a:gd name="T26" fmla="*/ 0 w 55"/>
                  <a:gd name="T27" fmla="*/ 27 h 51"/>
                  <a:gd name="T28" fmla="*/ 0 w 55"/>
                  <a:gd name="T29" fmla="*/ 34 h 51"/>
                  <a:gd name="T30" fmla="*/ 4 w 55"/>
                  <a:gd name="T31" fmla="*/ 41 h 51"/>
                  <a:gd name="T32" fmla="*/ 4 w 55"/>
                  <a:gd name="T33" fmla="*/ 41 h 51"/>
                  <a:gd name="T34" fmla="*/ 11 w 55"/>
                  <a:gd name="T35" fmla="*/ 47 h 51"/>
                  <a:gd name="T36" fmla="*/ 17 w 55"/>
                  <a:gd name="T37" fmla="*/ 51 h 51"/>
                  <a:gd name="T38" fmla="*/ 28 w 55"/>
                  <a:gd name="T39" fmla="*/ 51 h 51"/>
                  <a:gd name="T40" fmla="*/ 34 w 55"/>
                  <a:gd name="T41" fmla="*/ 51 h 51"/>
                  <a:gd name="T42" fmla="*/ 34 w 55"/>
                  <a:gd name="T43" fmla="*/ 51 h 51"/>
                  <a:gd name="T44" fmla="*/ 41 w 55"/>
                  <a:gd name="T45" fmla="*/ 47 h 51"/>
                  <a:gd name="T46" fmla="*/ 48 w 55"/>
                  <a:gd name="T47" fmla="*/ 41 h 51"/>
                  <a:gd name="T48" fmla="*/ 51 w 55"/>
                  <a:gd name="T49" fmla="*/ 34 h 51"/>
                  <a:gd name="T50" fmla="*/ 55 w 55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1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0"/>
                    </a:lnTo>
                    <a:lnTo>
                      <a:pt x="11" y="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7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Freeform 1401">
                <a:extLst>
                  <a:ext uri="{FF2B5EF4-FFF2-40B4-BE49-F238E27FC236}">
                    <a16:creationId xmlns:a16="http://schemas.microsoft.com/office/drawing/2014/main" id="{4EA06AA2-6369-C747-B3A9-88D043D8A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" y="2612"/>
                <a:ext cx="16" cy="51"/>
              </a:xfrm>
              <a:custGeom>
                <a:avLst/>
                <a:gdLst>
                  <a:gd name="T0" fmla="*/ 54 w 54"/>
                  <a:gd name="T1" fmla="*/ 27 h 51"/>
                  <a:gd name="T2" fmla="*/ 54 w 54"/>
                  <a:gd name="T3" fmla="*/ 27 h 51"/>
                  <a:gd name="T4" fmla="*/ 51 w 54"/>
                  <a:gd name="T5" fmla="*/ 17 h 51"/>
                  <a:gd name="T6" fmla="*/ 47 w 54"/>
                  <a:gd name="T7" fmla="*/ 10 h 51"/>
                  <a:gd name="T8" fmla="*/ 41 w 54"/>
                  <a:gd name="T9" fmla="*/ 4 h 51"/>
                  <a:gd name="T10" fmla="*/ 34 w 54"/>
                  <a:gd name="T11" fmla="*/ 0 h 51"/>
                  <a:gd name="T12" fmla="*/ 34 w 54"/>
                  <a:gd name="T13" fmla="*/ 0 h 51"/>
                  <a:gd name="T14" fmla="*/ 27 w 54"/>
                  <a:gd name="T15" fmla="*/ 0 h 51"/>
                  <a:gd name="T16" fmla="*/ 17 w 54"/>
                  <a:gd name="T17" fmla="*/ 0 h 51"/>
                  <a:gd name="T18" fmla="*/ 10 w 54"/>
                  <a:gd name="T19" fmla="*/ 4 h 51"/>
                  <a:gd name="T20" fmla="*/ 3 w 54"/>
                  <a:gd name="T21" fmla="*/ 10 h 51"/>
                  <a:gd name="T22" fmla="*/ 3 w 54"/>
                  <a:gd name="T23" fmla="*/ 10 h 51"/>
                  <a:gd name="T24" fmla="*/ 0 w 54"/>
                  <a:gd name="T25" fmla="*/ 17 h 51"/>
                  <a:gd name="T26" fmla="*/ 0 w 54"/>
                  <a:gd name="T27" fmla="*/ 27 h 51"/>
                  <a:gd name="T28" fmla="*/ 0 w 54"/>
                  <a:gd name="T29" fmla="*/ 34 h 51"/>
                  <a:gd name="T30" fmla="*/ 3 w 54"/>
                  <a:gd name="T31" fmla="*/ 41 h 51"/>
                  <a:gd name="T32" fmla="*/ 3 w 54"/>
                  <a:gd name="T33" fmla="*/ 41 h 51"/>
                  <a:gd name="T34" fmla="*/ 10 w 54"/>
                  <a:gd name="T35" fmla="*/ 48 h 51"/>
                  <a:gd name="T36" fmla="*/ 17 w 54"/>
                  <a:gd name="T37" fmla="*/ 51 h 51"/>
                  <a:gd name="T38" fmla="*/ 27 w 54"/>
                  <a:gd name="T39" fmla="*/ 51 h 51"/>
                  <a:gd name="T40" fmla="*/ 34 w 54"/>
                  <a:gd name="T41" fmla="*/ 51 h 51"/>
                  <a:gd name="T42" fmla="*/ 34 w 54"/>
                  <a:gd name="T43" fmla="*/ 51 h 51"/>
                  <a:gd name="T44" fmla="*/ 41 w 54"/>
                  <a:gd name="T45" fmla="*/ 48 h 51"/>
                  <a:gd name="T46" fmla="*/ 47 w 54"/>
                  <a:gd name="T47" fmla="*/ 41 h 51"/>
                  <a:gd name="T48" fmla="*/ 51 w 54"/>
                  <a:gd name="T49" fmla="*/ 34 h 51"/>
                  <a:gd name="T50" fmla="*/ 54 w 54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51">
                    <a:moveTo>
                      <a:pt x="54" y="27"/>
                    </a:moveTo>
                    <a:lnTo>
                      <a:pt x="54" y="27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1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7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7" y="41"/>
                    </a:lnTo>
                    <a:lnTo>
                      <a:pt x="51" y="34"/>
                    </a:lnTo>
                    <a:lnTo>
                      <a:pt x="54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5" name="Freeform 1402">
                <a:extLst>
                  <a:ext uri="{FF2B5EF4-FFF2-40B4-BE49-F238E27FC236}">
                    <a16:creationId xmlns:a16="http://schemas.microsoft.com/office/drawing/2014/main" id="{EADEED2E-C991-1E4A-8C0D-B0DC859B5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" y="2612"/>
                <a:ext cx="0" cy="51"/>
              </a:xfrm>
              <a:custGeom>
                <a:avLst/>
                <a:gdLst>
                  <a:gd name="T0" fmla="*/ 51 w 51"/>
                  <a:gd name="T1" fmla="*/ 27 h 51"/>
                  <a:gd name="T2" fmla="*/ 51 w 51"/>
                  <a:gd name="T3" fmla="*/ 27 h 51"/>
                  <a:gd name="T4" fmla="*/ 51 w 51"/>
                  <a:gd name="T5" fmla="*/ 17 h 51"/>
                  <a:gd name="T6" fmla="*/ 47 w 51"/>
                  <a:gd name="T7" fmla="*/ 10 h 51"/>
                  <a:gd name="T8" fmla="*/ 41 w 51"/>
                  <a:gd name="T9" fmla="*/ 4 h 51"/>
                  <a:gd name="T10" fmla="*/ 34 w 51"/>
                  <a:gd name="T11" fmla="*/ 0 h 51"/>
                  <a:gd name="T12" fmla="*/ 34 w 51"/>
                  <a:gd name="T13" fmla="*/ 0 h 51"/>
                  <a:gd name="T14" fmla="*/ 24 w 51"/>
                  <a:gd name="T15" fmla="*/ 0 h 51"/>
                  <a:gd name="T16" fmla="*/ 17 w 51"/>
                  <a:gd name="T17" fmla="*/ 0 h 51"/>
                  <a:gd name="T18" fmla="*/ 10 w 51"/>
                  <a:gd name="T19" fmla="*/ 4 h 51"/>
                  <a:gd name="T20" fmla="*/ 3 w 51"/>
                  <a:gd name="T21" fmla="*/ 10 h 51"/>
                  <a:gd name="T22" fmla="*/ 3 w 51"/>
                  <a:gd name="T23" fmla="*/ 10 h 51"/>
                  <a:gd name="T24" fmla="*/ 0 w 51"/>
                  <a:gd name="T25" fmla="*/ 17 h 51"/>
                  <a:gd name="T26" fmla="*/ 0 w 51"/>
                  <a:gd name="T27" fmla="*/ 27 h 51"/>
                  <a:gd name="T28" fmla="*/ 0 w 51"/>
                  <a:gd name="T29" fmla="*/ 34 h 51"/>
                  <a:gd name="T30" fmla="*/ 3 w 51"/>
                  <a:gd name="T31" fmla="*/ 41 h 51"/>
                  <a:gd name="T32" fmla="*/ 3 w 51"/>
                  <a:gd name="T33" fmla="*/ 41 h 51"/>
                  <a:gd name="T34" fmla="*/ 10 w 51"/>
                  <a:gd name="T35" fmla="*/ 48 h 51"/>
                  <a:gd name="T36" fmla="*/ 17 w 51"/>
                  <a:gd name="T37" fmla="*/ 51 h 51"/>
                  <a:gd name="T38" fmla="*/ 24 w 51"/>
                  <a:gd name="T39" fmla="*/ 51 h 51"/>
                  <a:gd name="T40" fmla="*/ 34 w 51"/>
                  <a:gd name="T41" fmla="*/ 51 h 51"/>
                  <a:gd name="T42" fmla="*/ 34 w 51"/>
                  <a:gd name="T43" fmla="*/ 51 h 51"/>
                  <a:gd name="T44" fmla="*/ 41 w 51"/>
                  <a:gd name="T45" fmla="*/ 48 h 51"/>
                  <a:gd name="T46" fmla="*/ 47 w 51"/>
                  <a:gd name="T47" fmla="*/ 41 h 51"/>
                  <a:gd name="T48" fmla="*/ 51 w 51"/>
                  <a:gd name="T49" fmla="*/ 34 h 51"/>
                  <a:gd name="T50" fmla="*/ 51 w 51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1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1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4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7" y="41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Freeform 1403">
                <a:extLst>
                  <a:ext uri="{FF2B5EF4-FFF2-40B4-BE49-F238E27FC236}">
                    <a16:creationId xmlns:a16="http://schemas.microsoft.com/office/drawing/2014/main" id="{5297A465-349A-AD41-8CF6-860C3A0BB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" y="2612"/>
                <a:ext cx="16" cy="51"/>
              </a:xfrm>
              <a:custGeom>
                <a:avLst/>
                <a:gdLst>
                  <a:gd name="T0" fmla="*/ 55 w 55"/>
                  <a:gd name="T1" fmla="*/ 27 h 51"/>
                  <a:gd name="T2" fmla="*/ 55 w 55"/>
                  <a:gd name="T3" fmla="*/ 27 h 51"/>
                  <a:gd name="T4" fmla="*/ 55 w 55"/>
                  <a:gd name="T5" fmla="*/ 17 h 51"/>
                  <a:gd name="T6" fmla="*/ 48 w 55"/>
                  <a:gd name="T7" fmla="*/ 10 h 51"/>
                  <a:gd name="T8" fmla="*/ 45 w 55"/>
                  <a:gd name="T9" fmla="*/ 4 h 51"/>
                  <a:gd name="T10" fmla="*/ 38 w 55"/>
                  <a:gd name="T11" fmla="*/ 0 h 51"/>
                  <a:gd name="T12" fmla="*/ 38 w 55"/>
                  <a:gd name="T13" fmla="*/ 0 h 51"/>
                  <a:gd name="T14" fmla="*/ 28 w 55"/>
                  <a:gd name="T15" fmla="*/ 0 h 51"/>
                  <a:gd name="T16" fmla="*/ 21 w 55"/>
                  <a:gd name="T17" fmla="*/ 0 h 51"/>
                  <a:gd name="T18" fmla="*/ 14 w 55"/>
                  <a:gd name="T19" fmla="*/ 4 h 51"/>
                  <a:gd name="T20" fmla="*/ 7 w 55"/>
                  <a:gd name="T21" fmla="*/ 10 h 51"/>
                  <a:gd name="T22" fmla="*/ 7 w 55"/>
                  <a:gd name="T23" fmla="*/ 10 h 51"/>
                  <a:gd name="T24" fmla="*/ 4 w 55"/>
                  <a:gd name="T25" fmla="*/ 17 h 51"/>
                  <a:gd name="T26" fmla="*/ 0 w 55"/>
                  <a:gd name="T27" fmla="*/ 27 h 51"/>
                  <a:gd name="T28" fmla="*/ 4 w 55"/>
                  <a:gd name="T29" fmla="*/ 34 h 51"/>
                  <a:gd name="T30" fmla="*/ 7 w 55"/>
                  <a:gd name="T31" fmla="*/ 41 h 51"/>
                  <a:gd name="T32" fmla="*/ 7 w 55"/>
                  <a:gd name="T33" fmla="*/ 41 h 51"/>
                  <a:gd name="T34" fmla="*/ 14 w 55"/>
                  <a:gd name="T35" fmla="*/ 48 h 51"/>
                  <a:gd name="T36" fmla="*/ 21 w 55"/>
                  <a:gd name="T37" fmla="*/ 51 h 51"/>
                  <a:gd name="T38" fmla="*/ 28 w 55"/>
                  <a:gd name="T39" fmla="*/ 51 h 51"/>
                  <a:gd name="T40" fmla="*/ 38 w 55"/>
                  <a:gd name="T41" fmla="*/ 51 h 51"/>
                  <a:gd name="T42" fmla="*/ 38 w 55"/>
                  <a:gd name="T43" fmla="*/ 51 h 51"/>
                  <a:gd name="T44" fmla="*/ 45 w 55"/>
                  <a:gd name="T45" fmla="*/ 48 h 51"/>
                  <a:gd name="T46" fmla="*/ 48 w 55"/>
                  <a:gd name="T47" fmla="*/ 41 h 51"/>
                  <a:gd name="T48" fmla="*/ 55 w 55"/>
                  <a:gd name="T49" fmla="*/ 34 h 51"/>
                  <a:gd name="T50" fmla="*/ 55 w 55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1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17"/>
                    </a:lnTo>
                    <a:lnTo>
                      <a:pt x="48" y="10"/>
                    </a:lnTo>
                    <a:lnTo>
                      <a:pt x="45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8"/>
                    </a:lnTo>
                    <a:lnTo>
                      <a:pt x="21" y="51"/>
                    </a:lnTo>
                    <a:lnTo>
                      <a:pt x="28" y="51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5" y="48"/>
                    </a:lnTo>
                    <a:lnTo>
                      <a:pt x="48" y="41"/>
                    </a:lnTo>
                    <a:lnTo>
                      <a:pt x="55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7" name="Freeform 1404">
                <a:extLst>
                  <a:ext uri="{FF2B5EF4-FFF2-40B4-BE49-F238E27FC236}">
                    <a16:creationId xmlns:a16="http://schemas.microsoft.com/office/drawing/2014/main" id="{3C2FD2CB-6278-5746-896F-5ED3B038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" y="2612"/>
                <a:ext cx="36" cy="51"/>
              </a:xfrm>
              <a:custGeom>
                <a:avLst/>
                <a:gdLst>
                  <a:gd name="T0" fmla="*/ 51 w 51"/>
                  <a:gd name="T1" fmla="*/ 27 h 51"/>
                  <a:gd name="T2" fmla="*/ 51 w 51"/>
                  <a:gd name="T3" fmla="*/ 27 h 51"/>
                  <a:gd name="T4" fmla="*/ 51 w 51"/>
                  <a:gd name="T5" fmla="*/ 17 h 51"/>
                  <a:gd name="T6" fmla="*/ 48 w 51"/>
                  <a:gd name="T7" fmla="*/ 10 h 51"/>
                  <a:gd name="T8" fmla="*/ 41 w 51"/>
                  <a:gd name="T9" fmla="*/ 4 h 51"/>
                  <a:gd name="T10" fmla="*/ 34 w 51"/>
                  <a:gd name="T11" fmla="*/ 0 h 51"/>
                  <a:gd name="T12" fmla="*/ 34 w 51"/>
                  <a:gd name="T13" fmla="*/ 0 h 51"/>
                  <a:gd name="T14" fmla="*/ 24 w 51"/>
                  <a:gd name="T15" fmla="*/ 0 h 51"/>
                  <a:gd name="T16" fmla="*/ 17 w 51"/>
                  <a:gd name="T17" fmla="*/ 0 h 51"/>
                  <a:gd name="T18" fmla="*/ 10 w 51"/>
                  <a:gd name="T19" fmla="*/ 4 h 51"/>
                  <a:gd name="T20" fmla="*/ 4 w 51"/>
                  <a:gd name="T21" fmla="*/ 10 h 51"/>
                  <a:gd name="T22" fmla="*/ 4 w 51"/>
                  <a:gd name="T23" fmla="*/ 10 h 51"/>
                  <a:gd name="T24" fmla="*/ 0 w 51"/>
                  <a:gd name="T25" fmla="*/ 17 h 51"/>
                  <a:gd name="T26" fmla="*/ 0 w 51"/>
                  <a:gd name="T27" fmla="*/ 27 h 51"/>
                  <a:gd name="T28" fmla="*/ 0 w 51"/>
                  <a:gd name="T29" fmla="*/ 34 h 51"/>
                  <a:gd name="T30" fmla="*/ 4 w 51"/>
                  <a:gd name="T31" fmla="*/ 41 h 51"/>
                  <a:gd name="T32" fmla="*/ 4 w 51"/>
                  <a:gd name="T33" fmla="*/ 41 h 51"/>
                  <a:gd name="T34" fmla="*/ 10 w 51"/>
                  <a:gd name="T35" fmla="*/ 48 h 51"/>
                  <a:gd name="T36" fmla="*/ 17 w 51"/>
                  <a:gd name="T37" fmla="*/ 51 h 51"/>
                  <a:gd name="T38" fmla="*/ 24 w 51"/>
                  <a:gd name="T39" fmla="*/ 51 h 51"/>
                  <a:gd name="T40" fmla="*/ 34 w 51"/>
                  <a:gd name="T41" fmla="*/ 51 h 51"/>
                  <a:gd name="T42" fmla="*/ 34 w 51"/>
                  <a:gd name="T43" fmla="*/ 51 h 51"/>
                  <a:gd name="T44" fmla="*/ 41 w 51"/>
                  <a:gd name="T45" fmla="*/ 48 h 51"/>
                  <a:gd name="T46" fmla="*/ 48 w 51"/>
                  <a:gd name="T47" fmla="*/ 41 h 51"/>
                  <a:gd name="T48" fmla="*/ 51 w 51"/>
                  <a:gd name="T49" fmla="*/ 34 h 51"/>
                  <a:gd name="T50" fmla="*/ 51 w 51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1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4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" name="Freeform 1405">
                <a:extLst>
                  <a:ext uri="{FF2B5EF4-FFF2-40B4-BE49-F238E27FC236}">
                    <a16:creationId xmlns:a16="http://schemas.microsoft.com/office/drawing/2014/main" id="{45C0AEBD-248D-134A-B8F6-490BC934F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" y="2612"/>
                <a:ext cx="52" cy="51"/>
              </a:xfrm>
              <a:custGeom>
                <a:avLst/>
                <a:gdLst>
                  <a:gd name="T0" fmla="*/ 51 w 51"/>
                  <a:gd name="T1" fmla="*/ 27 h 51"/>
                  <a:gd name="T2" fmla="*/ 51 w 51"/>
                  <a:gd name="T3" fmla="*/ 27 h 51"/>
                  <a:gd name="T4" fmla="*/ 51 w 51"/>
                  <a:gd name="T5" fmla="*/ 17 h 51"/>
                  <a:gd name="T6" fmla="*/ 48 w 51"/>
                  <a:gd name="T7" fmla="*/ 10 h 51"/>
                  <a:gd name="T8" fmla="*/ 41 w 51"/>
                  <a:gd name="T9" fmla="*/ 4 h 51"/>
                  <a:gd name="T10" fmla="*/ 34 w 51"/>
                  <a:gd name="T11" fmla="*/ 0 h 51"/>
                  <a:gd name="T12" fmla="*/ 34 w 51"/>
                  <a:gd name="T13" fmla="*/ 0 h 51"/>
                  <a:gd name="T14" fmla="*/ 28 w 51"/>
                  <a:gd name="T15" fmla="*/ 0 h 51"/>
                  <a:gd name="T16" fmla="*/ 17 w 51"/>
                  <a:gd name="T17" fmla="*/ 0 h 51"/>
                  <a:gd name="T18" fmla="*/ 11 w 51"/>
                  <a:gd name="T19" fmla="*/ 4 h 51"/>
                  <a:gd name="T20" fmla="*/ 4 w 51"/>
                  <a:gd name="T21" fmla="*/ 10 h 51"/>
                  <a:gd name="T22" fmla="*/ 4 w 51"/>
                  <a:gd name="T23" fmla="*/ 10 h 51"/>
                  <a:gd name="T24" fmla="*/ 0 w 51"/>
                  <a:gd name="T25" fmla="*/ 17 h 51"/>
                  <a:gd name="T26" fmla="*/ 0 w 51"/>
                  <a:gd name="T27" fmla="*/ 27 h 51"/>
                  <a:gd name="T28" fmla="*/ 0 w 51"/>
                  <a:gd name="T29" fmla="*/ 34 h 51"/>
                  <a:gd name="T30" fmla="*/ 4 w 51"/>
                  <a:gd name="T31" fmla="*/ 41 h 51"/>
                  <a:gd name="T32" fmla="*/ 4 w 51"/>
                  <a:gd name="T33" fmla="*/ 41 h 51"/>
                  <a:gd name="T34" fmla="*/ 11 w 51"/>
                  <a:gd name="T35" fmla="*/ 48 h 51"/>
                  <a:gd name="T36" fmla="*/ 17 w 51"/>
                  <a:gd name="T37" fmla="*/ 51 h 51"/>
                  <a:gd name="T38" fmla="*/ 28 w 51"/>
                  <a:gd name="T39" fmla="*/ 51 h 51"/>
                  <a:gd name="T40" fmla="*/ 34 w 51"/>
                  <a:gd name="T41" fmla="*/ 51 h 51"/>
                  <a:gd name="T42" fmla="*/ 34 w 51"/>
                  <a:gd name="T43" fmla="*/ 51 h 51"/>
                  <a:gd name="T44" fmla="*/ 41 w 51"/>
                  <a:gd name="T45" fmla="*/ 48 h 51"/>
                  <a:gd name="T46" fmla="*/ 48 w 51"/>
                  <a:gd name="T47" fmla="*/ 41 h 51"/>
                  <a:gd name="T48" fmla="*/ 51 w 51"/>
                  <a:gd name="T49" fmla="*/ 34 h 51"/>
                  <a:gd name="T50" fmla="*/ 51 w 51"/>
                  <a:gd name="T5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51">
                    <a:moveTo>
                      <a:pt x="51" y="27"/>
                    </a:moveTo>
                    <a:lnTo>
                      <a:pt x="51" y="27"/>
                    </a:lnTo>
                    <a:lnTo>
                      <a:pt x="51" y="17"/>
                    </a:lnTo>
                    <a:lnTo>
                      <a:pt x="48" y="10"/>
                    </a:lnTo>
                    <a:lnTo>
                      <a:pt x="41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0"/>
                    </a:lnTo>
                    <a:lnTo>
                      <a:pt x="11" y="4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11" y="48"/>
                    </a:lnTo>
                    <a:lnTo>
                      <a:pt x="17" y="51"/>
                    </a:lnTo>
                    <a:lnTo>
                      <a:pt x="28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1" y="48"/>
                    </a:lnTo>
                    <a:lnTo>
                      <a:pt x="48" y="41"/>
                    </a:lnTo>
                    <a:lnTo>
                      <a:pt x="51" y="34"/>
                    </a:lnTo>
                    <a:lnTo>
                      <a:pt x="51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" name="Freeform 1406">
                <a:extLst>
                  <a:ext uri="{FF2B5EF4-FFF2-40B4-BE49-F238E27FC236}">
                    <a16:creationId xmlns:a16="http://schemas.microsoft.com/office/drawing/2014/main" id="{9B2B8E36-2CCE-9848-982E-E9D580784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5" y="2671"/>
                <a:ext cx="28" cy="54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5 w 55"/>
                  <a:gd name="T5" fmla="*/ 17 h 54"/>
                  <a:gd name="T6" fmla="*/ 51 w 55"/>
                  <a:gd name="T7" fmla="*/ 10 h 54"/>
                  <a:gd name="T8" fmla="*/ 44 w 55"/>
                  <a:gd name="T9" fmla="*/ 3 h 54"/>
                  <a:gd name="T10" fmla="*/ 38 w 55"/>
                  <a:gd name="T11" fmla="*/ 0 h 54"/>
                  <a:gd name="T12" fmla="*/ 38 w 55"/>
                  <a:gd name="T13" fmla="*/ 0 h 54"/>
                  <a:gd name="T14" fmla="*/ 28 w 55"/>
                  <a:gd name="T15" fmla="*/ 0 h 54"/>
                  <a:gd name="T16" fmla="*/ 21 w 55"/>
                  <a:gd name="T17" fmla="*/ 0 h 54"/>
                  <a:gd name="T18" fmla="*/ 14 w 55"/>
                  <a:gd name="T19" fmla="*/ 3 h 54"/>
                  <a:gd name="T20" fmla="*/ 7 w 55"/>
                  <a:gd name="T21" fmla="*/ 10 h 54"/>
                  <a:gd name="T22" fmla="*/ 7 w 55"/>
                  <a:gd name="T23" fmla="*/ 10 h 54"/>
                  <a:gd name="T24" fmla="*/ 4 w 55"/>
                  <a:gd name="T25" fmla="*/ 17 h 54"/>
                  <a:gd name="T26" fmla="*/ 0 w 55"/>
                  <a:gd name="T27" fmla="*/ 27 h 54"/>
                  <a:gd name="T28" fmla="*/ 4 w 55"/>
                  <a:gd name="T29" fmla="*/ 34 h 54"/>
                  <a:gd name="T30" fmla="*/ 7 w 55"/>
                  <a:gd name="T31" fmla="*/ 41 h 54"/>
                  <a:gd name="T32" fmla="*/ 7 w 55"/>
                  <a:gd name="T33" fmla="*/ 41 h 54"/>
                  <a:gd name="T34" fmla="*/ 14 w 55"/>
                  <a:gd name="T35" fmla="*/ 47 h 54"/>
                  <a:gd name="T36" fmla="*/ 21 w 55"/>
                  <a:gd name="T37" fmla="*/ 51 h 54"/>
                  <a:gd name="T38" fmla="*/ 28 w 55"/>
                  <a:gd name="T39" fmla="*/ 54 h 54"/>
                  <a:gd name="T40" fmla="*/ 38 w 55"/>
                  <a:gd name="T41" fmla="*/ 51 h 54"/>
                  <a:gd name="T42" fmla="*/ 38 w 55"/>
                  <a:gd name="T43" fmla="*/ 51 h 54"/>
                  <a:gd name="T44" fmla="*/ 44 w 55"/>
                  <a:gd name="T45" fmla="*/ 47 h 54"/>
                  <a:gd name="T46" fmla="*/ 51 w 55"/>
                  <a:gd name="T47" fmla="*/ 41 h 54"/>
                  <a:gd name="T48" fmla="*/ 55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5" y="17"/>
                    </a:lnTo>
                    <a:lnTo>
                      <a:pt x="51" y="10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4" y="47"/>
                    </a:lnTo>
                    <a:lnTo>
                      <a:pt x="21" y="51"/>
                    </a:lnTo>
                    <a:lnTo>
                      <a:pt x="28" y="54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44" y="47"/>
                    </a:lnTo>
                    <a:lnTo>
                      <a:pt x="51" y="41"/>
                    </a:lnTo>
                    <a:lnTo>
                      <a:pt x="55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3" name="Freeform 1408">
              <a:extLst>
                <a:ext uri="{FF2B5EF4-FFF2-40B4-BE49-F238E27FC236}">
                  <a16:creationId xmlns:a16="http://schemas.microsoft.com/office/drawing/2014/main" id="{72098832-9CF9-CE43-8F67-604C7AF5B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630" y="2769318"/>
              <a:ext cx="52909" cy="40680"/>
            </a:xfrm>
            <a:custGeom>
              <a:avLst/>
              <a:gdLst>
                <a:gd name="T0" fmla="*/ 51 w 51"/>
                <a:gd name="T1" fmla="*/ 27 h 54"/>
                <a:gd name="T2" fmla="*/ 51 w 51"/>
                <a:gd name="T3" fmla="*/ 27 h 54"/>
                <a:gd name="T4" fmla="*/ 51 w 51"/>
                <a:gd name="T5" fmla="*/ 17 h 54"/>
                <a:gd name="T6" fmla="*/ 48 w 51"/>
                <a:gd name="T7" fmla="*/ 10 h 54"/>
                <a:gd name="T8" fmla="*/ 41 w 51"/>
                <a:gd name="T9" fmla="*/ 3 h 54"/>
                <a:gd name="T10" fmla="*/ 34 w 51"/>
                <a:gd name="T11" fmla="*/ 0 h 54"/>
                <a:gd name="T12" fmla="*/ 34 w 51"/>
                <a:gd name="T13" fmla="*/ 0 h 54"/>
                <a:gd name="T14" fmla="*/ 27 w 51"/>
                <a:gd name="T15" fmla="*/ 0 h 54"/>
                <a:gd name="T16" fmla="*/ 17 w 51"/>
                <a:gd name="T17" fmla="*/ 0 h 54"/>
                <a:gd name="T18" fmla="*/ 10 w 51"/>
                <a:gd name="T19" fmla="*/ 3 h 54"/>
                <a:gd name="T20" fmla="*/ 4 w 51"/>
                <a:gd name="T21" fmla="*/ 10 h 54"/>
                <a:gd name="T22" fmla="*/ 4 w 51"/>
                <a:gd name="T23" fmla="*/ 10 h 54"/>
                <a:gd name="T24" fmla="*/ 0 w 51"/>
                <a:gd name="T25" fmla="*/ 17 h 54"/>
                <a:gd name="T26" fmla="*/ 0 w 51"/>
                <a:gd name="T27" fmla="*/ 27 h 54"/>
                <a:gd name="T28" fmla="*/ 0 w 51"/>
                <a:gd name="T29" fmla="*/ 34 h 54"/>
                <a:gd name="T30" fmla="*/ 4 w 51"/>
                <a:gd name="T31" fmla="*/ 41 h 54"/>
                <a:gd name="T32" fmla="*/ 4 w 51"/>
                <a:gd name="T33" fmla="*/ 41 h 54"/>
                <a:gd name="T34" fmla="*/ 10 w 51"/>
                <a:gd name="T35" fmla="*/ 47 h 54"/>
                <a:gd name="T36" fmla="*/ 17 w 51"/>
                <a:gd name="T37" fmla="*/ 51 h 54"/>
                <a:gd name="T38" fmla="*/ 27 w 51"/>
                <a:gd name="T39" fmla="*/ 54 h 54"/>
                <a:gd name="T40" fmla="*/ 34 w 51"/>
                <a:gd name="T41" fmla="*/ 51 h 54"/>
                <a:gd name="T42" fmla="*/ 34 w 51"/>
                <a:gd name="T43" fmla="*/ 51 h 54"/>
                <a:gd name="T44" fmla="*/ 41 w 51"/>
                <a:gd name="T45" fmla="*/ 47 h 54"/>
                <a:gd name="T46" fmla="*/ 48 w 51"/>
                <a:gd name="T47" fmla="*/ 41 h 54"/>
                <a:gd name="T48" fmla="*/ 51 w 51"/>
                <a:gd name="T49" fmla="*/ 34 h 54"/>
                <a:gd name="T50" fmla="*/ 51 w 51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4">
                  <a:moveTo>
                    <a:pt x="51" y="27"/>
                  </a:moveTo>
                  <a:lnTo>
                    <a:pt x="51" y="27"/>
                  </a:lnTo>
                  <a:lnTo>
                    <a:pt x="51" y="17"/>
                  </a:lnTo>
                  <a:lnTo>
                    <a:pt x="48" y="10"/>
                  </a:lnTo>
                  <a:lnTo>
                    <a:pt x="41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0" y="47"/>
                  </a:lnTo>
                  <a:lnTo>
                    <a:pt x="17" y="51"/>
                  </a:lnTo>
                  <a:lnTo>
                    <a:pt x="27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7"/>
                  </a:lnTo>
                  <a:lnTo>
                    <a:pt x="48" y="41"/>
                  </a:lnTo>
                  <a:lnTo>
                    <a:pt x="51" y="34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14" name="Freeform 1409">
              <a:extLst>
                <a:ext uri="{FF2B5EF4-FFF2-40B4-BE49-F238E27FC236}">
                  <a16:creationId xmlns:a16="http://schemas.microsoft.com/office/drawing/2014/main" id="{CC9D795F-ADE6-4B4D-80C5-85BF0AE48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92" y="2769318"/>
              <a:ext cx="57143" cy="40680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1 w 54"/>
                <a:gd name="T5" fmla="*/ 17 h 54"/>
                <a:gd name="T6" fmla="*/ 47 w 54"/>
                <a:gd name="T7" fmla="*/ 10 h 54"/>
                <a:gd name="T8" fmla="*/ 41 w 54"/>
                <a:gd name="T9" fmla="*/ 3 h 54"/>
                <a:gd name="T10" fmla="*/ 34 w 54"/>
                <a:gd name="T11" fmla="*/ 0 h 54"/>
                <a:gd name="T12" fmla="*/ 34 w 54"/>
                <a:gd name="T13" fmla="*/ 0 h 54"/>
                <a:gd name="T14" fmla="*/ 27 w 54"/>
                <a:gd name="T15" fmla="*/ 0 h 54"/>
                <a:gd name="T16" fmla="*/ 17 w 54"/>
                <a:gd name="T17" fmla="*/ 0 h 54"/>
                <a:gd name="T18" fmla="*/ 10 w 54"/>
                <a:gd name="T19" fmla="*/ 3 h 54"/>
                <a:gd name="T20" fmla="*/ 3 w 54"/>
                <a:gd name="T21" fmla="*/ 10 h 54"/>
                <a:gd name="T22" fmla="*/ 3 w 54"/>
                <a:gd name="T23" fmla="*/ 10 h 54"/>
                <a:gd name="T24" fmla="*/ 0 w 54"/>
                <a:gd name="T25" fmla="*/ 17 h 54"/>
                <a:gd name="T26" fmla="*/ 0 w 54"/>
                <a:gd name="T27" fmla="*/ 27 h 54"/>
                <a:gd name="T28" fmla="*/ 0 w 54"/>
                <a:gd name="T29" fmla="*/ 34 h 54"/>
                <a:gd name="T30" fmla="*/ 3 w 54"/>
                <a:gd name="T31" fmla="*/ 41 h 54"/>
                <a:gd name="T32" fmla="*/ 3 w 54"/>
                <a:gd name="T33" fmla="*/ 41 h 54"/>
                <a:gd name="T34" fmla="*/ 10 w 54"/>
                <a:gd name="T35" fmla="*/ 47 h 54"/>
                <a:gd name="T36" fmla="*/ 17 w 54"/>
                <a:gd name="T37" fmla="*/ 51 h 54"/>
                <a:gd name="T38" fmla="*/ 27 w 54"/>
                <a:gd name="T39" fmla="*/ 54 h 54"/>
                <a:gd name="T40" fmla="*/ 34 w 54"/>
                <a:gd name="T41" fmla="*/ 51 h 54"/>
                <a:gd name="T42" fmla="*/ 34 w 54"/>
                <a:gd name="T43" fmla="*/ 51 h 54"/>
                <a:gd name="T44" fmla="*/ 41 w 54"/>
                <a:gd name="T45" fmla="*/ 47 h 54"/>
                <a:gd name="T46" fmla="*/ 47 w 54"/>
                <a:gd name="T47" fmla="*/ 41 h 54"/>
                <a:gd name="T48" fmla="*/ 51 w 54"/>
                <a:gd name="T49" fmla="*/ 34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1" y="17"/>
                  </a:lnTo>
                  <a:lnTo>
                    <a:pt x="47" y="10"/>
                  </a:lnTo>
                  <a:lnTo>
                    <a:pt x="41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0" y="47"/>
                  </a:lnTo>
                  <a:lnTo>
                    <a:pt x="17" y="51"/>
                  </a:lnTo>
                  <a:lnTo>
                    <a:pt x="27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7"/>
                  </a:lnTo>
                  <a:lnTo>
                    <a:pt x="47" y="41"/>
                  </a:lnTo>
                  <a:lnTo>
                    <a:pt x="51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15" name="Freeform 1410">
              <a:extLst>
                <a:ext uri="{FF2B5EF4-FFF2-40B4-BE49-F238E27FC236}">
                  <a16:creationId xmlns:a16="http://schemas.microsoft.com/office/drawing/2014/main" id="{9F189A23-20E2-EB45-BE94-923904FD6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199" y="2769318"/>
              <a:ext cx="57142" cy="40680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0 w 54"/>
                <a:gd name="T5" fmla="*/ 17 h 54"/>
                <a:gd name="T6" fmla="*/ 47 w 54"/>
                <a:gd name="T7" fmla="*/ 10 h 54"/>
                <a:gd name="T8" fmla="*/ 40 w 54"/>
                <a:gd name="T9" fmla="*/ 3 h 54"/>
                <a:gd name="T10" fmla="*/ 33 w 54"/>
                <a:gd name="T11" fmla="*/ 0 h 54"/>
                <a:gd name="T12" fmla="*/ 33 w 54"/>
                <a:gd name="T13" fmla="*/ 0 h 54"/>
                <a:gd name="T14" fmla="*/ 27 w 54"/>
                <a:gd name="T15" fmla="*/ 0 h 54"/>
                <a:gd name="T16" fmla="*/ 17 w 54"/>
                <a:gd name="T17" fmla="*/ 0 h 54"/>
                <a:gd name="T18" fmla="*/ 10 w 54"/>
                <a:gd name="T19" fmla="*/ 3 h 54"/>
                <a:gd name="T20" fmla="*/ 3 w 54"/>
                <a:gd name="T21" fmla="*/ 10 h 54"/>
                <a:gd name="T22" fmla="*/ 3 w 54"/>
                <a:gd name="T23" fmla="*/ 10 h 54"/>
                <a:gd name="T24" fmla="*/ 0 w 54"/>
                <a:gd name="T25" fmla="*/ 17 h 54"/>
                <a:gd name="T26" fmla="*/ 0 w 54"/>
                <a:gd name="T27" fmla="*/ 27 h 54"/>
                <a:gd name="T28" fmla="*/ 0 w 54"/>
                <a:gd name="T29" fmla="*/ 34 h 54"/>
                <a:gd name="T30" fmla="*/ 3 w 54"/>
                <a:gd name="T31" fmla="*/ 41 h 54"/>
                <a:gd name="T32" fmla="*/ 3 w 54"/>
                <a:gd name="T33" fmla="*/ 41 h 54"/>
                <a:gd name="T34" fmla="*/ 10 w 54"/>
                <a:gd name="T35" fmla="*/ 47 h 54"/>
                <a:gd name="T36" fmla="*/ 17 w 54"/>
                <a:gd name="T37" fmla="*/ 51 h 54"/>
                <a:gd name="T38" fmla="*/ 27 w 54"/>
                <a:gd name="T39" fmla="*/ 54 h 54"/>
                <a:gd name="T40" fmla="*/ 33 w 54"/>
                <a:gd name="T41" fmla="*/ 51 h 54"/>
                <a:gd name="T42" fmla="*/ 33 w 54"/>
                <a:gd name="T43" fmla="*/ 51 h 54"/>
                <a:gd name="T44" fmla="*/ 40 w 54"/>
                <a:gd name="T45" fmla="*/ 47 h 54"/>
                <a:gd name="T46" fmla="*/ 47 w 54"/>
                <a:gd name="T47" fmla="*/ 41 h 54"/>
                <a:gd name="T48" fmla="*/ 50 w 54"/>
                <a:gd name="T49" fmla="*/ 34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0" y="17"/>
                  </a:lnTo>
                  <a:lnTo>
                    <a:pt x="47" y="10"/>
                  </a:lnTo>
                  <a:lnTo>
                    <a:pt x="4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0" y="47"/>
                  </a:lnTo>
                  <a:lnTo>
                    <a:pt x="17" y="51"/>
                  </a:lnTo>
                  <a:lnTo>
                    <a:pt x="27" y="54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40" y="47"/>
                  </a:lnTo>
                  <a:lnTo>
                    <a:pt x="47" y="41"/>
                  </a:lnTo>
                  <a:lnTo>
                    <a:pt x="50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16" name="Freeform 1411">
              <a:extLst>
                <a:ext uri="{FF2B5EF4-FFF2-40B4-BE49-F238E27FC236}">
                  <a16:creationId xmlns:a16="http://schemas.microsoft.com/office/drawing/2014/main" id="{66EBE67C-5B6D-7842-8B2D-B4F9D5CB1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303" y="2948310"/>
              <a:ext cx="57142" cy="42715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4 w 54"/>
                <a:gd name="T5" fmla="*/ 20 h 54"/>
                <a:gd name="T6" fmla="*/ 51 w 54"/>
                <a:gd name="T7" fmla="*/ 13 h 54"/>
                <a:gd name="T8" fmla="*/ 44 w 54"/>
                <a:gd name="T9" fmla="*/ 6 h 54"/>
                <a:gd name="T10" fmla="*/ 37 w 54"/>
                <a:gd name="T11" fmla="*/ 3 h 54"/>
                <a:gd name="T12" fmla="*/ 37 w 54"/>
                <a:gd name="T13" fmla="*/ 3 h 54"/>
                <a:gd name="T14" fmla="*/ 27 w 54"/>
                <a:gd name="T15" fmla="*/ 0 h 54"/>
                <a:gd name="T16" fmla="*/ 20 w 54"/>
                <a:gd name="T17" fmla="*/ 3 h 54"/>
                <a:gd name="T18" fmla="*/ 14 w 54"/>
                <a:gd name="T19" fmla="*/ 6 h 54"/>
                <a:gd name="T20" fmla="*/ 7 w 54"/>
                <a:gd name="T21" fmla="*/ 13 h 54"/>
                <a:gd name="T22" fmla="*/ 7 w 54"/>
                <a:gd name="T23" fmla="*/ 13 h 54"/>
                <a:gd name="T24" fmla="*/ 3 w 54"/>
                <a:gd name="T25" fmla="*/ 20 h 54"/>
                <a:gd name="T26" fmla="*/ 0 w 54"/>
                <a:gd name="T27" fmla="*/ 27 h 54"/>
                <a:gd name="T28" fmla="*/ 3 w 54"/>
                <a:gd name="T29" fmla="*/ 37 h 54"/>
                <a:gd name="T30" fmla="*/ 7 w 54"/>
                <a:gd name="T31" fmla="*/ 44 h 54"/>
                <a:gd name="T32" fmla="*/ 7 w 54"/>
                <a:gd name="T33" fmla="*/ 44 h 54"/>
                <a:gd name="T34" fmla="*/ 14 w 54"/>
                <a:gd name="T35" fmla="*/ 47 h 54"/>
                <a:gd name="T36" fmla="*/ 20 w 54"/>
                <a:gd name="T37" fmla="*/ 54 h 54"/>
                <a:gd name="T38" fmla="*/ 27 w 54"/>
                <a:gd name="T39" fmla="*/ 54 h 54"/>
                <a:gd name="T40" fmla="*/ 37 w 54"/>
                <a:gd name="T41" fmla="*/ 54 h 54"/>
                <a:gd name="T42" fmla="*/ 37 w 54"/>
                <a:gd name="T43" fmla="*/ 54 h 54"/>
                <a:gd name="T44" fmla="*/ 44 w 54"/>
                <a:gd name="T45" fmla="*/ 47 h 54"/>
                <a:gd name="T46" fmla="*/ 51 w 54"/>
                <a:gd name="T47" fmla="*/ 44 h 54"/>
                <a:gd name="T48" fmla="*/ 54 w 54"/>
                <a:gd name="T49" fmla="*/ 37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4" y="20"/>
                  </a:lnTo>
                  <a:lnTo>
                    <a:pt x="51" y="13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0"/>
                  </a:lnTo>
                  <a:lnTo>
                    <a:pt x="0" y="27"/>
                  </a:lnTo>
                  <a:lnTo>
                    <a:pt x="3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4" y="47"/>
                  </a:lnTo>
                  <a:lnTo>
                    <a:pt x="20" y="54"/>
                  </a:lnTo>
                  <a:lnTo>
                    <a:pt x="27" y="54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44" y="47"/>
                  </a:lnTo>
                  <a:lnTo>
                    <a:pt x="51" y="44"/>
                  </a:lnTo>
                  <a:lnTo>
                    <a:pt x="54" y="37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17" name="Freeform 1412">
              <a:extLst>
                <a:ext uri="{FF2B5EF4-FFF2-40B4-BE49-F238E27FC236}">
                  <a16:creationId xmlns:a16="http://schemas.microsoft.com/office/drawing/2014/main" id="{090327DF-D8EF-ED40-BD3E-A1FE48FC0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44" y="2948310"/>
              <a:ext cx="57143" cy="42715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3 h 54"/>
                <a:gd name="T8" fmla="*/ 44 w 55"/>
                <a:gd name="T9" fmla="*/ 6 h 54"/>
                <a:gd name="T10" fmla="*/ 34 w 55"/>
                <a:gd name="T11" fmla="*/ 3 h 54"/>
                <a:gd name="T12" fmla="*/ 34 w 55"/>
                <a:gd name="T13" fmla="*/ 3 h 54"/>
                <a:gd name="T14" fmla="*/ 27 w 55"/>
                <a:gd name="T15" fmla="*/ 0 h 54"/>
                <a:gd name="T16" fmla="*/ 21 w 55"/>
                <a:gd name="T17" fmla="*/ 3 h 54"/>
                <a:gd name="T18" fmla="*/ 10 w 55"/>
                <a:gd name="T19" fmla="*/ 6 h 54"/>
                <a:gd name="T20" fmla="*/ 7 w 55"/>
                <a:gd name="T21" fmla="*/ 13 h 54"/>
                <a:gd name="T22" fmla="*/ 7 w 55"/>
                <a:gd name="T23" fmla="*/ 13 h 54"/>
                <a:gd name="T24" fmla="*/ 4 w 55"/>
                <a:gd name="T25" fmla="*/ 20 h 54"/>
                <a:gd name="T26" fmla="*/ 0 w 55"/>
                <a:gd name="T27" fmla="*/ 27 h 54"/>
                <a:gd name="T28" fmla="*/ 4 w 55"/>
                <a:gd name="T29" fmla="*/ 37 h 54"/>
                <a:gd name="T30" fmla="*/ 7 w 55"/>
                <a:gd name="T31" fmla="*/ 44 h 54"/>
                <a:gd name="T32" fmla="*/ 7 w 55"/>
                <a:gd name="T33" fmla="*/ 44 h 54"/>
                <a:gd name="T34" fmla="*/ 10 w 55"/>
                <a:gd name="T35" fmla="*/ 47 h 54"/>
                <a:gd name="T36" fmla="*/ 21 w 55"/>
                <a:gd name="T37" fmla="*/ 54 h 54"/>
                <a:gd name="T38" fmla="*/ 27 w 55"/>
                <a:gd name="T39" fmla="*/ 54 h 54"/>
                <a:gd name="T40" fmla="*/ 34 w 55"/>
                <a:gd name="T41" fmla="*/ 54 h 54"/>
                <a:gd name="T42" fmla="*/ 34 w 55"/>
                <a:gd name="T43" fmla="*/ 54 h 54"/>
                <a:gd name="T44" fmla="*/ 44 w 55"/>
                <a:gd name="T45" fmla="*/ 47 h 54"/>
                <a:gd name="T46" fmla="*/ 48 w 55"/>
                <a:gd name="T47" fmla="*/ 44 h 54"/>
                <a:gd name="T48" fmla="*/ 51 w 55"/>
                <a:gd name="T49" fmla="*/ 37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3"/>
                  </a:lnTo>
                  <a:lnTo>
                    <a:pt x="44" y="6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21" y="3"/>
                  </a:lnTo>
                  <a:lnTo>
                    <a:pt x="10" y="6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20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0" y="47"/>
                  </a:lnTo>
                  <a:lnTo>
                    <a:pt x="21" y="54"/>
                  </a:lnTo>
                  <a:lnTo>
                    <a:pt x="27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4" y="47"/>
                  </a:lnTo>
                  <a:lnTo>
                    <a:pt x="48" y="44"/>
                  </a:lnTo>
                  <a:lnTo>
                    <a:pt x="51" y="37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18" name="Line 1413">
              <a:extLst>
                <a:ext uri="{FF2B5EF4-FFF2-40B4-BE49-F238E27FC236}">
                  <a16:creationId xmlns:a16="http://schemas.microsoft.com/office/drawing/2014/main" id="{C297C5FD-5157-4542-AD1A-0CC37CFE9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092" y="2905597"/>
              <a:ext cx="143914" cy="0"/>
            </a:xfrm>
            <a:prstGeom prst="line">
              <a:avLst/>
            </a:prstGeom>
            <a:noFill/>
            <a:ln w="22225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19" name="Line 1414">
              <a:extLst>
                <a:ext uri="{FF2B5EF4-FFF2-40B4-BE49-F238E27FC236}">
                  <a16:creationId xmlns:a16="http://schemas.microsoft.com/office/drawing/2014/main" id="{A5A10059-0311-4F4A-9D99-DC170B2C6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092" y="3039841"/>
              <a:ext cx="143914" cy="0"/>
            </a:xfrm>
            <a:prstGeom prst="line">
              <a:avLst/>
            </a:prstGeom>
            <a:noFill/>
            <a:ln w="22225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20" name="Line 1415">
              <a:extLst>
                <a:ext uri="{FF2B5EF4-FFF2-40B4-BE49-F238E27FC236}">
                  <a16:creationId xmlns:a16="http://schemas.microsoft.com/office/drawing/2014/main" id="{1E694DFD-CD9F-B049-A6D8-2FBBBB781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3578" y="2905597"/>
              <a:ext cx="5714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21" name="Line 1416">
              <a:extLst>
                <a:ext uri="{FF2B5EF4-FFF2-40B4-BE49-F238E27FC236}">
                  <a16:creationId xmlns:a16="http://schemas.microsoft.com/office/drawing/2014/main" id="{DA16187C-DAB1-0940-B86B-BC47B98C2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092" y="2885257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22" name="Line 1417">
              <a:extLst>
                <a:ext uri="{FF2B5EF4-FFF2-40B4-BE49-F238E27FC236}">
                  <a16:creationId xmlns:a16="http://schemas.microsoft.com/office/drawing/2014/main" id="{D82B67D9-E860-EB44-A8A3-B610EA98A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492" y="2905597"/>
              <a:ext cx="5291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23" name="Line 1418">
              <a:extLst>
                <a:ext uri="{FF2B5EF4-FFF2-40B4-BE49-F238E27FC236}">
                  <a16:creationId xmlns:a16="http://schemas.microsoft.com/office/drawing/2014/main" id="{BD032C85-3B36-B942-946B-A9881D6CA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5006" y="2885257"/>
              <a:ext cx="0" cy="4068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24" name="Freeform 1419">
              <a:extLst>
                <a:ext uri="{FF2B5EF4-FFF2-40B4-BE49-F238E27FC236}">
                  <a16:creationId xmlns:a16="http://schemas.microsoft.com/office/drawing/2014/main" id="{C8B02D36-97FD-A746-93C0-2451E1C92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578" y="3017466"/>
              <a:ext cx="57143" cy="42715"/>
            </a:xfrm>
            <a:custGeom>
              <a:avLst/>
              <a:gdLst>
                <a:gd name="T0" fmla="*/ 55 w 55"/>
                <a:gd name="T1" fmla="*/ 28 h 55"/>
                <a:gd name="T2" fmla="*/ 55 w 55"/>
                <a:gd name="T3" fmla="*/ 28 h 55"/>
                <a:gd name="T4" fmla="*/ 51 w 55"/>
                <a:gd name="T5" fmla="*/ 21 h 55"/>
                <a:gd name="T6" fmla="*/ 48 w 55"/>
                <a:gd name="T7" fmla="*/ 11 h 55"/>
                <a:gd name="T8" fmla="*/ 44 w 55"/>
                <a:gd name="T9" fmla="*/ 7 h 55"/>
                <a:gd name="T10" fmla="*/ 34 w 55"/>
                <a:gd name="T11" fmla="*/ 4 h 55"/>
                <a:gd name="T12" fmla="*/ 34 w 55"/>
                <a:gd name="T13" fmla="*/ 4 h 55"/>
                <a:gd name="T14" fmla="*/ 27 w 55"/>
                <a:gd name="T15" fmla="*/ 0 h 55"/>
                <a:gd name="T16" fmla="*/ 21 w 55"/>
                <a:gd name="T17" fmla="*/ 4 h 55"/>
                <a:gd name="T18" fmla="*/ 10 w 55"/>
                <a:gd name="T19" fmla="*/ 7 h 55"/>
                <a:gd name="T20" fmla="*/ 7 w 55"/>
                <a:gd name="T21" fmla="*/ 11 h 55"/>
                <a:gd name="T22" fmla="*/ 7 w 55"/>
                <a:gd name="T23" fmla="*/ 11 h 55"/>
                <a:gd name="T24" fmla="*/ 4 w 55"/>
                <a:gd name="T25" fmla="*/ 21 h 55"/>
                <a:gd name="T26" fmla="*/ 0 w 55"/>
                <a:gd name="T27" fmla="*/ 28 h 55"/>
                <a:gd name="T28" fmla="*/ 4 w 55"/>
                <a:gd name="T29" fmla="*/ 34 h 55"/>
                <a:gd name="T30" fmla="*/ 7 w 55"/>
                <a:gd name="T31" fmla="*/ 45 h 55"/>
                <a:gd name="T32" fmla="*/ 7 w 55"/>
                <a:gd name="T33" fmla="*/ 45 h 55"/>
                <a:gd name="T34" fmla="*/ 10 w 55"/>
                <a:gd name="T35" fmla="*/ 48 h 55"/>
                <a:gd name="T36" fmla="*/ 21 w 55"/>
                <a:gd name="T37" fmla="*/ 51 h 55"/>
                <a:gd name="T38" fmla="*/ 27 w 55"/>
                <a:gd name="T39" fmla="*/ 55 h 55"/>
                <a:gd name="T40" fmla="*/ 34 w 55"/>
                <a:gd name="T41" fmla="*/ 51 h 55"/>
                <a:gd name="T42" fmla="*/ 34 w 55"/>
                <a:gd name="T43" fmla="*/ 51 h 55"/>
                <a:gd name="T44" fmla="*/ 44 w 55"/>
                <a:gd name="T45" fmla="*/ 48 h 55"/>
                <a:gd name="T46" fmla="*/ 48 w 55"/>
                <a:gd name="T47" fmla="*/ 45 h 55"/>
                <a:gd name="T48" fmla="*/ 51 w 55"/>
                <a:gd name="T49" fmla="*/ 34 h 55"/>
                <a:gd name="T50" fmla="*/ 55 w 55"/>
                <a:gd name="T5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5">
                  <a:moveTo>
                    <a:pt x="55" y="28"/>
                  </a:moveTo>
                  <a:lnTo>
                    <a:pt x="55" y="28"/>
                  </a:lnTo>
                  <a:lnTo>
                    <a:pt x="51" y="21"/>
                  </a:lnTo>
                  <a:lnTo>
                    <a:pt x="48" y="11"/>
                  </a:lnTo>
                  <a:lnTo>
                    <a:pt x="44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21" y="4"/>
                  </a:lnTo>
                  <a:lnTo>
                    <a:pt x="10" y="7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21" y="51"/>
                  </a:lnTo>
                  <a:lnTo>
                    <a:pt x="27" y="5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4" y="48"/>
                  </a:lnTo>
                  <a:lnTo>
                    <a:pt x="48" y="45"/>
                  </a:lnTo>
                  <a:lnTo>
                    <a:pt x="51" y="34"/>
                  </a:lnTo>
                  <a:lnTo>
                    <a:pt x="55" y="28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25" name="Freeform 1420">
              <a:extLst>
                <a:ext uri="{FF2B5EF4-FFF2-40B4-BE49-F238E27FC236}">
                  <a16:creationId xmlns:a16="http://schemas.microsoft.com/office/drawing/2014/main" id="{53A70D32-3678-824A-8EBD-E610DAA4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259" y="3017466"/>
              <a:ext cx="57143" cy="42715"/>
            </a:xfrm>
            <a:custGeom>
              <a:avLst/>
              <a:gdLst>
                <a:gd name="T0" fmla="*/ 54 w 54"/>
                <a:gd name="T1" fmla="*/ 28 h 55"/>
                <a:gd name="T2" fmla="*/ 54 w 54"/>
                <a:gd name="T3" fmla="*/ 28 h 55"/>
                <a:gd name="T4" fmla="*/ 54 w 54"/>
                <a:gd name="T5" fmla="*/ 21 h 55"/>
                <a:gd name="T6" fmla="*/ 47 w 54"/>
                <a:gd name="T7" fmla="*/ 11 h 55"/>
                <a:gd name="T8" fmla="*/ 44 w 54"/>
                <a:gd name="T9" fmla="*/ 7 h 55"/>
                <a:gd name="T10" fmla="*/ 37 w 54"/>
                <a:gd name="T11" fmla="*/ 4 h 55"/>
                <a:gd name="T12" fmla="*/ 37 w 54"/>
                <a:gd name="T13" fmla="*/ 4 h 55"/>
                <a:gd name="T14" fmla="*/ 27 w 54"/>
                <a:gd name="T15" fmla="*/ 0 h 55"/>
                <a:gd name="T16" fmla="*/ 20 w 54"/>
                <a:gd name="T17" fmla="*/ 4 h 55"/>
                <a:gd name="T18" fmla="*/ 13 w 54"/>
                <a:gd name="T19" fmla="*/ 7 h 55"/>
                <a:gd name="T20" fmla="*/ 6 w 54"/>
                <a:gd name="T21" fmla="*/ 11 h 55"/>
                <a:gd name="T22" fmla="*/ 6 w 54"/>
                <a:gd name="T23" fmla="*/ 11 h 55"/>
                <a:gd name="T24" fmla="*/ 3 w 54"/>
                <a:gd name="T25" fmla="*/ 21 h 55"/>
                <a:gd name="T26" fmla="*/ 0 w 54"/>
                <a:gd name="T27" fmla="*/ 28 h 55"/>
                <a:gd name="T28" fmla="*/ 3 w 54"/>
                <a:gd name="T29" fmla="*/ 34 h 55"/>
                <a:gd name="T30" fmla="*/ 6 w 54"/>
                <a:gd name="T31" fmla="*/ 45 h 55"/>
                <a:gd name="T32" fmla="*/ 6 w 54"/>
                <a:gd name="T33" fmla="*/ 45 h 55"/>
                <a:gd name="T34" fmla="*/ 13 w 54"/>
                <a:gd name="T35" fmla="*/ 48 h 55"/>
                <a:gd name="T36" fmla="*/ 20 w 54"/>
                <a:gd name="T37" fmla="*/ 51 h 55"/>
                <a:gd name="T38" fmla="*/ 27 w 54"/>
                <a:gd name="T39" fmla="*/ 55 h 55"/>
                <a:gd name="T40" fmla="*/ 37 w 54"/>
                <a:gd name="T41" fmla="*/ 51 h 55"/>
                <a:gd name="T42" fmla="*/ 37 w 54"/>
                <a:gd name="T43" fmla="*/ 51 h 55"/>
                <a:gd name="T44" fmla="*/ 44 w 54"/>
                <a:gd name="T45" fmla="*/ 48 h 55"/>
                <a:gd name="T46" fmla="*/ 47 w 54"/>
                <a:gd name="T47" fmla="*/ 45 h 55"/>
                <a:gd name="T48" fmla="*/ 54 w 54"/>
                <a:gd name="T49" fmla="*/ 34 h 55"/>
                <a:gd name="T50" fmla="*/ 54 w 54"/>
                <a:gd name="T5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lnTo>
                    <a:pt x="54" y="28"/>
                  </a:lnTo>
                  <a:lnTo>
                    <a:pt x="54" y="21"/>
                  </a:lnTo>
                  <a:lnTo>
                    <a:pt x="47" y="11"/>
                  </a:lnTo>
                  <a:lnTo>
                    <a:pt x="44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3" y="7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21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13" y="48"/>
                  </a:lnTo>
                  <a:lnTo>
                    <a:pt x="20" y="51"/>
                  </a:lnTo>
                  <a:lnTo>
                    <a:pt x="27" y="55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4" y="34"/>
                  </a:lnTo>
                  <a:lnTo>
                    <a:pt x="54" y="28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226" name="Rectangle 841">
              <a:extLst>
                <a:ext uri="{FF2B5EF4-FFF2-40B4-BE49-F238E27FC236}">
                  <a16:creationId xmlns:a16="http://schemas.microsoft.com/office/drawing/2014/main" id="{1C41FFB3-4B76-8C44-A29C-FC23D1D2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55" y="3576817"/>
              <a:ext cx="705226" cy="2070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514350">
                <a:defRPr/>
              </a:pPr>
              <a:r>
                <a:rPr lang="en-US" altLang="en-US" sz="525" b="1" baseline="30000" dirty="0">
                  <a:solidFill>
                    <a:srgbClr val="0460A9"/>
                  </a:solidFill>
                </a:rPr>
                <a:t>177</a:t>
              </a:r>
              <a:r>
                <a:rPr lang="en-US" altLang="en-US" sz="525" b="1" dirty="0">
                  <a:solidFill>
                    <a:srgbClr val="0460A9"/>
                  </a:solidFill>
                </a:rPr>
                <a:t>Lu-PSMA-617 </a:t>
              </a:r>
            </a:p>
            <a:p>
              <a:pPr algn="r" defTabSz="514350">
                <a:defRPr/>
              </a:pPr>
              <a:r>
                <a:rPr lang="en-US" altLang="en-US" sz="525" b="1" dirty="0">
                  <a:solidFill>
                    <a:srgbClr val="0460A9"/>
                  </a:solidFill>
                </a:rPr>
                <a:t>+ SoC</a:t>
              </a:r>
              <a:endParaRPr lang="en-US" altLang="en-US" sz="525" b="1" dirty="0">
                <a:solidFill>
                  <a:srgbClr val="FFFFFF"/>
                </a:solidFill>
              </a:endParaRPr>
            </a:p>
          </p:txBody>
        </p:sp>
        <p:sp>
          <p:nvSpPr>
            <p:cNvPr id="227" name="Rectangle 858">
              <a:extLst>
                <a:ext uri="{FF2B5EF4-FFF2-40B4-BE49-F238E27FC236}">
                  <a16:creationId xmlns:a16="http://schemas.microsoft.com/office/drawing/2014/main" id="{04B3D2B1-26DD-EC47-BB35-610E19705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207" y="3763945"/>
              <a:ext cx="440233" cy="103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b="1" dirty="0">
                  <a:solidFill>
                    <a:srgbClr val="EC9A1E"/>
                  </a:solidFill>
                </a:rPr>
                <a:t>SoC alone</a:t>
              </a:r>
              <a:endParaRPr lang="en-US" altLang="en-US" sz="525" b="1" dirty="0">
                <a:solidFill>
                  <a:srgbClr val="FFFFFF"/>
                </a:solidFill>
              </a:endParaRPr>
            </a:p>
          </p:txBody>
        </p:sp>
        <p:sp>
          <p:nvSpPr>
            <p:cNvPr id="228" name="Rectangle 805">
              <a:extLst>
                <a:ext uri="{FF2B5EF4-FFF2-40B4-BE49-F238E27FC236}">
                  <a16:creationId xmlns:a16="http://schemas.microsoft.com/office/drawing/2014/main" id="{808D5C4A-5F1A-C747-8780-B903D8FC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031" y="2852713"/>
              <a:ext cx="1985166" cy="1383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675" baseline="30000" dirty="0">
                  <a:solidFill>
                    <a:srgbClr val="000000"/>
                  </a:solidFill>
                </a:rPr>
                <a:t>177</a:t>
              </a:r>
              <a:r>
                <a:rPr lang="en-US" altLang="en-US" sz="675" dirty="0">
                  <a:solidFill>
                    <a:srgbClr val="000000"/>
                  </a:solidFill>
                </a:rPr>
                <a:t>Lu-PSMA-617 + SoC (n/N=343/551)</a:t>
              </a:r>
            </a:p>
          </p:txBody>
        </p:sp>
        <p:sp>
          <p:nvSpPr>
            <p:cNvPr id="229" name="Rectangle 805">
              <a:extLst>
                <a:ext uri="{FF2B5EF4-FFF2-40B4-BE49-F238E27FC236}">
                  <a16:creationId xmlns:a16="http://schemas.microsoft.com/office/drawing/2014/main" id="{277D059E-8B31-1B47-8341-9AC78A163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031" y="2984922"/>
              <a:ext cx="1314272" cy="1383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675" dirty="0">
                  <a:solidFill>
                    <a:srgbClr val="000000"/>
                  </a:solidFill>
                </a:rPr>
                <a:t>SoC alone (n/N=187/280)</a:t>
              </a:r>
            </a:p>
          </p:txBody>
        </p:sp>
      </p:grpSp>
      <p:graphicFrame>
        <p:nvGraphicFramePr>
          <p:cNvPr id="630" name="Table 629">
            <a:extLst>
              <a:ext uri="{FF2B5EF4-FFF2-40B4-BE49-F238E27FC236}">
                <a16:creationId xmlns:a16="http://schemas.microsoft.com/office/drawing/2014/main" id="{A67DF636-CBF2-4F4D-84A2-9C703EC9170B}"/>
              </a:ext>
            </a:extLst>
          </p:cNvPr>
          <p:cNvGraphicFramePr>
            <a:graphicFrameLocks noGrp="1"/>
          </p:cNvGraphicFramePr>
          <p:nvPr/>
        </p:nvGraphicFramePr>
        <p:xfrm>
          <a:off x="3479800" y="2455864"/>
          <a:ext cx="2484438" cy="9286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endParaRPr lang="en-US" sz="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357" marR="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800" baseline="30000" dirty="0">
                          <a:solidFill>
                            <a:schemeClr val="tx1"/>
                          </a:solidFill>
                          <a:effectLst/>
                        </a:rPr>
                        <a:t>177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Lu-PSMA-617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SoC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(n=551)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" marR="357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SoC</a:t>
                      </a:r>
                      <a:endParaRPr lang="en-US" sz="800" baseline="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bg2"/>
                          </a:solidFill>
                          <a:effectLst/>
                        </a:rPr>
                        <a:t>alone 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(n=280) </a:t>
                      </a:r>
                      <a:endParaRPr lang="en-US" sz="80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57" marR="357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3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dirty="0">
                          <a:solidFill>
                            <a:schemeClr val="bg2"/>
                          </a:solidFill>
                          <a:effectLst/>
                        </a:rPr>
                        <a:t>Median OS, months</a:t>
                      </a:r>
                      <a:endParaRPr lang="en-US" sz="80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8566" marR="385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bg2"/>
                          </a:solidFill>
                          <a:effectLst/>
                        </a:rPr>
                        <a:t>15.3</a:t>
                      </a:r>
                      <a:r>
                        <a:rPr lang="en-US" sz="800" kern="1200" baseline="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endParaRPr lang="en-US" sz="800" b="0" kern="1200" baseline="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3" marR="68563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bg2"/>
                          </a:solidFill>
                          <a:effectLst/>
                        </a:rPr>
                        <a:t>11.3 </a:t>
                      </a:r>
                      <a:endParaRPr lang="en-US" sz="800" b="0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3" marR="68563" marT="34297" marB="342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39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dirty="0">
                          <a:solidFill>
                            <a:schemeClr val="bg2"/>
                          </a:solidFill>
                          <a:effectLst/>
                        </a:rPr>
                        <a:t>HR (95% CI)</a:t>
                      </a:r>
                      <a:endParaRPr lang="en-US" sz="80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8566" marR="38566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2"/>
                          </a:solidFill>
                        </a:rPr>
                        <a:t>0.62 (0.52</a:t>
                      </a:r>
                      <a:r>
                        <a:rPr lang="en-US" sz="800" kern="1200" dirty="0">
                          <a:solidFill>
                            <a:schemeClr val="bg2"/>
                          </a:solidFill>
                          <a:effectLst/>
                        </a:rPr>
                        <a:t>–</a:t>
                      </a:r>
                      <a:r>
                        <a:rPr lang="en-US" sz="800" dirty="0">
                          <a:solidFill>
                            <a:schemeClr val="bg2"/>
                          </a:solidFill>
                        </a:rPr>
                        <a:t>0.74)</a:t>
                      </a:r>
                      <a:endParaRPr lang="en-US" sz="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51422" marR="51422" marT="25723" marB="2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9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i="1" dirty="0">
                          <a:solidFill>
                            <a:schemeClr val="bg2"/>
                          </a:solidFill>
                          <a:effectLst/>
                        </a:rPr>
                        <a:t>P</a:t>
                      </a:r>
                      <a:r>
                        <a:rPr lang="en-GB" sz="800" b="1" dirty="0">
                          <a:solidFill>
                            <a:schemeClr val="bg2"/>
                          </a:solidFill>
                          <a:effectLst/>
                        </a:rPr>
                        <a:t> value, one-sided</a:t>
                      </a:r>
                      <a:endParaRPr lang="en-GB" sz="800" b="1" i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8566" marR="38566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2"/>
                          </a:solidFill>
                        </a:rPr>
                        <a:t>&lt;0.001</a:t>
                      </a:r>
                      <a:endParaRPr lang="en-US" sz="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51422" marR="51422" marT="25723" marB="2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602" name="Rectangle 630">
            <a:extLst>
              <a:ext uri="{FF2B5EF4-FFF2-40B4-BE49-F238E27FC236}">
                <a16:creationId xmlns:a16="http://schemas.microsoft.com/office/drawing/2014/main" id="{D850AFE0-F352-D64D-8628-D13F574BD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25" y="2400300"/>
            <a:ext cx="4440238" cy="308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67603" name="TextBox 8">
            <a:extLst>
              <a:ext uri="{FF2B5EF4-FFF2-40B4-BE49-F238E27FC236}">
                <a16:creationId xmlns:a16="http://schemas.microsoft.com/office/drawing/2014/main" id="{0C59BFE7-AD78-7942-87A5-F71750BB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638" y="1836739"/>
            <a:ext cx="420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rPFS: HR 0.40 (95% CI 0.29-57)</a:t>
            </a:r>
          </a:p>
        </p:txBody>
      </p:sp>
      <p:grpSp>
        <p:nvGrpSpPr>
          <p:cNvPr id="67604" name="Group 632">
            <a:extLst>
              <a:ext uri="{FF2B5EF4-FFF2-40B4-BE49-F238E27FC236}">
                <a16:creationId xmlns:a16="http://schemas.microsoft.com/office/drawing/2014/main" id="{607C5FC4-BC07-1A47-9DCE-A87D1201DAC2}"/>
              </a:ext>
            </a:extLst>
          </p:cNvPr>
          <p:cNvGrpSpPr>
            <a:grpSpLocks/>
          </p:cNvGrpSpPr>
          <p:nvPr/>
        </p:nvGrpSpPr>
        <p:grpSpPr bwMode="auto">
          <a:xfrm>
            <a:off x="6243285" y="2757488"/>
            <a:ext cx="4219929" cy="2636666"/>
            <a:chOff x="412955" y="831851"/>
            <a:chExt cx="5627947" cy="2959763"/>
          </a:xfrm>
        </p:grpSpPr>
        <p:sp>
          <p:nvSpPr>
            <p:cNvPr id="634" name="Line 583">
              <a:extLst>
                <a:ext uri="{FF2B5EF4-FFF2-40B4-BE49-F238E27FC236}">
                  <a16:creationId xmlns:a16="http://schemas.microsoft.com/office/drawing/2014/main" id="{DEEFA876-288B-2646-A3AE-2E1DC88F3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7277" y="831851"/>
              <a:ext cx="0" cy="2247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35" name="Line 584">
              <a:extLst>
                <a:ext uri="{FF2B5EF4-FFF2-40B4-BE49-F238E27FC236}">
                  <a16:creationId xmlns:a16="http://schemas.microsoft.com/office/drawing/2014/main" id="{2324DC76-AF70-1644-ADD6-0F6C544BD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160" y="3078993"/>
              <a:ext cx="49457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36" name="Line 585">
              <a:extLst>
                <a:ext uri="{FF2B5EF4-FFF2-40B4-BE49-F238E27FC236}">
                  <a16:creationId xmlns:a16="http://schemas.microsoft.com/office/drawing/2014/main" id="{703B6503-CB53-5D4A-8C48-697DD5EF7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4176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37" name="Rectangle 586">
              <a:extLst>
                <a:ext uri="{FF2B5EF4-FFF2-40B4-BE49-F238E27FC236}">
                  <a16:creationId xmlns:a16="http://schemas.microsoft.com/office/drawing/2014/main" id="{9DCC7B6B-6C06-0F42-BB0A-9570008D0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183" y="3136018"/>
              <a:ext cx="70551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38" name="Line 587">
              <a:extLst>
                <a:ext uri="{FF2B5EF4-FFF2-40B4-BE49-F238E27FC236}">
                  <a16:creationId xmlns:a16="http://schemas.microsoft.com/office/drawing/2014/main" id="{239652AD-17E0-5747-803D-5C3E4B1DA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191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39" name="Rectangle 588">
              <a:extLst>
                <a:ext uri="{FF2B5EF4-FFF2-40B4-BE49-F238E27FC236}">
                  <a16:creationId xmlns:a16="http://schemas.microsoft.com/office/drawing/2014/main" id="{A264C597-53F6-8546-85A8-CF8974C93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198" y="3136018"/>
              <a:ext cx="70551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40" name="Line 589">
              <a:extLst>
                <a:ext uri="{FF2B5EF4-FFF2-40B4-BE49-F238E27FC236}">
                  <a16:creationId xmlns:a16="http://schemas.microsoft.com/office/drawing/2014/main" id="{ADEA095B-0C1C-C141-BC8A-A0C458E46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0088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41" name="Rectangle 590">
              <a:extLst>
                <a:ext uri="{FF2B5EF4-FFF2-40B4-BE49-F238E27FC236}">
                  <a16:creationId xmlns:a16="http://schemas.microsoft.com/office/drawing/2014/main" id="{EFC61223-96DA-C844-A575-0F2901695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097" y="3136018"/>
              <a:ext cx="70551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42" name="Line 591">
              <a:extLst>
                <a:ext uri="{FF2B5EF4-FFF2-40B4-BE49-F238E27FC236}">
                  <a16:creationId xmlns:a16="http://schemas.microsoft.com/office/drawing/2014/main" id="{CA65A77B-6B5E-4747-AE11-9ACB5B6B9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9104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43" name="Rectangle 592">
              <a:extLst>
                <a:ext uri="{FF2B5EF4-FFF2-40B4-BE49-F238E27FC236}">
                  <a16:creationId xmlns:a16="http://schemas.microsoft.com/office/drawing/2014/main" id="{D889A29E-56F0-0D40-ABB7-E3A6DC8DA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112" y="3136018"/>
              <a:ext cx="70551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3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44" name="Line 593">
              <a:extLst>
                <a:ext uri="{FF2B5EF4-FFF2-40B4-BE49-F238E27FC236}">
                  <a16:creationId xmlns:a16="http://schemas.microsoft.com/office/drawing/2014/main" id="{96BABC7A-46D9-8B44-A520-71C7D1FA4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002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45" name="Rectangle 594">
              <a:extLst>
                <a:ext uri="{FF2B5EF4-FFF2-40B4-BE49-F238E27FC236}">
                  <a16:creationId xmlns:a16="http://schemas.microsoft.com/office/drawing/2014/main" id="{9E9DE93D-56E5-D94A-BEAE-19597B464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010" y="3136018"/>
              <a:ext cx="70551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4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46" name="Line 595">
              <a:extLst>
                <a:ext uri="{FF2B5EF4-FFF2-40B4-BE49-F238E27FC236}">
                  <a16:creationId xmlns:a16="http://schemas.microsoft.com/office/drawing/2014/main" id="{D7780C15-BFF6-A04B-AA64-9D3840DC2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018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47" name="Rectangle 596">
              <a:extLst>
                <a:ext uri="{FF2B5EF4-FFF2-40B4-BE49-F238E27FC236}">
                  <a16:creationId xmlns:a16="http://schemas.microsoft.com/office/drawing/2014/main" id="{8220510C-6439-9C46-836E-E02F9530A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025" y="3136018"/>
              <a:ext cx="70551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5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48" name="Line 597">
              <a:extLst>
                <a:ext uri="{FF2B5EF4-FFF2-40B4-BE49-F238E27FC236}">
                  <a16:creationId xmlns:a16="http://schemas.microsoft.com/office/drawing/2014/main" id="{8A277EDF-AD65-EE47-B8B0-FC36D8F15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9799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49" name="Rectangle 598">
              <a:extLst>
                <a:ext uri="{FF2B5EF4-FFF2-40B4-BE49-F238E27FC236}">
                  <a16:creationId xmlns:a16="http://schemas.microsoft.com/office/drawing/2014/main" id="{71F98814-757A-1741-B846-8A981339C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806" y="3136018"/>
              <a:ext cx="70551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6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50" name="Line 599">
              <a:extLst>
                <a:ext uri="{FF2B5EF4-FFF2-40B4-BE49-F238E27FC236}">
                  <a16:creationId xmlns:a16="http://schemas.microsoft.com/office/drawing/2014/main" id="{0395525B-4D84-6049-B1B5-8F254779B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8814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51" name="Rectangle 600">
              <a:extLst>
                <a:ext uri="{FF2B5EF4-FFF2-40B4-BE49-F238E27FC236}">
                  <a16:creationId xmlns:a16="http://schemas.microsoft.com/office/drawing/2014/main" id="{DA74E593-3C50-E94E-84F1-00B29109B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821" y="3136018"/>
              <a:ext cx="70551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7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52" name="Line 601">
              <a:extLst>
                <a:ext uri="{FF2B5EF4-FFF2-40B4-BE49-F238E27FC236}">
                  <a16:creationId xmlns:a16="http://schemas.microsoft.com/office/drawing/2014/main" id="{BF4DC58D-C80E-2948-A835-D5E761359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5711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53" name="Rectangle 602">
              <a:extLst>
                <a:ext uri="{FF2B5EF4-FFF2-40B4-BE49-F238E27FC236}">
                  <a16:creationId xmlns:a16="http://schemas.microsoft.com/office/drawing/2014/main" id="{B3905E61-FB82-F04E-90DE-2A9D6224B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720" y="3136018"/>
              <a:ext cx="70551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8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54" name="Line 603">
              <a:extLst>
                <a:ext uri="{FF2B5EF4-FFF2-40B4-BE49-F238E27FC236}">
                  <a16:creationId xmlns:a16="http://schemas.microsoft.com/office/drawing/2014/main" id="{21836972-A8E4-2149-8F70-8AD6956EE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4727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55" name="Rectangle 604">
              <a:extLst>
                <a:ext uri="{FF2B5EF4-FFF2-40B4-BE49-F238E27FC236}">
                  <a16:creationId xmlns:a16="http://schemas.microsoft.com/office/drawing/2014/main" id="{217E57AE-08C8-D54D-AB76-5C5415EBD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735" y="3136018"/>
              <a:ext cx="70551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9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56" name="Line 605">
              <a:extLst>
                <a:ext uri="{FF2B5EF4-FFF2-40B4-BE49-F238E27FC236}">
                  <a16:creationId xmlns:a16="http://schemas.microsoft.com/office/drawing/2014/main" id="{155F69A9-8F1F-EB42-97DF-09C286F64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508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57" name="Rectangle 606">
              <a:extLst>
                <a:ext uri="{FF2B5EF4-FFF2-40B4-BE49-F238E27FC236}">
                  <a16:creationId xmlns:a16="http://schemas.microsoft.com/office/drawing/2014/main" id="{54C9D8ED-350A-8D43-AFBC-01E630650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641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58" name="Line 607">
              <a:extLst>
                <a:ext uri="{FF2B5EF4-FFF2-40B4-BE49-F238E27FC236}">
                  <a16:creationId xmlns:a16="http://schemas.microsoft.com/office/drawing/2014/main" id="{78D7099E-B264-2046-B861-2C67BFB21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641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59" name="Rectangle 608">
              <a:extLst>
                <a:ext uri="{FF2B5EF4-FFF2-40B4-BE49-F238E27FC236}">
                  <a16:creationId xmlns:a16="http://schemas.microsoft.com/office/drawing/2014/main" id="{542172D1-51ED-D947-8433-468BC008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656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11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60" name="Line 609">
              <a:extLst>
                <a:ext uri="{FF2B5EF4-FFF2-40B4-BE49-F238E27FC236}">
                  <a16:creationId xmlns:a16="http://schemas.microsoft.com/office/drawing/2014/main" id="{322AA348-F5E3-374E-8B99-E0ADE968A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5422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61" name="Rectangle 610">
              <a:extLst>
                <a:ext uri="{FF2B5EF4-FFF2-40B4-BE49-F238E27FC236}">
                  <a16:creationId xmlns:a16="http://schemas.microsoft.com/office/drawing/2014/main" id="{2629165D-608B-C64B-BF65-0DA2A2066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554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12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62" name="Line 611">
              <a:extLst>
                <a:ext uri="{FF2B5EF4-FFF2-40B4-BE49-F238E27FC236}">
                  <a16:creationId xmlns:a16="http://schemas.microsoft.com/office/drawing/2014/main" id="{2EB9E2FF-DD25-8E43-9521-D5D3D7EC7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6553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63" name="Rectangle 612">
              <a:extLst>
                <a:ext uri="{FF2B5EF4-FFF2-40B4-BE49-F238E27FC236}">
                  <a16:creationId xmlns:a16="http://schemas.microsoft.com/office/drawing/2014/main" id="{190A4B6A-9DB1-2A41-B380-5B501A2B6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569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13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64" name="Line 613">
              <a:extLst>
                <a:ext uri="{FF2B5EF4-FFF2-40B4-BE49-F238E27FC236}">
                  <a16:creationId xmlns:a16="http://schemas.microsoft.com/office/drawing/2014/main" id="{93225B8A-361B-3641-A804-2AD38C70F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1334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65" name="Rectangle 614">
              <a:extLst>
                <a:ext uri="{FF2B5EF4-FFF2-40B4-BE49-F238E27FC236}">
                  <a16:creationId xmlns:a16="http://schemas.microsoft.com/office/drawing/2014/main" id="{45C5FD70-B2DA-1748-B8A3-3D77B831F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350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14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66" name="Line 615">
              <a:extLst>
                <a:ext uri="{FF2B5EF4-FFF2-40B4-BE49-F238E27FC236}">
                  <a16:creationId xmlns:a16="http://schemas.microsoft.com/office/drawing/2014/main" id="{04A9F5EE-0D82-844D-BDB7-61AACBFE5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0350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67" name="Rectangle 616">
              <a:extLst>
                <a:ext uri="{FF2B5EF4-FFF2-40B4-BE49-F238E27FC236}">
                  <a16:creationId xmlns:a16="http://schemas.microsoft.com/office/drawing/2014/main" id="{B6B11F23-62DB-6247-BFF4-47D86619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365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15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68" name="Line 617">
              <a:extLst>
                <a:ext uri="{FF2B5EF4-FFF2-40B4-BE49-F238E27FC236}">
                  <a16:creationId xmlns:a16="http://schemas.microsoft.com/office/drawing/2014/main" id="{B927AA61-0812-934C-ADF5-B11612B99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7248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69" name="Rectangle 618">
              <a:extLst>
                <a:ext uri="{FF2B5EF4-FFF2-40B4-BE49-F238E27FC236}">
                  <a16:creationId xmlns:a16="http://schemas.microsoft.com/office/drawing/2014/main" id="{570BAA54-471B-2144-9B51-DF4CFBCC9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264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16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70" name="Line 619">
              <a:extLst>
                <a:ext uri="{FF2B5EF4-FFF2-40B4-BE49-F238E27FC236}">
                  <a16:creationId xmlns:a16="http://schemas.microsoft.com/office/drawing/2014/main" id="{6D1F6B20-865B-7148-820A-FD82F7713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264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71" name="Rectangle 620">
              <a:extLst>
                <a:ext uri="{FF2B5EF4-FFF2-40B4-BE49-F238E27FC236}">
                  <a16:creationId xmlns:a16="http://schemas.microsoft.com/office/drawing/2014/main" id="{23504685-97DA-8A4B-9EC7-D9971E0D5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279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17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72" name="Line 621">
              <a:extLst>
                <a:ext uri="{FF2B5EF4-FFF2-40B4-BE49-F238E27FC236}">
                  <a16:creationId xmlns:a16="http://schemas.microsoft.com/office/drawing/2014/main" id="{CEB65415-8E47-E44D-9381-ED7F344B0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1045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73" name="Rectangle 622">
              <a:extLst>
                <a:ext uri="{FF2B5EF4-FFF2-40B4-BE49-F238E27FC236}">
                  <a16:creationId xmlns:a16="http://schemas.microsoft.com/office/drawing/2014/main" id="{F11A5183-126D-1E4B-8135-E73286972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060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18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74" name="Line 623">
              <a:extLst>
                <a:ext uri="{FF2B5EF4-FFF2-40B4-BE49-F238E27FC236}">
                  <a16:creationId xmlns:a16="http://schemas.microsoft.com/office/drawing/2014/main" id="{3A55FBF8-AD5E-5A41-A578-1FF1C6BBA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0060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75" name="Rectangle 624">
              <a:extLst>
                <a:ext uri="{FF2B5EF4-FFF2-40B4-BE49-F238E27FC236}">
                  <a16:creationId xmlns:a16="http://schemas.microsoft.com/office/drawing/2014/main" id="{25CB4F47-EF96-4B41-B9C2-EDE203AEC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192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19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76" name="Line 625">
              <a:extLst>
                <a:ext uri="{FF2B5EF4-FFF2-40B4-BE49-F238E27FC236}">
                  <a16:creationId xmlns:a16="http://schemas.microsoft.com/office/drawing/2014/main" id="{78417F48-E0AA-4745-8BE9-8DA9E80BD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6957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77" name="Rectangle 626">
              <a:extLst>
                <a:ext uri="{FF2B5EF4-FFF2-40B4-BE49-F238E27FC236}">
                  <a16:creationId xmlns:a16="http://schemas.microsoft.com/office/drawing/2014/main" id="{F4B649E1-00D2-884A-ACFE-EC432E854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4973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78" name="Line 627">
              <a:extLst>
                <a:ext uri="{FF2B5EF4-FFF2-40B4-BE49-F238E27FC236}">
                  <a16:creationId xmlns:a16="http://schemas.microsoft.com/office/drawing/2014/main" id="{7925ED88-00F7-5944-A1F5-57B54FEE6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5973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79" name="Rectangle 628">
              <a:extLst>
                <a:ext uri="{FF2B5EF4-FFF2-40B4-BE49-F238E27FC236}">
                  <a16:creationId xmlns:a16="http://schemas.microsoft.com/office/drawing/2014/main" id="{77601931-BD3D-2F4D-8ADC-1997110BF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106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21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80" name="Line 629">
              <a:extLst>
                <a:ext uri="{FF2B5EF4-FFF2-40B4-BE49-F238E27FC236}">
                  <a16:creationId xmlns:a16="http://schemas.microsoft.com/office/drawing/2014/main" id="{65D9943E-3BEC-5643-9158-0BE905D80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2871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81" name="Rectangle 630">
              <a:extLst>
                <a:ext uri="{FF2B5EF4-FFF2-40B4-BE49-F238E27FC236}">
                  <a16:creationId xmlns:a16="http://schemas.microsoft.com/office/drawing/2014/main" id="{D86D907B-0EDE-4E41-BF7F-F7506D87C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887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22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82" name="Line 631">
              <a:extLst>
                <a:ext uri="{FF2B5EF4-FFF2-40B4-BE49-F238E27FC236}">
                  <a16:creationId xmlns:a16="http://schemas.microsoft.com/office/drawing/2014/main" id="{EAE3ED75-22BE-E04A-AFE3-14DF3855A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1887" y="3078993"/>
              <a:ext cx="0" cy="37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83" name="Rectangle 632">
              <a:extLst>
                <a:ext uri="{FF2B5EF4-FFF2-40B4-BE49-F238E27FC236}">
                  <a16:creationId xmlns:a16="http://schemas.microsoft.com/office/drawing/2014/main" id="{419EE053-B95C-E24A-8651-C373F8FDE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9902" y="3136018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23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84" name="Line 633">
              <a:extLst>
                <a:ext uri="{FF2B5EF4-FFF2-40B4-BE49-F238E27FC236}">
                  <a16:creationId xmlns:a16="http://schemas.microsoft.com/office/drawing/2014/main" id="{3B1390FB-7B94-C245-90FD-09EB63AD4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230" y="3078993"/>
              <a:ext cx="529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85" name="Line 634">
              <a:extLst>
                <a:ext uri="{FF2B5EF4-FFF2-40B4-BE49-F238E27FC236}">
                  <a16:creationId xmlns:a16="http://schemas.microsoft.com/office/drawing/2014/main" id="{E4A71177-9800-7D4C-AE23-1662D6C22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230" y="2863368"/>
              <a:ext cx="529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86" name="Line 635">
              <a:extLst>
                <a:ext uri="{FF2B5EF4-FFF2-40B4-BE49-F238E27FC236}">
                  <a16:creationId xmlns:a16="http://schemas.microsoft.com/office/drawing/2014/main" id="{A645DCDA-7C70-7649-AEAD-36B3AD3DD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230" y="2647741"/>
              <a:ext cx="529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87" name="Line 636">
              <a:extLst>
                <a:ext uri="{FF2B5EF4-FFF2-40B4-BE49-F238E27FC236}">
                  <a16:creationId xmlns:a16="http://schemas.microsoft.com/office/drawing/2014/main" id="{82326FA2-1919-5A45-8BF8-900020C5C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230" y="2432116"/>
              <a:ext cx="529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88" name="Line 637">
              <a:extLst>
                <a:ext uri="{FF2B5EF4-FFF2-40B4-BE49-F238E27FC236}">
                  <a16:creationId xmlns:a16="http://schemas.microsoft.com/office/drawing/2014/main" id="{3FA17DFE-0180-E240-8F00-C73A965BF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230" y="2216489"/>
              <a:ext cx="529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89" name="Line 638">
              <a:extLst>
                <a:ext uri="{FF2B5EF4-FFF2-40B4-BE49-F238E27FC236}">
                  <a16:creationId xmlns:a16="http://schemas.microsoft.com/office/drawing/2014/main" id="{8799ABDF-DEAF-294B-8326-8EC635A0A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230" y="2000864"/>
              <a:ext cx="529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90" name="Line 639">
              <a:extLst>
                <a:ext uri="{FF2B5EF4-FFF2-40B4-BE49-F238E27FC236}">
                  <a16:creationId xmlns:a16="http://schemas.microsoft.com/office/drawing/2014/main" id="{01099632-6F29-8942-A68A-C871C67A86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230" y="1787020"/>
              <a:ext cx="529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91" name="Line 640">
              <a:extLst>
                <a:ext uri="{FF2B5EF4-FFF2-40B4-BE49-F238E27FC236}">
                  <a16:creationId xmlns:a16="http://schemas.microsoft.com/office/drawing/2014/main" id="{0B85E3CA-90E8-554E-9292-03F9A38646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230" y="1571394"/>
              <a:ext cx="529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92" name="Line 641">
              <a:extLst>
                <a:ext uri="{FF2B5EF4-FFF2-40B4-BE49-F238E27FC236}">
                  <a16:creationId xmlns:a16="http://schemas.microsoft.com/office/drawing/2014/main" id="{DC0098FB-9095-A248-9EC5-890300BDE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230" y="1355768"/>
              <a:ext cx="529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93" name="Line 642">
              <a:extLst>
                <a:ext uri="{FF2B5EF4-FFF2-40B4-BE49-F238E27FC236}">
                  <a16:creationId xmlns:a16="http://schemas.microsoft.com/office/drawing/2014/main" id="{25E8858C-0F5F-1345-8442-0AAC4224C5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230" y="1138361"/>
              <a:ext cx="529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94" name="Line 643">
              <a:extLst>
                <a:ext uri="{FF2B5EF4-FFF2-40B4-BE49-F238E27FC236}">
                  <a16:creationId xmlns:a16="http://schemas.microsoft.com/office/drawing/2014/main" id="{4303831B-736A-0D41-AFE5-E6990C1B41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230" y="924517"/>
              <a:ext cx="529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695" name="Rectangle 644">
              <a:extLst>
                <a:ext uri="{FF2B5EF4-FFF2-40B4-BE49-F238E27FC236}">
                  <a16:creationId xmlns:a16="http://schemas.microsoft.com/office/drawing/2014/main" id="{F570B4E4-12FE-A044-89A5-676D20D62D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156" y="1820542"/>
              <a:ext cx="1308190" cy="1539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b="1" dirty="0">
                  <a:solidFill>
                    <a:srgbClr val="000000"/>
                  </a:solidFill>
                </a:rPr>
                <a:t>Event-free probability (%)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696" name="Rectangle 646">
              <a:extLst>
                <a:ext uri="{FF2B5EF4-FFF2-40B4-BE49-F238E27FC236}">
                  <a16:creationId xmlns:a16="http://schemas.microsoft.com/office/drawing/2014/main" id="{6F1E943C-53F3-A146-9630-D3AE3CA90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785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385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97" name="Rectangle 647">
              <a:extLst>
                <a:ext uri="{FF2B5EF4-FFF2-40B4-BE49-F238E27FC236}">
                  <a16:creationId xmlns:a16="http://schemas.microsoft.com/office/drawing/2014/main" id="{EB3CE469-3006-F94E-A99A-35D7C5D83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917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373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98" name="Rectangle 648">
              <a:extLst>
                <a:ext uri="{FF2B5EF4-FFF2-40B4-BE49-F238E27FC236}">
                  <a16:creationId xmlns:a16="http://schemas.microsoft.com/office/drawing/2014/main" id="{F04FF4FB-933B-6D45-A61E-9A9C929F4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698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362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699" name="Rectangle 649">
              <a:extLst>
                <a:ext uri="{FF2B5EF4-FFF2-40B4-BE49-F238E27FC236}">
                  <a16:creationId xmlns:a16="http://schemas.microsoft.com/office/drawing/2014/main" id="{B72C5664-E975-9344-9E5A-7EC62429D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31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292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00" name="Rectangle 650">
              <a:extLst>
                <a:ext uri="{FF2B5EF4-FFF2-40B4-BE49-F238E27FC236}">
                  <a16:creationId xmlns:a16="http://schemas.microsoft.com/office/drawing/2014/main" id="{E43C4386-64F1-6949-8362-240E05E6B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612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272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01" name="Rectangle 651">
              <a:extLst>
                <a:ext uri="{FF2B5EF4-FFF2-40B4-BE49-F238E27FC236}">
                  <a16:creationId xmlns:a16="http://schemas.microsoft.com/office/drawing/2014/main" id="{CCC1A814-BB48-274D-A0AD-3B5EE787D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627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235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02" name="Rectangle 652">
              <a:extLst>
                <a:ext uri="{FF2B5EF4-FFF2-40B4-BE49-F238E27FC236}">
                  <a16:creationId xmlns:a16="http://schemas.microsoft.com/office/drawing/2014/main" id="{7431ECB5-48DB-2847-B2BF-42AEBCB09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540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194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03" name="Rectangle 653">
              <a:extLst>
                <a:ext uri="{FF2B5EF4-FFF2-40B4-BE49-F238E27FC236}">
                  <a16:creationId xmlns:a16="http://schemas.microsoft.com/office/drawing/2014/main" id="{7E1B898A-77C0-1F4A-85B4-F55B0D9E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321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182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04" name="Rectangle 654">
              <a:extLst>
                <a:ext uri="{FF2B5EF4-FFF2-40B4-BE49-F238E27FC236}">
                  <a16:creationId xmlns:a16="http://schemas.microsoft.com/office/drawing/2014/main" id="{7436CFAB-E673-A646-B858-CFE438462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336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146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05" name="Rectangle 655">
              <a:extLst>
                <a:ext uri="{FF2B5EF4-FFF2-40B4-BE49-F238E27FC236}">
                  <a16:creationId xmlns:a16="http://schemas.microsoft.com/office/drawing/2014/main" id="{A71840D4-5166-8F4F-9C50-842B5140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235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137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06" name="Rectangle 656">
              <a:extLst>
                <a:ext uri="{FF2B5EF4-FFF2-40B4-BE49-F238E27FC236}">
                  <a16:creationId xmlns:a16="http://schemas.microsoft.com/office/drawing/2014/main" id="{6F85B3AA-75A1-6247-88FF-B017D2AA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250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121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07" name="Rectangle 657">
              <a:extLst>
                <a:ext uri="{FF2B5EF4-FFF2-40B4-BE49-F238E27FC236}">
                  <a16:creationId xmlns:a16="http://schemas.microsoft.com/office/drawing/2014/main" id="{642003B5-D353-9849-8392-FF53A75C3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906" y="3558360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88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08" name="Rectangle 658">
              <a:extLst>
                <a:ext uri="{FF2B5EF4-FFF2-40B4-BE49-F238E27FC236}">
                  <a16:creationId xmlns:a16="http://schemas.microsoft.com/office/drawing/2014/main" id="{5DF24A10-3809-3942-936B-98D6EAAFD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921" y="3558360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83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09" name="Rectangle 659">
              <a:extLst>
                <a:ext uri="{FF2B5EF4-FFF2-40B4-BE49-F238E27FC236}">
                  <a16:creationId xmlns:a16="http://schemas.microsoft.com/office/drawing/2014/main" id="{9D9DE16C-9BA6-5B40-84A7-82D077FBE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819" y="3558360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71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10" name="Rectangle 660">
              <a:extLst>
                <a:ext uri="{FF2B5EF4-FFF2-40B4-BE49-F238E27FC236}">
                  <a16:creationId xmlns:a16="http://schemas.microsoft.com/office/drawing/2014/main" id="{19D80B31-0F55-A44B-B6E6-A04DAE477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834" y="3558360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51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11" name="Rectangle 661">
              <a:extLst>
                <a:ext uri="{FF2B5EF4-FFF2-40B4-BE49-F238E27FC236}">
                  <a16:creationId xmlns:a16="http://schemas.microsoft.com/office/drawing/2014/main" id="{886D3948-3D08-6A46-966F-CB3B5F4DC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615" y="3558360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49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12" name="Rectangle 662">
              <a:extLst>
                <a:ext uri="{FF2B5EF4-FFF2-40B4-BE49-F238E27FC236}">
                  <a16:creationId xmlns:a16="http://schemas.microsoft.com/office/drawing/2014/main" id="{C7D6902A-5560-F84E-BBC0-EA9238B5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748" y="3558360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37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13" name="Rectangle 663">
              <a:extLst>
                <a:ext uri="{FF2B5EF4-FFF2-40B4-BE49-F238E27FC236}">
                  <a16:creationId xmlns:a16="http://schemas.microsoft.com/office/drawing/2014/main" id="{E65725C6-8356-6E43-9EB3-7A08FE765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785" y="3700923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196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14" name="Rectangle 664">
              <a:extLst>
                <a:ext uri="{FF2B5EF4-FFF2-40B4-BE49-F238E27FC236}">
                  <a16:creationId xmlns:a16="http://schemas.microsoft.com/office/drawing/2014/main" id="{FA64ACC6-8A3D-DE4F-823E-ACE5541F1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917" y="3700923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146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15" name="Rectangle 665">
              <a:extLst>
                <a:ext uri="{FF2B5EF4-FFF2-40B4-BE49-F238E27FC236}">
                  <a16:creationId xmlns:a16="http://schemas.microsoft.com/office/drawing/2014/main" id="{65C7C932-CDBE-DA4F-8DCC-AA457DDC9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698" y="3700923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119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16" name="Rectangle 666">
              <a:extLst>
                <a:ext uri="{FF2B5EF4-FFF2-40B4-BE49-F238E27FC236}">
                  <a16:creationId xmlns:a16="http://schemas.microsoft.com/office/drawing/2014/main" id="{B86036D6-D4C8-554C-8402-3F1DE7840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588" y="3700923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58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17" name="Rectangle 667">
              <a:extLst>
                <a:ext uri="{FF2B5EF4-FFF2-40B4-BE49-F238E27FC236}">
                  <a16:creationId xmlns:a16="http://schemas.microsoft.com/office/drawing/2014/main" id="{C966AA5E-74BA-C642-A869-A95B4B673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369" y="3700923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36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18" name="Rectangle 668">
              <a:extLst>
                <a:ext uri="{FF2B5EF4-FFF2-40B4-BE49-F238E27FC236}">
                  <a16:creationId xmlns:a16="http://schemas.microsoft.com/office/drawing/2014/main" id="{A0B752E6-EBF1-C849-8494-DDB262AD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384" y="3700923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26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19" name="Rectangle 669">
              <a:extLst>
                <a:ext uri="{FF2B5EF4-FFF2-40B4-BE49-F238E27FC236}">
                  <a16:creationId xmlns:a16="http://schemas.microsoft.com/office/drawing/2014/main" id="{8A84332C-0066-4B4B-8204-32DD3F42C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525" y="3558360"/>
              <a:ext cx="147513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215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20" name="Rectangle 670">
              <a:extLst>
                <a:ext uri="{FF2B5EF4-FFF2-40B4-BE49-F238E27FC236}">
                  <a16:creationId xmlns:a16="http://schemas.microsoft.com/office/drawing/2014/main" id="{DEC96295-9465-8D4A-A0A6-15C20DA5E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283" y="3700923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19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21" name="Rectangle 671">
              <a:extLst>
                <a:ext uri="{FF2B5EF4-FFF2-40B4-BE49-F238E27FC236}">
                  <a16:creationId xmlns:a16="http://schemas.microsoft.com/office/drawing/2014/main" id="{D101AE6D-218B-C448-AE5C-35A7E265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298" y="3700923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14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22" name="Rectangle 672">
              <a:extLst>
                <a:ext uri="{FF2B5EF4-FFF2-40B4-BE49-F238E27FC236}">
                  <a16:creationId xmlns:a16="http://schemas.microsoft.com/office/drawing/2014/main" id="{19E70807-40B2-184F-9BD9-8F01A9129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196" y="3700923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14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23" name="Rectangle 673">
              <a:extLst>
                <a:ext uri="{FF2B5EF4-FFF2-40B4-BE49-F238E27FC236}">
                  <a16:creationId xmlns:a16="http://schemas.microsoft.com/office/drawing/2014/main" id="{7CEA3602-7FA9-F44F-AC16-8E7199852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211" y="3700923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24" name="Rectangle 674">
              <a:extLst>
                <a:ext uri="{FF2B5EF4-FFF2-40B4-BE49-F238E27FC236}">
                  <a16:creationId xmlns:a16="http://schemas.microsoft.com/office/drawing/2014/main" id="{03C98721-49B6-8349-8BDB-643BD9002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992" y="3700923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25" name="Rectangle 675">
              <a:extLst>
                <a:ext uri="{FF2B5EF4-FFF2-40B4-BE49-F238E27FC236}">
                  <a16:creationId xmlns:a16="http://schemas.microsoft.com/office/drawing/2014/main" id="{26818C40-B215-D249-B203-368E6D1BF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007" y="3700923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11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26" name="Rectangle 676">
              <a:extLst>
                <a:ext uri="{FF2B5EF4-FFF2-40B4-BE49-F238E27FC236}">
                  <a16:creationId xmlns:a16="http://schemas.microsoft.com/office/drawing/2014/main" id="{6A736CA7-3BFB-2647-9D00-00688A16D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663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7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27" name="Rectangle 677">
              <a:extLst>
                <a:ext uri="{FF2B5EF4-FFF2-40B4-BE49-F238E27FC236}">
                  <a16:creationId xmlns:a16="http://schemas.microsoft.com/office/drawing/2014/main" id="{5CDC3C2A-59B7-6148-9986-F3D44D247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678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7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28" name="Rectangle 678">
              <a:extLst>
                <a:ext uri="{FF2B5EF4-FFF2-40B4-BE49-F238E27FC236}">
                  <a16:creationId xmlns:a16="http://schemas.microsoft.com/office/drawing/2014/main" id="{1435826E-65D2-8349-85D6-3F813F469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577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7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29" name="Rectangle 679">
              <a:extLst>
                <a:ext uri="{FF2B5EF4-FFF2-40B4-BE49-F238E27FC236}">
                  <a16:creationId xmlns:a16="http://schemas.microsoft.com/office/drawing/2014/main" id="{EABF0A9C-ECC6-014B-9C85-F9A320EB8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593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4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30" name="Rectangle 680">
              <a:extLst>
                <a:ext uri="{FF2B5EF4-FFF2-40B4-BE49-F238E27FC236}">
                  <a16:creationId xmlns:a16="http://schemas.microsoft.com/office/drawing/2014/main" id="{DA62368D-9467-3E45-BAFA-8DA3A4738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373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31" name="Rectangle 681">
              <a:extLst>
                <a:ext uri="{FF2B5EF4-FFF2-40B4-BE49-F238E27FC236}">
                  <a16:creationId xmlns:a16="http://schemas.microsoft.com/office/drawing/2014/main" id="{D52CFE97-DB3E-4147-9195-5FF76F8E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505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3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32" name="Rectangle 682">
              <a:extLst>
                <a:ext uri="{FF2B5EF4-FFF2-40B4-BE49-F238E27FC236}">
                  <a16:creationId xmlns:a16="http://schemas.microsoft.com/office/drawing/2014/main" id="{6064F791-9967-4748-AD66-9FAA7A713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529" y="3558360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21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33" name="Rectangle 683">
              <a:extLst>
                <a:ext uri="{FF2B5EF4-FFF2-40B4-BE49-F238E27FC236}">
                  <a16:creationId xmlns:a16="http://schemas.microsoft.com/office/drawing/2014/main" id="{B898E99A-B119-CC44-AEB8-C674F5CB0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286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2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34" name="Rectangle 684">
              <a:extLst>
                <a:ext uri="{FF2B5EF4-FFF2-40B4-BE49-F238E27FC236}">
                  <a16:creationId xmlns:a16="http://schemas.microsoft.com/office/drawing/2014/main" id="{9E8AE64E-42AC-B04E-9E14-A05F75D44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544" y="3558360"/>
              <a:ext cx="98341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18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35" name="Rectangle 685">
              <a:extLst>
                <a:ext uri="{FF2B5EF4-FFF2-40B4-BE49-F238E27FC236}">
                  <a16:creationId xmlns:a16="http://schemas.microsoft.com/office/drawing/2014/main" id="{4AE9ABD3-CE3A-2244-884B-8D0B15FED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419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2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36" name="Rectangle 686">
              <a:extLst>
                <a:ext uri="{FF2B5EF4-FFF2-40B4-BE49-F238E27FC236}">
                  <a16:creationId xmlns:a16="http://schemas.microsoft.com/office/drawing/2014/main" id="{B414573B-1C85-8D43-8C6F-35C18AC76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5200" y="3558360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6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37" name="Rectangle 687">
              <a:extLst>
                <a:ext uri="{FF2B5EF4-FFF2-40B4-BE49-F238E27FC236}">
                  <a16:creationId xmlns:a16="http://schemas.microsoft.com/office/drawing/2014/main" id="{6ECF82F3-FD23-D74F-BD96-D1C873DBA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5200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0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38" name="Rectangle 688">
              <a:extLst>
                <a:ext uri="{FF2B5EF4-FFF2-40B4-BE49-F238E27FC236}">
                  <a16:creationId xmlns:a16="http://schemas.microsoft.com/office/drawing/2014/main" id="{09C36C11-AFA5-0948-8767-C735FFD2C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216" y="3558360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1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39" name="Rectangle 689">
              <a:extLst>
                <a:ext uri="{FF2B5EF4-FFF2-40B4-BE49-F238E27FC236}">
                  <a16:creationId xmlns:a16="http://schemas.microsoft.com/office/drawing/2014/main" id="{1F766E66-3714-E041-839D-F5EB3047B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216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0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40" name="Rectangle 690">
              <a:extLst>
                <a:ext uri="{FF2B5EF4-FFF2-40B4-BE49-F238E27FC236}">
                  <a16:creationId xmlns:a16="http://schemas.microsoft.com/office/drawing/2014/main" id="{80DE0C5B-723D-4246-8D44-CC42EF14C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113" y="3558360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1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41" name="Rectangle 691">
              <a:extLst>
                <a:ext uri="{FF2B5EF4-FFF2-40B4-BE49-F238E27FC236}">
                  <a16:creationId xmlns:a16="http://schemas.microsoft.com/office/drawing/2014/main" id="{8AE506CF-5F96-A948-9DF5-B0CB9C5E6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113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0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42" name="Rectangle 692">
              <a:extLst>
                <a:ext uri="{FF2B5EF4-FFF2-40B4-BE49-F238E27FC236}">
                  <a16:creationId xmlns:a16="http://schemas.microsoft.com/office/drawing/2014/main" id="{56850A85-8D39-164F-BA6C-BC1F1F2FA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128" y="3558360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0460A9"/>
                  </a:solidFill>
                </a:rPr>
                <a:t>0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43" name="Rectangle 693">
              <a:extLst>
                <a:ext uri="{FF2B5EF4-FFF2-40B4-BE49-F238E27FC236}">
                  <a16:creationId xmlns:a16="http://schemas.microsoft.com/office/drawing/2014/main" id="{A2B3FAC0-63FF-F24C-9530-E320BC11D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128" y="3700923"/>
              <a:ext cx="49172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dirty="0">
                  <a:solidFill>
                    <a:srgbClr val="EC9A1E"/>
                  </a:solidFill>
                </a:rPr>
                <a:t>0</a:t>
              </a:r>
              <a:endParaRPr lang="en-US" altLang="en-US" sz="525" dirty="0">
                <a:solidFill>
                  <a:srgbClr val="FFFFFF"/>
                </a:solidFill>
              </a:endParaRPr>
            </a:p>
          </p:txBody>
        </p:sp>
        <p:sp>
          <p:nvSpPr>
            <p:cNvPr id="744" name="Rectangle 694">
              <a:extLst>
                <a:ext uri="{FF2B5EF4-FFF2-40B4-BE49-F238E27FC236}">
                  <a16:creationId xmlns:a16="http://schemas.microsoft.com/office/drawing/2014/main" id="{4F19DCA0-9432-5742-8622-2BD06A477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605" y="3027315"/>
              <a:ext cx="70551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45" name="Rectangle 695">
              <a:extLst>
                <a:ext uri="{FF2B5EF4-FFF2-40B4-BE49-F238E27FC236}">
                  <a16:creationId xmlns:a16="http://schemas.microsoft.com/office/drawing/2014/main" id="{FDE02AD6-D0D8-9C41-A5AC-7C2E06521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3" y="2809907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46" name="Rectangle 696">
              <a:extLst>
                <a:ext uri="{FF2B5EF4-FFF2-40B4-BE49-F238E27FC236}">
                  <a16:creationId xmlns:a16="http://schemas.microsoft.com/office/drawing/2014/main" id="{BA022662-15B9-9549-96EA-D7CC51903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3" y="2597844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20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47" name="Rectangle 697">
              <a:extLst>
                <a:ext uri="{FF2B5EF4-FFF2-40B4-BE49-F238E27FC236}">
                  <a16:creationId xmlns:a16="http://schemas.microsoft.com/office/drawing/2014/main" id="{E9B7F406-5FC3-E34D-AB77-8D5EAE7EC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3" y="2380436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30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48" name="Rectangle 698">
              <a:extLst>
                <a:ext uri="{FF2B5EF4-FFF2-40B4-BE49-F238E27FC236}">
                  <a16:creationId xmlns:a16="http://schemas.microsoft.com/office/drawing/2014/main" id="{AAE0AD70-95D5-3347-B8C9-264915DF1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3" y="2166592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40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49" name="Rectangle 699">
              <a:extLst>
                <a:ext uri="{FF2B5EF4-FFF2-40B4-BE49-F238E27FC236}">
                  <a16:creationId xmlns:a16="http://schemas.microsoft.com/office/drawing/2014/main" id="{4F075536-08E6-124C-A27D-EB855C574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3" y="1952749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50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50" name="Rectangle 700">
              <a:extLst>
                <a:ext uri="{FF2B5EF4-FFF2-40B4-BE49-F238E27FC236}">
                  <a16:creationId xmlns:a16="http://schemas.microsoft.com/office/drawing/2014/main" id="{F7622395-1841-DD46-8D56-D9D1D5678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3" y="1733559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60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51" name="Rectangle 701">
              <a:extLst>
                <a:ext uri="{FF2B5EF4-FFF2-40B4-BE49-F238E27FC236}">
                  <a16:creationId xmlns:a16="http://schemas.microsoft.com/office/drawing/2014/main" id="{DEF6DFA8-1C82-5F44-800F-4F8954B72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3" y="1519715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70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52" name="Rectangle 702">
              <a:extLst>
                <a:ext uri="{FF2B5EF4-FFF2-40B4-BE49-F238E27FC236}">
                  <a16:creationId xmlns:a16="http://schemas.microsoft.com/office/drawing/2014/main" id="{48A20948-7FFC-BC41-B7E5-0EC22A8CE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3" y="1302307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80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53" name="Rectangle 703">
              <a:extLst>
                <a:ext uri="{FF2B5EF4-FFF2-40B4-BE49-F238E27FC236}">
                  <a16:creationId xmlns:a16="http://schemas.microsoft.com/office/drawing/2014/main" id="{E70031EC-AECB-5342-9B28-F741EE1EB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3" y="1088464"/>
              <a:ext cx="141098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90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54" name="Rectangle 704">
              <a:extLst>
                <a:ext uri="{FF2B5EF4-FFF2-40B4-BE49-F238E27FC236}">
                  <a16:creationId xmlns:a16="http://schemas.microsoft.com/office/drawing/2014/main" id="{8C757353-5BA1-1540-990F-7F3BFA8AB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223" y="872837"/>
              <a:ext cx="211649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dirty="0">
                  <a:solidFill>
                    <a:srgbClr val="000000"/>
                  </a:solidFill>
                </a:rPr>
                <a:t>100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55" name="Rectangle 705">
              <a:extLst>
                <a:ext uri="{FF2B5EF4-FFF2-40B4-BE49-F238E27FC236}">
                  <a16:creationId xmlns:a16="http://schemas.microsoft.com/office/drawing/2014/main" id="{A94EB5B3-FC43-0445-BA87-3382808FA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205" y="3278581"/>
              <a:ext cx="2127170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b="1" dirty="0">
                  <a:solidFill>
                    <a:srgbClr val="000000"/>
                  </a:solidFill>
                </a:rPr>
                <a:t>Time from randomisation (months)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  <p:sp>
          <p:nvSpPr>
            <p:cNvPr id="756" name="Freeform 706">
              <a:extLst>
                <a:ext uri="{FF2B5EF4-FFF2-40B4-BE49-F238E27FC236}">
                  <a16:creationId xmlns:a16="http://schemas.microsoft.com/office/drawing/2014/main" id="{8B6E5A97-0B53-0846-8DE9-F5F11FA0C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176" y="924517"/>
              <a:ext cx="4463024" cy="1965581"/>
            </a:xfrm>
            <a:custGeom>
              <a:avLst/>
              <a:gdLst>
                <a:gd name="T0" fmla="*/ 105 w 4250"/>
                <a:gd name="T1" fmla="*/ 24 h 2602"/>
                <a:gd name="T2" fmla="*/ 247 w 4250"/>
                <a:gd name="T3" fmla="*/ 44 h 2602"/>
                <a:gd name="T4" fmla="*/ 353 w 4250"/>
                <a:gd name="T5" fmla="*/ 82 h 2602"/>
                <a:gd name="T6" fmla="*/ 383 w 4250"/>
                <a:gd name="T7" fmla="*/ 112 h 2602"/>
                <a:gd name="T8" fmla="*/ 407 w 4250"/>
                <a:gd name="T9" fmla="*/ 214 h 2602"/>
                <a:gd name="T10" fmla="*/ 434 w 4250"/>
                <a:gd name="T11" fmla="*/ 312 h 2602"/>
                <a:gd name="T12" fmla="*/ 451 w 4250"/>
                <a:gd name="T13" fmla="*/ 475 h 2602"/>
                <a:gd name="T14" fmla="*/ 481 w 4250"/>
                <a:gd name="T15" fmla="*/ 512 h 2602"/>
                <a:gd name="T16" fmla="*/ 519 w 4250"/>
                <a:gd name="T17" fmla="*/ 560 h 2602"/>
                <a:gd name="T18" fmla="*/ 576 w 4250"/>
                <a:gd name="T19" fmla="*/ 590 h 2602"/>
                <a:gd name="T20" fmla="*/ 624 w 4250"/>
                <a:gd name="T21" fmla="*/ 621 h 2602"/>
                <a:gd name="T22" fmla="*/ 698 w 4250"/>
                <a:gd name="T23" fmla="*/ 645 h 2602"/>
                <a:gd name="T24" fmla="*/ 719 w 4250"/>
                <a:gd name="T25" fmla="*/ 679 h 2602"/>
                <a:gd name="T26" fmla="*/ 756 w 4250"/>
                <a:gd name="T27" fmla="*/ 709 h 2602"/>
                <a:gd name="T28" fmla="*/ 793 w 4250"/>
                <a:gd name="T29" fmla="*/ 750 h 2602"/>
                <a:gd name="T30" fmla="*/ 817 w 4250"/>
                <a:gd name="T31" fmla="*/ 780 h 2602"/>
                <a:gd name="T32" fmla="*/ 834 w 4250"/>
                <a:gd name="T33" fmla="*/ 824 h 2602"/>
                <a:gd name="T34" fmla="*/ 871 w 4250"/>
                <a:gd name="T35" fmla="*/ 848 h 2602"/>
                <a:gd name="T36" fmla="*/ 929 w 4250"/>
                <a:gd name="T37" fmla="*/ 882 h 2602"/>
                <a:gd name="T38" fmla="*/ 1000 w 4250"/>
                <a:gd name="T39" fmla="*/ 923 h 2602"/>
                <a:gd name="T40" fmla="*/ 1082 w 4250"/>
                <a:gd name="T41" fmla="*/ 957 h 2602"/>
                <a:gd name="T42" fmla="*/ 1106 w 4250"/>
                <a:gd name="T43" fmla="*/ 980 h 2602"/>
                <a:gd name="T44" fmla="*/ 1133 w 4250"/>
                <a:gd name="T45" fmla="*/ 1008 h 2602"/>
                <a:gd name="T46" fmla="*/ 1156 w 4250"/>
                <a:gd name="T47" fmla="*/ 1069 h 2602"/>
                <a:gd name="T48" fmla="*/ 1194 w 4250"/>
                <a:gd name="T49" fmla="*/ 1092 h 2602"/>
                <a:gd name="T50" fmla="*/ 1262 w 4250"/>
                <a:gd name="T51" fmla="*/ 1119 h 2602"/>
                <a:gd name="T52" fmla="*/ 1350 w 4250"/>
                <a:gd name="T53" fmla="*/ 1157 h 2602"/>
                <a:gd name="T54" fmla="*/ 1465 w 4250"/>
                <a:gd name="T55" fmla="*/ 1181 h 2602"/>
                <a:gd name="T56" fmla="*/ 1492 w 4250"/>
                <a:gd name="T57" fmla="*/ 1218 h 2602"/>
                <a:gd name="T58" fmla="*/ 1553 w 4250"/>
                <a:gd name="T59" fmla="*/ 1245 h 2602"/>
                <a:gd name="T60" fmla="*/ 1601 w 4250"/>
                <a:gd name="T61" fmla="*/ 1279 h 2602"/>
                <a:gd name="T62" fmla="*/ 1621 w 4250"/>
                <a:gd name="T63" fmla="*/ 1381 h 2602"/>
                <a:gd name="T64" fmla="*/ 1645 w 4250"/>
                <a:gd name="T65" fmla="*/ 1408 h 2602"/>
                <a:gd name="T66" fmla="*/ 1675 w 4250"/>
                <a:gd name="T67" fmla="*/ 1479 h 2602"/>
                <a:gd name="T68" fmla="*/ 1726 w 4250"/>
                <a:gd name="T69" fmla="*/ 1516 h 2602"/>
                <a:gd name="T70" fmla="*/ 1913 w 4250"/>
                <a:gd name="T71" fmla="*/ 1537 h 2602"/>
                <a:gd name="T72" fmla="*/ 1984 w 4250"/>
                <a:gd name="T73" fmla="*/ 1574 h 2602"/>
                <a:gd name="T74" fmla="*/ 2035 w 4250"/>
                <a:gd name="T75" fmla="*/ 1625 h 2602"/>
                <a:gd name="T76" fmla="*/ 2079 w 4250"/>
                <a:gd name="T77" fmla="*/ 1652 h 2602"/>
                <a:gd name="T78" fmla="*/ 2109 w 4250"/>
                <a:gd name="T79" fmla="*/ 1733 h 2602"/>
                <a:gd name="T80" fmla="*/ 2147 w 4250"/>
                <a:gd name="T81" fmla="*/ 1781 h 2602"/>
                <a:gd name="T82" fmla="*/ 2171 w 4250"/>
                <a:gd name="T83" fmla="*/ 1852 h 2602"/>
                <a:gd name="T84" fmla="*/ 2228 w 4250"/>
                <a:gd name="T85" fmla="*/ 1893 h 2602"/>
                <a:gd name="T86" fmla="*/ 2299 w 4250"/>
                <a:gd name="T87" fmla="*/ 1917 h 2602"/>
                <a:gd name="T88" fmla="*/ 2449 w 4250"/>
                <a:gd name="T89" fmla="*/ 1957 h 2602"/>
                <a:gd name="T90" fmla="*/ 2598 w 4250"/>
                <a:gd name="T91" fmla="*/ 2001 h 2602"/>
                <a:gd name="T92" fmla="*/ 2649 w 4250"/>
                <a:gd name="T93" fmla="*/ 2035 h 2602"/>
                <a:gd name="T94" fmla="*/ 2672 w 4250"/>
                <a:gd name="T95" fmla="*/ 2073 h 2602"/>
                <a:gd name="T96" fmla="*/ 2717 w 4250"/>
                <a:gd name="T97" fmla="*/ 2113 h 2602"/>
                <a:gd name="T98" fmla="*/ 3049 w 4250"/>
                <a:gd name="T99" fmla="*/ 2127 h 2602"/>
                <a:gd name="T100" fmla="*/ 3185 w 4250"/>
                <a:gd name="T101" fmla="*/ 2141 h 2602"/>
                <a:gd name="T102" fmla="*/ 3215 w 4250"/>
                <a:gd name="T103" fmla="*/ 2198 h 2602"/>
                <a:gd name="T104" fmla="*/ 3310 w 4250"/>
                <a:gd name="T105" fmla="*/ 2252 h 2602"/>
                <a:gd name="T106" fmla="*/ 3643 w 4250"/>
                <a:gd name="T107" fmla="*/ 2286 h 2602"/>
                <a:gd name="T108" fmla="*/ 3731 w 4250"/>
                <a:gd name="T109" fmla="*/ 2354 h 2602"/>
                <a:gd name="T110" fmla="*/ 3873 w 4250"/>
                <a:gd name="T111" fmla="*/ 2480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50" h="2602"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81" y="7"/>
                  </a:lnTo>
                  <a:lnTo>
                    <a:pt x="81" y="14"/>
                  </a:lnTo>
                  <a:lnTo>
                    <a:pt x="105" y="14"/>
                  </a:lnTo>
                  <a:lnTo>
                    <a:pt x="105" y="24"/>
                  </a:lnTo>
                  <a:lnTo>
                    <a:pt x="166" y="24"/>
                  </a:lnTo>
                  <a:lnTo>
                    <a:pt x="166" y="31"/>
                  </a:lnTo>
                  <a:lnTo>
                    <a:pt x="203" y="31"/>
                  </a:lnTo>
                  <a:lnTo>
                    <a:pt x="203" y="37"/>
                  </a:lnTo>
                  <a:lnTo>
                    <a:pt x="241" y="37"/>
                  </a:lnTo>
                  <a:lnTo>
                    <a:pt x="241" y="44"/>
                  </a:lnTo>
                  <a:lnTo>
                    <a:pt x="247" y="44"/>
                  </a:lnTo>
                  <a:lnTo>
                    <a:pt x="247" y="51"/>
                  </a:lnTo>
                  <a:lnTo>
                    <a:pt x="268" y="51"/>
                  </a:lnTo>
                  <a:lnTo>
                    <a:pt x="268" y="61"/>
                  </a:lnTo>
                  <a:lnTo>
                    <a:pt x="329" y="61"/>
                  </a:lnTo>
                  <a:lnTo>
                    <a:pt x="329" y="75"/>
                  </a:lnTo>
                  <a:lnTo>
                    <a:pt x="353" y="75"/>
                  </a:lnTo>
                  <a:lnTo>
                    <a:pt x="353" y="82"/>
                  </a:lnTo>
                  <a:lnTo>
                    <a:pt x="366" y="82"/>
                  </a:lnTo>
                  <a:lnTo>
                    <a:pt x="366" y="92"/>
                  </a:lnTo>
                  <a:lnTo>
                    <a:pt x="369" y="92"/>
                  </a:lnTo>
                  <a:lnTo>
                    <a:pt x="369" y="98"/>
                  </a:lnTo>
                  <a:lnTo>
                    <a:pt x="376" y="98"/>
                  </a:lnTo>
                  <a:lnTo>
                    <a:pt x="376" y="112"/>
                  </a:lnTo>
                  <a:lnTo>
                    <a:pt x="383" y="112"/>
                  </a:lnTo>
                  <a:lnTo>
                    <a:pt x="383" y="122"/>
                  </a:lnTo>
                  <a:lnTo>
                    <a:pt x="397" y="122"/>
                  </a:lnTo>
                  <a:lnTo>
                    <a:pt x="397" y="153"/>
                  </a:lnTo>
                  <a:lnTo>
                    <a:pt x="403" y="153"/>
                  </a:lnTo>
                  <a:lnTo>
                    <a:pt x="403" y="173"/>
                  </a:lnTo>
                  <a:lnTo>
                    <a:pt x="407" y="173"/>
                  </a:lnTo>
                  <a:lnTo>
                    <a:pt x="407" y="214"/>
                  </a:lnTo>
                  <a:lnTo>
                    <a:pt x="414" y="214"/>
                  </a:lnTo>
                  <a:lnTo>
                    <a:pt x="414" y="244"/>
                  </a:lnTo>
                  <a:lnTo>
                    <a:pt x="420" y="244"/>
                  </a:lnTo>
                  <a:lnTo>
                    <a:pt x="420" y="275"/>
                  </a:lnTo>
                  <a:lnTo>
                    <a:pt x="427" y="275"/>
                  </a:lnTo>
                  <a:lnTo>
                    <a:pt x="427" y="312"/>
                  </a:lnTo>
                  <a:lnTo>
                    <a:pt x="434" y="312"/>
                  </a:lnTo>
                  <a:lnTo>
                    <a:pt x="434" y="390"/>
                  </a:lnTo>
                  <a:lnTo>
                    <a:pt x="441" y="390"/>
                  </a:lnTo>
                  <a:lnTo>
                    <a:pt x="441" y="434"/>
                  </a:lnTo>
                  <a:lnTo>
                    <a:pt x="444" y="434"/>
                  </a:lnTo>
                  <a:lnTo>
                    <a:pt x="444" y="458"/>
                  </a:lnTo>
                  <a:lnTo>
                    <a:pt x="451" y="458"/>
                  </a:lnTo>
                  <a:lnTo>
                    <a:pt x="451" y="475"/>
                  </a:lnTo>
                  <a:lnTo>
                    <a:pt x="464" y="475"/>
                  </a:lnTo>
                  <a:lnTo>
                    <a:pt x="464" y="489"/>
                  </a:lnTo>
                  <a:lnTo>
                    <a:pt x="471" y="489"/>
                  </a:lnTo>
                  <a:lnTo>
                    <a:pt x="471" y="506"/>
                  </a:lnTo>
                  <a:lnTo>
                    <a:pt x="475" y="506"/>
                  </a:lnTo>
                  <a:lnTo>
                    <a:pt x="475" y="512"/>
                  </a:lnTo>
                  <a:lnTo>
                    <a:pt x="481" y="512"/>
                  </a:lnTo>
                  <a:lnTo>
                    <a:pt x="481" y="522"/>
                  </a:lnTo>
                  <a:lnTo>
                    <a:pt x="488" y="522"/>
                  </a:lnTo>
                  <a:lnTo>
                    <a:pt x="488" y="543"/>
                  </a:lnTo>
                  <a:lnTo>
                    <a:pt x="495" y="543"/>
                  </a:lnTo>
                  <a:lnTo>
                    <a:pt x="495" y="553"/>
                  </a:lnTo>
                  <a:lnTo>
                    <a:pt x="519" y="553"/>
                  </a:lnTo>
                  <a:lnTo>
                    <a:pt x="519" y="560"/>
                  </a:lnTo>
                  <a:lnTo>
                    <a:pt x="526" y="560"/>
                  </a:lnTo>
                  <a:lnTo>
                    <a:pt x="526" y="567"/>
                  </a:lnTo>
                  <a:lnTo>
                    <a:pt x="539" y="567"/>
                  </a:lnTo>
                  <a:lnTo>
                    <a:pt x="539" y="577"/>
                  </a:lnTo>
                  <a:lnTo>
                    <a:pt x="570" y="577"/>
                  </a:lnTo>
                  <a:lnTo>
                    <a:pt x="570" y="590"/>
                  </a:lnTo>
                  <a:lnTo>
                    <a:pt x="576" y="590"/>
                  </a:lnTo>
                  <a:lnTo>
                    <a:pt x="576" y="601"/>
                  </a:lnTo>
                  <a:lnTo>
                    <a:pt x="580" y="601"/>
                  </a:lnTo>
                  <a:lnTo>
                    <a:pt x="580" y="607"/>
                  </a:lnTo>
                  <a:lnTo>
                    <a:pt x="593" y="607"/>
                  </a:lnTo>
                  <a:lnTo>
                    <a:pt x="600" y="607"/>
                  </a:lnTo>
                  <a:lnTo>
                    <a:pt x="600" y="621"/>
                  </a:lnTo>
                  <a:lnTo>
                    <a:pt x="624" y="621"/>
                  </a:lnTo>
                  <a:lnTo>
                    <a:pt x="624" y="631"/>
                  </a:lnTo>
                  <a:lnTo>
                    <a:pt x="682" y="631"/>
                  </a:lnTo>
                  <a:lnTo>
                    <a:pt x="682" y="638"/>
                  </a:lnTo>
                  <a:lnTo>
                    <a:pt x="685" y="638"/>
                  </a:lnTo>
                  <a:lnTo>
                    <a:pt x="685" y="645"/>
                  </a:lnTo>
                  <a:lnTo>
                    <a:pt x="692" y="645"/>
                  </a:lnTo>
                  <a:lnTo>
                    <a:pt x="698" y="645"/>
                  </a:lnTo>
                  <a:lnTo>
                    <a:pt x="698" y="655"/>
                  </a:lnTo>
                  <a:lnTo>
                    <a:pt x="705" y="655"/>
                  </a:lnTo>
                  <a:lnTo>
                    <a:pt x="705" y="662"/>
                  </a:lnTo>
                  <a:lnTo>
                    <a:pt x="712" y="662"/>
                  </a:lnTo>
                  <a:lnTo>
                    <a:pt x="712" y="668"/>
                  </a:lnTo>
                  <a:lnTo>
                    <a:pt x="719" y="668"/>
                  </a:lnTo>
                  <a:lnTo>
                    <a:pt x="719" y="679"/>
                  </a:lnTo>
                  <a:lnTo>
                    <a:pt x="722" y="679"/>
                  </a:lnTo>
                  <a:lnTo>
                    <a:pt x="722" y="685"/>
                  </a:lnTo>
                  <a:lnTo>
                    <a:pt x="736" y="685"/>
                  </a:lnTo>
                  <a:lnTo>
                    <a:pt x="743" y="685"/>
                  </a:lnTo>
                  <a:lnTo>
                    <a:pt x="743" y="692"/>
                  </a:lnTo>
                  <a:lnTo>
                    <a:pt x="756" y="692"/>
                  </a:lnTo>
                  <a:lnTo>
                    <a:pt x="756" y="709"/>
                  </a:lnTo>
                  <a:lnTo>
                    <a:pt x="760" y="709"/>
                  </a:lnTo>
                  <a:lnTo>
                    <a:pt x="780" y="709"/>
                  </a:lnTo>
                  <a:lnTo>
                    <a:pt x="780" y="726"/>
                  </a:lnTo>
                  <a:lnTo>
                    <a:pt x="787" y="726"/>
                  </a:lnTo>
                  <a:lnTo>
                    <a:pt x="787" y="733"/>
                  </a:lnTo>
                  <a:lnTo>
                    <a:pt x="793" y="733"/>
                  </a:lnTo>
                  <a:lnTo>
                    <a:pt x="793" y="750"/>
                  </a:lnTo>
                  <a:lnTo>
                    <a:pt x="797" y="750"/>
                  </a:lnTo>
                  <a:lnTo>
                    <a:pt x="797" y="767"/>
                  </a:lnTo>
                  <a:lnTo>
                    <a:pt x="804" y="767"/>
                  </a:lnTo>
                  <a:lnTo>
                    <a:pt x="804" y="774"/>
                  </a:lnTo>
                  <a:lnTo>
                    <a:pt x="810" y="774"/>
                  </a:lnTo>
                  <a:lnTo>
                    <a:pt x="810" y="780"/>
                  </a:lnTo>
                  <a:lnTo>
                    <a:pt x="817" y="780"/>
                  </a:lnTo>
                  <a:lnTo>
                    <a:pt x="817" y="790"/>
                  </a:lnTo>
                  <a:lnTo>
                    <a:pt x="824" y="790"/>
                  </a:lnTo>
                  <a:lnTo>
                    <a:pt x="824" y="797"/>
                  </a:lnTo>
                  <a:lnTo>
                    <a:pt x="827" y="797"/>
                  </a:lnTo>
                  <a:lnTo>
                    <a:pt x="827" y="807"/>
                  </a:lnTo>
                  <a:lnTo>
                    <a:pt x="834" y="807"/>
                  </a:lnTo>
                  <a:lnTo>
                    <a:pt x="834" y="824"/>
                  </a:lnTo>
                  <a:lnTo>
                    <a:pt x="841" y="824"/>
                  </a:lnTo>
                  <a:lnTo>
                    <a:pt x="841" y="831"/>
                  </a:lnTo>
                  <a:lnTo>
                    <a:pt x="855" y="831"/>
                  </a:lnTo>
                  <a:lnTo>
                    <a:pt x="855" y="838"/>
                  </a:lnTo>
                  <a:lnTo>
                    <a:pt x="861" y="838"/>
                  </a:lnTo>
                  <a:lnTo>
                    <a:pt x="861" y="848"/>
                  </a:lnTo>
                  <a:lnTo>
                    <a:pt x="871" y="848"/>
                  </a:lnTo>
                  <a:lnTo>
                    <a:pt x="871" y="855"/>
                  </a:lnTo>
                  <a:lnTo>
                    <a:pt x="878" y="855"/>
                  </a:lnTo>
                  <a:lnTo>
                    <a:pt x="878" y="865"/>
                  </a:lnTo>
                  <a:lnTo>
                    <a:pt x="909" y="865"/>
                  </a:lnTo>
                  <a:lnTo>
                    <a:pt x="909" y="872"/>
                  </a:lnTo>
                  <a:lnTo>
                    <a:pt x="929" y="872"/>
                  </a:lnTo>
                  <a:lnTo>
                    <a:pt x="929" y="882"/>
                  </a:lnTo>
                  <a:lnTo>
                    <a:pt x="946" y="882"/>
                  </a:lnTo>
                  <a:lnTo>
                    <a:pt x="946" y="899"/>
                  </a:lnTo>
                  <a:lnTo>
                    <a:pt x="970" y="899"/>
                  </a:lnTo>
                  <a:lnTo>
                    <a:pt x="970" y="916"/>
                  </a:lnTo>
                  <a:lnTo>
                    <a:pt x="990" y="916"/>
                  </a:lnTo>
                  <a:lnTo>
                    <a:pt x="990" y="923"/>
                  </a:lnTo>
                  <a:lnTo>
                    <a:pt x="1000" y="923"/>
                  </a:lnTo>
                  <a:lnTo>
                    <a:pt x="1000" y="933"/>
                  </a:lnTo>
                  <a:lnTo>
                    <a:pt x="1044" y="933"/>
                  </a:lnTo>
                  <a:lnTo>
                    <a:pt x="1044" y="940"/>
                  </a:lnTo>
                  <a:lnTo>
                    <a:pt x="1075" y="940"/>
                  </a:lnTo>
                  <a:lnTo>
                    <a:pt x="1075" y="946"/>
                  </a:lnTo>
                  <a:lnTo>
                    <a:pt x="1082" y="946"/>
                  </a:lnTo>
                  <a:lnTo>
                    <a:pt x="1082" y="957"/>
                  </a:lnTo>
                  <a:lnTo>
                    <a:pt x="1089" y="957"/>
                  </a:lnTo>
                  <a:lnTo>
                    <a:pt x="1089" y="963"/>
                  </a:lnTo>
                  <a:lnTo>
                    <a:pt x="1095" y="963"/>
                  </a:lnTo>
                  <a:lnTo>
                    <a:pt x="1095" y="974"/>
                  </a:lnTo>
                  <a:lnTo>
                    <a:pt x="1102" y="974"/>
                  </a:lnTo>
                  <a:lnTo>
                    <a:pt x="1102" y="980"/>
                  </a:lnTo>
                  <a:lnTo>
                    <a:pt x="1106" y="980"/>
                  </a:lnTo>
                  <a:lnTo>
                    <a:pt x="1106" y="991"/>
                  </a:lnTo>
                  <a:lnTo>
                    <a:pt x="1112" y="991"/>
                  </a:lnTo>
                  <a:lnTo>
                    <a:pt x="1112" y="997"/>
                  </a:lnTo>
                  <a:lnTo>
                    <a:pt x="1119" y="997"/>
                  </a:lnTo>
                  <a:lnTo>
                    <a:pt x="1126" y="997"/>
                  </a:lnTo>
                  <a:lnTo>
                    <a:pt x="1126" y="1008"/>
                  </a:lnTo>
                  <a:lnTo>
                    <a:pt x="1133" y="1008"/>
                  </a:lnTo>
                  <a:lnTo>
                    <a:pt x="1133" y="1025"/>
                  </a:lnTo>
                  <a:lnTo>
                    <a:pt x="1139" y="1025"/>
                  </a:lnTo>
                  <a:lnTo>
                    <a:pt x="1139" y="1041"/>
                  </a:lnTo>
                  <a:lnTo>
                    <a:pt x="1143" y="1041"/>
                  </a:lnTo>
                  <a:lnTo>
                    <a:pt x="1143" y="1052"/>
                  </a:lnTo>
                  <a:lnTo>
                    <a:pt x="1156" y="1052"/>
                  </a:lnTo>
                  <a:lnTo>
                    <a:pt x="1156" y="1069"/>
                  </a:lnTo>
                  <a:lnTo>
                    <a:pt x="1170" y="1069"/>
                  </a:lnTo>
                  <a:lnTo>
                    <a:pt x="1170" y="1075"/>
                  </a:lnTo>
                  <a:lnTo>
                    <a:pt x="1177" y="1075"/>
                  </a:lnTo>
                  <a:lnTo>
                    <a:pt x="1177" y="1086"/>
                  </a:lnTo>
                  <a:lnTo>
                    <a:pt x="1187" y="1086"/>
                  </a:lnTo>
                  <a:lnTo>
                    <a:pt x="1187" y="1092"/>
                  </a:lnTo>
                  <a:lnTo>
                    <a:pt x="1194" y="1092"/>
                  </a:lnTo>
                  <a:lnTo>
                    <a:pt x="1207" y="1092"/>
                  </a:lnTo>
                  <a:lnTo>
                    <a:pt x="1207" y="1103"/>
                  </a:lnTo>
                  <a:lnTo>
                    <a:pt x="1245" y="1103"/>
                  </a:lnTo>
                  <a:lnTo>
                    <a:pt x="1245" y="1113"/>
                  </a:lnTo>
                  <a:lnTo>
                    <a:pt x="1248" y="1113"/>
                  </a:lnTo>
                  <a:lnTo>
                    <a:pt x="1248" y="1119"/>
                  </a:lnTo>
                  <a:lnTo>
                    <a:pt x="1262" y="1119"/>
                  </a:lnTo>
                  <a:lnTo>
                    <a:pt x="1292" y="1119"/>
                  </a:lnTo>
                  <a:lnTo>
                    <a:pt x="1292" y="1136"/>
                  </a:lnTo>
                  <a:lnTo>
                    <a:pt x="1323" y="1136"/>
                  </a:lnTo>
                  <a:lnTo>
                    <a:pt x="1323" y="1147"/>
                  </a:lnTo>
                  <a:lnTo>
                    <a:pt x="1329" y="1147"/>
                  </a:lnTo>
                  <a:lnTo>
                    <a:pt x="1329" y="1157"/>
                  </a:lnTo>
                  <a:lnTo>
                    <a:pt x="1350" y="1157"/>
                  </a:lnTo>
                  <a:lnTo>
                    <a:pt x="1373" y="1157"/>
                  </a:lnTo>
                  <a:lnTo>
                    <a:pt x="1373" y="1164"/>
                  </a:lnTo>
                  <a:lnTo>
                    <a:pt x="1424" y="1164"/>
                  </a:lnTo>
                  <a:lnTo>
                    <a:pt x="1424" y="1174"/>
                  </a:lnTo>
                  <a:lnTo>
                    <a:pt x="1458" y="1174"/>
                  </a:lnTo>
                  <a:lnTo>
                    <a:pt x="1458" y="1181"/>
                  </a:lnTo>
                  <a:lnTo>
                    <a:pt x="1465" y="1181"/>
                  </a:lnTo>
                  <a:lnTo>
                    <a:pt x="1465" y="1191"/>
                  </a:lnTo>
                  <a:lnTo>
                    <a:pt x="1472" y="1191"/>
                  </a:lnTo>
                  <a:lnTo>
                    <a:pt x="1472" y="1201"/>
                  </a:lnTo>
                  <a:lnTo>
                    <a:pt x="1485" y="1201"/>
                  </a:lnTo>
                  <a:lnTo>
                    <a:pt x="1485" y="1208"/>
                  </a:lnTo>
                  <a:lnTo>
                    <a:pt x="1492" y="1208"/>
                  </a:lnTo>
                  <a:lnTo>
                    <a:pt x="1492" y="1218"/>
                  </a:lnTo>
                  <a:lnTo>
                    <a:pt x="1496" y="1218"/>
                  </a:lnTo>
                  <a:lnTo>
                    <a:pt x="1496" y="1228"/>
                  </a:lnTo>
                  <a:lnTo>
                    <a:pt x="1516" y="1228"/>
                  </a:lnTo>
                  <a:lnTo>
                    <a:pt x="1516" y="1235"/>
                  </a:lnTo>
                  <a:lnTo>
                    <a:pt x="1546" y="1235"/>
                  </a:lnTo>
                  <a:lnTo>
                    <a:pt x="1546" y="1245"/>
                  </a:lnTo>
                  <a:lnTo>
                    <a:pt x="1553" y="1245"/>
                  </a:lnTo>
                  <a:lnTo>
                    <a:pt x="1553" y="1252"/>
                  </a:lnTo>
                  <a:lnTo>
                    <a:pt x="1570" y="1252"/>
                  </a:lnTo>
                  <a:lnTo>
                    <a:pt x="1570" y="1272"/>
                  </a:lnTo>
                  <a:lnTo>
                    <a:pt x="1577" y="1272"/>
                  </a:lnTo>
                  <a:lnTo>
                    <a:pt x="1577" y="1279"/>
                  </a:lnTo>
                  <a:lnTo>
                    <a:pt x="1584" y="1279"/>
                  </a:lnTo>
                  <a:lnTo>
                    <a:pt x="1601" y="1279"/>
                  </a:lnTo>
                  <a:lnTo>
                    <a:pt x="1601" y="1326"/>
                  </a:lnTo>
                  <a:lnTo>
                    <a:pt x="1607" y="1326"/>
                  </a:lnTo>
                  <a:lnTo>
                    <a:pt x="1607" y="1343"/>
                  </a:lnTo>
                  <a:lnTo>
                    <a:pt x="1614" y="1343"/>
                  </a:lnTo>
                  <a:lnTo>
                    <a:pt x="1614" y="1371"/>
                  </a:lnTo>
                  <a:lnTo>
                    <a:pt x="1621" y="1371"/>
                  </a:lnTo>
                  <a:lnTo>
                    <a:pt x="1621" y="1381"/>
                  </a:lnTo>
                  <a:lnTo>
                    <a:pt x="1628" y="1381"/>
                  </a:lnTo>
                  <a:lnTo>
                    <a:pt x="1628" y="1387"/>
                  </a:lnTo>
                  <a:lnTo>
                    <a:pt x="1631" y="1387"/>
                  </a:lnTo>
                  <a:lnTo>
                    <a:pt x="1631" y="1398"/>
                  </a:lnTo>
                  <a:lnTo>
                    <a:pt x="1638" y="1398"/>
                  </a:lnTo>
                  <a:lnTo>
                    <a:pt x="1638" y="1408"/>
                  </a:lnTo>
                  <a:lnTo>
                    <a:pt x="1645" y="1408"/>
                  </a:lnTo>
                  <a:lnTo>
                    <a:pt x="1645" y="1425"/>
                  </a:lnTo>
                  <a:lnTo>
                    <a:pt x="1652" y="1425"/>
                  </a:lnTo>
                  <a:lnTo>
                    <a:pt x="1652" y="1462"/>
                  </a:lnTo>
                  <a:lnTo>
                    <a:pt x="1658" y="1462"/>
                  </a:lnTo>
                  <a:lnTo>
                    <a:pt x="1658" y="1479"/>
                  </a:lnTo>
                  <a:lnTo>
                    <a:pt x="1665" y="1479"/>
                  </a:lnTo>
                  <a:lnTo>
                    <a:pt x="1675" y="1479"/>
                  </a:lnTo>
                  <a:lnTo>
                    <a:pt x="1675" y="1489"/>
                  </a:lnTo>
                  <a:lnTo>
                    <a:pt x="1689" y="1489"/>
                  </a:lnTo>
                  <a:lnTo>
                    <a:pt x="1689" y="1499"/>
                  </a:lnTo>
                  <a:lnTo>
                    <a:pt x="1696" y="1499"/>
                  </a:lnTo>
                  <a:lnTo>
                    <a:pt x="1696" y="1516"/>
                  </a:lnTo>
                  <a:lnTo>
                    <a:pt x="1702" y="1516"/>
                  </a:lnTo>
                  <a:lnTo>
                    <a:pt x="1726" y="1516"/>
                  </a:lnTo>
                  <a:lnTo>
                    <a:pt x="1736" y="1516"/>
                  </a:lnTo>
                  <a:lnTo>
                    <a:pt x="1808" y="1516"/>
                  </a:lnTo>
                  <a:lnTo>
                    <a:pt x="1838" y="1516"/>
                  </a:lnTo>
                  <a:lnTo>
                    <a:pt x="1838" y="1527"/>
                  </a:lnTo>
                  <a:lnTo>
                    <a:pt x="1899" y="1527"/>
                  </a:lnTo>
                  <a:lnTo>
                    <a:pt x="1899" y="1537"/>
                  </a:lnTo>
                  <a:lnTo>
                    <a:pt x="1913" y="1537"/>
                  </a:lnTo>
                  <a:lnTo>
                    <a:pt x="1913" y="1557"/>
                  </a:lnTo>
                  <a:lnTo>
                    <a:pt x="1930" y="1557"/>
                  </a:lnTo>
                  <a:lnTo>
                    <a:pt x="1967" y="1557"/>
                  </a:lnTo>
                  <a:lnTo>
                    <a:pt x="1967" y="1567"/>
                  </a:lnTo>
                  <a:lnTo>
                    <a:pt x="1974" y="1567"/>
                  </a:lnTo>
                  <a:lnTo>
                    <a:pt x="1974" y="1574"/>
                  </a:lnTo>
                  <a:lnTo>
                    <a:pt x="1984" y="1574"/>
                  </a:lnTo>
                  <a:lnTo>
                    <a:pt x="1984" y="1605"/>
                  </a:lnTo>
                  <a:lnTo>
                    <a:pt x="1991" y="1605"/>
                  </a:lnTo>
                  <a:lnTo>
                    <a:pt x="1991" y="1615"/>
                  </a:lnTo>
                  <a:lnTo>
                    <a:pt x="2004" y="1615"/>
                  </a:lnTo>
                  <a:lnTo>
                    <a:pt x="2004" y="1625"/>
                  </a:lnTo>
                  <a:lnTo>
                    <a:pt x="2028" y="1625"/>
                  </a:lnTo>
                  <a:lnTo>
                    <a:pt x="2035" y="1625"/>
                  </a:lnTo>
                  <a:lnTo>
                    <a:pt x="2035" y="1635"/>
                  </a:lnTo>
                  <a:lnTo>
                    <a:pt x="2042" y="1635"/>
                  </a:lnTo>
                  <a:lnTo>
                    <a:pt x="2042" y="1645"/>
                  </a:lnTo>
                  <a:lnTo>
                    <a:pt x="2048" y="1645"/>
                  </a:lnTo>
                  <a:lnTo>
                    <a:pt x="2052" y="1645"/>
                  </a:lnTo>
                  <a:lnTo>
                    <a:pt x="2052" y="1652"/>
                  </a:lnTo>
                  <a:lnTo>
                    <a:pt x="2079" y="1652"/>
                  </a:lnTo>
                  <a:lnTo>
                    <a:pt x="2079" y="1672"/>
                  </a:lnTo>
                  <a:lnTo>
                    <a:pt x="2096" y="1672"/>
                  </a:lnTo>
                  <a:lnTo>
                    <a:pt x="2096" y="1703"/>
                  </a:lnTo>
                  <a:lnTo>
                    <a:pt x="2103" y="1703"/>
                  </a:lnTo>
                  <a:lnTo>
                    <a:pt x="2103" y="1723"/>
                  </a:lnTo>
                  <a:lnTo>
                    <a:pt x="2109" y="1723"/>
                  </a:lnTo>
                  <a:lnTo>
                    <a:pt x="2109" y="1733"/>
                  </a:lnTo>
                  <a:lnTo>
                    <a:pt x="2123" y="1733"/>
                  </a:lnTo>
                  <a:lnTo>
                    <a:pt x="2123" y="1764"/>
                  </a:lnTo>
                  <a:lnTo>
                    <a:pt x="2126" y="1764"/>
                  </a:lnTo>
                  <a:lnTo>
                    <a:pt x="2126" y="1771"/>
                  </a:lnTo>
                  <a:lnTo>
                    <a:pt x="2140" y="1771"/>
                  </a:lnTo>
                  <a:lnTo>
                    <a:pt x="2140" y="1781"/>
                  </a:lnTo>
                  <a:lnTo>
                    <a:pt x="2147" y="1781"/>
                  </a:lnTo>
                  <a:lnTo>
                    <a:pt x="2147" y="1801"/>
                  </a:lnTo>
                  <a:lnTo>
                    <a:pt x="2154" y="1801"/>
                  </a:lnTo>
                  <a:lnTo>
                    <a:pt x="2154" y="1822"/>
                  </a:lnTo>
                  <a:lnTo>
                    <a:pt x="2157" y="1822"/>
                  </a:lnTo>
                  <a:lnTo>
                    <a:pt x="2157" y="1842"/>
                  </a:lnTo>
                  <a:lnTo>
                    <a:pt x="2171" y="1842"/>
                  </a:lnTo>
                  <a:lnTo>
                    <a:pt x="2171" y="1852"/>
                  </a:lnTo>
                  <a:lnTo>
                    <a:pt x="2177" y="1852"/>
                  </a:lnTo>
                  <a:lnTo>
                    <a:pt x="2177" y="1862"/>
                  </a:lnTo>
                  <a:lnTo>
                    <a:pt x="2201" y="1862"/>
                  </a:lnTo>
                  <a:lnTo>
                    <a:pt x="2201" y="1883"/>
                  </a:lnTo>
                  <a:lnTo>
                    <a:pt x="2215" y="1883"/>
                  </a:lnTo>
                  <a:lnTo>
                    <a:pt x="2228" y="1883"/>
                  </a:lnTo>
                  <a:lnTo>
                    <a:pt x="2228" y="1893"/>
                  </a:lnTo>
                  <a:lnTo>
                    <a:pt x="2252" y="1893"/>
                  </a:lnTo>
                  <a:lnTo>
                    <a:pt x="2252" y="1903"/>
                  </a:lnTo>
                  <a:lnTo>
                    <a:pt x="2259" y="1903"/>
                  </a:lnTo>
                  <a:lnTo>
                    <a:pt x="2262" y="1903"/>
                  </a:lnTo>
                  <a:lnTo>
                    <a:pt x="2262" y="1917"/>
                  </a:lnTo>
                  <a:lnTo>
                    <a:pt x="2296" y="1917"/>
                  </a:lnTo>
                  <a:lnTo>
                    <a:pt x="2299" y="1917"/>
                  </a:lnTo>
                  <a:lnTo>
                    <a:pt x="2299" y="1927"/>
                  </a:lnTo>
                  <a:lnTo>
                    <a:pt x="2381" y="1927"/>
                  </a:lnTo>
                  <a:lnTo>
                    <a:pt x="2381" y="1937"/>
                  </a:lnTo>
                  <a:lnTo>
                    <a:pt x="2432" y="1937"/>
                  </a:lnTo>
                  <a:lnTo>
                    <a:pt x="2432" y="1947"/>
                  </a:lnTo>
                  <a:lnTo>
                    <a:pt x="2449" y="1947"/>
                  </a:lnTo>
                  <a:lnTo>
                    <a:pt x="2449" y="1957"/>
                  </a:lnTo>
                  <a:lnTo>
                    <a:pt x="2479" y="1957"/>
                  </a:lnTo>
                  <a:lnTo>
                    <a:pt x="2479" y="1971"/>
                  </a:lnTo>
                  <a:lnTo>
                    <a:pt x="2537" y="1971"/>
                  </a:lnTo>
                  <a:lnTo>
                    <a:pt x="2537" y="1981"/>
                  </a:lnTo>
                  <a:lnTo>
                    <a:pt x="2561" y="1981"/>
                  </a:lnTo>
                  <a:lnTo>
                    <a:pt x="2598" y="1981"/>
                  </a:lnTo>
                  <a:lnTo>
                    <a:pt x="2598" y="2001"/>
                  </a:lnTo>
                  <a:lnTo>
                    <a:pt x="2611" y="2001"/>
                  </a:lnTo>
                  <a:lnTo>
                    <a:pt x="2611" y="2015"/>
                  </a:lnTo>
                  <a:lnTo>
                    <a:pt x="2622" y="2015"/>
                  </a:lnTo>
                  <a:lnTo>
                    <a:pt x="2628" y="2015"/>
                  </a:lnTo>
                  <a:lnTo>
                    <a:pt x="2628" y="2035"/>
                  </a:lnTo>
                  <a:lnTo>
                    <a:pt x="2642" y="2035"/>
                  </a:lnTo>
                  <a:lnTo>
                    <a:pt x="2649" y="2035"/>
                  </a:lnTo>
                  <a:lnTo>
                    <a:pt x="2652" y="2035"/>
                  </a:lnTo>
                  <a:lnTo>
                    <a:pt x="2652" y="2049"/>
                  </a:lnTo>
                  <a:lnTo>
                    <a:pt x="2659" y="2049"/>
                  </a:lnTo>
                  <a:lnTo>
                    <a:pt x="2659" y="2059"/>
                  </a:lnTo>
                  <a:lnTo>
                    <a:pt x="2666" y="2059"/>
                  </a:lnTo>
                  <a:lnTo>
                    <a:pt x="2672" y="2059"/>
                  </a:lnTo>
                  <a:lnTo>
                    <a:pt x="2672" y="2073"/>
                  </a:lnTo>
                  <a:lnTo>
                    <a:pt x="2683" y="2073"/>
                  </a:lnTo>
                  <a:lnTo>
                    <a:pt x="2689" y="2073"/>
                  </a:lnTo>
                  <a:lnTo>
                    <a:pt x="2689" y="2086"/>
                  </a:lnTo>
                  <a:lnTo>
                    <a:pt x="2710" y="2086"/>
                  </a:lnTo>
                  <a:lnTo>
                    <a:pt x="2710" y="2100"/>
                  </a:lnTo>
                  <a:lnTo>
                    <a:pt x="2717" y="2100"/>
                  </a:lnTo>
                  <a:lnTo>
                    <a:pt x="2717" y="2113"/>
                  </a:lnTo>
                  <a:lnTo>
                    <a:pt x="2720" y="2113"/>
                  </a:lnTo>
                  <a:lnTo>
                    <a:pt x="2747" y="2113"/>
                  </a:lnTo>
                  <a:lnTo>
                    <a:pt x="2747" y="2127"/>
                  </a:lnTo>
                  <a:lnTo>
                    <a:pt x="2801" y="2127"/>
                  </a:lnTo>
                  <a:lnTo>
                    <a:pt x="2862" y="2127"/>
                  </a:lnTo>
                  <a:lnTo>
                    <a:pt x="2876" y="2127"/>
                  </a:lnTo>
                  <a:lnTo>
                    <a:pt x="3049" y="2127"/>
                  </a:lnTo>
                  <a:lnTo>
                    <a:pt x="3049" y="2141"/>
                  </a:lnTo>
                  <a:lnTo>
                    <a:pt x="3080" y="2141"/>
                  </a:lnTo>
                  <a:lnTo>
                    <a:pt x="3086" y="2141"/>
                  </a:lnTo>
                  <a:lnTo>
                    <a:pt x="3130" y="2141"/>
                  </a:lnTo>
                  <a:lnTo>
                    <a:pt x="3154" y="2141"/>
                  </a:lnTo>
                  <a:lnTo>
                    <a:pt x="3174" y="2141"/>
                  </a:lnTo>
                  <a:lnTo>
                    <a:pt x="3185" y="2141"/>
                  </a:lnTo>
                  <a:lnTo>
                    <a:pt x="3198" y="2141"/>
                  </a:lnTo>
                  <a:lnTo>
                    <a:pt x="3198" y="2157"/>
                  </a:lnTo>
                  <a:lnTo>
                    <a:pt x="3205" y="2157"/>
                  </a:lnTo>
                  <a:lnTo>
                    <a:pt x="3205" y="2178"/>
                  </a:lnTo>
                  <a:lnTo>
                    <a:pt x="3208" y="2178"/>
                  </a:lnTo>
                  <a:lnTo>
                    <a:pt x="3208" y="2198"/>
                  </a:lnTo>
                  <a:lnTo>
                    <a:pt x="3215" y="2198"/>
                  </a:lnTo>
                  <a:lnTo>
                    <a:pt x="3222" y="2198"/>
                  </a:lnTo>
                  <a:lnTo>
                    <a:pt x="3242" y="2198"/>
                  </a:lnTo>
                  <a:lnTo>
                    <a:pt x="3246" y="2198"/>
                  </a:lnTo>
                  <a:lnTo>
                    <a:pt x="3273" y="2198"/>
                  </a:lnTo>
                  <a:lnTo>
                    <a:pt x="3273" y="2225"/>
                  </a:lnTo>
                  <a:lnTo>
                    <a:pt x="3310" y="2225"/>
                  </a:lnTo>
                  <a:lnTo>
                    <a:pt x="3310" y="2252"/>
                  </a:lnTo>
                  <a:lnTo>
                    <a:pt x="3314" y="2252"/>
                  </a:lnTo>
                  <a:lnTo>
                    <a:pt x="3432" y="2252"/>
                  </a:lnTo>
                  <a:lnTo>
                    <a:pt x="3453" y="2252"/>
                  </a:lnTo>
                  <a:lnTo>
                    <a:pt x="3544" y="2252"/>
                  </a:lnTo>
                  <a:lnTo>
                    <a:pt x="3636" y="2252"/>
                  </a:lnTo>
                  <a:lnTo>
                    <a:pt x="3636" y="2286"/>
                  </a:lnTo>
                  <a:lnTo>
                    <a:pt x="3643" y="2286"/>
                  </a:lnTo>
                  <a:lnTo>
                    <a:pt x="3643" y="2320"/>
                  </a:lnTo>
                  <a:lnTo>
                    <a:pt x="3673" y="2320"/>
                  </a:lnTo>
                  <a:lnTo>
                    <a:pt x="3704" y="2320"/>
                  </a:lnTo>
                  <a:lnTo>
                    <a:pt x="3704" y="2354"/>
                  </a:lnTo>
                  <a:lnTo>
                    <a:pt x="3710" y="2354"/>
                  </a:lnTo>
                  <a:lnTo>
                    <a:pt x="3724" y="2354"/>
                  </a:lnTo>
                  <a:lnTo>
                    <a:pt x="3731" y="2354"/>
                  </a:lnTo>
                  <a:lnTo>
                    <a:pt x="3734" y="2354"/>
                  </a:lnTo>
                  <a:lnTo>
                    <a:pt x="3748" y="2354"/>
                  </a:lnTo>
                  <a:lnTo>
                    <a:pt x="3768" y="2354"/>
                  </a:lnTo>
                  <a:lnTo>
                    <a:pt x="3822" y="2354"/>
                  </a:lnTo>
                  <a:lnTo>
                    <a:pt x="3829" y="2354"/>
                  </a:lnTo>
                  <a:lnTo>
                    <a:pt x="3829" y="2480"/>
                  </a:lnTo>
                  <a:lnTo>
                    <a:pt x="3873" y="2480"/>
                  </a:lnTo>
                  <a:lnTo>
                    <a:pt x="3873" y="2602"/>
                  </a:lnTo>
                  <a:lnTo>
                    <a:pt x="3890" y="2602"/>
                  </a:lnTo>
                  <a:lnTo>
                    <a:pt x="4250" y="2602"/>
                  </a:lnTo>
                </a:path>
              </a:pathLst>
            </a:custGeom>
            <a:noFill/>
            <a:ln w="22225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57" name="Freeform 707">
              <a:extLst>
                <a:ext uri="{FF2B5EF4-FFF2-40B4-BE49-F238E27FC236}">
                  <a16:creationId xmlns:a16="http://schemas.microsoft.com/office/drawing/2014/main" id="{6B7E8425-46DB-4240-8E9B-840632863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176" y="924517"/>
              <a:ext cx="3910438" cy="1871134"/>
            </a:xfrm>
            <a:custGeom>
              <a:avLst/>
              <a:gdLst>
                <a:gd name="T0" fmla="*/ 51 w 3724"/>
                <a:gd name="T1" fmla="*/ 0 h 2476"/>
                <a:gd name="T2" fmla="*/ 105 w 3724"/>
                <a:gd name="T3" fmla="*/ 37 h 2476"/>
                <a:gd name="T4" fmla="*/ 193 w 3724"/>
                <a:gd name="T5" fmla="*/ 58 h 2476"/>
                <a:gd name="T6" fmla="*/ 210 w 3724"/>
                <a:gd name="T7" fmla="*/ 95 h 2476"/>
                <a:gd name="T8" fmla="*/ 261 w 3724"/>
                <a:gd name="T9" fmla="*/ 115 h 2476"/>
                <a:gd name="T10" fmla="*/ 285 w 3724"/>
                <a:gd name="T11" fmla="*/ 132 h 2476"/>
                <a:gd name="T12" fmla="*/ 308 w 3724"/>
                <a:gd name="T13" fmla="*/ 190 h 2476"/>
                <a:gd name="T14" fmla="*/ 329 w 3724"/>
                <a:gd name="T15" fmla="*/ 210 h 2476"/>
                <a:gd name="T16" fmla="*/ 336 w 3724"/>
                <a:gd name="T17" fmla="*/ 268 h 2476"/>
                <a:gd name="T18" fmla="*/ 346 w 3724"/>
                <a:gd name="T19" fmla="*/ 309 h 2476"/>
                <a:gd name="T20" fmla="*/ 366 w 3724"/>
                <a:gd name="T21" fmla="*/ 349 h 2476"/>
                <a:gd name="T22" fmla="*/ 369 w 3724"/>
                <a:gd name="T23" fmla="*/ 448 h 2476"/>
                <a:gd name="T24" fmla="*/ 383 w 3724"/>
                <a:gd name="T25" fmla="*/ 509 h 2476"/>
                <a:gd name="T26" fmla="*/ 390 w 3724"/>
                <a:gd name="T27" fmla="*/ 692 h 2476"/>
                <a:gd name="T28" fmla="*/ 403 w 3724"/>
                <a:gd name="T29" fmla="*/ 774 h 2476"/>
                <a:gd name="T30" fmla="*/ 407 w 3724"/>
                <a:gd name="T31" fmla="*/ 885 h 2476"/>
                <a:gd name="T32" fmla="*/ 420 w 3724"/>
                <a:gd name="T33" fmla="*/ 906 h 2476"/>
                <a:gd name="T34" fmla="*/ 427 w 3724"/>
                <a:gd name="T35" fmla="*/ 977 h 2476"/>
                <a:gd name="T36" fmla="*/ 441 w 3724"/>
                <a:gd name="T37" fmla="*/ 1025 h 2476"/>
                <a:gd name="T38" fmla="*/ 444 w 3724"/>
                <a:gd name="T39" fmla="*/ 1119 h 2476"/>
                <a:gd name="T40" fmla="*/ 458 w 3724"/>
                <a:gd name="T41" fmla="*/ 1147 h 2476"/>
                <a:gd name="T42" fmla="*/ 464 w 3724"/>
                <a:gd name="T43" fmla="*/ 1221 h 2476"/>
                <a:gd name="T44" fmla="*/ 488 w 3724"/>
                <a:gd name="T45" fmla="*/ 1248 h 2476"/>
                <a:gd name="T46" fmla="*/ 549 w 3724"/>
                <a:gd name="T47" fmla="*/ 1276 h 2476"/>
                <a:gd name="T48" fmla="*/ 580 w 3724"/>
                <a:gd name="T49" fmla="*/ 1299 h 2476"/>
                <a:gd name="T50" fmla="*/ 631 w 3724"/>
                <a:gd name="T51" fmla="*/ 1354 h 2476"/>
                <a:gd name="T52" fmla="*/ 651 w 3724"/>
                <a:gd name="T53" fmla="*/ 1408 h 2476"/>
                <a:gd name="T54" fmla="*/ 654 w 3724"/>
                <a:gd name="T55" fmla="*/ 1462 h 2476"/>
                <a:gd name="T56" fmla="*/ 685 w 3724"/>
                <a:gd name="T57" fmla="*/ 1489 h 2476"/>
                <a:gd name="T58" fmla="*/ 698 w 3724"/>
                <a:gd name="T59" fmla="*/ 1513 h 2476"/>
                <a:gd name="T60" fmla="*/ 712 w 3724"/>
                <a:gd name="T61" fmla="*/ 1543 h 2476"/>
                <a:gd name="T62" fmla="*/ 729 w 3724"/>
                <a:gd name="T63" fmla="*/ 1628 h 2476"/>
                <a:gd name="T64" fmla="*/ 749 w 3724"/>
                <a:gd name="T65" fmla="*/ 1659 h 2476"/>
                <a:gd name="T66" fmla="*/ 756 w 3724"/>
                <a:gd name="T67" fmla="*/ 1781 h 2476"/>
                <a:gd name="T68" fmla="*/ 804 w 3724"/>
                <a:gd name="T69" fmla="*/ 1811 h 2476"/>
                <a:gd name="T70" fmla="*/ 871 w 3724"/>
                <a:gd name="T71" fmla="*/ 1876 h 2476"/>
                <a:gd name="T72" fmla="*/ 902 w 3724"/>
                <a:gd name="T73" fmla="*/ 1910 h 2476"/>
                <a:gd name="T74" fmla="*/ 946 w 3724"/>
                <a:gd name="T75" fmla="*/ 1981 h 2476"/>
                <a:gd name="T76" fmla="*/ 1044 w 3724"/>
                <a:gd name="T77" fmla="*/ 2015 h 2476"/>
                <a:gd name="T78" fmla="*/ 1126 w 3724"/>
                <a:gd name="T79" fmla="*/ 2015 h 2476"/>
                <a:gd name="T80" fmla="*/ 1156 w 3724"/>
                <a:gd name="T81" fmla="*/ 2056 h 2476"/>
                <a:gd name="T82" fmla="*/ 1306 w 3724"/>
                <a:gd name="T83" fmla="*/ 2100 h 2476"/>
                <a:gd name="T84" fmla="*/ 1584 w 3724"/>
                <a:gd name="T85" fmla="*/ 2151 h 2476"/>
                <a:gd name="T86" fmla="*/ 2004 w 3724"/>
                <a:gd name="T87" fmla="*/ 2249 h 2476"/>
                <a:gd name="T88" fmla="*/ 2109 w 3724"/>
                <a:gd name="T89" fmla="*/ 2303 h 2476"/>
                <a:gd name="T90" fmla="*/ 2252 w 3724"/>
                <a:gd name="T91" fmla="*/ 2303 h 2476"/>
                <a:gd name="T92" fmla="*/ 2717 w 3724"/>
                <a:gd name="T93" fmla="*/ 2381 h 2476"/>
                <a:gd name="T94" fmla="*/ 2944 w 3724"/>
                <a:gd name="T95" fmla="*/ 2476 h 2476"/>
                <a:gd name="T96" fmla="*/ 3724 w 3724"/>
                <a:gd name="T97" fmla="*/ 2476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24" h="2476">
                  <a:moveTo>
                    <a:pt x="0" y="0"/>
                  </a:moveTo>
                  <a:lnTo>
                    <a:pt x="7" y="0"/>
                  </a:lnTo>
                  <a:lnTo>
                    <a:pt x="51" y="0"/>
                  </a:lnTo>
                  <a:lnTo>
                    <a:pt x="51" y="20"/>
                  </a:lnTo>
                  <a:lnTo>
                    <a:pt x="105" y="20"/>
                  </a:lnTo>
                  <a:lnTo>
                    <a:pt x="105" y="37"/>
                  </a:lnTo>
                  <a:lnTo>
                    <a:pt x="163" y="37"/>
                  </a:lnTo>
                  <a:lnTo>
                    <a:pt x="163" y="58"/>
                  </a:lnTo>
                  <a:lnTo>
                    <a:pt x="193" y="58"/>
                  </a:lnTo>
                  <a:lnTo>
                    <a:pt x="193" y="75"/>
                  </a:lnTo>
                  <a:lnTo>
                    <a:pt x="210" y="75"/>
                  </a:lnTo>
                  <a:lnTo>
                    <a:pt x="210" y="95"/>
                  </a:lnTo>
                  <a:lnTo>
                    <a:pt x="247" y="95"/>
                  </a:lnTo>
                  <a:lnTo>
                    <a:pt x="247" y="115"/>
                  </a:lnTo>
                  <a:lnTo>
                    <a:pt x="261" y="115"/>
                  </a:lnTo>
                  <a:lnTo>
                    <a:pt x="278" y="115"/>
                  </a:lnTo>
                  <a:lnTo>
                    <a:pt x="278" y="132"/>
                  </a:lnTo>
                  <a:lnTo>
                    <a:pt x="285" y="132"/>
                  </a:lnTo>
                  <a:lnTo>
                    <a:pt x="285" y="153"/>
                  </a:lnTo>
                  <a:lnTo>
                    <a:pt x="308" y="153"/>
                  </a:lnTo>
                  <a:lnTo>
                    <a:pt x="308" y="190"/>
                  </a:lnTo>
                  <a:lnTo>
                    <a:pt x="315" y="190"/>
                  </a:lnTo>
                  <a:lnTo>
                    <a:pt x="315" y="210"/>
                  </a:lnTo>
                  <a:lnTo>
                    <a:pt x="329" y="210"/>
                  </a:lnTo>
                  <a:lnTo>
                    <a:pt x="329" y="251"/>
                  </a:lnTo>
                  <a:lnTo>
                    <a:pt x="336" y="251"/>
                  </a:lnTo>
                  <a:lnTo>
                    <a:pt x="336" y="268"/>
                  </a:lnTo>
                  <a:lnTo>
                    <a:pt x="339" y="268"/>
                  </a:lnTo>
                  <a:lnTo>
                    <a:pt x="346" y="268"/>
                  </a:lnTo>
                  <a:lnTo>
                    <a:pt x="346" y="309"/>
                  </a:lnTo>
                  <a:lnTo>
                    <a:pt x="359" y="309"/>
                  </a:lnTo>
                  <a:lnTo>
                    <a:pt x="359" y="349"/>
                  </a:lnTo>
                  <a:lnTo>
                    <a:pt x="366" y="349"/>
                  </a:lnTo>
                  <a:lnTo>
                    <a:pt x="366" y="366"/>
                  </a:lnTo>
                  <a:lnTo>
                    <a:pt x="369" y="366"/>
                  </a:lnTo>
                  <a:lnTo>
                    <a:pt x="369" y="448"/>
                  </a:lnTo>
                  <a:lnTo>
                    <a:pt x="376" y="448"/>
                  </a:lnTo>
                  <a:lnTo>
                    <a:pt x="376" y="509"/>
                  </a:lnTo>
                  <a:lnTo>
                    <a:pt x="383" y="509"/>
                  </a:lnTo>
                  <a:lnTo>
                    <a:pt x="383" y="611"/>
                  </a:lnTo>
                  <a:lnTo>
                    <a:pt x="390" y="611"/>
                  </a:lnTo>
                  <a:lnTo>
                    <a:pt x="390" y="692"/>
                  </a:lnTo>
                  <a:lnTo>
                    <a:pt x="397" y="692"/>
                  </a:lnTo>
                  <a:lnTo>
                    <a:pt x="397" y="774"/>
                  </a:lnTo>
                  <a:lnTo>
                    <a:pt x="403" y="774"/>
                  </a:lnTo>
                  <a:lnTo>
                    <a:pt x="403" y="841"/>
                  </a:lnTo>
                  <a:lnTo>
                    <a:pt x="407" y="841"/>
                  </a:lnTo>
                  <a:lnTo>
                    <a:pt x="407" y="885"/>
                  </a:lnTo>
                  <a:lnTo>
                    <a:pt x="414" y="885"/>
                  </a:lnTo>
                  <a:lnTo>
                    <a:pt x="414" y="906"/>
                  </a:lnTo>
                  <a:lnTo>
                    <a:pt x="420" y="906"/>
                  </a:lnTo>
                  <a:lnTo>
                    <a:pt x="420" y="953"/>
                  </a:lnTo>
                  <a:lnTo>
                    <a:pt x="427" y="953"/>
                  </a:lnTo>
                  <a:lnTo>
                    <a:pt x="427" y="977"/>
                  </a:lnTo>
                  <a:lnTo>
                    <a:pt x="434" y="977"/>
                  </a:lnTo>
                  <a:lnTo>
                    <a:pt x="434" y="1025"/>
                  </a:lnTo>
                  <a:lnTo>
                    <a:pt x="441" y="1025"/>
                  </a:lnTo>
                  <a:lnTo>
                    <a:pt x="441" y="1048"/>
                  </a:lnTo>
                  <a:lnTo>
                    <a:pt x="444" y="1048"/>
                  </a:lnTo>
                  <a:lnTo>
                    <a:pt x="444" y="1119"/>
                  </a:lnTo>
                  <a:lnTo>
                    <a:pt x="451" y="1119"/>
                  </a:lnTo>
                  <a:lnTo>
                    <a:pt x="451" y="1147"/>
                  </a:lnTo>
                  <a:lnTo>
                    <a:pt x="458" y="1147"/>
                  </a:lnTo>
                  <a:lnTo>
                    <a:pt x="458" y="1170"/>
                  </a:lnTo>
                  <a:lnTo>
                    <a:pt x="464" y="1170"/>
                  </a:lnTo>
                  <a:lnTo>
                    <a:pt x="464" y="1221"/>
                  </a:lnTo>
                  <a:lnTo>
                    <a:pt x="481" y="1221"/>
                  </a:lnTo>
                  <a:lnTo>
                    <a:pt x="488" y="1221"/>
                  </a:lnTo>
                  <a:lnTo>
                    <a:pt x="488" y="1248"/>
                  </a:lnTo>
                  <a:lnTo>
                    <a:pt x="509" y="1248"/>
                  </a:lnTo>
                  <a:lnTo>
                    <a:pt x="509" y="1276"/>
                  </a:lnTo>
                  <a:lnTo>
                    <a:pt x="549" y="1276"/>
                  </a:lnTo>
                  <a:lnTo>
                    <a:pt x="549" y="1299"/>
                  </a:lnTo>
                  <a:lnTo>
                    <a:pt x="563" y="1299"/>
                  </a:lnTo>
                  <a:lnTo>
                    <a:pt x="580" y="1299"/>
                  </a:lnTo>
                  <a:lnTo>
                    <a:pt x="580" y="1326"/>
                  </a:lnTo>
                  <a:lnTo>
                    <a:pt x="631" y="1326"/>
                  </a:lnTo>
                  <a:lnTo>
                    <a:pt x="631" y="1354"/>
                  </a:lnTo>
                  <a:lnTo>
                    <a:pt x="644" y="1354"/>
                  </a:lnTo>
                  <a:lnTo>
                    <a:pt x="644" y="1408"/>
                  </a:lnTo>
                  <a:lnTo>
                    <a:pt x="651" y="1408"/>
                  </a:lnTo>
                  <a:lnTo>
                    <a:pt x="651" y="1435"/>
                  </a:lnTo>
                  <a:lnTo>
                    <a:pt x="654" y="1435"/>
                  </a:lnTo>
                  <a:lnTo>
                    <a:pt x="654" y="1462"/>
                  </a:lnTo>
                  <a:lnTo>
                    <a:pt x="675" y="1462"/>
                  </a:lnTo>
                  <a:lnTo>
                    <a:pt x="675" y="1489"/>
                  </a:lnTo>
                  <a:lnTo>
                    <a:pt x="685" y="1489"/>
                  </a:lnTo>
                  <a:lnTo>
                    <a:pt x="685" y="1513"/>
                  </a:lnTo>
                  <a:lnTo>
                    <a:pt x="692" y="1513"/>
                  </a:lnTo>
                  <a:lnTo>
                    <a:pt x="698" y="1513"/>
                  </a:lnTo>
                  <a:lnTo>
                    <a:pt x="705" y="1513"/>
                  </a:lnTo>
                  <a:lnTo>
                    <a:pt x="705" y="1543"/>
                  </a:lnTo>
                  <a:lnTo>
                    <a:pt x="712" y="1543"/>
                  </a:lnTo>
                  <a:lnTo>
                    <a:pt x="712" y="1571"/>
                  </a:lnTo>
                  <a:lnTo>
                    <a:pt x="729" y="1571"/>
                  </a:lnTo>
                  <a:lnTo>
                    <a:pt x="729" y="1628"/>
                  </a:lnTo>
                  <a:lnTo>
                    <a:pt x="743" y="1628"/>
                  </a:lnTo>
                  <a:lnTo>
                    <a:pt x="743" y="1659"/>
                  </a:lnTo>
                  <a:lnTo>
                    <a:pt x="749" y="1659"/>
                  </a:lnTo>
                  <a:lnTo>
                    <a:pt x="749" y="1720"/>
                  </a:lnTo>
                  <a:lnTo>
                    <a:pt x="756" y="1720"/>
                  </a:lnTo>
                  <a:lnTo>
                    <a:pt x="756" y="1781"/>
                  </a:lnTo>
                  <a:lnTo>
                    <a:pt x="787" y="1781"/>
                  </a:lnTo>
                  <a:lnTo>
                    <a:pt x="787" y="1811"/>
                  </a:lnTo>
                  <a:lnTo>
                    <a:pt x="804" y="1811"/>
                  </a:lnTo>
                  <a:lnTo>
                    <a:pt x="810" y="1811"/>
                  </a:lnTo>
                  <a:lnTo>
                    <a:pt x="810" y="1876"/>
                  </a:lnTo>
                  <a:lnTo>
                    <a:pt x="871" y="1876"/>
                  </a:lnTo>
                  <a:lnTo>
                    <a:pt x="871" y="1910"/>
                  </a:lnTo>
                  <a:lnTo>
                    <a:pt x="885" y="1910"/>
                  </a:lnTo>
                  <a:lnTo>
                    <a:pt x="902" y="1910"/>
                  </a:lnTo>
                  <a:lnTo>
                    <a:pt x="902" y="1947"/>
                  </a:lnTo>
                  <a:lnTo>
                    <a:pt x="946" y="1947"/>
                  </a:lnTo>
                  <a:lnTo>
                    <a:pt x="946" y="1981"/>
                  </a:lnTo>
                  <a:lnTo>
                    <a:pt x="1007" y="1981"/>
                  </a:lnTo>
                  <a:lnTo>
                    <a:pt x="1044" y="1981"/>
                  </a:lnTo>
                  <a:lnTo>
                    <a:pt x="1044" y="2015"/>
                  </a:lnTo>
                  <a:lnTo>
                    <a:pt x="1051" y="2015"/>
                  </a:lnTo>
                  <a:lnTo>
                    <a:pt x="1082" y="2015"/>
                  </a:lnTo>
                  <a:lnTo>
                    <a:pt x="1126" y="2015"/>
                  </a:lnTo>
                  <a:lnTo>
                    <a:pt x="1126" y="2056"/>
                  </a:lnTo>
                  <a:lnTo>
                    <a:pt x="1133" y="2056"/>
                  </a:lnTo>
                  <a:lnTo>
                    <a:pt x="1156" y="2056"/>
                  </a:lnTo>
                  <a:lnTo>
                    <a:pt x="1156" y="2100"/>
                  </a:lnTo>
                  <a:lnTo>
                    <a:pt x="1224" y="2100"/>
                  </a:lnTo>
                  <a:lnTo>
                    <a:pt x="1306" y="2100"/>
                  </a:lnTo>
                  <a:lnTo>
                    <a:pt x="1312" y="2100"/>
                  </a:lnTo>
                  <a:lnTo>
                    <a:pt x="1312" y="2151"/>
                  </a:lnTo>
                  <a:lnTo>
                    <a:pt x="1584" y="2151"/>
                  </a:lnTo>
                  <a:lnTo>
                    <a:pt x="1584" y="2202"/>
                  </a:lnTo>
                  <a:lnTo>
                    <a:pt x="2004" y="2202"/>
                  </a:lnTo>
                  <a:lnTo>
                    <a:pt x="2004" y="2249"/>
                  </a:lnTo>
                  <a:lnTo>
                    <a:pt x="2028" y="2249"/>
                  </a:lnTo>
                  <a:lnTo>
                    <a:pt x="2109" y="2249"/>
                  </a:lnTo>
                  <a:lnTo>
                    <a:pt x="2109" y="2303"/>
                  </a:lnTo>
                  <a:lnTo>
                    <a:pt x="2157" y="2303"/>
                  </a:lnTo>
                  <a:lnTo>
                    <a:pt x="2171" y="2303"/>
                  </a:lnTo>
                  <a:lnTo>
                    <a:pt x="2252" y="2303"/>
                  </a:lnTo>
                  <a:lnTo>
                    <a:pt x="2703" y="2303"/>
                  </a:lnTo>
                  <a:lnTo>
                    <a:pt x="2703" y="2381"/>
                  </a:lnTo>
                  <a:lnTo>
                    <a:pt x="2717" y="2381"/>
                  </a:lnTo>
                  <a:lnTo>
                    <a:pt x="2815" y="2381"/>
                  </a:lnTo>
                  <a:lnTo>
                    <a:pt x="2815" y="2476"/>
                  </a:lnTo>
                  <a:lnTo>
                    <a:pt x="2944" y="2476"/>
                  </a:lnTo>
                  <a:lnTo>
                    <a:pt x="3242" y="2476"/>
                  </a:lnTo>
                  <a:lnTo>
                    <a:pt x="3693" y="2476"/>
                  </a:lnTo>
                  <a:lnTo>
                    <a:pt x="3724" y="2476"/>
                  </a:lnTo>
                </a:path>
              </a:pathLst>
            </a:custGeom>
            <a:noFill/>
            <a:ln w="22225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58" name="Line 708">
              <a:extLst>
                <a:ext uri="{FF2B5EF4-FFF2-40B4-BE49-F238E27FC236}">
                  <a16:creationId xmlns:a16="http://schemas.microsoft.com/office/drawing/2014/main" id="{D39C4C28-46FB-EF46-B095-D1CB6C4FA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004" y="929862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59" name="Line 709">
              <a:extLst>
                <a:ext uri="{FF2B5EF4-FFF2-40B4-BE49-F238E27FC236}">
                  <a16:creationId xmlns:a16="http://schemas.microsoft.com/office/drawing/2014/main" id="{A72DE56E-8612-DE49-AFE7-D48E4BD46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2644" y="908478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60" name="Line 710">
              <a:extLst>
                <a:ext uri="{FF2B5EF4-FFF2-40B4-BE49-F238E27FC236}">
                  <a16:creationId xmlns:a16="http://schemas.microsoft.com/office/drawing/2014/main" id="{6D1DE6DD-7438-624A-B3B6-972A533FD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004" y="929862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61" name="Line 711">
              <a:extLst>
                <a:ext uri="{FF2B5EF4-FFF2-40B4-BE49-F238E27FC236}">
                  <a16:creationId xmlns:a16="http://schemas.microsoft.com/office/drawing/2014/main" id="{B0D89F71-3DE6-044F-9C3F-5DD37B51F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2644" y="908478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62" name="Line 712">
              <a:extLst>
                <a:ext uri="{FF2B5EF4-FFF2-40B4-BE49-F238E27FC236}">
                  <a16:creationId xmlns:a16="http://schemas.microsoft.com/office/drawing/2014/main" id="{9C110905-648A-9A40-A0DC-C464DB46C5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004" y="929862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63" name="Line 713">
              <a:extLst>
                <a:ext uri="{FF2B5EF4-FFF2-40B4-BE49-F238E27FC236}">
                  <a16:creationId xmlns:a16="http://schemas.microsoft.com/office/drawing/2014/main" id="{4CEDF6D7-CC4B-D34A-A7F1-6034C35B8A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2644" y="908478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64" name="Line 714">
              <a:extLst>
                <a:ext uri="{FF2B5EF4-FFF2-40B4-BE49-F238E27FC236}">
                  <a16:creationId xmlns:a16="http://schemas.microsoft.com/office/drawing/2014/main" id="{8C7A120F-4FB7-7E48-BE57-D48B15F74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004" y="929862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65" name="Line 715">
              <a:extLst>
                <a:ext uri="{FF2B5EF4-FFF2-40B4-BE49-F238E27FC236}">
                  <a16:creationId xmlns:a16="http://schemas.microsoft.com/office/drawing/2014/main" id="{5D78522F-6D4A-9647-8C3D-FF6D65F05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2644" y="908478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66" name="Line 716">
              <a:extLst>
                <a:ext uri="{FF2B5EF4-FFF2-40B4-BE49-F238E27FC236}">
                  <a16:creationId xmlns:a16="http://schemas.microsoft.com/office/drawing/2014/main" id="{A4E4EA1D-4B99-024B-960F-4E54BED96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004" y="929862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67" name="Line 717">
              <a:extLst>
                <a:ext uri="{FF2B5EF4-FFF2-40B4-BE49-F238E27FC236}">
                  <a16:creationId xmlns:a16="http://schemas.microsoft.com/office/drawing/2014/main" id="{0D2F8D57-5B05-DA4F-AB60-C8E64B974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2644" y="908478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68" name="Line 718">
              <a:extLst>
                <a:ext uri="{FF2B5EF4-FFF2-40B4-BE49-F238E27FC236}">
                  <a16:creationId xmlns:a16="http://schemas.microsoft.com/office/drawing/2014/main" id="{3102810D-D8C9-5146-AD36-C162832A1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004" y="929862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69" name="Line 719">
              <a:extLst>
                <a:ext uri="{FF2B5EF4-FFF2-40B4-BE49-F238E27FC236}">
                  <a16:creationId xmlns:a16="http://schemas.microsoft.com/office/drawing/2014/main" id="{86588AE2-BA77-C345-A518-4A7A74218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2644" y="908478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70" name="Line 720">
              <a:extLst>
                <a:ext uri="{FF2B5EF4-FFF2-40B4-BE49-F238E27FC236}">
                  <a16:creationId xmlns:a16="http://schemas.microsoft.com/office/drawing/2014/main" id="{864E9970-49D3-2244-ACDE-E62309C30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004" y="929862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71" name="Line 721">
              <a:extLst>
                <a:ext uri="{FF2B5EF4-FFF2-40B4-BE49-F238E27FC236}">
                  <a16:creationId xmlns:a16="http://schemas.microsoft.com/office/drawing/2014/main" id="{66C409EC-27D0-6947-A7B6-EC633E744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2644" y="908478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72" name="Line 722">
              <a:extLst>
                <a:ext uri="{FF2B5EF4-FFF2-40B4-BE49-F238E27FC236}">
                  <a16:creationId xmlns:a16="http://schemas.microsoft.com/office/drawing/2014/main" id="{45B888DF-89AD-614D-88E0-6DD315786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004" y="929862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73" name="Line 723">
              <a:extLst>
                <a:ext uri="{FF2B5EF4-FFF2-40B4-BE49-F238E27FC236}">
                  <a16:creationId xmlns:a16="http://schemas.microsoft.com/office/drawing/2014/main" id="{719B239A-EF69-6743-8AC2-DCFEAE2A1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2644" y="908478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74" name="Line 724">
              <a:extLst>
                <a:ext uri="{FF2B5EF4-FFF2-40B4-BE49-F238E27FC236}">
                  <a16:creationId xmlns:a16="http://schemas.microsoft.com/office/drawing/2014/main" id="{F5C4C475-5C72-6B48-9313-C8D79F413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9862" y="992234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75" name="Line 725">
              <a:extLst>
                <a:ext uri="{FF2B5EF4-FFF2-40B4-BE49-F238E27FC236}">
                  <a16:creationId xmlns:a16="http://schemas.microsoft.com/office/drawing/2014/main" id="{EE16EC6A-7DDF-2D4F-BCB3-1967E893D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9503" y="974414"/>
              <a:ext cx="0" cy="37422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76" name="Line 726">
              <a:extLst>
                <a:ext uri="{FF2B5EF4-FFF2-40B4-BE49-F238E27FC236}">
                  <a16:creationId xmlns:a16="http://schemas.microsoft.com/office/drawing/2014/main" id="{ED741497-FF00-A24D-A6AB-5F084AB01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8331" y="999362"/>
              <a:ext cx="52929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77" name="Line 727">
              <a:extLst>
                <a:ext uri="{FF2B5EF4-FFF2-40B4-BE49-F238E27FC236}">
                  <a16:creationId xmlns:a16="http://schemas.microsoft.com/office/drawing/2014/main" id="{ACCAB566-F79E-6D44-B650-F8C2B7D9A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620" y="977978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78" name="Line 728">
              <a:extLst>
                <a:ext uri="{FF2B5EF4-FFF2-40B4-BE49-F238E27FC236}">
                  <a16:creationId xmlns:a16="http://schemas.microsoft.com/office/drawing/2014/main" id="{A89E1AB2-DF57-D945-A65F-793FD8BB4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0088" y="1054604"/>
              <a:ext cx="5293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79" name="Line 729">
              <a:extLst>
                <a:ext uri="{FF2B5EF4-FFF2-40B4-BE49-F238E27FC236}">
                  <a16:creationId xmlns:a16="http://schemas.microsoft.com/office/drawing/2014/main" id="{C15F8B6C-A97E-D64A-92C2-B520ACA24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7612" y="1035003"/>
              <a:ext cx="0" cy="40986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80" name="Line 730">
              <a:extLst>
                <a:ext uri="{FF2B5EF4-FFF2-40B4-BE49-F238E27FC236}">
                  <a16:creationId xmlns:a16="http://schemas.microsoft.com/office/drawing/2014/main" id="{3DB8725A-D3E7-5441-9D3A-A8B900B4F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0088" y="1054604"/>
              <a:ext cx="5293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81" name="Line 731">
              <a:extLst>
                <a:ext uri="{FF2B5EF4-FFF2-40B4-BE49-F238E27FC236}">
                  <a16:creationId xmlns:a16="http://schemas.microsoft.com/office/drawing/2014/main" id="{A062541A-81F0-7843-AB46-0721DED56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7612" y="1035003"/>
              <a:ext cx="0" cy="40986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82" name="Line 732">
              <a:extLst>
                <a:ext uri="{FF2B5EF4-FFF2-40B4-BE49-F238E27FC236}">
                  <a16:creationId xmlns:a16="http://schemas.microsoft.com/office/drawing/2014/main" id="{E9432FF1-C65D-6643-BDD5-36A91EC7F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0088" y="1054604"/>
              <a:ext cx="5293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83" name="Line 733">
              <a:extLst>
                <a:ext uri="{FF2B5EF4-FFF2-40B4-BE49-F238E27FC236}">
                  <a16:creationId xmlns:a16="http://schemas.microsoft.com/office/drawing/2014/main" id="{4AE1C215-A8F5-9746-B410-7B7F2222A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7612" y="1035003"/>
              <a:ext cx="0" cy="40986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84" name="Line 734">
              <a:extLst>
                <a:ext uri="{FF2B5EF4-FFF2-40B4-BE49-F238E27FC236}">
                  <a16:creationId xmlns:a16="http://schemas.microsoft.com/office/drawing/2014/main" id="{804211D3-D8D4-BF43-9AE3-CC519007E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0675" y="1109848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85" name="Line 735">
              <a:extLst>
                <a:ext uri="{FF2B5EF4-FFF2-40B4-BE49-F238E27FC236}">
                  <a16:creationId xmlns:a16="http://schemas.microsoft.com/office/drawing/2014/main" id="{4D514F48-87E6-8747-8663-EA862DEA0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198" y="1088464"/>
              <a:ext cx="0" cy="37422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86" name="Line 736">
              <a:extLst>
                <a:ext uri="{FF2B5EF4-FFF2-40B4-BE49-F238E27FC236}">
                  <a16:creationId xmlns:a16="http://schemas.microsoft.com/office/drawing/2014/main" id="{C96A196A-616D-A347-A9E7-4CADCE2CC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7026" y="1133014"/>
              <a:ext cx="57165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87" name="Line 737">
              <a:extLst>
                <a:ext uri="{FF2B5EF4-FFF2-40B4-BE49-F238E27FC236}">
                  <a16:creationId xmlns:a16="http://schemas.microsoft.com/office/drawing/2014/main" id="{D623D950-8D07-354B-B901-79CBB4524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4550" y="1111629"/>
              <a:ext cx="0" cy="37423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88" name="Line 738">
              <a:extLst>
                <a:ext uri="{FF2B5EF4-FFF2-40B4-BE49-F238E27FC236}">
                  <a16:creationId xmlns:a16="http://schemas.microsoft.com/office/drawing/2014/main" id="{8D004A40-AAB1-C647-ADFA-769F14933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198" y="1250628"/>
              <a:ext cx="5293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89" name="Line 739">
              <a:extLst>
                <a:ext uri="{FF2B5EF4-FFF2-40B4-BE49-F238E27FC236}">
                  <a16:creationId xmlns:a16="http://schemas.microsoft.com/office/drawing/2014/main" id="{2D0438DE-5888-B548-B6C6-44C0ADAC5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7838" y="1234590"/>
              <a:ext cx="0" cy="37422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90" name="Line 740">
              <a:extLst>
                <a:ext uri="{FF2B5EF4-FFF2-40B4-BE49-F238E27FC236}">
                  <a16:creationId xmlns:a16="http://schemas.microsoft.com/office/drawing/2014/main" id="{0533F882-82A9-9C45-BF64-A8408467F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4550" y="1270231"/>
              <a:ext cx="55047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91" name="Line 741">
              <a:extLst>
                <a:ext uri="{FF2B5EF4-FFF2-40B4-BE49-F238E27FC236}">
                  <a16:creationId xmlns:a16="http://schemas.microsoft.com/office/drawing/2014/main" id="{4AC60566-14D8-7440-B157-FD19AD4CD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9956" y="1248847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92" name="Line 742">
              <a:extLst>
                <a:ext uri="{FF2B5EF4-FFF2-40B4-BE49-F238E27FC236}">
                  <a16:creationId xmlns:a16="http://schemas.microsoft.com/office/drawing/2014/main" id="{EDB3E7E0-C582-4C4E-98A2-3443EBDED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3604" y="1293397"/>
              <a:ext cx="57165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93" name="Line 743">
              <a:extLst>
                <a:ext uri="{FF2B5EF4-FFF2-40B4-BE49-F238E27FC236}">
                  <a16:creationId xmlns:a16="http://schemas.microsoft.com/office/drawing/2014/main" id="{2BF0AFE5-AFE0-F34E-9E68-BA4571B62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1128" y="1277359"/>
              <a:ext cx="0" cy="37422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94" name="Line 744">
              <a:extLst>
                <a:ext uri="{FF2B5EF4-FFF2-40B4-BE49-F238E27FC236}">
                  <a16:creationId xmlns:a16="http://schemas.microsoft.com/office/drawing/2014/main" id="{3E45CD1E-8E3F-424B-972F-8DC50A9FA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9104" y="1382498"/>
              <a:ext cx="57165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95" name="Line 745">
              <a:extLst>
                <a:ext uri="{FF2B5EF4-FFF2-40B4-BE49-F238E27FC236}">
                  <a16:creationId xmlns:a16="http://schemas.microsoft.com/office/drawing/2014/main" id="{ADA413AF-DB44-8849-BDEE-0CAEF290A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628" y="1362897"/>
              <a:ext cx="0" cy="40986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96" name="Line 746">
              <a:extLst>
                <a:ext uri="{FF2B5EF4-FFF2-40B4-BE49-F238E27FC236}">
                  <a16:creationId xmlns:a16="http://schemas.microsoft.com/office/drawing/2014/main" id="{02F37B76-5B74-8D4A-BD2E-F132BB16A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2846" y="1412793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97" name="Line 747">
              <a:extLst>
                <a:ext uri="{FF2B5EF4-FFF2-40B4-BE49-F238E27FC236}">
                  <a16:creationId xmlns:a16="http://schemas.microsoft.com/office/drawing/2014/main" id="{B751333C-7DC6-5A4B-A1C2-6490709ED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369" y="1393191"/>
              <a:ext cx="0" cy="37423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98" name="Line 748">
              <a:extLst>
                <a:ext uri="{FF2B5EF4-FFF2-40B4-BE49-F238E27FC236}">
                  <a16:creationId xmlns:a16="http://schemas.microsoft.com/office/drawing/2014/main" id="{321D6A47-76BF-1E42-A54C-FB64F4A86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9424" y="1441306"/>
              <a:ext cx="55047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799" name="Line 749">
              <a:extLst>
                <a:ext uri="{FF2B5EF4-FFF2-40B4-BE49-F238E27FC236}">
                  <a16:creationId xmlns:a16="http://schemas.microsoft.com/office/drawing/2014/main" id="{809715A5-0489-0C49-83A6-117D72D06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6947" y="1419922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00" name="Line 750">
              <a:extLst>
                <a:ext uri="{FF2B5EF4-FFF2-40B4-BE49-F238E27FC236}">
                  <a16:creationId xmlns:a16="http://schemas.microsoft.com/office/drawing/2014/main" id="{47565046-70D1-7046-A0B3-812C24016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9424" y="1441306"/>
              <a:ext cx="55047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01" name="Line 751">
              <a:extLst>
                <a:ext uri="{FF2B5EF4-FFF2-40B4-BE49-F238E27FC236}">
                  <a16:creationId xmlns:a16="http://schemas.microsoft.com/office/drawing/2014/main" id="{F7B14C16-A132-9048-A87C-B101D11B1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6947" y="1419922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02" name="Line 752">
              <a:extLst>
                <a:ext uri="{FF2B5EF4-FFF2-40B4-BE49-F238E27FC236}">
                  <a16:creationId xmlns:a16="http://schemas.microsoft.com/office/drawing/2014/main" id="{EC3DB61C-ED3A-6E46-923F-CDBC89DDF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5775" y="1448434"/>
              <a:ext cx="57165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03" name="Line 753">
              <a:extLst>
                <a:ext uri="{FF2B5EF4-FFF2-40B4-BE49-F238E27FC236}">
                  <a16:creationId xmlns:a16="http://schemas.microsoft.com/office/drawing/2014/main" id="{A1F97B59-3F8C-A14E-911A-13DC071D9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5416" y="1427050"/>
              <a:ext cx="0" cy="40986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04" name="Line 754">
              <a:extLst>
                <a:ext uri="{FF2B5EF4-FFF2-40B4-BE49-F238E27FC236}">
                  <a16:creationId xmlns:a16="http://schemas.microsoft.com/office/drawing/2014/main" id="{0A3D8E9D-3474-E34B-A250-6016E5656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596" y="1460908"/>
              <a:ext cx="52929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05" name="Line 755">
              <a:extLst>
                <a:ext uri="{FF2B5EF4-FFF2-40B4-BE49-F238E27FC236}">
                  <a16:creationId xmlns:a16="http://schemas.microsoft.com/office/drawing/2014/main" id="{D93030C0-776A-4E45-854D-79D650670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119" y="1439523"/>
              <a:ext cx="0" cy="4098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06" name="Line 756">
              <a:extLst>
                <a:ext uri="{FF2B5EF4-FFF2-40B4-BE49-F238E27FC236}">
                  <a16:creationId xmlns:a16="http://schemas.microsoft.com/office/drawing/2014/main" id="{81648362-14CC-C44D-AFE6-00B53022A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6947" y="1460908"/>
              <a:ext cx="5293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07" name="Line 757">
              <a:extLst>
                <a:ext uri="{FF2B5EF4-FFF2-40B4-BE49-F238E27FC236}">
                  <a16:creationId xmlns:a16="http://schemas.microsoft.com/office/drawing/2014/main" id="{DEC4BB8C-38B9-E148-88CA-2B27E0CF5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353" y="1439523"/>
              <a:ext cx="0" cy="4098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08" name="Line 758">
              <a:extLst>
                <a:ext uri="{FF2B5EF4-FFF2-40B4-BE49-F238E27FC236}">
                  <a16:creationId xmlns:a16="http://schemas.microsoft.com/office/drawing/2014/main" id="{AC641AB2-9B0F-8B44-8A3E-43DC37964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002" y="1473383"/>
              <a:ext cx="55047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09" name="Line 759">
              <a:extLst>
                <a:ext uri="{FF2B5EF4-FFF2-40B4-BE49-F238E27FC236}">
                  <a16:creationId xmlns:a16="http://schemas.microsoft.com/office/drawing/2014/main" id="{E88A956D-E0F5-7340-96D8-9BA2294D1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3525" y="1451998"/>
              <a:ext cx="0" cy="39205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10" name="Line 760">
              <a:extLst>
                <a:ext uri="{FF2B5EF4-FFF2-40B4-BE49-F238E27FC236}">
                  <a16:creationId xmlns:a16="http://schemas.microsoft.com/office/drawing/2014/main" id="{DDB760C8-E83E-D64A-8FFB-C68B8B584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002" y="1473383"/>
              <a:ext cx="55047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11" name="Line 761">
              <a:extLst>
                <a:ext uri="{FF2B5EF4-FFF2-40B4-BE49-F238E27FC236}">
                  <a16:creationId xmlns:a16="http://schemas.microsoft.com/office/drawing/2014/main" id="{54838767-8D88-EF46-82A6-AFCD321D0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3525" y="1451998"/>
              <a:ext cx="0" cy="39205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12" name="Line 762">
              <a:extLst>
                <a:ext uri="{FF2B5EF4-FFF2-40B4-BE49-F238E27FC236}">
                  <a16:creationId xmlns:a16="http://schemas.microsoft.com/office/drawing/2014/main" id="{28AF0A95-72E0-1E4C-9191-374BC9588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002" y="1473383"/>
              <a:ext cx="55047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13" name="Line 763">
              <a:extLst>
                <a:ext uri="{FF2B5EF4-FFF2-40B4-BE49-F238E27FC236}">
                  <a16:creationId xmlns:a16="http://schemas.microsoft.com/office/drawing/2014/main" id="{E12B9FAD-2E10-BD4B-AF93-504DA8F90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3525" y="1451998"/>
              <a:ext cx="0" cy="39205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14" name="Line 764">
              <a:extLst>
                <a:ext uri="{FF2B5EF4-FFF2-40B4-BE49-F238E27FC236}">
                  <a16:creationId xmlns:a16="http://schemas.microsoft.com/office/drawing/2014/main" id="{7289F2B3-9C5D-3C4A-AC8C-FA31EDBB3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353" y="1476947"/>
              <a:ext cx="57165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15" name="Line 765">
              <a:extLst>
                <a:ext uri="{FF2B5EF4-FFF2-40B4-BE49-F238E27FC236}">
                  <a16:creationId xmlns:a16="http://schemas.microsoft.com/office/drawing/2014/main" id="{29952E8E-1489-1B4B-9BF7-0BC27934A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877" y="1459126"/>
              <a:ext cx="0" cy="39205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16" name="Line 766">
              <a:extLst>
                <a:ext uri="{FF2B5EF4-FFF2-40B4-BE49-F238E27FC236}">
                  <a16:creationId xmlns:a16="http://schemas.microsoft.com/office/drawing/2014/main" id="{C94E14BC-121D-B94D-AC74-14E881F1E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8705" y="1491203"/>
              <a:ext cx="52929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17" name="Line 767">
              <a:extLst>
                <a:ext uri="{FF2B5EF4-FFF2-40B4-BE49-F238E27FC236}">
                  <a16:creationId xmlns:a16="http://schemas.microsoft.com/office/drawing/2014/main" id="{0CFAB716-157D-BD4E-B07B-DDF99CFB7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6228" y="1471600"/>
              <a:ext cx="0" cy="40987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18" name="Line 768">
              <a:extLst>
                <a:ext uri="{FF2B5EF4-FFF2-40B4-BE49-F238E27FC236}">
                  <a16:creationId xmlns:a16="http://schemas.microsoft.com/office/drawing/2014/main" id="{1AA006D7-CD32-0B4B-8511-E3AB6EB06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5056" y="1503677"/>
              <a:ext cx="55047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19" name="Line 769">
              <a:extLst>
                <a:ext uri="{FF2B5EF4-FFF2-40B4-BE49-F238E27FC236}">
                  <a16:creationId xmlns:a16="http://schemas.microsoft.com/office/drawing/2014/main" id="{459647C6-46DE-474E-88AA-6E86C4BDC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0463" y="1484075"/>
              <a:ext cx="0" cy="37422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20" name="Line 770">
              <a:extLst>
                <a:ext uri="{FF2B5EF4-FFF2-40B4-BE49-F238E27FC236}">
                  <a16:creationId xmlns:a16="http://schemas.microsoft.com/office/drawing/2014/main" id="{FFFF8EAD-62E2-7843-8B3D-C9F9986A2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291" y="1509023"/>
              <a:ext cx="57165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21" name="Line 771">
              <a:extLst>
                <a:ext uri="{FF2B5EF4-FFF2-40B4-BE49-F238E27FC236}">
                  <a16:creationId xmlns:a16="http://schemas.microsoft.com/office/drawing/2014/main" id="{DBF182CF-C3A1-B949-AB90-9D1994F27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8931" y="1487639"/>
              <a:ext cx="0" cy="42769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22" name="Line 772">
              <a:extLst>
                <a:ext uri="{FF2B5EF4-FFF2-40B4-BE49-F238E27FC236}">
                  <a16:creationId xmlns:a16="http://schemas.microsoft.com/office/drawing/2014/main" id="{AD1D155F-8F93-B14C-959C-96A020435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4112" y="1521497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23" name="Line 773">
              <a:extLst>
                <a:ext uri="{FF2B5EF4-FFF2-40B4-BE49-F238E27FC236}">
                  <a16:creationId xmlns:a16="http://schemas.microsoft.com/office/drawing/2014/main" id="{8DE832B0-3506-9741-8B41-725D62DB8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634" y="1501895"/>
              <a:ext cx="0" cy="40986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24" name="Line 774">
              <a:extLst>
                <a:ext uri="{FF2B5EF4-FFF2-40B4-BE49-F238E27FC236}">
                  <a16:creationId xmlns:a16="http://schemas.microsoft.com/office/drawing/2014/main" id="{9D394DE8-8771-6744-B687-7E30797DF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8931" y="1535753"/>
              <a:ext cx="5293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25" name="Line 775">
              <a:extLst>
                <a:ext uri="{FF2B5EF4-FFF2-40B4-BE49-F238E27FC236}">
                  <a16:creationId xmlns:a16="http://schemas.microsoft.com/office/drawing/2014/main" id="{C32E6EB9-07F4-934C-9C0B-5C99782D0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221" y="1514369"/>
              <a:ext cx="0" cy="37423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26" name="Line 776">
              <a:extLst>
                <a:ext uri="{FF2B5EF4-FFF2-40B4-BE49-F238E27FC236}">
                  <a16:creationId xmlns:a16="http://schemas.microsoft.com/office/drawing/2014/main" id="{B9C1CF1F-7287-774E-BC7D-0E7EBC974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8931" y="1535753"/>
              <a:ext cx="52930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27" name="Line 777">
              <a:extLst>
                <a:ext uri="{FF2B5EF4-FFF2-40B4-BE49-F238E27FC236}">
                  <a16:creationId xmlns:a16="http://schemas.microsoft.com/office/drawing/2014/main" id="{21EA77F7-3650-C142-9FBE-A9B0319E4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221" y="1514369"/>
              <a:ext cx="0" cy="37423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28" name="Line 778">
              <a:extLst>
                <a:ext uri="{FF2B5EF4-FFF2-40B4-BE49-F238E27FC236}">
                  <a16:creationId xmlns:a16="http://schemas.microsoft.com/office/drawing/2014/main" id="{08D9F640-86CF-504F-845F-7C1694AA1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1275" y="1571394"/>
              <a:ext cx="57165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29" name="Line 779">
              <a:extLst>
                <a:ext uri="{FF2B5EF4-FFF2-40B4-BE49-F238E27FC236}">
                  <a16:creationId xmlns:a16="http://schemas.microsoft.com/office/drawing/2014/main" id="{0DC63014-801B-9B45-821F-B8B0B6F0C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799" y="1551792"/>
              <a:ext cx="0" cy="37422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30" name="Line 780">
              <a:extLst>
                <a:ext uri="{FF2B5EF4-FFF2-40B4-BE49-F238E27FC236}">
                  <a16:creationId xmlns:a16="http://schemas.microsoft.com/office/drawing/2014/main" id="{61EF9CD6-9115-4649-80E7-00C54C2E7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627" y="1576740"/>
              <a:ext cx="57163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31" name="Line 781">
              <a:extLst>
                <a:ext uri="{FF2B5EF4-FFF2-40B4-BE49-F238E27FC236}">
                  <a16:creationId xmlns:a16="http://schemas.microsoft.com/office/drawing/2014/main" id="{FA703FBE-634E-E048-9CFA-8A3E94791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5150" y="1558920"/>
              <a:ext cx="0" cy="39205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32" name="Line 782">
              <a:extLst>
                <a:ext uri="{FF2B5EF4-FFF2-40B4-BE49-F238E27FC236}">
                  <a16:creationId xmlns:a16="http://schemas.microsoft.com/office/drawing/2014/main" id="{927BFF62-D630-5E49-B27E-4DEB53345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462" y="1648022"/>
              <a:ext cx="57165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grpSp>
          <p:nvGrpSpPr>
            <p:cNvPr id="67816" name="Group 984">
              <a:extLst>
                <a:ext uri="{FF2B5EF4-FFF2-40B4-BE49-F238E27FC236}">
                  <a16:creationId xmlns:a16="http://schemas.microsoft.com/office/drawing/2014/main" id="{1005D640-5826-FE49-B8D5-B1E0176A4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338" y="903678"/>
              <a:ext cx="4512392" cy="2008131"/>
              <a:chOff x="1930" y="291"/>
              <a:chExt cx="4298" cy="2656"/>
            </a:xfrm>
          </p:grpSpPr>
          <p:sp>
            <p:nvSpPr>
              <p:cNvPr id="937" name="Line 784">
                <a:extLst>
                  <a:ext uri="{FF2B5EF4-FFF2-40B4-BE49-F238E27FC236}">
                    <a16:creationId xmlns:a16="http://schemas.microsoft.com/office/drawing/2014/main" id="{3BDF2734-3A85-4B4D-8D88-CC65FF7BE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4" y="1250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8" name="Line 785">
                <a:extLst>
                  <a:ext uri="{FF2B5EF4-FFF2-40B4-BE49-F238E27FC236}">
                    <a16:creationId xmlns:a16="http://schemas.microsoft.com/office/drawing/2014/main" id="{8D433F16-5DC8-424F-832D-1F3FFC4C8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5" y="127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9" name="Line 786">
                <a:extLst>
                  <a:ext uri="{FF2B5EF4-FFF2-40B4-BE49-F238E27FC236}">
                    <a16:creationId xmlns:a16="http://schemas.microsoft.com/office/drawing/2014/main" id="{A506CE16-5C0D-3641-9B1B-35F06A984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4" y="1250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0" name="Line 787">
                <a:extLst>
                  <a:ext uri="{FF2B5EF4-FFF2-40B4-BE49-F238E27FC236}">
                    <a16:creationId xmlns:a16="http://schemas.microsoft.com/office/drawing/2014/main" id="{485D46C1-9018-1841-8320-291CB27CD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5" y="127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1" name="Line 788">
                <a:extLst>
                  <a:ext uri="{FF2B5EF4-FFF2-40B4-BE49-F238E27FC236}">
                    <a16:creationId xmlns:a16="http://schemas.microsoft.com/office/drawing/2014/main" id="{6F83956D-7D3A-5744-9288-94AB425C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4" y="1250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" name="Line 789">
                <a:extLst>
                  <a:ext uri="{FF2B5EF4-FFF2-40B4-BE49-F238E27FC236}">
                    <a16:creationId xmlns:a16="http://schemas.microsoft.com/office/drawing/2014/main" id="{9F37D4B8-5DC8-0F49-907B-3B3034B63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0" y="1290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" name="Line 790">
                <a:extLst>
                  <a:ext uri="{FF2B5EF4-FFF2-40B4-BE49-F238E27FC236}">
                    <a16:creationId xmlns:a16="http://schemas.microsoft.com/office/drawing/2014/main" id="{9FCA6D4F-B556-CB43-8422-B6B3E1676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6" y="1261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4" name="Line 791">
                <a:extLst>
                  <a:ext uri="{FF2B5EF4-FFF2-40B4-BE49-F238E27FC236}">
                    <a16:creationId xmlns:a16="http://schemas.microsoft.com/office/drawing/2014/main" id="{890AF5DC-DBD2-2841-90C8-3FCD414DB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4" y="131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5" name="Line 792">
                <a:extLst>
                  <a:ext uri="{FF2B5EF4-FFF2-40B4-BE49-F238E27FC236}">
                    <a16:creationId xmlns:a16="http://schemas.microsoft.com/office/drawing/2014/main" id="{FCA00642-2C55-9041-9742-10EA59A5E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0" y="1290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6" name="Line 793">
                <a:extLst>
                  <a:ext uri="{FF2B5EF4-FFF2-40B4-BE49-F238E27FC236}">
                    <a16:creationId xmlns:a16="http://schemas.microsoft.com/office/drawing/2014/main" id="{735FAFA0-BBE2-744A-B71A-5CCF8503D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4" y="1358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7" name="Line 794">
                <a:extLst>
                  <a:ext uri="{FF2B5EF4-FFF2-40B4-BE49-F238E27FC236}">
                    <a16:creationId xmlns:a16="http://schemas.microsoft.com/office/drawing/2014/main" id="{721F67D6-F459-484C-9106-B9E7F81C0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0" y="1332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8" name="Line 795">
                <a:extLst>
                  <a:ext uri="{FF2B5EF4-FFF2-40B4-BE49-F238E27FC236}">
                    <a16:creationId xmlns:a16="http://schemas.microsoft.com/office/drawing/2014/main" id="{B54ADE20-7E21-F349-9860-07F52937D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4" y="1358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9" name="Line 796">
                <a:extLst>
                  <a:ext uri="{FF2B5EF4-FFF2-40B4-BE49-F238E27FC236}">
                    <a16:creationId xmlns:a16="http://schemas.microsoft.com/office/drawing/2014/main" id="{D25AB4E9-1535-7E44-9F39-2E5B63329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0" y="1332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0" name="Line 797">
                <a:extLst>
                  <a:ext uri="{FF2B5EF4-FFF2-40B4-BE49-F238E27FC236}">
                    <a16:creationId xmlns:a16="http://schemas.microsoft.com/office/drawing/2014/main" id="{1544A6EF-1DED-E049-A880-9CC7B90C82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2" y="1407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1" name="Line 798">
                <a:extLst>
                  <a:ext uri="{FF2B5EF4-FFF2-40B4-BE49-F238E27FC236}">
                    <a16:creationId xmlns:a16="http://schemas.microsoft.com/office/drawing/2014/main" id="{C0ABA9FE-872E-4F4D-8C02-A5C4FE541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1386"/>
                <a:ext cx="0" cy="4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2" name="Line 799">
                <a:extLst>
                  <a:ext uri="{FF2B5EF4-FFF2-40B4-BE49-F238E27FC236}">
                    <a16:creationId xmlns:a16="http://schemas.microsoft.com/office/drawing/2014/main" id="{8AD899C2-0EE2-504B-850B-FBA233F75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8" y="1407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3" name="Line 800">
                <a:extLst>
                  <a:ext uri="{FF2B5EF4-FFF2-40B4-BE49-F238E27FC236}">
                    <a16:creationId xmlns:a16="http://schemas.microsoft.com/office/drawing/2014/main" id="{A67CE2E5-D1B0-754F-9215-96E7C3A95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5" y="1386"/>
                <a:ext cx="0" cy="4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4" name="Line 801">
                <a:extLst>
                  <a:ext uri="{FF2B5EF4-FFF2-40B4-BE49-F238E27FC236}">
                    <a16:creationId xmlns:a16="http://schemas.microsoft.com/office/drawing/2014/main" id="{6AEE2FF7-4442-684F-8CEE-650EE8554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1" y="141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5" name="Line 802">
                <a:extLst>
                  <a:ext uri="{FF2B5EF4-FFF2-40B4-BE49-F238E27FC236}">
                    <a16:creationId xmlns:a16="http://schemas.microsoft.com/office/drawing/2014/main" id="{0FDDB45A-1C93-2645-9EFD-58FD25FF2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9" y="1391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6" name="Line 803">
                <a:extLst>
                  <a:ext uri="{FF2B5EF4-FFF2-40B4-BE49-F238E27FC236}">
                    <a16:creationId xmlns:a16="http://schemas.microsoft.com/office/drawing/2014/main" id="{7AEEDDC1-5EBA-D445-A6FA-9257E5D45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5" y="1436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7" name="Line 804">
                <a:extLst>
                  <a:ext uri="{FF2B5EF4-FFF2-40B4-BE49-F238E27FC236}">
                    <a16:creationId xmlns:a16="http://schemas.microsoft.com/office/drawing/2014/main" id="{248D2ED0-978A-7C4B-ADBF-E5F5ADB86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3" y="1407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8" name="Line 805">
                <a:extLst>
                  <a:ext uri="{FF2B5EF4-FFF2-40B4-BE49-F238E27FC236}">
                    <a16:creationId xmlns:a16="http://schemas.microsoft.com/office/drawing/2014/main" id="{9DC75902-C6F5-DA4B-840E-A7CFE9675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4" y="147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9" name="Line 806">
                <a:extLst>
                  <a:ext uri="{FF2B5EF4-FFF2-40B4-BE49-F238E27FC236}">
                    <a16:creationId xmlns:a16="http://schemas.microsoft.com/office/drawing/2014/main" id="{DB10A328-E701-3E4D-BA08-DD3F1EDF3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2" y="1448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0" name="Line 807">
                <a:extLst>
                  <a:ext uri="{FF2B5EF4-FFF2-40B4-BE49-F238E27FC236}">
                    <a16:creationId xmlns:a16="http://schemas.microsoft.com/office/drawing/2014/main" id="{9884F5CE-AC7A-1D49-8713-B4BEE99A9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7" y="149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1" name="Line 808">
                <a:extLst>
                  <a:ext uri="{FF2B5EF4-FFF2-40B4-BE49-F238E27FC236}">
                    <a16:creationId xmlns:a16="http://schemas.microsoft.com/office/drawing/2014/main" id="{512F7982-F7A6-EF40-82E1-F5AF1F336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9" y="1476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2" name="Line 809">
                <a:extLst>
                  <a:ext uri="{FF2B5EF4-FFF2-40B4-BE49-F238E27FC236}">
                    <a16:creationId xmlns:a16="http://schemas.microsoft.com/office/drawing/2014/main" id="{94EF8A5A-EB1D-BB41-A18D-7A5164124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3" y="1591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" name="Line 810">
                <a:extLst>
                  <a:ext uri="{FF2B5EF4-FFF2-40B4-BE49-F238E27FC236}">
                    <a16:creationId xmlns:a16="http://schemas.microsoft.com/office/drawing/2014/main" id="{40D17703-C47F-3C43-8DDF-07B2EB380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2" y="1563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4" name="Line 811">
                <a:extLst>
                  <a:ext uri="{FF2B5EF4-FFF2-40B4-BE49-F238E27FC236}">
                    <a16:creationId xmlns:a16="http://schemas.microsoft.com/office/drawing/2014/main" id="{D46D5EC9-369B-4B46-AF96-904DEAB43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8" y="1596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5" name="Line 812">
                <a:extLst>
                  <a:ext uri="{FF2B5EF4-FFF2-40B4-BE49-F238E27FC236}">
                    <a16:creationId xmlns:a16="http://schemas.microsoft.com/office/drawing/2014/main" id="{AF0659D2-34ED-DC46-B2A0-7C59383AD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1572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6" name="Line 813">
                <a:extLst>
                  <a:ext uri="{FF2B5EF4-FFF2-40B4-BE49-F238E27FC236}">
                    <a16:creationId xmlns:a16="http://schemas.microsoft.com/office/drawing/2014/main" id="{8586E551-CC8E-5C40-88B5-208B46228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2" y="1660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7" name="Line 814">
                <a:extLst>
                  <a:ext uri="{FF2B5EF4-FFF2-40B4-BE49-F238E27FC236}">
                    <a16:creationId xmlns:a16="http://schemas.microsoft.com/office/drawing/2014/main" id="{76C9006B-75A2-1244-9D5F-8AE748426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8" y="1631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8" name="Line 815">
                <a:extLst>
                  <a:ext uri="{FF2B5EF4-FFF2-40B4-BE49-F238E27FC236}">
                    <a16:creationId xmlns:a16="http://schemas.microsoft.com/office/drawing/2014/main" id="{FA79EE38-1CC5-E841-BC58-12D3C07A8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8" y="1688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9" name="Line 816">
                <a:extLst>
                  <a:ext uri="{FF2B5EF4-FFF2-40B4-BE49-F238E27FC236}">
                    <a16:creationId xmlns:a16="http://schemas.microsoft.com/office/drawing/2014/main" id="{158055E7-1236-534B-BA13-966D239C1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1660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" name="Line 817">
                <a:extLst>
                  <a:ext uri="{FF2B5EF4-FFF2-40B4-BE49-F238E27FC236}">
                    <a16:creationId xmlns:a16="http://schemas.microsoft.com/office/drawing/2014/main" id="{BB13F395-4B6A-314E-B5F1-EBC0693EF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6" y="1700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1" name="Line 818">
                <a:extLst>
                  <a:ext uri="{FF2B5EF4-FFF2-40B4-BE49-F238E27FC236}">
                    <a16:creationId xmlns:a16="http://schemas.microsoft.com/office/drawing/2014/main" id="{803C9CDB-64A0-2847-B695-E07CED18C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2" y="1671"/>
                <a:ext cx="0" cy="4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2" name="Line 819">
                <a:extLst>
                  <a:ext uri="{FF2B5EF4-FFF2-40B4-BE49-F238E27FC236}">
                    <a16:creationId xmlns:a16="http://schemas.microsoft.com/office/drawing/2014/main" id="{FE6A634B-B78B-884E-97FE-699D49F0B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0" y="17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3" name="Line 820">
                <a:extLst>
                  <a:ext uri="{FF2B5EF4-FFF2-40B4-BE49-F238E27FC236}">
                    <a16:creationId xmlns:a16="http://schemas.microsoft.com/office/drawing/2014/main" id="{0B280C76-03CC-A241-AF9A-2A5510186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7" y="1773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4" name="Line 821">
                <a:extLst>
                  <a:ext uri="{FF2B5EF4-FFF2-40B4-BE49-F238E27FC236}">
                    <a16:creationId xmlns:a16="http://schemas.microsoft.com/office/drawing/2014/main" id="{18DD339F-4983-8D41-AD08-639EB3E02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7" y="183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5" name="Line 822">
                <a:extLst>
                  <a:ext uri="{FF2B5EF4-FFF2-40B4-BE49-F238E27FC236}">
                    <a16:creationId xmlns:a16="http://schemas.microsoft.com/office/drawing/2014/main" id="{DC58611F-715E-534E-B3FA-90CB0799B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3" y="1811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6" name="Line 823">
                <a:extLst>
                  <a:ext uri="{FF2B5EF4-FFF2-40B4-BE49-F238E27FC236}">
                    <a16:creationId xmlns:a16="http://schemas.microsoft.com/office/drawing/2014/main" id="{342E09E5-89A1-2345-9331-A5D2C8E2A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1" y="183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7" name="Line 824">
                <a:extLst>
                  <a:ext uri="{FF2B5EF4-FFF2-40B4-BE49-F238E27FC236}">
                    <a16:creationId xmlns:a16="http://schemas.microsoft.com/office/drawing/2014/main" id="{D5C46263-C6AC-9F4E-9E30-71DFE0387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7" y="1811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8" name="Line 825">
                <a:extLst>
                  <a:ext uri="{FF2B5EF4-FFF2-40B4-BE49-F238E27FC236}">
                    <a16:creationId xmlns:a16="http://schemas.microsoft.com/office/drawing/2014/main" id="{160EB6D9-BD0B-EC43-8D33-2AD6A4E1F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1" y="183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9" name="Line 826">
                <a:extLst>
                  <a:ext uri="{FF2B5EF4-FFF2-40B4-BE49-F238E27FC236}">
                    <a16:creationId xmlns:a16="http://schemas.microsoft.com/office/drawing/2014/main" id="{D29E984B-582C-3743-ADF1-E18C96F7C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7" y="1811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0" name="Line 827">
                <a:extLst>
                  <a:ext uri="{FF2B5EF4-FFF2-40B4-BE49-F238E27FC236}">
                    <a16:creationId xmlns:a16="http://schemas.microsoft.com/office/drawing/2014/main" id="{BC2A95D4-8740-714E-BD40-0CB8BF0DA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5" y="183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1" name="Line 828">
                <a:extLst>
                  <a:ext uri="{FF2B5EF4-FFF2-40B4-BE49-F238E27FC236}">
                    <a16:creationId xmlns:a16="http://schemas.microsoft.com/office/drawing/2014/main" id="{113BA4A4-E0A2-3842-9D5E-A44E10545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7" y="1811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2" name="Line 829">
                <a:extLst>
                  <a:ext uri="{FF2B5EF4-FFF2-40B4-BE49-F238E27FC236}">
                    <a16:creationId xmlns:a16="http://schemas.microsoft.com/office/drawing/2014/main" id="{620CB7A2-C267-0C4E-B8A2-0FC052175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5" y="183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3" name="Line 830">
                <a:extLst>
                  <a:ext uri="{FF2B5EF4-FFF2-40B4-BE49-F238E27FC236}">
                    <a16:creationId xmlns:a16="http://schemas.microsoft.com/office/drawing/2014/main" id="{C4AA0B60-C63C-5D48-827A-116542B02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7" y="1811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4" name="Line 831">
                <a:extLst>
                  <a:ext uri="{FF2B5EF4-FFF2-40B4-BE49-F238E27FC236}">
                    <a16:creationId xmlns:a16="http://schemas.microsoft.com/office/drawing/2014/main" id="{ECF02EE7-A8B4-864E-8153-5AF51A612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1" y="183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5" name="Line 832">
                <a:extLst>
                  <a:ext uri="{FF2B5EF4-FFF2-40B4-BE49-F238E27FC236}">
                    <a16:creationId xmlns:a16="http://schemas.microsoft.com/office/drawing/2014/main" id="{AF9A1331-E5B0-624B-880C-BA87391FA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0" y="1811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6" name="Line 833">
                <a:extLst>
                  <a:ext uri="{FF2B5EF4-FFF2-40B4-BE49-F238E27FC236}">
                    <a16:creationId xmlns:a16="http://schemas.microsoft.com/office/drawing/2014/main" id="{3BEBC2FF-CF68-CB47-837A-EFA8DB618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4" y="1874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7" name="Line 834">
                <a:extLst>
                  <a:ext uri="{FF2B5EF4-FFF2-40B4-BE49-F238E27FC236}">
                    <a16:creationId xmlns:a16="http://schemas.microsoft.com/office/drawing/2014/main" id="{D49A1FA7-2030-754C-A337-F4CF226D2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1" y="1848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8" name="Line 835">
                <a:extLst>
                  <a:ext uri="{FF2B5EF4-FFF2-40B4-BE49-F238E27FC236}">
                    <a16:creationId xmlns:a16="http://schemas.microsoft.com/office/drawing/2014/main" id="{560400EE-9A8E-DD45-B0D4-C041F1A13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3" y="1943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9" name="Line 836">
                <a:extLst>
                  <a:ext uri="{FF2B5EF4-FFF2-40B4-BE49-F238E27FC236}">
                    <a16:creationId xmlns:a16="http://schemas.microsoft.com/office/drawing/2014/main" id="{F9F41269-75E8-D94B-8FA9-99329E35B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9" y="1917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0" name="Line 837">
                <a:extLst>
                  <a:ext uri="{FF2B5EF4-FFF2-40B4-BE49-F238E27FC236}">
                    <a16:creationId xmlns:a16="http://schemas.microsoft.com/office/drawing/2014/main" id="{97861EF8-F4A5-AB43-B5FD-2882EF262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" y="1964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1" name="Line 838">
                <a:extLst>
                  <a:ext uri="{FF2B5EF4-FFF2-40B4-BE49-F238E27FC236}">
                    <a16:creationId xmlns:a16="http://schemas.microsoft.com/office/drawing/2014/main" id="{1A67D129-5153-FC4F-9A4C-F8724B250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1935"/>
                <a:ext cx="0" cy="4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2" name="Line 839">
                <a:extLst>
                  <a:ext uri="{FF2B5EF4-FFF2-40B4-BE49-F238E27FC236}">
                    <a16:creationId xmlns:a16="http://schemas.microsoft.com/office/drawing/2014/main" id="{5677B99F-3B61-1B4F-98C1-B93C6BB70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8" y="214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3" name="Line 840">
                <a:extLst>
                  <a:ext uri="{FF2B5EF4-FFF2-40B4-BE49-F238E27FC236}">
                    <a16:creationId xmlns:a16="http://schemas.microsoft.com/office/drawing/2014/main" id="{3F8AD1A0-9965-F948-9409-412B03C33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5" y="2112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4" name="Line 841">
                <a:extLst>
                  <a:ext uri="{FF2B5EF4-FFF2-40B4-BE49-F238E27FC236}">
                    <a16:creationId xmlns:a16="http://schemas.microsoft.com/office/drawing/2014/main" id="{DDAF8142-3A0B-FE4F-9ADC-E493DB6A5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8" y="214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5" name="Line 842">
                <a:extLst>
                  <a:ext uri="{FF2B5EF4-FFF2-40B4-BE49-F238E27FC236}">
                    <a16:creationId xmlns:a16="http://schemas.microsoft.com/office/drawing/2014/main" id="{2F22A9F9-4863-564B-996E-8E62CD74C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5" y="2112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6" name="Line 843">
                <a:extLst>
                  <a:ext uri="{FF2B5EF4-FFF2-40B4-BE49-F238E27FC236}">
                    <a16:creationId xmlns:a16="http://schemas.microsoft.com/office/drawing/2014/main" id="{911218B3-DC1F-9044-BC37-2BE04F46F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4" y="215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7" name="Line 844">
                <a:extLst>
                  <a:ext uri="{FF2B5EF4-FFF2-40B4-BE49-F238E27FC236}">
                    <a16:creationId xmlns:a16="http://schemas.microsoft.com/office/drawing/2014/main" id="{E587D30C-A172-1042-B810-467A28219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9" y="2131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8" name="Line 845">
                <a:extLst>
                  <a:ext uri="{FF2B5EF4-FFF2-40B4-BE49-F238E27FC236}">
                    <a16:creationId xmlns:a16="http://schemas.microsoft.com/office/drawing/2014/main" id="{6FA331B0-A749-7E47-ACCB-7B3C9CF23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4" y="215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9" name="Line 846">
                <a:extLst>
                  <a:ext uri="{FF2B5EF4-FFF2-40B4-BE49-F238E27FC236}">
                    <a16:creationId xmlns:a16="http://schemas.microsoft.com/office/drawing/2014/main" id="{18FEE992-3CC5-7545-B6D5-2E9D42CD4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9" y="2131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0" name="Line 847">
                <a:extLst>
                  <a:ext uri="{FF2B5EF4-FFF2-40B4-BE49-F238E27FC236}">
                    <a16:creationId xmlns:a16="http://schemas.microsoft.com/office/drawing/2014/main" id="{5ADB08C4-15CD-524F-AB90-717D070F0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" y="2178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1" name="Line 848">
                <a:extLst>
                  <a:ext uri="{FF2B5EF4-FFF2-40B4-BE49-F238E27FC236}">
                    <a16:creationId xmlns:a16="http://schemas.microsoft.com/office/drawing/2014/main" id="{5D59F13F-67EE-724D-9744-0847B46A6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9" y="2155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2" name="Line 849">
                <a:extLst>
                  <a:ext uri="{FF2B5EF4-FFF2-40B4-BE49-F238E27FC236}">
                    <a16:creationId xmlns:a16="http://schemas.microsoft.com/office/drawing/2014/main" id="{80D0735F-D9D0-2A41-B539-7ABC3DF58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9" y="2202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" name="Line 850">
                <a:extLst>
                  <a:ext uri="{FF2B5EF4-FFF2-40B4-BE49-F238E27FC236}">
                    <a16:creationId xmlns:a16="http://schemas.microsoft.com/office/drawing/2014/main" id="{C0B1C559-5DBF-7042-8214-065A515C3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7" y="2173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4" name="Line 851">
                <a:extLst>
                  <a:ext uri="{FF2B5EF4-FFF2-40B4-BE49-F238E27FC236}">
                    <a16:creationId xmlns:a16="http://schemas.microsoft.com/office/drawing/2014/main" id="{59B83A95-AC13-DB45-B8AA-14FA5CDC2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9" y="2202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5" name="Line 852">
                <a:extLst>
                  <a:ext uri="{FF2B5EF4-FFF2-40B4-BE49-F238E27FC236}">
                    <a16:creationId xmlns:a16="http://schemas.microsoft.com/office/drawing/2014/main" id="{4830F475-9CEE-EE47-B132-EBFF3B269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7" y="2173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6" name="Line 853">
                <a:extLst>
                  <a:ext uri="{FF2B5EF4-FFF2-40B4-BE49-F238E27FC236}">
                    <a16:creationId xmlns:a16="http://schemas.microsoft.com/office/drawing/2014/main" id="{0D262ACB-9621-FF4F-8BAE-514F5A0B1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3" y="222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7" name="Line 854">
                <a:extLst>
                  <a:ext uri="{FF2B5EF4-FFF2-40B4-BE49-F238E27FC236}">
                    <a16:creationId xmlns:a16="http://schemas.microsoft.com/office/drawing/2014/main" id="{B5100DE3-92EA-E743-8F43-7F971B9D4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9" y="2195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" name="Line 855">
                <a:extLst>
                  <a:ext uri="{FF2B5EF4-FFF2-40B4-BE49-F238E27FC236}">
                    <a16:creationId xmlns:a16="http://schemas.microsoft.com/office/drawing/2014/main" id="{D3E3EC3E-C775-414F-A05F-24DC98F89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9" y="2235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9" name="Line 856">
                <a:extLst>
                  <a:ext uri="{FF2B5EF4-FFF2-40B4-BE49-F238E27FC236}">
                    <a16:creationId xmlns:a16="http://schemas.microsoft.com/office/drawing/2014/main" id="{A5BF4114-B1C3-AD4C-BB09-AF9A33E08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8" y="2206"/>
                <a:ext cx="0" cy="4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0" name="Line 857">
                <a:extLst>
                  <a:ext uri="{FF2B5EF4-FFF2-40B4-BE49-F238E27FC236}">
                    <a16:creationId xmlns:a16="http://schemas.microsoft.com/office/drawing/2014/main" id="{FD6C11F0-EA93-6943-BF9D-1A6624A32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3" y="2272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1" name="Line 858">
                <a:extLst>
                  <a:ext uri="{FF2B5EF4-FFF2-40B4-BE49-F238E27FC236}">
                    <a16:creationId xmlns:a16="http://schemas.microsoft.com/office/drawing/2014/main" id="{BBE9DB44-C8A3-4147-8BE9-1E7820948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1" y="2251"/>
                <a:ext cx="0" cy="4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2" name="Line 859">
                <a:extLst>
                  <a:ext uri="{FF2B5EF4-FFF2-40B4-BE49-F238E27FC236}">
                    <a16:creationId xmlns:a16="http://schemas.microsoft.com/office/drawing/2014/main" id="{2CE65E4B-9087-F141-ADDC-4F1918C60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" y="2298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3" name="Line 860">
                <a:extLst>
                  <a:ext uri="{FF2B5EF4-FFF2-40B4-BE49-F238E27FC236}">
                    <a16:creationId xmlns:a16="http://schemas.microsoft.com/office/drawing/2014/main" id="{1BC16B4E-34EE-C64C-938E-F3DDB6766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272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4" name="Line 861">
                <a:extLst>
                  <a:ext uri="{FF2B5EF4-FFF2-40B4-BE49-F238E27FC236}">
                    <a16:creationId xmlns:a16="http://schemas.microsoft.com/office/drawing/2014/main" id="{C9383187-7829-E642-9BC0-F96EE0A95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6" y="233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5" name="Line 862">
                <a:extLst>
                  <a:ext uri="{FF2B5EF4-FFF2-40B4-BE49-F238E27FC236}">
                    <a16:creationId xmlns:a16="http://schemas.microsoft.com/office/drawing/2014/main" id="{73AE37F5-B356-9349-A57C-916750446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2" y="2305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6" name="Line 863">
                <a:extLst>
                  <a:ext uri="{FF2B5EF4-FFF2-40B4-BE49-F238E27FC236}">
                    <a16:creationId xmlns:a16="http://schemas.microsoft.com/office/drawing/2014/main" id="{3787BBA7-1625-9E46-A980-047F84C18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6" y="2331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7" name="Line 864">
                <a:extLst>
                  <a:ext uri="{FF2B5EF4-FFF2-40B4-BE49-F238E27FC236}">
                    <a16:creationId xmlns:a16="http://schemas.microsoft.com/office/drawing/2014/main" id="{ACC86C45-D0DA-494A-B36F-892DE35EF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2" y="2305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8" name="Line 865">
                <a:extLst>
                  <a:ext uri="{FF2B5EF4-FFF2-40B4-BE49-F238E27FC236}">
                    <a16:creationId xmlns:a16="http://schemas.microsoft.com/office/drawing/2014/main" id="{E543DCCC-A3A1-ED4B-B988-F168BBE85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6" y="2353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9" name="Line 866">
                <a:extLst>
                  <a:ext uri="{FF2B5EF4-FFF2-40B4-BE49-F238E27FC236}">
                    <a16:creationId xmlns:a16="http://schemas.microsoft.com/office/drawing/2014/main" id="{859047C7-EFE4-164A-8FF2-9FDA33009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3" y="2331"/>
                <a:ext cx="0" cy="4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0" name="Line 867">
                <a:extLst>
                  <a:ext uri="{FF2B5EF4-FFF2-40B4-BE49-F238E27FC236}">
                    <a16:creationId xmlns:a16="http://schemas.microsoft.com/office/drawing/2014/main" id="{7B9104B6-E257-0941-8289-7C83FA9C4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2" y="23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1" name="Line 868">
                <a:extLst>
                  <a:ext uri="{FF2B5EF4-FFF2-40B4-BE49-F238E27FC236}">
                    <a16:creationId xmlns:a16="http://schemas.microsoft.com/office/drawing/2014/main" id="{1975AA1A-C213-FB4C-8E1B-8D7D9CA05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2331"/>
                <a:ext cx="0" cy="4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2" name="Line 869">
                <a:extLst>
                  <a:ext uri="{FF2B5EF4-FFF2-40B4-BE49-F238E27FC236}">
                    <a16:creationId xmlns:a16="http://schemas.microsoft.com/office/drawing/2014/main" id="{858E7149-2917-5E46-9121-9735DC5E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2367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3" name="Line 870">
                <a:extLst>
                  <a:ext uri="{FF2B5EF4-FFF2-40B4-BE49-F238E27FC236}">
                    <a16:creationId xmlns:a16="http://schemas.microsoft.com/office/drawing/2014/main" id="{EA25858D-65F2-714C-90A8-7B47570F73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338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" name="Line 871">
                <a:extLst>
                  <a:ext uri="{FF2B5EF4-FFF2-40B4-BE49-F238E27FC236}">
                    <a16:creationId xmlns:a16="http://schemas.microsoft.com/office/drawing/2014/main" id="{43E064DE-BE12-DC49-8A30-96E8E810C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2367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" name="Line 872">
                <a:extLst>
                  <a:ext uri="{FF2B5EF4-FFF2-40B4-BE49-F238E27FC236}">
                    <a16:creationId xmlns:a16="http://schemas.microsoft.com/office/drawing/2014/main" id="{8B95ECAD-E548-1648-9594-F8976E88E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338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" name="Line 873">
                <a:extLst>
                  <a:ext uri="{FF2B5EF4-FFF2-40B4-BE49-F238E27FC236}">
                    <a16:creationId xmlns:a16="http://schemas.microsoft.com/office/drawing/2014/main" id="{09926FEB-10A5-0945-99FD-486D226AE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1" y="237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" name="Line 874">
                <a:extLst>
                  <a:ext uri="{FF2B5EF4-FFF2-40B4-BE49-F238E27FC236}">
                    <a16:creationId xmlns:a16="http://schemas.microsoft.com/office/drawing/2014/main" id="{F5AE30F6-DDEE-E841-9861-34219FCCB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7" y="2353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" name="Line 875">
                <a:extLst>
                  <a:ext uri="{FF2B5EF4-FFF2-40B4-BE49-F238E27FC236}">
                    <a16:creationId xmlns:a16="http://schemas.microsoft.com/office/drawing/2014/main" id="{12C87C57-FBB8-CC49-B314-E037AC224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1" y="237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" name="Line 876">
                <a:extLst>
                  <a:ext uri="{FF2B5EF4-FFF2-40B4-BE49-F238E27FC236}">
                    <a16:creationId xmlns:a16="http://schemas.microsoft.com/office/drawing/2014/main" id="{F996A882-8D44-6345-B8A6-7C258A27C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7" y="2353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" name="Line 877">
                <a:extLst>
                  <a:ext uri="{FF2B5EF4-FFF2-40B4-BE49-F238E27FC236}">
                    <a16:creationId xmlns:a16="http://schemas.microsoft.com/office/drawing/2014/main" id="{AEC0EBC5-9520-5543-9FD3-433B0F93C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1" y="239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1" name="Line 878">
                <a:extLst>
                  <a:ext uri="{FF2B5EF4-FFF2-40B4-BE49-F238E27FC236}">
                    <a16:creationId xmlns:a16="http://schemas.microsoft.com/office/drawing/2014/main" id="{8F6C178A-F07D-084D-9090-346246825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" y="2364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" name="Line 879">
                <a:extLst>
                  <a:ext uri="{FF2B5EF4-FFF2-40B4-BE49-F238E27FC236}">
                    <a16:creationId xmlns:a16="http://schemas.microsoft.com/office/drawing/2014/main" id="{F35405E2-67FF-3940-8753-A15CFBDBD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1" y="239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3" name="Line 880">
                <a:extLst>
                  <a:ext uri="{FF2B5EF4-FFF2-40B4-BE49-F238E27FC236}">
                    <a16:creationId xmlns:a16="http://schemas.microsoft.com/office/drawing/2014/main" id="{B56EDFC8-7F7B-374D-8D01-7096D647B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" y="2364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4" name="Line 881">
                <a:extLst>
                  <a:ext uri="{FF2B5EF4-FFF2-40B4-BE49-F238E27FC236}">
                    <a16:creationId xmlns:a16="http://schemas.microsoft.com/office/drawing/2014/main" id="{D3552B63-7F3F-AF40-9388-1A3CE7552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2402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Line 882">
                <a:extLst>
                  <a:ext uri="{FF2B5EF4-FFF2-40B4-BE49-F238E27FC236}">
                    <a16:creationId xmlns:a16="http://schemas.microsoft.com/office/drawing/2014/main" id="{AD1D6323-C2A9-434E-8DB9-E87FEE3E1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2379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Line 883">
                <a:extLst>
                  <a:ext uri="{FF2B5EF4-FFF2-40B4-BE49-F238E27FC236}">
                    <a16:creationId xmlns:a16="http://schemas.microsoft.com/office/drawing/2014/main" id="{EFC5A4D7-0163-1B4A-85CF-F6E9F74DF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2402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Line 884">
                <a:extLst>
                  <a:ext uri="{FF2B5EF4-FFF2-40B4-BE49-F238E27FC236}">
                    <a16:creationId xmlns:a16="http://schemas.microsoft.com/office/drawing/2014/main" id="{8494FC2B-4FCE-DE47-8B67-6F30733EE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2379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Line 885">
                <a:extLst>
                  <a:ext uri="{FF2B5EF4-FFF2-40B4-BE49-F238E27FC236}">
                    <a16:creationId xmlns:a16="http://schemas.microsoft.com/office/drawing/2014/main" id="{77CB9A3B-C5F0-5A49-8EC8-B55A6A076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243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Line 886">
                <a:extLst>
                  <a:ext uri="{FF2B5EF4-FFF2-40B4-BE49-F238E27FC236}">
                    <a16:creationId xmlns:a16="http://schemas.microsoft.com/office/drawing/2014/main" id="{63465451-5DA5-4744-845A-33F6540D0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9" y="2402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Line 887">
                <a:extLst>
                  <a:ext uri="{FF2B5EF4-FFF2-40B4-BE49-F238E27FC236}">
                    <a16:creationId xmlns:a16="http://schemas.microsoft.com/office/drawing/2014/main" id="{3B654C45-BF1B-974A-82AE-BEFF691F1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7" y="243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Line 888">
                <a:extLst>
                  <a:ext uri="{FF2B5EF4-FFF2-40B4-BE49-F238E27FC236}">
                    <a16:creationId xmlns:a16="http://schemas.microsoft.com/office/drawing/2014/main" id="{E2CAF0A7-1A36-F645-8941-5B4D52B4E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1" y="2402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Line 889">
                <a:extLst>
                  <a:ext uri="{FF2B5EF4-FFF2-40B4-BE49-F238E27FC236}">
                    <a16:creationId xmlns:a16="http://schemas.microsoft.com/office/drawing/2014/main" id="{5A157799-E83F-DD44-A444-B20C664C0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6" y="244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Line 890">
                <a:extLst>
                  <a:ext uri="{FF2B5EF4-FFF2-40B4-BE49-F238E27FC236}">
                    <a16:creationId xmlns:a16="http://schemas.microsoft.com/office/drawing/2014/main" id="{821F6998-A017-6C40-B202-BB578787D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241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Line 891">
                <a:extLst>
                  <a:ext uri="{FF2B5EF4-FFF2-40B4-BE49-F238E27FC236}">
                    <a16:creationId xmlns:a16="http://schemas.microsoft.com/office/drawing/2014/main" id="{58319308-1333-154B-8E4A-9A8266382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0" y="244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Line 892">
                <a:extLst>
                  <a:ext uri="{FF2B5EF4-FFF2-40B4-BE49-F238E27FC236}">
                    <a16:creationId xmlns:a16="http://schemas.microsoft.com/office/drawing/2014/main" id="{BC4A3A9B-03C0-2745-AB34-677A25194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2" y="241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Line 893">
                <a:extLst>
                  <a:ext uri="{FF2B5EF4-FFF2-40B4-BE49-F238E27FC236}">
                    <a16:creationId xmlns:a16="http://schemas.microsoft.com/office/drawing/2014/main" id="{E4C550CF-5B4C-6B42-B498-76D95A34A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244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Line 894">
                <a:extLst>
                  <a:ext uri="{FF2B5EF4-FFF2-40B4-BE49-F238E27FC236}">
                    <a16:creationId xmlns:a16="http://schemas.microsoft.com/office/drawing/2014/main" id="{D15A4022-E253-654A-AEBC-45394587B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" y="2416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Line 895">
                <a:extLst>
                  <a:ext uri="{FF2B5EF4-FFF2-40B4-BE49-F238E27FC236}">
                    <a16:creationId xmlns:a16="http://schemas.microsoft.com/office/drawing/2014/main" id="{770D0A42-3F70-994A-9DF8-D2A02174D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4" y="245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Line 896">
                <a:extLst>
                  <a:ext uri="{FF2B5EF4-FFF2-40B4-BE49-F238E27FC236}">
                    <a16:creationId xmlns:a16="http://schemas.microsoft.com/office/drawing/2014/main" id="{1EC43BF8-4E7B-3C41-82C2-DE66303AF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2" y="2430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Line 897">
                <a:extLst>
                  <a:ext uri="{FF2B5EF4-FFF2-40B4-BE49-F238E27FC236}">
                    <a16:creationId xmlns:a16="http://schemas.microsoft.com/office/drawing/2014/main" id="{1031EFC8-123E-BC46-A108-5531482E9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0" y="245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Line 898">
                <a:extLst>
                  <a:ext uri="{FF2B5EF4-FFF2-40B4-BE49-F238E27FC236}">
                    <a16:creationId xmlns:a16="http://schemas.microsoft.com/office/drawing/2014/main" id="{A46B6E9D-F540-B64D-983D-B7CF87F7E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6" y="2430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Line 899">
                <a:extLst>
                  <a:ext uri="{FF2B5EF4-FFF2-40B4-BE49-F238E27FC236}">
                    <a16:creationId xmlns:a16="http://schemas.microsoft.com/office/drawing/2014/main" id="{01C26579-6C82-774F-87F2-AF5A95679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0" y="245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Line 900">
                <a:extLst>
                  <a:ext uri="{FF2B5EF4-FFF2-40B4-BE49-F238E27FC236}">
                    <a16:creationId xmlns:a16="http://schemas.microsoft.com/office/drawing/2014/main" id="{7375AF7A-37F0-9D49-850C-319C6B2BF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6" y="2430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Line 901">
                <a:extLst>
                  <a:ext uri="{FF2B5EF4-FFF2-40B4-BE49-F238E27FC236}">
                    <a16:creationId xmlns:a16="http://schemas.microsoft.com/office/drawing/2014/main" id="{DF6E8230-70BA-104E-A5DD-15756237F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4" y="245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" name="Line 902">
                <a:extLst>
                  <a:ext uri="{FF2B5EF4-FFF2-40B4-BE49-F238E27FC236}">
                    <a16:creationId xmlns:a16="http://schemas.microsoft.com/office/drawing/2014/main" id="{DE28F278-B0EC-A44A-9EAB-6E1CF877A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1" y="2430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Line 903">
                <a:extLst>
                  <a:ext uri="{FF2B5EF4-FFF2-40B4-BE49-F238E27FC236}">
                    <a16:creationId xmlns:a16="http://schemas.microsoft.com/office/drawing/2014/main" id="{606F7902-BFFB-2245-A118-1E93D6C9F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9" y="245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7" name="Line 904">
                <a:extLst>
                  <a:ext uri="{FF2B5EF4-FFF2-40B4-BE49-F238E27FC236}">
                    <a16:creationId xmlns:a16="http://schemas.microsoft.com/office/drawing/2014/main" id="{470BF67C-D2BA-EC48-A22E-D34FA1C46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5" y="2430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Line 905">
                <a:extLst>
                  <a:ext uri="{FF2B5EF4-FFF2-40B4-BE49-F238E27FC236}">
                    <a16:creationId xmlns:a16="http://schemas.microsoft.com/office/drawing/2014/main" id="{A11AFD4A-AF09-9A4E-8ECA-0BF471C16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9" y="245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9" name="Line 906">
                <a:extLst>
                  <a:ext uri="{FF2B5EF4-FFF2-40B4-BE49-F238E27FC236}">
                    <a16:creationId xmlns:a16="http://schemas.microsoft.com/office/drawing/2014/main" id="{EEF38E95-5EC0-2546-A980-6BFDCABD1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5" y="2430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0" name="Line 907">
                <a:extLst>
                  <a:ext uri="{FF2B5EF4-FFF2-40B4-BE49-F238E27FC236}">
                    <a16:creationId xmlns:a16="http://schemas.microsoft.com/office/drawing/2014/main" id="{105A498C-9F2F-7346-B2A3-3A624B226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9" y="245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1" name="Line 908">
                <a:extLst>
                  <a:ext uri="{FF2B5EF4-FFF2-40B4-BE49-F238E27FC236}">
                    <a16:creationId xmlns:a16="http://schemas.microsoft.com/office/drawing/2014/main" id="{84F8A0AA-6ED7-B142-92D0-371B0F3CD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7" y="2430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Line 909">
                <a:extLst>
                  <a:ext uri="{FF2B5EF4-FFF2-40B4-BE49-F238E27FC236}">
                    <a16:creationId xmlns:a16="http://schemas.microsoft.com/office/drawing/2014/main" id="{79E88D44-8B77-DF4F-82EA-24A5E9D8A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" y="2475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Line 910">
                <a:extLst>
                  <a:ext uri="{FF2B5EF4-FFF2-40B4-BE49-F238E27FC236}">
                    <a16:creationId xmlns:a16="http://schemas.microsoft.com/office/drawing/2014/main" id="{FF27D4E1-3B7E-F742-AC63-D80AC0E52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9" y="2452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Line 911">
                <a:extLst>
                  <a:ext uri="{FF2B5EF4-FFF2-40B4-BE49-F238E27FC236}">
                    <a16:creationId xmlns:a16="http://schemas.microsoft.com/office/drawing/2014/main" id="{755B1EDF-1570-C44F-A213-CE2A3BB4D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" y="2475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5" name="Line 912">
                <a:extLst>
                  <a:ext uri="{FF2B5EF4-FFF2-40B4-BE49-F238E27FC236}">
                    <a16:creationId xmlns:a16="http://schemas.microsoft.com/office/drawing/2014/main" id="{E9A53349-2F4C-0548-B5D3-7B7D5233B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9" y="2452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Line 913">
                <a:extLst>
                  <a:ext uri="{FF2B5EF4-FFF2-40B4-BE49-F238E27FC236}">
                    <a16:creationId xmlns:a16="http://schemas.microsoft.com/office/drawing/2014/main" id="{D83BE246-C5DD-EF43-801C-9815023D5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" y="2475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Line 914">
                <a:extLst>
                  <a:ext uri="{FF2B5EF4-FFF2-40B4-BE49-F238E27FC236}">
                    <a16:creationId xmlns:a16="http://schemas.microsoft.com/office/drawing/2014/main" id="{65254DCD-302A-0E4D-8AAA-F37D475EC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9" y="2452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8" name="Line 915">
                <a:extLst>
                  <a:ext uri="{FF2B5EF4-FFF2-40B4-BE49-F238E27FC236}">
                    <a16:creationId xmlns:a16="http://schemas.microsoft.com/office/drawing/2014/main" id="{F4062BE0-12F8-C645-BBEC-22F5A11DD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9" y="24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9" name="Line 916">
                <a:extLst>
                  <a:ext uri="{FF2B5EF4-FFF2-40B4-BE49-F238E27FC236}">
                    <a16:creationId xmlns:a16="http://schemas.microsoft.com/office/drawing/2014/main" id="{8A83C145-F64E-7A45-B265-3E2F94CD7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5" y="2468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0" name="Line 917">
                <a:extLst>
                  <a:ext uri="{FF2B5EF4-FFF2-40B4-BE49-F238E27FC236}">
                    <a16:creationId xmlns:a16="http://schemas.microsoft.com/office/drawing/2014/main" id="{05D56E40-E51A-3F4B-AD0F-9AEE3DF14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9" y="24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Line 918">
                <a:extLst>
                  <a:ext uri="{FF2B5EF4-FFF2-40B4-BE49-F238E27FC236}">
                    <a16:creationId xmlns:a16="http://schemas.microsoft.com/office/drawing/2014/main" id="{A5A886E8-23B8-7545-A74F-F6927D438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5" y="2468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2" name="Line 919">
                <a:extLst>
                  <a:ext uri="{FF2B5EF4-FFF2-40B4-BE49-F238E27FC236}">
                    <a16:creationId xmlns:a16="http://schemas.microsoft.com/office/drawing/2014/main" id="{24A5E521-5840-954B-96C6-D4661F677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9" y="24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3" name="Line 920">
                <a:extLst>
                  <a:ext uri="{FF2B5EF4-FFF2-40B4-BE49-F238E27FC236}">
                    <a16:creationId xmlns:a16="http://schemas.microsoft.com/office/drawing/2014/main" id="{CBDD943E-5CC5-8E47-8185-B18445F72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5" y="2468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4" name="Line 921">
                <a:extLst>
                  <a:ext uri="{FF2B5EF4-FFF2-40B4-BE49-F238E27FC236}">
                    <a16:creationId xmlns:a16="http://schemas.microsoft.com/office/drawing/2014/main" id="{B0687988-2692-904D-9137-CABB20F21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9" y="24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" name="Line 922">
                <a:extLst>
                  <a:ext uri="{FF2B5EF4-FFF2-40B4-BE49-F238E27FC236}">
                    <a16:creationId xmlns:a16="http://schemas.microsoft.com/office/drawing/2014/main" id="{844B8AE3-07FF-6144-883D-BC91FEBC2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5" y="2468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6" name="Line 923">
                <a:extLst>
                  <a:ext uri="{FF2B5EF4-FFF2-40B4-BE49-F238E27FC236}">
                    <a16:creationId xmlns:a16="http://schemas.microsoft.com/office/drawing/2014/main" id="{85412D91-95DD-F94D-8C93-33305D043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9" y="24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7" name="Line 924">
                <a:extLst>
                  <a:ext uri="{FF2B5EF4-FFF2-40B4-BE49-F238E27FC236}">
                    <a16:creationId xmlns:a16="http://schemas.microsoft.com/office/drawing/2014/main" id="{B4E042C0-1854-904C-8405-A598F5E93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5" y="2468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8" name="Line 925">
                <a:extLst>
                  <a:ext uri="{FF2B5EF4-FFF2-40B4-BE49-F238E27FC236}">
                    <a16:creationId xmlns:a16="http://schemas.microsoft.com/office/drawing/2014/main" id="{DBA28F91-F104-1242-8B0E-E257047FA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7" y="251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" name="Line 926">
                <a:extLst>
                  <a:ext uri="{FF2B5EF4-FFF2-40B4-BE49-F238E27FC236}">
                    <a16:creationId xmlns:a16="http://schemas.microsoft.com/office/drawing/2014/main" id="{06C6CE9E-7910-3C4F-9A07-B1C182B82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9" y="2489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" name="Line 927">
                <a:extLst>
                  <a:ext uri="{FF2B5EF4-FFF2-40B4-BE49-F238E27FC236}">
                    <a16:creationId xmlns:a16="http://schemas.microsoft.com/office/drawing/2014/main" id="{BC930372-2306-CB43-84AB-5641D712A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9" y="2515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1" name="Line 928">
                <a:extLst>
                  <a:ext uri="{FF2B5EF4-FFF2-40B4-BE49-F238E27FC236}">
                    <a16:creationId xmlns:a16="http://schemas.microsoft.com/office/drawing/2014/main" id="{F4C59D20-72CE-BC42-80B4-AF1976E31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5" y="2489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2" name="Line 929">
                <a:extLst>
                  <a:ext uri="{FF2B5EF4-FFF2-40B4-BE49-F238E27FC236}">
                    <a16:creationId xmlns:a16="http://schemas.microsoft.com/office/drawing/2014/main" id="{D9A4170A-1564-C841-AC6B-0D11840D3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7" y="2515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3" name="Line 930">
                <a:extLst>
                  <a:ext uri="{FF2B5EF4-FFF2-40B4-BE49-F238E27FC236}">
                    <a16:creationId xmlns:a16="http://schemas.microsoft.com/office/drawing/2014/main" id="{B1A8BCD5-C512-EE43-BA66-26A07F7E6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3" y="2489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4" name="Line 931">
                <a:extLst>
                  <a:ext uri="{FF2B5EF4-FFF2-40B4-BE49-F238E27FC236}">
                    <a16:creationId xmlns:a16="http://schemas.microsoft.com/office/drawing/2014/main" id="{71092291-271D-2F41-8490-B22617007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5" y="2515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" name="Line 932">
                <a:extLst>
                  <a:ext uri="{FF2B5EF4-FFF2-40B4-BE49-F238E27FC236}">
                    <a16:creationId xmlns:a16="http://schemas.microsoft.com/office/drawing/2014/main" id="{F60FA37F-E45F-C44C-A600-D28D2244C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2489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6" name="Line 933">
                <a:extLst>
                  <a:ext uri="{FF2B5EF4-FFF2-40B4-BE49-F238E27FC236}">
                    <a16:creationId xmlns:a16="http://schemas.microsoft.com/office/drawing/2014/main" id="{E8EDA1CF-0EC8-F247-BC98-E491E9BEC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5" y="2515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7" name="Line 934">
                <a:extLst>
                  <a:ext uri="{FF2B5EF4-FFF2-40B4-BE49-F238E27FC236}">
                    <a16:creationId xmlns:a16="http://schemas.microsoft.com/office/drawing/2014/main" id="{991B8CE0-06BA-B24B-8897-F7898B263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2489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8" name="Line 935">
                <a:extLst>
                  <a:ext uri="{FF2B5EF4-FFF2-40B4-BE49-F238E27FC236}">
                    <a16:creationId xmlns:a16="http://schemas.microsoft.com/office/drawing/2014/main" id="{969270BE-0AF7-5643-8056-7E62EF881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3" y="251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9" name="Line 936">
                <a:extLst>
                  <a:ext uri="{FF2B5EF4-FFF2-40B4-BE49-F238E27FC236}">
                    <a16:creationId xmlns:a16="http://schemas.microsoft.com/office/drawing/2014/main" id="{99AF63B1-96E2-BE40-A5AA-E851C64CE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8" y="2489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0" name="Line 937">
                <a:extLst>
                  <a:ext uri="{FF2B5EF4-FFF2-40B4-BE49-F238E27FC236}">
                    <a16:creationId xmlns:a16="http://schemas.microsoft.com/office/drawing/2014/main" id="{1D4A6E50-4C6A-804B-876B-BDB7D0D6E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2" y="256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1" name="Line 938">
                <a:extLst>
                  <a:ext uri="{FF2B5EF4-FFF2-40B4-BE49-F238E27FC236}">
                    <a16:creationId xmlns:a16="http://schemas.microsoft.com/office/drawing/2014/main" id="{75D3A855-2B18-DF44-A5B1-B0DA9DF08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6" y="2544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2" name="Line 939">
                <a:extLst>
                  <a:ext uri="{FF2B5EF4-FFF2-40B4-BE49-F238E27FC236}">
                    <a16:creationId xmlns:a16="http://schemas.microsoft.com/office/drawing/2014/main" id="{391A481F-91C2-9C45-BC3C-EFA55029B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7" y="2569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3" name="Line 940">
                <a:extLst>
                  <a:ext uri="{FF2B5EF4-FFF2-40B4-BE49-F238E27FC236}">
                    <a16:creationId xmlns:a16="http://schemas.microsoft.com/office/drawing/2014/main" id="{11892E07-B973-B84A-9B86-F0339C20E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3" y="2544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4" name="Line 941">
                <a:extLst>
                  <a:ext uri="{FF2B5EF4-FFF2-40B4-BE49-F238E27FC236}">
                    <a16:creationId xmlns:a16="http://schemas.microsoft.com/office/drawing/2014/main" id="{AE4F2741-13EC-E646-A4E4-A38FDB1C5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7" y="256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5" name="Line 942">
                <a:extLst>
                  <a:ext uri="{FF2B5EF4-FFF2-40B4-BE49-F238E27FC236}">
                    <a16:creationId xmlns:a16="http://schemas.microsoft.com/office/drawing/2014/main" id="{6AAF9DF2-CEA7-B94F-9986-34DD266AE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3" y="2544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6" name="Line 943">
                <a:extLst>
                  <a:ext uri="{FF2B5EF4-FFF2-40B4-BE49-F238E27FC236}">
                    <a16:creationId xmlns:a16="http://schemas.microsoft.com/office/drawing/2014/main" id="{A9D65535-B74B-064B-B726-EFF6223DC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8" y="2569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7" name="Line 944">
                <a:extLst>
                  <a:ext uri="{FF2B5EF4-FFF2-40B4-BE49-F238E27FC236}">
                    <a16:creationId xmlns:a16="http://schemas.microsoft.com/office/drawing/2014/main" id="{20BE8A54-B108-FF45-B741-53AADC3B4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6" y="2544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8" name="Line 945">
                <a:extLst>
                  <a:ext uri="{FF2B5EF4-FFF2-40B4-BE49-F238E27FC236}">
                    <a16:creationId xmlns:a16="http://schemas.microsoft.com/office/drawing/2014/main" id="{D7D340B1-A124-F348-ADB3-7C50704B0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2638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9" name="Line 946">
                <a:extLst>
                  <a:ext uri="{FF2B5EF4-FFF2-40B4-BE49-F238E27FC236}">
                    <a16:creationId xmlns:a16="http://schemas.microsoft.com/office/drawing/2014/main" id="{00CFE3CA-CDC1-E140-8E9D-D12D6FE9B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5" y="2610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0" name="Line 947">
                <a:extLst>
                  <a:ext uri="{FF2B5EF4-FFF2-40B4-BE49-F238E27FC236}">
                    <a16:creationId xmlns:a16="http://schemas.microsoft.com/office/drawing/2014/main" id="{65C568A8-7081-B746-B43A-6122C429F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1" y="267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1" name="Line 948">
                <a:extLst>
                  <a:ext uri="{FF2B5EF4-FFF2-40B4-BE49-F238E27FC236}">
                    <a16:creationId xmlns:a16="http://schemas.microsoft.com/office/drawing/2014/main" id="{68FD320A-AEA9-4247-92A9-678076838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5" y="26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2" name="Line 949">
                <a:extLst>
                  <a:ext uri="{FF2B5EF4-FFF2-40B4-BE49-F238E27FC236}">
                    <a16:creationId xmlns:a16="http://schemas.microsoft.com/office/drawing/2014/main" id="{27687045-9632-A74A-A77E-54DD75F9A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3" y="2671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3" name="Line 950">
                <a:extLst>
                  <a:ext uri="{FF2B5EF4-FFF2-40B4-BE49-F238E27FC236}">
                    <a16:creationId xmlns:a16="http://schemas.microsoft.com/office/drawing/2014/main" id="{5AAF756F-EB1B-B749-861D-A9B7775B0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1" y="26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4" name="Line 951">
                <a:extLst>
                  <a:ext uri="{FF2B5EF4-FFF2-40B4-BE49-F238E27FC236}">
                    <a16:creationId xmlns:a16="http://schemas.microsoft.com/office/drawing/2014/main" id="{551C3AB4-1829-4D42-AB78-6F149BC4C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3" y="2671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" name="Line 952">
                <a:extLst>
                  <a:ext uri="{FF2B5EF4-FFF2-40B4-BE49-F238E27FC236}">
                    <a16:creationId xmlns:a16="http://schemas.microsoft.com/office/drawing/2014/main" id="{43EEB239-F518-1047-B4ED-CF0CD2681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1" y="26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" name="Line 953">
                <a:extLst>
                  <a:ext uri="{FF2B5EF4-FFF2-40B4-BE49-F238E27FC236}">
                    <a16:creationId xmlns:a16="http://schemas.microsoft.com/office/drawing/2014/main" id="{2840D88B-5376-A346-9638-A502011E9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3" y="2671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" name="Line 954">
                <a:extLst>
                  <a:ext uri="{FF2B5EF4-FFF2-40B4-BE49-F238E27FC236}">
                    <a16:creationId xmlns:a16="http://schemas.microsoft.com/office/drawing/2014/main" id="{BD072B00-AA46-F741-B641-FAB94AF57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1" y="26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8" name="Line 955">
                <a:extLst>
                  <a:ext uri="{FF2B5EF4-FFF2-40B4-BE49-F238E27FC236}">
                    <a16:creationId xmlns:a16="http://schemas.microsoft.com/office/drawing/2014/main" id="{54A36EA0-CDEF-E74B-B874-9B1B9EF75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7" y="2671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9" name="Line 956">
                <a:extLst>
                  <a:ext uri="{FF2B5EF4-FFF2-40B4-BE49-F238E27FC236}">
                    <a16:creationId xmlns:a16="http://schemas.microsoft.com/office/drawing/2014/main" id="{671BECF8-1225-F24F-8D2B-1A6B749C7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5" y="26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0" name="Line 957">
                <a:extLst>
                  <a:ext uri="{FF2B5EF4-FFF2-40B4-BE49-F238E27FC236}">
                    <a16:creationId xmlns:a16="http://schemas.microsoft.com/office/drawing/2014/main" id="{33EAF83C-588E-D54F-A9A3-8AC498BA7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5" y="267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1" name="Line 958">
                <a:extLst>
                  <a:ext uri="{FF2B5EF4-FFF2-40B4-BE49-F238E27FC236}">
                    <a16:creationId xmlns:a16="http://schemas.microsoft.com/office/drawing/2014/main" id="{E56E3686-2304-9243-B510-04A4D4E9F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1" y="26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2" name="Line 959">
                <a:extLst>
                  <a:ext uri="{FF2B5EF4-FFF2-40B4-BE49-F238E27FC236}">
                    <a16:creationId xmlns:a16="http://schemas.microsoft.com/office/drawing/2014/main" id="{C43F41E1-20C8-884A-B827-F4377E51D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1" y="267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3" name="Line 960">
                <a:extLst>
                  <a:ext uri="{FF2B5EF4-FFF2-40B4-BE49-F238E27FC236}">
                    <a16:creationId xmlns:a16="http://schemas.microsoft.com/office/drawing/2014/main" id="{818CD167-39CC-2D4C-825A-056B784B8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6" y="26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4" name="Line 961">
                <a:extLst>
                  <a:ext uri="{FF2B5EF4-FFF2-40B4-BE49-F238E27FC236}">
                    <a16:creationId xmlns:a16="http://schemas.microsoft.com/office/drawing/2014/main" id="{448B3AE5-8F03-BB4E-8B7E-C350AEDF8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1" y="2671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5" name="Line 962">
                <a:extLst>
                  <a:ext uri="{FF2B5EF4-FFF2-40B4-BE49-F238E27FC236}">
                    <a16:creationId xmlns:a16="http://schemas.microsoft.com/office/drawing/2014/main" id="{C5900C09-16F1-F64F-A7D4-15AFCFCD5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0" y="26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" name="Line 963">
                <a:extLst>
                  <a:ext uri="{FF2B5EF4-FFF2-40B4-BE49-F238E27FC236}">
                    <a16:creationId xmlns:a16="http://schemas.microsoft.com/office/drawing/2014/main" id="{2C8B45E9-2D02-D34F-A463-F7C955057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2" y="2671"/>
                <a:ext cx="52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7" name="Line 964">
                <a:extLst>
                  <a:ext uri="{FF2B5EF4-FFF2-40B4-BE49-F238E27FC236}">
                    <a16:creationId xmlns:a16="http://schemas.microsoft.com/office/drawing/2014/main" id="{4369D6DA-BAFA-8E44-ADF0-E8FB9E52F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0" y="26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8" name="Line 965">
                <a:extLst>
                  <a:ext uri="{FF2B5EF4-FFF2-40B4-BE49-F238E27FC236}">
                    <a16:creationId xmlns:a16="http://schemas.microsoft.com/office/drawing/2014/main" id="{7557DE93-AFFB-9949-ACD2-501BB3CEC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" y="2671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9" name="Line 966">
                <a:extLst>
                  <a:ext uri="{FF2B5EF4-FFF2-40B4-BE49-F238E27FC236}">
                    <a16:creationId xmlns:a16="http://schemas.microsoft.com/office/drawing/2014/main" id="{A796E38F-94F6-4348-B446-09A5BB78C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2" y="2643"/>
                <a:ext cx="0" cy="54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0" name="Line 967">
                <a:extLst>
                  <a:ext uri="{FF2B5EF4-FFF2-40B4-BE49-F238E27FC236}">
                    <a16:creationId xmlns:a16="http://schemas.microsoft.com/office/drawing/2014/main" id="{D3E45715-B490-8541-B869-C07639741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5" y="2918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1" name="Line 968">
                <a:extLst>
                  <a:ext uri="{FF2B5EF4-FFF2-40B4-BE49-F238E27FC236}">
                    <a16:creationId xmlns:a16="http://schemas.microsoft.com/office/drawing/2014/main" id="{C80A0FB0-F451-3A40-B8F8-4014CBDEE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1" y="2895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2" name="Line 969">
                <a:extLst>
                  <a:ext uri="{FF2B5EF4-FFF2-40B4-BE49-F238E27FC236}">
                    <a16:creationId xmlns:a16="http://schemas.microsoft.com/office/drawing/2014/main" id="{CD61B5F1-2D53-F14B-9C87-FBF55FE96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4" y="2918"/>
                <a:ext cx="54" cy="0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3" name="Line 970">
                <a:extLst>
                  <a:ext uri="{FF2B5EF4-FFF2-40B4-BE49-F238E27FC236}">
                    <a16:creationId xmlns:a16="http://schemas.microsoft.com/office/drawing/2014/main" id="{F38FB2BE-D0AC-264A-B796-2E2A1D6ED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02" y="2895"/>
                <a:ext cx="0" cy="52"/>
              </a:xfrm>
              <a:prstGeom prst="line">
                <a:avLst/>
              </a:prstGeom>
              <a:noFill/>
              <a:ln w="11113">
                <a:solidFill>
                  <a:srgbClr val="0460A9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4" name="Freeform 971">
                <a:extLst>
                  <a:ext uri="{FF2B5EF4-FFF2-40B4-BE49-F238E27FC236}">
                    <a16:creationId xmlns:a16="http://schemas.microsoft.com/office/drawing/2014/main" id="{41B014AD-7AFD-1A4E-B555-F2C5601B6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5" name="Freeform 972">
                <a:extLst>
                  <a:ext uri="{FF2B5EF4-FFF2-40B4-BE49-F238E27FC236}">
                    <a16:creationId xmlns:a16="http://schemas.microsoft.com/office/drawing/2014/main" id="{79A91D15-38F9-CF4C-B36B-C1D0DC90C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" name="Freeform 973">
                <a:extLst>
                  <a:ext uri="{FF2B5EF4-FFF2-40B4-BE49-F238E27FC236}">
                    <a16:creationId xmlns:a16="http://schemas.microsoft.com/office/drawing/2014/main" id="{E1B5D5C1-4E27-B340-AFFE-F5B0DDB32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" name="Freeform 974">
                <a:extLst>
                  <a:ext uri="{FF2B5EF4-FFF2-40B4-BE49-F238E27FC236}">
                    <a16:creationId xmlns:a16="http://schemas.microsoft.com/office/drawing/2014/main" id="{07B6DD22-A0C6-D44E-94FA-70678E976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" name="Freeform 975">
                <a:extLst>
                  <a:ext uri="{FF2B5EF4-FFF2-40B4-BE49-F238E27FC236}">
                    <a16:creationId xmlns:a16="http://schemas.microsoft.com/office/drawing/2014/main" id="{B0843FF2-2275-D943-8FFC-407147F1C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" name="Freeform 976">
                <a:extLst>
                  <a:ext uri="{FF2B5EF4-FFF2-40B4-BE49-F238E27FC236}">
                    <a16:creationId xmlns:a16="http://schemas.microsoft.com/office/drawing/2014/main" id="{165BD9A9-FCF0-7B42-8765-E0AF2C135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" name="Freeform 977">
                <a:extLst>
                  <a:ext uri="{FF2B5EF4-FFF2-40B4-BE49-F238E27FC236}">
                    <a16:creationId xmlns:a16="http://schemas.microsoft.com/office/drawing/2014/main" id="{CD5E1628-AE07-2448-95E9-0397B5F01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" name="Freeform 978">
                <a:extLst>
                  <a:ext uri="{FF2B5EF4-FFF2-40B4-BE49-F238E27FC236}">
                    <a16:creationId xmlns:a16="http://schemas.microsoft.com/office/drawing/2014/main" id="{F8823B5A-7A01-FE43-B360-C0F04986E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" name="Freeform 979">
                <a:extLst>
                  <a:ext uri="{FF2B5EF4-FFF2-40B4-BE49-F238E27FC236}">
                    <a16:creationId xmlns:a16="http://schemas.microsoft.com/office/drawing/2014/main" id="{7B224AB9-F10B-334E-9E00-953284DF3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3" name="Freeform 980">
                <a:extLst>
                  <a:ext uri="{FF2B5EF4-FFF2-40B4-BE49-F238E27FC236}">
                    <a16:creationId xmlns:a16="http://schemas.microsoft.com/office/drawing/2014/main" id="{4D0F07F7-07B9-D341-BAE5-7DF0F38C6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" name="Freeform 981">
                <a:extLst>
                  <a:ext uri="{FF2B5EF4-FFF2-40B4-BE49-F238E27FC236}">
                    <a16:creationId xmlns:a16="http://schemas.microsoft.com/office/drawing/2014/main" id="{3F2B2168-8582-3F40-90D4-D35EF9FA1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" name="Freeform 982">
                <a:extLst>
                  <a:ext uri="{FF2B5EF4-FFF2-40B4-BE49-F238E27FC236}">
                    <a16:creationId xmlns:a16="http://schemas.microsoft.com/office/drawing/2014/main" id="{110E5D23-D8D8-7A40-A693-C795016DA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" name="Freeform 983">
                <a:extLst>
                  <a:ext uri="{FF2B5EF4-FFF2-40B4-BE49-F238E27FC236}">
                    <a16:creationId xmlns:a16="http://schemas.microsoft.com/office/drawing/2014/main" id="{4D6FF0A3-D628-244F-93E9-7A87899B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0"/>
                <a:ext cx="54" cy="52"/>
              </a:xfrm>
              <a:custGeom>
                <a:avLst/>
                <a:gdLst>
                  <a:gd name="T0" fmla="*/ 55 w 55"/>
                  <a:gd name="T1" fmla="*/ 27 h 54"/>
                  <a:gd name="T2" fmla="*/ 55 w 55"/>
                  <a:gd name="T3" fmla="*/ 27 h 54"/>
                  <a:gd name="T4" fmla="*/ 51 w 55"/>
                  <a:gd name="T5" fmla="*/ 20 h 54"/>
                  <a:gd name="T6" fmla="*/ 48 w 55"/>
                  <a:gd name="T7" fmla="*/ 10 h 54"/>
                  <a:gd name="T8" fmla="*/ 45 w 55"/>
                  <a:gd name="T9" fmla="*/ 7 h 54"/>
                  <a:gd name="T10" fmla="*/ 34 w 55"/>
                  <a:gd name="T11" fmla="*/ 3 h 54"/>
                  <a:gd name="T12" fmla="*/ 34 w 55"/>
                  <a:gd name="T13" fmla="*/ 3 h 54"/>
                  <a:gd name="T14" fmla="*/ 28 w 55"/>
                  <a:gd name="T15" fmla="*/ 0 h 54"/>
                  <a:gd name="T16" fmla="*/ 17 w 55"/>
                  <a:gd name="T17" fmla="*/ 3 h 54"/>
                  <a:gd name="T18" fmla="*/ 11 w 55"/>
                  <a:gd name="T19" fmla="*/ 7 h 54"/>
                  <a:gd name="T20" fmla="*/ 7 w 55"/>
                  <a:gd name="T21" fmla="*/ 10 h 54"/>
                  <a:gd name="T22" fmla="*/ 7 w 55"/>
                  <a:gd name="T23" fmla="*/ 10 h 54"/>
                  <a:gd name="T24" fmla="*/ 0 w 55"/>
                  <a:gd name="T25" fmla="*/ 20 h 54"/>
                  <a:gd name="T26" fmla="*/ 0 w 55"/>
                  <a:gd name="T27" fmla="*/ 27 h 54"/>
                  <a:gd name="T28" fmla="*/ 0 w 55"/>
                  <a:gd name="T29" fmla="*/ 34 h 54"/>
                  <a:gd name="T30" fmla="*/ 7 w 55"/>
                  <a:gd name="T31" fmla="*/ 44 h 54"/>
                  <a:gd name="T32" fmla="*/ 7 w 55"/>
                  <a:gd name="T33" fmla="*/ 44 h 54"/>
                  <a:gd name="T34" fmla="*/ 11 w 55"/>
                  <a:gd name="T35" fmla="*/ 47 h 54"/>
                  <a:gd name="T36" fmla="*/ 17 w 55"/>
                  <a:gd name="T37" fmla="*/ 51 h 54"/>
                  <a:gd name="T38" fmla="*/ 28 w 55"/>
                  <a:gd name="T39" fmla="*/ 54 h 54"/>
                  <a:gd name="T40" fmla="*/ 34 w 55"/>
                  <a:gd name="T41" fmla="*/ 51 h 54"/>
                  <a:gd name="T42" fmla="*/ 34 w 55"/>
                  <a:gd name="T43" fmla="*/ 51 h 54"/>
                  <a:gd name="T44" fmla="*/ 45 w 55"/>
                  <a:gd name="T45" fmla="*/ 47 h 54"/>
                  <a:gd name="T46" fmla="*/ 48 w 55"/>
                  <a:gd name="T47" fmla="*/ 44 h 54"/>
                  <a:gd name="T48" fmla="*/ 51 w 55"/>
                  <a:gd name="T49" fmla="*/ 34 h 54"/>
                  <a:gd name="T50" fmla="*/ 55 w 55"/>
                  <a:gd name="T5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27"/>
                    </a:lnTo>
                    <a:lnTo>
                      <a:pt x="51" y="20"/>
                    </a:lnTo>
                    <a:lnTo>
                      <a:pt x="48" y="10"/>
                    </a:lnTo>
                    <a:lnTo>
                      <a:pt x="45" y="7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5" y="47"/>
                    </a:lnTo>
                    <a:lnTo>
                      <a:pt x="48" y="44"/>
                    </a:lnTo>
                    <a:lnTo>
                      <a:pt x="51" y="34"/>
                    </a:lnTo>
                    <a:lnTo>
                      <a:pt x="55" y="27"/>
                    </a:lnTo>
                  </a:path>
                </a:pathLst>
              </a:custGeom>
              <a:noFill/>
              <a:ln w="11113">
                <a:solidFill>
                  <a:srgbClr val="EC9A1E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78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34" name="Freeform 985">
              <a:extLst>
                <a:ext uri="{FF2B5EF4-FFF2-40B4-BE49-F238E27FC236}">
                  <a16:creationId xmlns:a16="http://schemas.microsoft.com/office/drawing/2014/main" id="{A2A3D492-BDDB-6044-B20A-3CDC7337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35" name="Freeform 986">
              <a:extLst>
                <a:ext uri="{FF2B5EF4-FFF2-40B4-BE49-F238E27FC236}">
                  <a16:creationId xmlns:a16="http://schemas.microsoft.com/office/drawing/2014/main" id="{F4BA5139-846B-184C-9DCA-A9AB198D3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36" name="Freeform 987">
              <a:extLst>
                <a:ext uri="{FF2B5EF4-FFF2-40B4-BE49-F238E27FC236}">
                  <a16:creationId xmlns:a16="http://schemas.microsoft.com/office/drawing/2014/main" id="{96BCDE97-3B0A-CD43-B777-15BBD4FDE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37" name="Freeform 988">
              <a:extLst>
                <a:ext uri="{FF2B5EF4-FFF2-40B4-BE49-F238E27FC236}">
                  <a16:creationId xmlns:a16="http://schemas.microsoft.com/office/drawing/2014/main" id="{FD047832-517A-114E-A4A6-BCA294B16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38" name="Freeform 989">
              <a:extLst>
                <a:ext uri="{FF2B5EF4-FFF2-40B4-BE49-F238E27FC236}">
                  <a16:creationId xmlns:a16="http://schemas.microsoft.com/office/drawing/2014/main" id="{70B849AA-484C-1C4D-A50A-06A045B4F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39" name="Freeform 990">
              <a:extLst>
                <a:ext uri="{FF2B5EF4-FFF2-40B4-BE49-F238E27FC236}">
                  <a16:creationId xmlns:a16="http://schemas.microsoft.com/office/drawing/2014/main" id="{95244153-677D-E94F-9E52-A5E9E16E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40" name="Freeform 991">
              <a:extLst>
                <a:ext uri="{FF2B5EF4-FFF2-40B4-BE49-F238E27FC236}">
                  <a16:creationId xmlns:a16="http://schemas.microsoft.com/office/drawing/2014/main" id="{612F58AB-77CC-224A-99B1-453B5FC28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41" name="Freeform 992">
              <a:extLst>
                <a:ext uri="{FF2B5EF4-FFF2-40B4-BE49-F238E27FC236}">
                  <a16:creationId xmlns:a16="http://schemas.microsoft.com/office/drawing/2014/main" id="{4EBFBF07-0185-5C4D-8FCE-F370976E6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42" name="Freeform 993">
              <a:extLst>
                <a:ext uri="{FF2B5EF4-FFF2-40B4-BE49-F238E27FC236}">
                  <a16:creationId xmlns:a16="http://schemas.microsoft.com/office/drawing/2014/main" id="{9BE443DC-B027-E64F-B039-56FC71AB7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43" name="Freeform 994">
              <a:extLst>
                <a:ext uri="{FF2B5EF4-FFF2-40B4-BE49-F238E27FC236}">
                  <a16:creationId xmlns:a16="http://schemas.microsoft.com/office/drawing/2014/main" id="{B7287E1B-39A3-3A4A-AC9F-AFF3BE514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44" name="Freeform 995">
              <a:extLst>
                <a:ext uri="{FF2B5EF4-FFF2-40B4-BE49-F238E27FC236}">
                  <a16:creationId xmlns:a16="http://schemas.microsoft.com/office/drawing/2014/main" id="{DD3299C1-8327-664E-A3D2-517E93E59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45" name="Freeform 996">
              <a:extLst>
                <a:ext uri="{FF2B5EF4-FFF2-40B4-BE49-F238E27FC236}">
                  <a16:creationId xmlns:a16="http://schemas.microsoft.com/office/drawing/2014/main" id="{55826F2E-5535-5642-8226-D1A4E899E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46" name="Freeform 997">
              <a:extLst>
                <a:ext uri="{FF2B5EF4-FFF2-40B4-BE49-F238E27FC236}">
                  <a16:creationId xmlns:a16="http://schemas.microsoft.com/office/drawing/2014/main" id="{75B00D26-04F3-8B46-9F26-C06A5CB4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47" name="Freeform 998">
              <a:extLst>
                <a:ext uri="{FF2B5EF4-FFF2-40B4-BE49-F238E27FC236}">
                  <a16:creationId xmlns:a16="http://schemas.microsoft.com/office/drawing/2014/main" id="{6B48B4C4-E3C3-DB48-AEDD-22F02BA82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48" name="Freeform 999">
              <a:extLst>
                <a:ext uri="{FF2B5EF4-FFF2-40B4-BE49-F238E27FC236}">
                  <a16:creationId xmlns:a16="http://schemas.microsoft.com/office/drawing/2014/main" id="{B6CE7806-A912-DC4E-82C7-E40A12BC0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49" name="Freeform 1000">
              <a:extLst>
                <a:ext uri="{FF2B5EF4-FFF2-40B4-BE49-F238E27FC236}">
                  <a16:creationId xmlns:a16="http://schemas.microsoft.com/office/drawing/2014/main" id="{24C3473F-5F1C-3E47-8CAD-91ED17D74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50" name="Freeform 1001">
              <a:extLst>
                <a:ext uri="{FF2B5EF4-FFF2-40B4-BE49-F238E27FC236}">
                  <a16:creationId xmlns:a16="http://schemas.microsoft.com/office/drawing/2014/main" id="{EADEA0B7-B862-2246-9015-D07D3A486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51" name="Freeform 1002">
              <a:extLst>
                <a:ext uri="{FF2B5EF4-FFF2-40B4-BE49-F238E27FC236}">
                  <a16:creationId xmlns:a16="http://schemas.microsoft.com/office/drawing/2014/main" id="{4A5AF016-9232-BA46-A60A-A6369CAA9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52" name="Freeform 1003">
              <a:extLst>
                <a:ext uri="{FF2B5EF4-FFF2-40B4-BE49-F238E27FC236}">
                  <a16:creationId xmlns:a16="http://schemas.microsoft.com/office/drawing/2014/main" id="{FCB4BCB1-72E1-E843-8274-EB365C75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53" name="Freeform 1004">
              <a:extLst>
                <a:ext uri="{FF2B5EF4-FFF2-40B4-BE49-F238E27FC236}">
                  <a16:creationId xmlns:a16="http://schemas.microsoft.com/office/drawing/2014/main" id="{63E5FB05-70F9-C84B-85DC-5FC2684B1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54" name="Freeform 1005">
              <a:extLst>
                <a:ext uri="{FF2B5EF4-FFF2-40B4-BE49-F238E27FC236}">
                  <a16:creationId xmlns:a16="http://schemas.microsoft.com/office/drawing/2014/main" id="{F5EF0DA4-36AA-2F47-A54B-569DA7535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55" name="Freeform 1006">
              <a:extLst>
                <a:ext uri="{FF2B5EF4-FFF2-40B4-BE49-F238E27FC236}">
                  <a16:creationId xmlns:a16="http://schemas.microsoft.com/office/drawing/2014/main" id="{25992FF3-763B-3848-A85E-3DC0BAE2B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56" name="Freeform 1007">
              <a:extLst>
                <a:ext uri="{FF2B5EF4-FFF2-40B4-BE49-F238E27FC236}">
                  <a16:creationId xmlns:a16="http://schemas.microsoft.com/office/drawing/2014/main" id="{2A28925E-3693-5547-9F88-9E59811D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57" name="Freeform 1008">
              <a:extLst>
                <a:ext uri="{FF2B5EF4-FFF2-40B4-BE49-F238E27FC236}">
                  <a16:creationId xmlns:a16="http://schemas.microsoft.com/office/drawing/2014/main" id="{597DE69D-9376-6549-A4F0-AB49D0218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58" name="Freeform 1009">
              <a:extLst>
                <a:ext uri="{FF2B5EF4-FFF2-40B4-BE49-F238E27FC236}">
                  <a16:creationId xmlns:a16="http://schemas.microsoft.com/office/drawing/2014/main" id="{A1D85984-A40A-2043-9C8C-4AE6DCA19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59" name="Freeform 1010">
              <a:extLst>
                <a:ext uri="{FF2B5EF4-FFF2-40B4-BE49-F238E27FC236}">
                  <a16:creationId xmlns:a16="http://schemas.microsoft.com/office/drawing/2014/main" id="{21419030-6A7D-B242-809D-CE747E332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60" name="Freeform 1011">
              <a:extLst>
                <a:ext uri="{FF2B5EF4-FFF2-40B4-BE49-F238E27FC236}">
                  <a16:creationId xmlns:a16="http://schemas.microsoft.com/office/drawing/2014/main" id="{0263E7EB-94F9-024D-89BD-1E41FD021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61" name="Freeform 1012">
              <a:extLst>
                <a:ext uri="{FF2B5EF4-FFF2-40B4-BE49-F238E27FC236}">
                  <a16:creationId xmlns:a16="http://schemas.microsoft.com/office/drawing/2014/main" id="{257550CE-3381-D745-A329-6D3314F08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62" name="Freeform 1013">
              <a:extLst>
                <a:ext uri="{FF2B5EF4-FFF2-40B4-BE49-F238E27FC236}">
                  <a16:creationId xmlns:a16="http://schemas.microsoft.com/office/drawing/2014/main" id="{864DC1D8-C97D-AC44-AE7E-F88C1B2E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63" name="Freeform 1014">
              <a:extLst>
                <a:ext uri="{FF2B5EF4-FFF2-40B4-BE49-F238E27FC236}">
                  <a16:creationId xmlns:a16="http://schemas.microsoft.com/office/drawing/2014/main" id="{D7CE66C0-F77E-2646-B04C-057F38701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64" name="Freeform 1015">
              <a:extLst>
                <a:ext uri="{FF2B5EF4-FFF2-40B4-BE49-F238E27FC236}">
                  <a16:creationId xmlns:a16="http://schemas.microsoft.com/office/drawing/2014/main" id="{3C9F2363-0BBA-9947-B595-567354195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65" name="Freeform 1016">
              <a:extLst>
                <a:ext uri="{FF2B5EF4-FFF2-40B4-BE49-F238E27FC236}">
                  <a16:creationId xmlns:a16="http://schemas.microsoft.com/office/drawing/2014/main" id="{A7B23768-09B1-4749-BEF2-3743DE7A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66" name="Freeform 1017">
              <a:extLst>
                <a:ext uri="{FF2B5EF4-FFF2-40B4-BE49-F238E27FC236}">
                  <a16:creationId xmlns:a16="http://schemas.microsoft.com/office/drawing/2014/main" id="{52DEE0AD-7566-3041-A61A-4693946BB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67" name="Freeform 1018">
              <a:extLst>
                <a:ext uri="{FF2B5EF4-FFF2-40B4-BE49-F238E27FC236}">
                  <a16:creationId xmlns:a16="http://schemas.microsoft.com/office/drawing/2014/main" id="{521D7EC7-2D9E-AA47-BFD1-FD3C20898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004" y="903132"/>
              <a:ext cx="57163" cy="40986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0 h 54"/>
                <a:gd name="T8" fmla="*/ 45 w 55"/>
                <a:gd name="T9" fmla="*/ 7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1 h 54"/>
                <a:gd name="T38" fmla="*/ 28 w 55"/>
                <a:gd name="T39" fmla="*/ 54 h 54"/>
                <a:gd name="T40" fmla="*/ 34 w 55"/>
                <a:gd name="T41" fmla="*/ 51 h 54"/>
                <a:gd name="T42" fmla="*/ 34 w 55"/>
                <a:gd name="T43" fmla="*/ 51 h 54"/>
                <a:gd name="T44" fmla="*/ 45 w 55"/>
                <a:gd name="T45" fmla="*/ 47 h 54"/>
                <a:gd name="T46" fmla="*/ 48 w 55"/>
                <a:gd name="T47" fmla="*/ 44 h 54"/>
                <a:gd name="T48" fmla="*/ 51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47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68" name="Freeform 1019">
              <a:extLst>
                <a:ext uri="{FF2B5EF4-FFF2-40B4-BE49-F238E27FC236}">
                  <a16:creationId xmlns:a16="http://schemas.microsoft.com/office/drawing/2014/main" id="{BAB9FCB1-3B1D-EC4C-B1C1-A8D066E8A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769" y="992234"/>
              <a:ext cx="57163" cy="40986"/>
            </a:xfrm>
            <a:custGeom>
              <a:avLst/>
              <a:gdLst>
                <a:gd name="T0" fmla="*/ 54 w 54"/>
                <a:gd name="T1" fmla="*/ 23 h 51"/>
                <a:gd name="T2" fmla="*/ 54 w 54"/>
                <a:gd name="T3" fmla="*/ 23 h 51"/>
                <a:gd name="T4" fmla="*/ 51 w 54"/>
                <a:gd name="T5" fmla="*/ 17 h 51"/>
                <a:gd name="T6" fmla="*/ 47 w 54"/>
                <a:gd name="T7" fmla="*/ 10 h 51"/>
                <a:gd name="T8" fmla="*/ 44 w 54"/>
                <a:gd name="T9" fmla="*/ 3 h 51"/>
                <a:gd name="T10" fmla="*/ 34 w 54"/>
                <a:gd name="T11" fmla="*/ 0 h 51"/>
                <a:gd name="T12" fmla="*/ 34 w 54"/>
                <a:gd name="T13" fmla="*/ 0 h 51"/>
                <a:gd name="T14" fmla="*/ 27 w 54"/>
                <a:gd name="T15" fmla="*/ 0 h 51"/>
                <a:gd name="T16" fmla="*/ 20 w 54"/>
                <a:gd name="T17" fmla="*/ 0 h 51"/>
                <a:gd name="T18" fmla="*/ 10 w 54"/>
                <a:gd name="T19" fmla="*/ 3 h 51"/>
                <a:gd name="T20" fmla="*/ 7 w 54"/>
                <a:gd name="T21" fmla="*/ 10 h 51"/>
                <a:gd name="T22" fmla="*/ 7 w 54"/>
                <a:gd name="T23" fmla="*/ 10 h 51"/>
                <a:gd name="T24" fmla="*/ 3 w 54"/>
                <a:gd name="T25" fmla="*/ 17 h 51"/>
                <a:gd name="T26" fmla="*/ 0 w 54"/>
                <a:gd name="T27" fmla="*/ 23 h 51"/>
                <a:gd name="T28" fmla="*/ 3 w 54"/>
                <a:gd name="T29" fmla="*/ 34 h 51"/>
                <a:gd name="T30" fmla="*/ 7 w 54"/>
                <a:gd name="T31" fmla="*/ 40 h 51"/>
                <a:gd name="T32" fmla="*/ 7 w 54"/>
                <a:gd name="T33" fmla="*/ 40 h 51"/>
                <a:gd name="T34" fmla="*/ 10 w 54"/>
                <a:gd name="T35" fmla="*/ 47 h 51"/>
                <a:gd name="T36" fmla="*/ 20 w 54"/>
                <a:gd name="T37" fmla="*/ 51 h 51"/>
                <a:gd name="T38" fmla="*/ 27 w 54"/>
                <a:gd name="T39" fmla="*/ 51 h 51"/>
                <a:gd name="T40" fmla="*/ 34 w 54"/>
                <a:gd name="T41" fmla="*/ 51 h 51"/>
                <a:gd name="T42" fmla="*/ 34 w 54"/>
                <a:gd name="T43" fmla="*/ 51 h 51"/>
                <a:gd name="T44" fmla="*/ 44 w 54"/>
                <a:gd name="T45" fmla="*/ 47 h 51"/>
                <a:gd name="T46" fmla="*/ 47 w 54"/>
                <a:gd name="T47" fmla="*/ 40 h 51"/>
                <a:gd name="T48" fmla="*/ 51 w 54"/>
                <a:gd name="T49" fmla="*/ 34 h 51"/>
                <a:gd name="T50" fmla="*/ 54 w 54"/>
                <a:gd name="T51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1">
                  <a:moveTo>
                    <a:pt x="54" y="23"/>
                  </a:moveTo>
                  <a:lnTo>
                    <a:pt x="54" y="23"/>
                  </a:lnTo>
                  <a:lnTo>
                    <a:pt x="51" y="17"/>
                  </a:lnTo>
                  <a:lnTo>
                    <a:pt x="47" y="10"/>
                  </a:lnTo>
                  <a:lnTo>
                    <a:pt x="44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0" y="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3" y="17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10" y="47"/>
                  </a:lnTo>
                  <a:lnTo>
                    <a:pt x="20" y="51"/>
                  </a:lnTo>
                  <a:lnTo>
                    <a:pt x="27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4" y="47"/>
                  </a:lnTo>
                  <a:lnTo>
                    <a:pt x="47" y="40"/>
                  </a:lnTo>
                  <a:lnTo>
                    <a:pt x="51" y="34"/>
                  </a:lnTo>
                  <a:lnTo>
                    <a:pt x="54" y="23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69" name="Freeform 1020">
              <a:extLst>
                <a:ext uri="{FF2B5EF4-FFF2-40B4-BE49-F238E27FC236}">
                  <a16:creationId xmlns:a16="http://schemas.microsoft.com/office/drawing/2014/main" id="{103B3BCC-AD25-7E46-922B-FC4C45EF4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932" y="1065297"/>
              <a:ext cx="57165" cy="39205"/>
            </a:xfrm>
            <a:custGeom>
              <a:avLst/>
              <a:gdLst>
                <a:gd name="T0" fmla="*/ 54 w 54"/>
                <a:gd name="T1" fmla="*/ 27 h 51"/>
                <a:gd name="T2" fmla="*/ 54 w 54"/>
                <a:gd name="T3" fmla="*/ 27 h 51"/>
                <a:gd name="T4" fmla="*/ 51 w 54"/>
                <a:gd name="T5" fmla="*/ 17 h 51"/>
                <a:gd name="T6" fmla="*/ 48 w 54"/>
                <a:gd name="T7" fmla="*/ 10 h 51"/>
                <a:gd name="T8" fmla="*/ 41 w 54"/>
                <a:gd name="T9" fmla="*/ 3 h 51"/>
                <a:gd name="T10" fmla="*/ 34 w 54"/>
                <a:gd name="T11" fmla="*/ 0 h 51"/>
                <a:gd name="T12" fmla="*/ 34 w 54"/>
                <a:gd name="T13" fmla="*/ 0 h 51"/>
                <a:gd name="T14" fmla="*/ 27 w 54"/>
                <a:gd name="T15" fmla="*/ 0 h 51"/>
                <a:gd name="T16" fmla="*/ 17 w 54"/>
                <a:gd name="T17" fmla="*/ 0 h 51"/>
                <a:gd name="T18" fmla="*/ 10 w 54"/>
                <a:gd name="T19" fmla="*/ 3 h 51"/>
                <a:gd name="T20" fmla="*/ 3 w 54"/>
                <a:gd name="T21" fmla="*/ 10 h 51"/>
                <a:gd name="T22" fmla="*/ 3 w 54"/>
                <a:gd name="T23" fmla="*/ 10 h 51"/>
                <a:gd name="T24" fmla="*/ 0 w 54"/>
                <a:gd name="T25" fmla="*/ 17 h 51"/>
                <a:gd name="T26" fmla="*/ 0 w 54"/>
                <a:gd name="T27" fmla="*/ 23 h 51"/>
                <a:gd name="T28" fmla="*/ 0 w 54"/>
                <a:gd name="T29" fmla="*/ 34 h 51"/>
                <a:gd name="T30" fmla="*/ 3 w 54"/>
                <a:gd name="T31" fmla="*/ 40 h 51"/>
                <a:gd name="T32" fmla="*/ 3 w 54"/>
                <a:gd name="T33" fmla="*/ 40 h 51"/>
                <a:gd name="T34" fmla="*/ 10 w 54"/>
                <a:gd name="T35" fmla="*/ 47 h 51"/>
                <a:gd name="T36" fmla="*/ 17 w 54"/>
                <a:gd name="T37" fmla="*/ 51 h 51"/>
                <a:gd name="T38" fmla="*/ 27 w 54"/>
                <a:gd name="T39" fmla="*/ 51 h 51"/>
                <a:gd name="T40" fmla="*/ 34 w 54"/>
                <a:gd name="T41" fmla="*/ 51 h 51"/>
                <a:gd name="T42" fmla="*/ 34 w 54"/>
                <a:gd name="T43" fmla="*/ 51 h 51"/>
                <a:gd name="T44" fmla="*/ 41 w 54"/>
                <a:gd name="T45" fmla="*/ 47 h 51"/>
                <a:gd name="T46" fmla="*/ 48 w 54"/>
                <a:gd name="T47" fmla="*/ 40 h 51"/>
                <a:gd name="T48" fmla="*/ 51 w 54"/>
                <a:gd name="T49" fmla="*/ 34 h 51"/>
                <a:gd name="T50" fmla="*/ 54 w 54"/>
                <a:gd name="T5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1">
                  <a:moveTo>
                    <a:pt x="54" y="27"/>
                  </a:moveTo>
                  <a:lnTo>
                    <a:pt x="54" y="27"/>
                  </a:lnTo>
                  <a:lnTo>
                    <a:pt x="51" y="17"/>
                  </a:lnTo>
                  <a:lnTo>
                    <a:pt x="48" y="10"/>
                  </a:lnTo>
                  <a:lnTo>
                    <a:pt x="41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10" y="47"/>
                  </a:lnTo>
                  <a:lnTo>
                    <a:pt x="17" y="51"/>
                  </a:lnTo>
                  <a:lnTo>
                    <a:pt x="27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7"/>
                  </a:lnTo>
                  <a:lnTo>
                    <a:pt x="48" y="40"/>
                  </a:lnTo>
                  <a:lnTo>
                    <a:pt x="51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70" name="Freeform 1021">
              <a:extLst>
                <a:ext uri="{FF2B5EF4-FFF2-40B4-BE49-F238E27FC236}">
                  <a16:creationId xmlns:a16="http://schemas.microsoft.com/office/drawing/2014/main" id="{A16EFC39-80A0-024A-B116-F85F9BC9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870" y="1093809"/>
              <a:ext cx="55047" cy="39205"/>
            </a:xfrm>
            <a:custGeom>
              <a:avLst/>
              <a:gdLst>
                <a:gd name="T0" fmla="*/ 51 w 51"/>
                <a:gd name="T1" fmla="*/ 24 h 51"/>
                <a:gd name="T2" fmla="*/ 51 w 51"/>
                <a:gd name="T3" fmla="*/ 24 h 51"/>
                <a:gd name="T4" fmla="*/ 51 w 51"/>
                <a:gd name="T5" fmla="*/ 17 h 51"/>
                <a:gd name="T6" fmla="*/ 48 w 51"/>
                <a:gd name="T7" fmla="*/ 10 h 51"/>
                <a:gd name="T8" fmla="*/ 41 w 51"/>
                <a:gd name="T9" fmla="*/ 3 h 51"/>
                <a:gd name="T10" fmla="*/ 34 w 51"/>
                <a:gd name="T11" fmla="*/ 0 h 51"/>
                <a:gd name="T12" fmla="*/ 34 w 51"/>
                <a:gd name="T13" fmla="*/ 0 h 51"/>
                <a:gd name="T14" fmla="*/ 24 w 51"/>
                <a:gd name="T15" fmla="*/ 0 h 51"/>
                <a:gd name="T16" fmla="*/ 17 w 51"/>
                <a:gd name="T17" fmla="*/ 0 h 51"/>
                <a:gd name="T18" fmla="*/ 10 w 51"/>
                <a:gd name="T19" fmla="*/ 3 h 51"/>
                <a:gd name="T20" fmla="*/ 3 w 51"/>
                <a:gd name="T21" fmla="*/ 10 h 51"/>
                <a:gd name="T22" fmla="*/ 3 w 51"/>
                <a:gd name="T23" fmla="*/ 10 h 51"/>
                <a:gd name="T24" fmla="*/ 0 w 51"/>
                <a:gd name="T25" fmla="*/ 17 h 51"/>
                <a:gd name="T26" fmla="*/ 0 w 51"/>
                <a:gd name="T27" fmla="*/ 24 h 51"/>
                <a:gd name="T28" fmla="*/ 0 w 51"/>
                <a:gd name="T29" fmla="*/ 34 h 51"/>
                <a:gd name="T30" fmla="*/ 3 w 51"/>
                <a:gd name="T31" fmla="*/ 41 h 51"/>
                <a:gd name="T32" fmla="*/ 3 w 51"/>
                <a:gd name="T33" fmla="*/ 41 h 51"/>
                <a:gd name="T34" fmla="*/ 10 w 51"/>
                <a:gd name="T35" fmla="*/ 47 h 51"/>
                <a:gd name="T36" fmla="*/ 17 w 51"/>
                <a:gd name="T37" fmla="*/ 51 h 51"/>
                <a:gd name="T38" fmla="*/ 24 w 51"/>
                <a:gd name="T39" fmla="*/ 51 h 51"/>
                <a:gd name="T40" fmla="*/ 34 w 51"/>
                <a:gd name="T41" fmla="*/ 51 h 51"/>
                <a:gd name="T42" fmla="*/ 34 w 51"/>
                <a:gd name="T43" fmla="*/ 51 h 51"/>
                <a:gd name="T44" fmla="*/ 41 w 51"/>
                <a:gd name="T45" fmla="*/ 47 h 51"/>
                <a:gd name="T46" fmla="*/ 48 w 51"/>
                <a:gd name="T47" fmla="*/ 41 h 51"/>
                <a:gd name="T48" fmla="*/ 51 w 51"/>
                <a:gd name="T49" fmla="*/ 34 h 51"/>
                <a:gd name="T50" fmla="*/ 51 w 51"/>
                <a:gd name="T51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1">
                  <a:moveTo>
                    <a:pt x="51" y="24"/>
                  </a:moveTo>
                  <a:lnTo>
                    <a:pt x="51" y="24"/>
                  </a:lnTo>
                  <a:lnTo>
                    <a:pt x="51" y="17"/>
                  </a:lnTo>
                  <a:lnTo>
                    <a:pt x="48" y="10"/>
                  </a:lnTo>
                  <a:lnTo>
                    <a:pt x="41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0" y="47"/>
                  </a:lnTo>
                  <a:lnTo>
                    <a:pt x="17" y="51"/>
                  </a:lnTo>
                  <a:lnTo>
                    <a:pt x="2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7"/>
                  </a:lnTo>
                  <a:lnTo>
                    <a:pt x="48" y="41"/>
                  </a:lnTo>
                  <a:lnTo>
                    <a:pt x="51" y="34"/>
                  </a:lnTo>
                  <a:lnTo>
                    <a:pt x="51" y="24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71" name="Freeform 1022">
              <a:extLst>
                <a:ext uri="{FF2B5EF4-FFF2-40B4-BE49-F238E27FC236}">
                  <a16:creationId xmlns:a16="http://schemas.microsoft.com/office/drawing/2014/main" id="{7EFF5CF7-8ED0-D24E-9F66-CA37B1D25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456" y="1109848"/>
              <a:ext cx="55047" cy="39205"/>
            </a:xfrm>
            <a:custGeom>
              <a:avLst/>
              <a:gdLst>
                <a:gd name="T0" fmla="*/ 51 w 51"/>
                <a:gd name="T1" fmla="*/ 27 h 55"/>
                <a:gd name="T2" fmla="*/ 51 w 51"/>
                <a:gd name="T3" fmla="*/ 27 h 55"/>
                <a:gd name="T4" fmla="*/ 51 w 51"/>
                <a:gd name="T5" fmla="*/ 17 h 55"/>
                <a:gd name="T6" fmla="*/ 48 w 51"/>
                <a:gd name="T7" fmla="*/ 11 h 55"/>
                <a:gd name="T8" fmla="*/ 41 w 51"/>
                <a:gd name="T9" fmla="*/ 4 h 55"/>
                <a:gd name="T10" fmla="*/ 34 w 51"/>
                <a:gd name="T11" fmla="*/ 0 h 55"/>
                <a:gd name="T12" fmla="*/ 34 w 51"/>
                <a:gd name="T13" fmla="*/ 0 h 55"/>
                <a:gd name="T14" fmla="*/ 27 w 51"/>
                <a:gd name="T15" fmla="*/ 0 h 55"/>
                <a:gd name="T16" fmla="*/ 17 w 51"/>
                <a:gd name="T17" fmla="*/ 0 h 55"/>
                <a:gd name="T18" fmla="*/ 10 w 51"/>
                <a:gd name="T19" fmla="*/ 4 h 55"/>
                <a:gd name="T20" fmla="*/ 4 w 51"/>
                <a:gd name="T21" fmla="*/ 11 h 55"/>
                <a:gd name="T22" fmla="*/ 4 w 51"/>
                <a:gd name="T23" fmla="*/ 11 h 55"/>
                <a:gd name="T24" fmla="*/ 0 w 51"/>
                <a:gd name="T25" fmla="*/ 17 h 55"/>
                <a:gd name="T26" fmla="*/ 0 w 51"/>
                <a:gd name="T27" fmla="*/ 27 h 55"/>
                <a:gd name="T28" fmla="*/ 0 w 51"/>
                <a:gd name="T29" fmla="*/ 34 h 55"/>
                <a:gd name="T30" fmla="*/ 4 w 51"/>
                <a:gd name="T31" fmla="*/ 41 h 55"/>
                <a:gd name="T32" fmla="*/ 4 w 51"/>
                <a:gd name="T33" fmla="*/ 41 h 55"/>
                <a:gd name="T34" fmla="*/ 10 w 51"/>
                <a:gd name="T35" fmla="*/ 48 h 55"/>
                <a:gd name="T36" fmla="*/ 17 w 51"/>
                <a:gd name="T37" fmla="*/ 51 h 55"/>
                <a:gd name="T38" fmla="*/ 27 w 51"/>
                <a:gd name="T39" fmla="*/ 55 h 55"/>
                <a:gd name="T40" fmla="*/ 34 w 51"/>
                <a:gd name="T41" fmla="*/ 51 h 55"/>
                <a:gd name="T42" fmla="*/ 34 w 51"/>
                <a:gd name="T43" fmla="*/ 51 h 55"/>
                <a:gd name="T44" fmla="*/ 41 w 51"/>
                <a:gd name="T45" fmla="*/ 48 h 55"/>
                <a:gd name="T46" fmla="*/ 48 w 51"/>
                <a:gd name="T47" fmla="*/ 41 h 55"/>
                <a:gd name="T48" fmla="*/ 51 w 51"/>
                <a:gd name="T49" fmla="*/ 34 h 55"/>
                <a:gd name="T50" fmla="*/ 51 w 51"/>
                <a:gd name="T5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5">
                  <a:moveTo>
                    <a:pt x="51" y="27"/>
                  </a:moveTo>
                  <a:lnTo>
                    <a:pt x="51" y="27"/>
                  </a:lnTo>
                  <a:lnTo>
                    <a:pt x="51" y="17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0" y="48"/>
                  </a:lnTo>
                  <a:lnTo>
                    <a:pt x="17" y="51"/>
                  </a:lnTo>
                  <a:lnTo>
                    <a:pt x="27" y="5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8"/>
                  </a:lnTo>
                  <a:lnTo>
                    <a:pt x="48" y="41"/>
                  </a:lnTo>
                  <a:lnTo>
                    <a:pt x="51" y="34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72" name="Freeform 1023">
              <a:extLst>
                <a:ext uri="{FF2B5EF4-FFF2-40B4-BE49-F238E27FC236}">
                  <a16:creationId xmlns:a16="http://schemas.microsoft.com/office/drawing/2014/main" id="{81B2F9C2-49B8-2E42-9CC0-2158274B8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276" y="1168654"/>
              <a:ext cx="57165" cy="40987"/>
            </a:xfrm>
            <a:custGeom>
              <a:avLst/>
              <a:gdLst>
                <a:gd name="T0" fmla="*/ 54 w 54"/>
                <a:gd name="T1" fmla="*/ 27 h 55"/>
                <a:gd name="T2" fmla="*/ 54 w 54"/>
                <a:gd name="T3" fmla="*/ 27 h 55"/>
                <a:gd name="T4" fmla="*/ 54 w 54"/>
                <a:gd name="T5" fmla="*/ 21 h 55"/>
                <a:gd name="T6" fmla="*/ 51 w 54"/>
                <a:gd name="T7" fmla="*/ 14 h 55"/>
                <a:gd name="T8" fmla="*/ 44 w 54"/>
                <a:gd name="T9" fmla="*/ 7 h 55"/>
                <a:gd name="T10" fmla="*/ 37 w 54"/>
                <a:gd name="T11" fmla="*/ 4 h 55"/>
                <a:gd name="T12" fmla="*/ 37 w 54"/>
                <a:gd name="T13" fmla="*/ 4 h 55"/>
                <a:gd name="T14" fmla="*/ 27 w 54"/>
                <a:gd name="T15" fmla="*/ 0 h 55"/>
                <a:gd name="T16" fmla="*/ 20 w 54"/>
                <a:gd name="T17" fmla="*/ 4 h 55"/>
                <a:gd name="T18" fmla="*/ 13 w 54"/>
                <a:gd name="T19" fmla="*/ 7 h 55"/>
                <a:gd name="T20" fmla="*/ 7 w 54"/>
                <a:gd name="T21" fmla="*/ 14 h 55"/>
                <a:gd name="T22" fmla="*/ 7 w 54"/>
                <a:gd name="T23" fmla="*/ 14 h 55"/>
                <a:gd name="T24" fmla="*/ 3 w 54"/>
                <a:gd name="T25" fmla="*/ 21 h 55"/>
                <a:gd name="T26" fmla="*/ 0 w 54"/>
                <a:gd name="T27" fmla="*/ 27 h 55"/>
                <a:gd name="T28" fmla="*/ 3 w 54"/>
                <a:gd name="T29" fmla="*/ 38 h 55"/>
                <a:gd name="T30" fmla="*/ 7 w 54"/>
                <a:gd name="T31" fmla="*/ 44 h 55"/>
                <a:gd name="T32" fmla="*/ 7 w 54"/>
                <a:gd name="T33" fmla="*/ 44 h 55"/>
                <a:gd name="T34" fmla="*/ 13 w 54"/>
                <a:gd name="T35" fmla="*/ 48 h 55"/>
                <a:gd name="T36" fmla="*/ 20 w 54"/>
                <a:gd name="T37" fmla="*/ 55 h 55"/>
                <a:gd name="T38" fmla="*/ 27 w 54"/>
                <a:gd name="T39" fmla="*/ 55 h 55"/>
                <a:gd name="T40" fmla="*/ 37 w 54"/>
                <a:gd name="T41" fmla="*/ 55 h 55"/>
                <a:gd name="T42" fmla="*/ 37 w 54"/>
                <a:gd name="T43" fmla="*/ 55 h 55"/>
                <a:gd name="T44" fmla="*/ 44 w 54"/>
                <a:gd name="T45" fmla="*/ 48 h 55"/>
                <a:gd name="T46" fmla="*/ 51 w 54"/>
                <a:gd name="T47" fmla="*/ 44 h 55"/>
                <a:gd name="T48" fmla="*/ 54 w 54"/>
                <a:gd name="T49" fmla="*/ 38 h 55"/>
                <a:gd name="T50" fmla="*/ 54 w 54"/>
                <a:gd name="T5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lnTo>
                    <a:pt x="54" y="27"/>
                  </a:lnTo>
                  <a:lnTo>
                    <a:pt x="54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3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0" y="27"/>
                  </a:lnTo>
                  <a:lnTo>
                    <a:pt x="3" y="38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8"/>
                  </a:lnTo>
                  <a:lnTo>
                    <a:pt x="20" y="55"/>
                  </a:lnTo>
                  <a:lnTo>
                    <a:pt x="27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44" y="48"/>
                  </a:lnTo>
                  <a:lnTo>
                    <a:pt x="51" y="44"/>
                  </a:lnTo>
                  <a:lnTo>
                    <a:pt x="54" y="38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73" name="Freeform 1024">
              <a:extLst>
                <a:ext uri="{FF2B5EF4-FFF2-40B4-BE49-F238E27FC236}">
                  <a16:creationId xmlns:a16="http://schemas.microsoft.com/office/drawing/2014/main" id="{D2534494-B5EE-B54D-80A5-28E207D8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331" y="1238154"/>
              <a:ext cx="55047" cy="42769"/>
            </a:xfrm>
            <a:custGeom>
              <a:avLst/>
              <a:gdLst>
                <a:gd name="T0" fmla="*/ 54 w 54"/>
                <a:gd name="T1" fmla="*/ 27 h 55"/>
                <a:gd name="T2" fmla="*/ 54 w 54"/>
                <a:gd name="T3" fmla="*/ 27 h 55"/>
                <a:gd name="T4" fmla="*/ 51 w 54"/>
                <a:gd name="T5" fmla="*/ 21 h 55"/>
                <a:gd name="T6" fmla="*/ 47 w 54"/>
                <a:gd name="T7" fmla="*/ 14 h 55"/>
                <a:gd name="T8" fmla="*/ 44 w 54"/>
                <a:gd name="T9" fmla="*/ 7 h 55"/>
                <a:gd name="T10" fmla="*/ 34 w 54"/>
                <a:gd name="T11" fmla="*/ 4 h 55"/>
                <a:gd name="T12" fmla="*/ 34 w 54"/>
                <a:gd name="T13" fmla="*/ 4 h 55"/>
                <a:gd name="T14" fmla="*/ 27 w 54"/>
                <a:gd name="T15" fmla="*/ 0 h 55"/>
                <a:gd name="T16" fmla="*/ 20 w 54"/>
                <a:gd name="T17" fmla="*/ 4 h 55"/>
                <a:gd name="T18" fmla="*/ 10 w 54"/>
                <a:gd name="T19" fmla="*/ 7 h 55"/>
                <a:gd name="T20" fmla="*/ 7 w 54"/>
                <a:gd name="T21" fmla="*/ 14 h 55"/>
                <a:gd name="T22" fmla="*/ 7 w 54"/>
                <a:gd name="T23" fmla="*/ 14 h 55"/>
                <a:gd name="T24" fmla="*/ 0 w 54"/>
                <a:gd name="T25" fmla="*/ 21 h 55"/>
                <a:gd name="T26" fmla="*/ 0 w 54"/>
                <a:gd name="T27" fmla="*/ 27 h 55"/>
                <a:gd name="T28" fmla="*/ 0 w 54"/>
                <a:gd name="T29" fmla="*/ 38 h 55"/>
                <a:gd name="T30" fmla="*/ 7 w 54"/>
                <a:gd name="T31" fmla="*/ 44 h 55"/>
                <a:gd name="T32" fmla="*/ 7 w 54"/>
                <a:gd name="T33" fmla="*/ 44 h 55"/>
                <a:gd name="T34" fmla="*/ 10 w 54"/>
                <a:gd name="T35" fmla="*/ 51 h 55"/>
                <a:gd name="T36" fmla="*/ 20 w 54"/>
                <a:gd name="T37" fmla="*/ 55 h 55"/>
                <a:gd name="T38" fmla="*/ 27 w 54"/>
                <a:gd name="T39" fmla="*/ 55 h 55"/>
                <a:gd name="T40" fmla="*/ 34 w 54"/>
                <a:gd name="T41" fmla="*/ 55 h 55"/>
                <a:gd name="T42" fmla="*/ 34 w 54"/>
                <a:gd name="T43" fmla="*/ 55 h 55"/>
                <a:gd name="T44" fmla="*/ 44 w 54"/>
                <a:gd name="T45" fmla="*/ 51 h 55"/>
                <a:gd name="T46" fmla="*/ 47 w 54"/>
                <a:gd name="T47" fmla="*/ 44 h 55"/>
                <a:gd name="T48" fmla="*/ 51 w 54"/>
                <a:gd name="T49" fmla="*/ 38 h 55"/>
                <a:gd name="T50" fmla="*/ 54 w 54"/>
                <a:gd name="T5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lnTo>
                    <a:pt x="54" y="27"/>
                  </a:lnTo>
                  <a:lnTo>
                    <a:pt x="51" y="21"/>
                  </a:lnTo>
                  <a:lnTo>
                    <a:pt x="47" y="14"/>
                  </a:lnTo>
                  <a:lnTo>
                    <a:pt x="44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0" y="51"/>
                  </a:lnTo>
                  <a:lnTo>
                    <a:pt x="20" y="55"/>
                  </a:lnTo>
                  <a:lnTo>
                    <a:pt x="2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44" y="51"/>
                  </a:lnTo>
                  <a:lnTo>
                    <a:pt x="47" y="44"/>
                  </a:lnTo>
                  <a:lnTo>
                    <a:pt x="51" y="38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74" name="Freeform 1025">
              <a:extLst>
                <a:ext uri="{FF2B5EF4-FFF2-40B4-BE49-F238E27FC236}">
                  <a16:creationId xmlns:a16="http://schemas.microsoft.com/office/drawing/2014/main" id="{99FEC2D9-75D6-1D49-A316-222101DDE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331" y="1238154"/>
              <a:ext cx="55047" cy="42769"/>
            </a:xfrm>
            <a:custGeom>
              <a:avLst/>
              <a:gdLst>
                <a:gd name="T0" fmla="*/ 54 w 54"/>
                <a:gd name="T1" fmla="*/ 27 h 55"/>
                <a:gd name="T2" fmla="*/ 54 w 54"/>
                <a:gd name="T3" fmla="*/ 27 h 55"/>
                <a:gd name="T4" fmla="*/ 51 w 54"/>
                <a:gd name="T5" fmla="*/ 21 h 55"/>
                <a:gd name="T6" fmla="*/ 47 w 54"/>
                <a:gd name="T7" fmla="*/ 14 h 55"/>
                <a:gd name="T8" fmla="*/ 44 w 54"/>
                <a:gd name="T9" fmla="*/ 7 h 55"/>
                <a:gd name="T10" fmla="*/ 34 w 54"/>
                <a:gd name="T11" fmla="*/ 4 h 55"/>
                <a:gd name="T12" fmla="*/ 34 w 54"/>
                <a:gd name="T13" fmla="*/ 4 h 55"/>
                <a:gd name="T14" fmla="*/ 27 w 54"/>
                <a:gd name="T15" fmla="*/ 0 h 55"/>
                <a:gd name="T16" fmla="*/ 20 w 54"/>
                <a:gd name="T17" fmla="*/ 4 h 55"/>
                <a:gd name="T18" fmla="*/ 10 w 54"/>
                <a:gd name="T19" fmla="*/ 7 h 55"/>
                <a:gd name="T20" fmla="*/ 7 w 54"/>
                <a:gd name="T21" fmla="*/ 14 h 55"/>
                <a:gd name="T22" fmla="*/ 7 w 54"/>
                <a:gd name="T23" fmla="*/ 14 h 55"/>
                <a:gd name="T24" fmla="*/ 0 w 54"/>
                <a:gd name="T25" fmla="*/ 21 h 55"/>
                <a:gd name="T26" fmla="*/ 0 w 54"/>
                <a:gd name="T27" fmla="*/ 27 h 55"/>
                <a:gd name="T28" fmla="*/ 0 w 54"/>
                <a:gd name="T29" fmla="*/ 38 h 55"/>
                <a:gd name="T30" fmla="*/ 7 w 54"/>
                <a:gd name="T31" fmla="*/ 44 h 55"/>
                <a:gd name="T32" fmla="*/ 7 w 54"/>
                <a:gd name="T33" fmla="*/ 44 h 55"/>
                <a:gd name="T34" fmla="*/ 10 w 54"/>
                <a:gd name="T35" fmla="*/ 51 h 55"/>
                <a:gd name="T36" fmla="*/ 20 w 54"/>
                <a:gd name="T37" fmla="*/ 55 h 55"/>
                <a:gd name="T38" fmla="*/ 27 w 54"/>
                <a:gd name="T39" fmla="*/ 55 h 55"/>
                <a:gd name="T40" fmla="*/ 34 w 54"/>
                <a:gd name="T41" fmla="*/ 55 h 55"/>
                <a:gd name="T42" fmla="*/ 34 w 54"/>
                <a:gd name="T43" fmla="*/ 55 h 55"/>
                <a:gd name="T44" fmla="*/ 44 w 54"/>
                <a:gd name="T45" fmla="*/ 51 h 55"/>
                <a:gd name="T46" fmla="*/ 47 w 54"/>
                <a:gd name="T47" fmla="*/ 44 h 55"/>
                <a:gd name="T48" fmla="*/ 51 w 54"/>
                <a:gd name="T49" fmla="*/ 38 h 55"/>
                <a:gd name="T50" fmla="*/ 54 w 54"/>
                <a:gd name="T5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lnTo>
                    <a:pt x="54" y="27"/>
                  </a:lnTo>
                  <a:lnTo>
                    <a:pt x="51" y="21"/>
                  </a:lnTo>
                  <a:lnTo>
                    <a:pt x="47" y="14"/>
                  </a:lnTo>
                  <a:lnTo>
                    <a:pt x="44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0" y="51"/>
                  </a:lnTo>
                  <a:lnTo>
                    <a:pt x="20" y="55"/>
                  </a:lnTo>
                  <a:lnTo>
                    <a:pt x="2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44" y="51"/>
                  </a:lnTo>
                  <a:lnTo>
                    <a:pt x="47" y="44"/>
                  </a:lnTo>
                  <a:lnTo>
                    <a:pt x="51" y="38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75" name="Freeform 1026">
              <a:extLst>
                <a:ext uri="{FF2B5EF4-FFF2-40B4-BE49-F238E27FC236}">
                  <a16:creationId xmlns:a16="http://schemas.microsoft.com/office/drawing/2014/main" id="{58310590-BBF0-A842-83C0-5B14E556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682" y="1289833"/>
              <a:ext cx="52930" cy="39205"/>
            </a:xfrm>
            <a:custGeom>
              <a:avLst/>
              <a:gdLst>
                <a:gd name="T0" fmla="*/ 50 w 50"/>
                <a:gd name="T1" fmla="*/ 27 h 54"/>
                <a:gd name="T2" fmla="*/ 50 w 50"/>
                <a:gd name="T3" fmla="*/ 27 h 54"/>
                <a:gd name="T4" fmla="*/ 50 w 50"/>
                <a:gd name="T5" fmla="*/ 20 h 54"/>
                <a:gd name="T6" fmla="*/ 47 w 50"/>
                <a:gd name="T7" fmla="*/ 10 h 54"/>
                <a:gd name="T8" fmla="*/ 40 w 50"/>
                <a:gd name="T9" fmla="*/ 7 h 54"/>
                <a:gd name="T10" fmla="*/ 33 w 50"/>
                <a:gd name="T11" fmla="*/ 3 h 54"/>
                <a:gd name="T12" fmla="*/ 33 w 50"/>
                <a:gd name="T13" fmla="*/ 3 h 54"/>
                <a:gd name="T14" fmla="*/ 23 w 50"/>
                <a:gd name="T15" fmla="*/ 0 h 54"/>
                <a:gd name="T16" fmla="*/ 16 w 50"/>
                <a:gd name="T17" fmla="*/ 3 h 54"/>
                <a:gd name="T18" fmla="*/ 10 w 50"/>
                <a:gd name="T19" fmla="*/ 7 h 54"/>
                <a:gd name="T20" fmla="*/ 3 w 50"/>
                <a:gd name="T21" fmla="*/ 10 h 54"/>
                <a:gd name="T22" fmla="*/ 3 w 50"/>
                <a:gd name="T23" fmla="*/ 10 h 54"/>
                <a:gd name="T24" fmla="*/ 0 w 50"/>
                <a:gd name="T25" fmla="*/ 20 h 54"/>
                <a:gd name="T26" fmla="*/ 0 w 50"/>
                <a:gd name="T27" fmla="*/ 27 h 54"/>
                <a:gd name="T28" fmla="*/ 0 w 50"/>
                <a:gd name="T29" fmla="*/ 34 h 54"/>
                <a:gd name="T30" fmla="*/ 3 w 50"/>
                <a:gd name="T31" fmla="*/ 44 h 54"/>
                <a:gd name="T32" fmla="*/ 3 w 50"/>
                <a:gd name="T33" fmla="*/ 44 h 54"/>
                <a:gd name="T34" fmla="*/ 10 w 50"/>
                <a:gd name="T35" fmla="*/ 47 h 54"/>
                <a:gd name="T36" fmla="*/ 16 w 50"/>
                <a:gd name="T37" fmla="*/ 51 h 54"/>
                <a:gd name="T38" fmla="*/ 23 w 50"/>
                <a:gd name="T39" fmla="*/ 54 h 54"/>
                <a:gd name="T40" fmla="*/ 33 w 50"/>
                <a:gd name="T41" fmla="*/ 51 h 54"/>
                <a:gd name="T42" fmla="*/ 33 w 50"/>
                <a:gd name="T43" fmla="*/ 51 h 54"/>
                <a:gd name="T44" fmla="*/ 40 w 50"/>
                <a:gd name="T45" fmla="*/ 47 h 54"/>
                <a:gd name="T46" fmla="*/ 47 w 50"/>
                <a:gd name="T47" fmla="*/ 44 h 54"/>
                <a:gd name="T48" fmla="*/ 50 w 50"/>
                <a:gd name="T49" fmla="*/ 34 h 54"/>
                <a:gd name="T50" fmla="*/ 50 w 50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54">
                  <a:moveTo>
                    <a:pt x="50" y="27"/>
                  </a:moveTo>
                  <a:lnTo>
                    <a:pt x="50" y="27"/>
                  </a:lnTo>
                  <a:lnTo>
                    <a:pt x="50" y="20"/>
                  </a:lnTo>
                  <a:lnTo>
                    <a:pt x="47" y="10"/>
                  </a:lnTo>
                  <a:lnTo>
                    <a:pt x="40" y="7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6" y="3"/>
                  </a:lnTo>
                  <a:lnTo>
                    <a:pt x="10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0" y="47"/>
                  </a:lnTo>
                  <a:lnTo>
                    <a:pt x="16" y="51"/>
                  </a:lnTo>
                  <a:lnTo>
                    <a:pt x="23" y="54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40" y="47"/>
                  </a:lnTo>
                  <a:lnTo>
                    <a:pt x="47" y="44"/>
                  </a:lnTo>
                  <a:lnTo>
                    <a:pt x="50" y="34"/>
                  </a:lnTo>
                  <a:lnTo>
                    <a:pt x="50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76" name="Freeform 1027">
              <a:extLst>
                <a:ext uri="{FF2B5EF4-FFF2-40B4-BE49-F238E27FC236}">
                  <a16:creationId xmlns:a16="http://schemas.microsoft.com/office/drawing/2014/main" id="{3432E9BA-7ECA-0E41-B119-6A8E88890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916" y="1364678"/>
              <a:ext cx="55047" cy="40987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1 w 54"/>
                <a:gd name="T5" fmla="*/ 17 h 54"/>
                <a:gd name="T6" fmla="*/ 47 w 54"/>
                <a:gd name="T7" fmla="*/ 10 h 54"/>
                <a:gd name="T8" fmla="*/ 44 w 54"/>
                <a:gd name="T9" fmla="*/ 3 h 54"/>
                <a:gd name="T10" fmla="*/ 37 w 54"/>
                <a:gd name="T11" fmla="*/ 0 h 54"/>
                <a:gd name="T12" fmla="*/ 37 w 54"/>
                <a:gd name="T13" fmla="*/ 0 h 54"/>
                <a:gd name="T14" fmla="*/ 27 w 54"/>
                <a:gd name="T15" fmla="*/ 0 h 54"/>
                <a:gd name="T16" fmla="*/ 20 w 54"/>
                <a:gd name="T17" fmla="*/ 0 h 54"/>
                <a:gd name="T18" fmla="*/ 10 w 54"/>
                <a:gd name="T19" fmla="*/ 3 h 54"/>
                <a:gd name="T20" fmla="*/ 7 w 54"/>
                <a:gd name="T21" fmla="*/ 10 h 54"/>
                <a:gd name="T22" fmla="*/ 7 w 54"/>
                <a:gd name="T23" fmla="*/ 10 h 54"/>
                <a:gd name="T24" fmla="*/ 3 w 54"/>
                <a:gd name="T25" fmla="*/ 17 h 54"/>
                <a:gd name="T26" fmla="*/ 0 w 54"/>
                <a:gd name="T27" fmla="*/ 27 h 54"/>
                <a:gd name="T28" fmla="*/ 3 w 54"/>
                <a:gd name="T29" fmla="*/ 33 h 54"/>
                <a:gd name="T30" fmla="*/ 7 w 54"/>
                <a:gd name="T31" fmla="*/ 40 h 54"/>
                <a:gd name="T32" fmla="*/ 7 w 54"/>
                <a:gd name="T33" fmla="*/ 40 h 54"/>
                <a:gd name="T34" fmla="*/ 10 w 54"/>
                <a:gd name="T35" fmla="*/ 47 h 54"/>
                <a:gd name="T36" fmla="*/ 20 w 54"/>
                <a:gd name="T37" fmla="*/ 50 h 54"/>
                <a:gd name="T38" fmla="*/ 27 w 54"/>
                <a:gd name="T39" fmla="*/ 54 h 54"/>
                <a:gd name="T40" fmla="*/ 37 w 54"/>
                <a:gd name="T41" fmla="*/ 50 h 54"/>
                <a:gd name="T42" fmla="*/ 37 w 54"/>
                <a:gd name="T43" fmla="*/ 50 h 54"/>
                <a:gd name="T44" fmla="*/ 44 w 54"/>
                <a:gd name="T45" fmla="*/ 47 h 54"/>
                <a:gd name="T46" fmla="*/ 47 w 54"/>
                <a:gd name="T47" fmla="*/ 40 h 54"/>
                <a:gd name="T48" fmla="*/ 51 w 54"/>
                <a:gd name="T49" fmla="*/ 33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1" y="17"/>
                  </a:lnTo>
                  <a:lnTo>
                    <a:pt x="47" y="10"/>
                  </a:lnTo>
                  <a:lnTo>
                    <a:pt x="44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0" y="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3" y="17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10" y="47"/>
                  </a:lnTo>
                  <a:lnTo>
                    <a:pt x="20" y="50"/>
                  </a:lnTo>
                  <a:lnTo>
                    <a:pt x="27" y="54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44" y="47"/>
                  </a:lnTo>
                  <a:lnTo>
                    <a:pt x="47" y="40"/>
                  </a:lnTo>
                  <a:lnTo>
                    <a:pt x="51" y="33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77" name="Freeform 1028">
              <a:extLst>
                <a:ext uri="{FF2B5EF4-FFF2-40B4-BE49-F238E27FC236}">
                  <a16:creationId xmlns:a16="http://schemas.microsoft.com/office/drawing/2014/main" id="{4ADF67C9-08BB-6945-BB47-CDF802D73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269" y="1425267"/>
              <a:ext cx="52929" cy="39205"/>
            </a:xfrm>
            <a:custGeom>
              <a:avLst/>
              <a:gdLst>
                <a:gd name="T0" fmla="*/ 51 w 51"/>
                <a:gd name="T1" fmla="*/ 27 h 54"/>
                <a:gd name="T2" fmla="*/ 51 w 51"/>
                <a:gd name="T3" fmla="*/ 27 h 54"/>
                <a:gd name="T4" fmla="*/ 51 w 51"/>
                <a:gd name="T5" fmla="*/ 20 h 54"/>
                <a:gd name="T6" fmla="*/ 47 w 51"/>
                <a:gd name="T7" fmla="*/ 13 h 54"/>
                <a:gd name="T8" fmla="*/ 40 w 51"/>
                <a:gd name="T9" fmla="*/ 6 h 54"/>
                <a:gd name="T10" fmla="*/ 34 w 51"/>
                <a:gd name="T11" fmla="*/ 3 h 54"/>
                <a:gd name="T12" fmla="*/ 34 w 51"/>
                <a:gd name="T13" fmla="*/ 3 h 54"/>
                <a:gd name="T14" fmla="*/ 27 w 51"/>
                <a:gd name="T15" fmla="*/ 0 h 54"/>
                <a:gd name="T16" fmla="*/ 17 w 51"/>
                <a:gd name="T17" fmla="*/ 3 h 54"/>
                <a:gd name="T18" fmla="*/ 10 w 51"/>
                <a:gd name="T19" fmla="*/ 6 h 54"/>
                <a:gd name="T20" fmla="*/ 3 w 51"/>
                <a:gd name="T21" fmla="*/ 13 h 54"/>
                <a:gd name="T22" fmla="*/ 3 w 51"/>
                <a:gd name="T23" fmla="*/ 13 h 54"/>
                <a:gd name="T24" fmla="*/ 0 w 51"/>
                <a:gd name="T25" fmla="*/ 20 h 54"/>
                <a:gd name="T26" fmla="*/ 0 w 51"/>
                <a:gd name="T27" fmla="*/ 27 h 54"/>
                <a:gd name="T28" fmla="*/ 0 w 51"/>
                <a:gd name="T29" fmla="*/ 37 h 54"/>
                <a:gd name="T30" fmla="*/ 3 w 51"/>
                <a:gd name="T31" fmla="*/ 44 h 54"/>
                <a:gd name="T32" fmla="*/ 3 w 51"/>
                <a:gd name="T33" fmla="*/ 44 h 54"/>
                <a:gd name="T34" fmla="*/ 10 w 51"/>
                <a:gd name="T35" fmla="*/ 50 h 54"/>
                <a:gd name="T36" fmla="*/ 17 w 51"/>
                <a:gd name="T37" fmla="*/ 54 h 54"/>
                <a:gd name="T38" fmla="*/ 27 w 51"/>
                <a:gd name="T39" fmla="*/ 54 h 54"/>
                <a:gd name="T40" fmla="*/ 34 w 51"/>
                <a:gd name="T41" fmla="*/ 54 h 54"/>
                <a:gd name="T42" fmla="*/ 34 w 51"/>
                <a:gd name="T43" fmla="*/ 54 h 54"/>
                <a:gd name="T44" fmla="*/ 40 w 51"/>
                <a:gd name="T45" fmla="*/ 50 h 54"/>
                <a:gd name="T46" fmla="*/ 47 w 51"/>
                <a:gd name="T47" fmla="*/ 44 h 54"/>
                <a:gd name="T48" fmla="*/ 51 w 51"/>
                <a:gd name="T49" fmla="*/ 37 h 54"/>
                <a:gd name="T50" fmla="*/ 51 w 51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4">
                  <a:moveTo>
                    <a:pt x="51" y="27"/>
                  </a:moveTo>
                  <a:lnTo>
                    <a:pt x="51" y="27"/>
                  </a:lnTo>
                  <a:lnTo>
                    <a:pt x="51" y="20"/>
                  </a:lnTo>
                  <a:lnTo>
                    <a:pt x="47" y="13"/>
                  </a:lnTo>
                  <a:lnTo>
                    <a:pt x="40" y="6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7" y="3"/>
                  </a:lnTo>
                  <a:lnTo>
                    <a:pt x="10" y="6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0" y="50"/>
                  </a:lnTo>
                  <a:lnTo>
                    <a:pt x="17" y="54"/>
                  </a:lnTo>
                  <a:lnTo>
                    <a:pt x="27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0" y="50"/>
                  </a:lnTo>
                  <a:lnTo>
                    <a:pt x="47" y="44"/>
                  </a:lnTo>
                  <a:lnTo>
                    <a:pt x="51" y="37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78" name="Freeform 1029">
              <a:extLst>
                <a:ext uri="{FF2B5EF4-FFF2-40B4-BE49-F238E27FC236}">
                  <a16:creationId xmlns:a16="http://schemas.microsoft.com/office/drawing/2014/main" id="{E4B3C0AF-6127-FC47-A276-DC12EB4D4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03" y="1487639"/>
              <a:ext cx="55047" cy="42769"/>
            </a:xfrm>
            <a:custGeom>
              <a:avLst/>
              <a:gdLst>
                <a:gd name="T0" fmla="*/ 54 w 54"/>
                <a:gd name="T1" fmla="*/ 28 h 55"/>
                <a:gd name="T2" fmla="*/ 54 w 54"/>
                <a:gd name="T3" fmla="*/ 28 h 55"/>
                <a:gd name="T4" fmla="*/ 54 w 54"/>
                <a:gd name="T5" fmla="*/ 21 h 55"/>
                <a:gd name="T6" fmla="*/ 51 w 54"/>
                <a:gd name="T7" fmla="*/ 14 h 55"/>
                <a:gd name="T8" fmla="*/ 44 w 54"/>
                <a:gd name="T9" fmla="*/ 7 h 55"/>
                <a:gd name="T10" fmla="*/ 37 w 54"/>
                <a:gd name="T11" fmla="*/ 4 h 55"/>
                <a:gd name="T12" fmla="*/ 37 w 54"/>
                <a:gd name="T13" fmla="*/ 4 h 55"/>
                <a:gd name="T14" fmla="*/ 27 w 54"/>
                <a:gd name="T15" fmla="*/ 0 h 55"/>
                <a:gd name="T16" fmla="*/ 20 w 54"/>
                <a:gd name="T17" fmla="*/ 4 h 55"/>
                <a:gd name="T18" fmla="*/ 14 w 54"/>
                <a:gd name="T19" fmla="*/ 7 h 55"/>
                <a:gd name="T20" fmla="*/ 7 w 54"/>
                <a:gd name="T21" fmla="*/ 14 h 55"/>
                <a:gd name="T22" fmla="*/ 7 w 54"/>
                <a:gd name="T23" fmla="*/ 14 h 55"/>
                <a:gd name="T24" fmla="*/ 3 w 54"/>
                <a:gd name="T25" fmla="*/ 21 h 55"/>
                <a:gd name="T26" fmla="*/ 0 w 54"/>
                <a:gd name="T27" fmla="*/ 28 h 55"/>
                <a:gd name="T28" fmla="*/ 3 w 54"/>
                <a:gd name="T29" fmla="*/ 38 h 55"/>
                <a:gd name="T30" fmla="*/ 7 w 54"/>
                <a:gd name="T31" fmla="*/ 44 h 55"/>
                <a:gd name="T32" fmla="*/ 7 w 54"/>
                <a:gd name="T33" fmla="*/ 44 h 55"/>
                <a:gd name="T34" fmla="*/ 14 w 54"/>
                <a:gd name="T35" fmla="*/ 51 h 55"/>
                <a:gd name="T36" fmla="*/ 20 w 54"/>
                <a:gd name="T37" fmla="*/ 55 h 55"/>
                <a:gd name="T38" fmla="*/ 27 w 54"/>
                <a:gd name="T39" fmla="*/ 55 h 55"/>
                <a:gd name="T40" fmla="*/ 37 w 54"/>
                <a:gd name="T41" fmla="*/ 55 h 55"/>
                <a:gd name="T42" fmla="*/ 37 w 54"/>
                <a:gd name="T43" fmla="*/ 55 h 55"/>
                <a:gd name="T44" fmla="*/ 44 w 54"/>
                <a:gd name="T45" fmla="*/ 51 h 55"/>
                <a:gd name="T46" fmla="*/ 51 w 54"/>
                <a:gd name="T47" fmla="*/ 44 h 55"/>
                <a:gd name="T48" fmla="*/ 54 w 54"/>
                <a:gd name="T49" fmla="*/ 38 h 55"/>
                <a:gd name="T50" fmla="*/ 54 w 54"/>
                <a:gd name="T5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lnTo>
                    <a:pt x="54" y="28"/>
                  </a:lnTo>
                  <a:lnTo>
                    <a:pt x="54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0" y="28"/>
                  </a:lnTo>
                  <a:lnTo>
                    <a:pt x="3" y="38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4" y="51"/>
                  </a:lnTo>
                  <a:lnTo>
                    <a:pt x="20" y="55"/>
                  </a:lnTo>
                  <a:lnTo>
                    <a:pt x="27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44" y="51"/>
                  </a:lnTo>
                  <a:lnTo>
                    <a:pt x="51" y="44"/>
                  </a:lnTo>
                  <a:lnTo>
                    <a:pt x="54" y="38"/>
                  </a:lnTo>
                  <a:lnTo>
                    <a:pt x="54" y="28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79" name="Freeform 1030">
              <a:extLst>
                <a:ext uri="{FF2B5EF4-FFF2-40B4-BE49-F238E27FC236}">
                  <a16:creationId xmlns:a16="http://schemas.microsoft.com/office/drawing/2014/main" id="{3FB300FC-AA0D-094B-9FD9-DCAED9513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03" y="1487639"/>
              <a:ext cx="55047" cy="42769"/>
            </a:xfrm>
            <a:custGeom>
              <a:avLst/>
              <a:gdLst>
                <a:gd name="T0" fmla="*/ 54 w 54"/>
                <a:gd name="T1" fmla="*/ 28 h 55"/>
                <a:gd name="T2" fmla="*/ 54 w 54"/>
                <a:gd name="T3" fmla="*/ 28 h 55"/>
                <a:gd name="T4" fmla="*/ 54 w 54"/>
                <a:gd name="T5" fmla="*/ 21 h 55"/>
                <a:gd name="T6" fmla="*/ 51 w 54"/>
                <a:gd name="T7" fmla="*/ 14 h 55"/>
                <a:gd name="T8" fmla="*/ 44 w 54"/>
                <a:gd name="T9" fmla="*/ 7 h 55"/>
                <a:gd name="T10" fmla="*/ 37 w 54"/>
                <a:gd name="T11" fmla="*/ 4 h 55"/>
                <a:gd name="T12" fmla="*/ 37 w 54"/>
                <a:gd name="T13" fmla="*/ 4 h 55"/>
                <a:gd name="T14" fmla="*/ 27 w 54"/>
                <a:gd name="T15" fmla="*/ 0 h 55"/>
                <a:gd name="T16" fmla="*/ 20 w 54"/>
                <a:gd name="T17" fmla="*/ 4 h 55"/>
                <a:gd name="T18" fmla="*/ 14 w 54"/>
                <a:gd name="T19" fmla="*/ 7 h 55"/>
                <a:gd name="T20" fmla="*/ 7 w 54"/>
                <a:gd name="T21" fmla="*/ 14 h 55"/>
                <a:gd name="T22" fmla="*/ 7 w 54"/>
                <a:gd name="T23" fmla="*/ 14 h 55"/>
                <a:gd name="T24" fmla="*/ 3 w 54"/>
                <a:gd name="T25" fmla="*/ 21 h 55"/>
                <a:gd name="T26" fmla="*/ 0 w 54"/>
                <a:gd name="T27" fmla="*/ 28 h 55"/>
                <a:gd name="T28" fmla="*/ 3 w 54"/>
                <a:gd name="T29" fmla="*/ 38 h 55"/>
                <a:gd name="T30" fmla="*/ 7 w 54"/>
                <a:gd name="T31" fmla="*/ 44 h 55"/>
                <a:gd name="T32" fmla="*/ 7 w 54"/>
                <a:gd name="T33" fmla="*/ 44 h 55"/>
                <a:gd name="T34" fmla="*/ 14 w 54"/>
                <a:gd name="T35" fmla="*/ 51 h 55"/>
                <a:gd name="T36" fmla="*/ 20 w 54"/>
                <a:gd name="T37" fmla="*/ 55 h 55"/>
                <a:gd name="T38" fmla="*/ 27 w 54"/>
                <a:gd name="T39" fmla="*/ 55 h 55"/>
                <a:gd name="T40" fmla="*/ 37 w 54"/>
                <a:gd name="T41" fmla="*/ 55 h 55"/>
                <a:gd name="T42" fmla="*/ 37 w 54"/>
                <a:gd name="T43" fmla="*/ 55 h 55"/>
                <a:gd name="T44" fmla="*/ 44 w 54"/>
                <a:gd name="T45" fmla="*/ 51 h 55"/>
                <a:gd name="T46" fmla="*/ 51 w 54"/>
                <a:gd name="T47" fmla="*/ 44 h 55"/>
                <a:gd name="T48" fmla="*/ 54 w 54"/>
                <a:gd name="T49" fmla="*/ 38 h 55"/>
                <a:gd name="T50" fmla="*/ 54 w 54"/>
                <a:gd name="T5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lnTo>
                    <a:pt x="54" y="28"/>
                  </a:lnTo>
                  <a:lnTo>
                    <a:pt x="54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0" y="28"/>
                  </a:lnTo>
                  <a:lnTo>
                    <a:pt x="3" y="38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4" y="51"/>
                  </a:lnTo>
                  <a:lnTo>
                    <a:pt x="20" y="55"/>
                  </a:lnTo>
                  <a:lnTo>
                    <a:pt x="27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44" y="51"/>
                  </a:lnTo>
                  <a:lnTo>
                    <a:pt x="51" y="44"/>
                  </a:lnTo>
                  <a:lnTo>
                    <a:pt x="54" y="38"/>
                  </a:lnTo>
                  <a:lnTo>
                    <a:pt x="54" y="28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80" name="Freeform 1031">
              <a:extLst>
                <a:ext uri="{FF2B5EF4-FFF2-40B4-BE49-F238E27FC236}">
                  <a16:creationId xmlns:a16="http://schemas.microsoft.com/office/drawing/2014/main" id="{15C5442E-FB7D-064A-84E1-D614FBB3E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03" y="1487639"/>
              <a:ext cx="55047" cy="42769"/>
            </a:xfrm>
            <a:custGeom>
              <a:avLst/>
              <a:gdLst>
                <a:gd name="T0" fmla="*/ 54 w 54"/>
                <a:gd name="T1" fmla="*/ 28 h 55"/>
                <a:gd name="T2" fmla="*/ 54 w 54"/>
                <a:gd name="T3" fmla="*/ 28 h 55"/>
                <a:gd name="T4" fmla="*/ 54 w 54"/>
                <a:gd name="T5" fmla="*/ 21 h 55"/>
                <a:gd name="T6" fmla="*/ 51 w 54"/>
                <a:gd name="T7" fmla="*/ 14 h 55"/>
                <a:gd name="T8" fmla="*/ 44 w 54"/>
                <a:gd name="T9" fmla="*/ 7 h 55"/>
                <a:gd name="T10" fmla="*/ 37 w 54"/>
                <a:gd name="T11" fmla="*/ 4 h 55"/>
                <a:gd name="T12" fmla="*/ 37 w 54"/>
                <a:gd name="T13" fmla="*/ 4 h 55"/>
                <a:gd name="T14" fmla="*/ 27 w 54"/>
                <a:gd name="T15" fmla="*/ 0 h 55"/>
                <a:gd name="T16" fmla="*/ 20 w 54"/>
                <a:gd name="T17" fmla="*/ 4 h 55"/>
                <a:gd name="T18" fmla="*/ 14 w 54"/>
                <a:gd name="T19" fmla="*/ 7 h 55"/>
                <a:gd name="T20" fmla="*/ 7 w 54"/>
                <a:gd name="T21" fmla="*/ 14 h 55"/>
                <a:gd name="T22" fmla="*/ 7 w 54"/>
                <a:gd name="T23" fmla="*/ 14 h 55"/>
                <a:gd name="T24" fmla="*/ 3 w 54"/>
                <a:gd name="T25" fmla="*/ 21 h 55"/>
                <a:gd name="T26" fmla="*/ 0 w 54"/>
                <a:gd name="T27" fmla="*/ 28 h 55"/>
                <a:gd name="T28" fmla="*/ 3 w 54"/>
                <a:gd name="T29" fmla="*/ 38 h 55"/>
                <a:gd name="T30" fmla="*/ 7 w 54"/>
                <a:gd name="T31" fmla="*/ 44 h 55"/>
                <a:gd name="T32" fmla="*/ 7 w 54"/>
                <a:gd name="T33" fmla="*/ 44 h 55"/>
                <a:gd name="T34" fmla="*/ 14 w 54"/>
                <a:gd name="T35" fmla="*/ 51 h 55"/>
                <a:gd name="T36" fmla="*/ 20 w 54"/>
                <a:gd name="T37" fmla="*/ 55 h 55"/>
                <a:gd name="T38" fmla="*/ 27 w 54"/>
                <a:gd name="T39" fmla="*/ 55 h 55"/>
                <a:gd name="T40" fmla="*/ 37 w 54"/>
                <a:gd name="T41" fmla="*/ 55 h 55"/>
                <a:gd name="T42" fmla="*/ 37 w 54"/>
                <a:gd name="T43" fmla="*/ 55 h 55"/>
                <a:gd name="T44" fmla="*/ 44 w 54"/>
                <a:gd name="T45" fmla="*/ 51 h 55"/>
                <a:gd name="T46" fmla="*/ 51 w 54"/>
                <a:gd name="T47" fmla="*/ 44 h 55"/>
                <a:gd name="T48" fmla="*/ 54 w 54"/>
                <a:gd name="T49" fmla="*/ 38 h 55"/>
                <a:gd name="T50" fmla="*/ 54 w 54"/>
                <a:gd name="T5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lnTo>
                    <a:pt x="54" y="28"/>
                  </a:lnTo>
                  <a:lnTo>
                    <a:pt x="54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0" y="28"/>
                  </a:lnTo>
                  <a:lnTo>
                    <a:pt x="3" y="38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4" y="51"/>
                  </a:lnTo>
                  <a:lnTo>
                    <a:pt x="20" y="55"/>
                  </a:lnTo>
                  <a:lnTo>
                    <a:pt x="27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44" y="51"/>
                  </a:lnTo>
                  <a:lnTo>
                    <a:pt x="51" y="44"/>
                  </a:lnTo>
                  <a:lnTo>
                    <a:pt x="54" y="38"/>
                  </a:lnTo>
                  <a:lnTo>
                    <a:pt x="54" y="28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81" name="Freeform 1032">
              <a:extLst>
                <a:ext uri="{FF2B5EF4-FFF2-40B4-BE49-F238E27FC236}">
                  <a16:creationId xmlns:a16="http://schemas.microsoft.com/office/drawing/2014/main" id="{5FF527A4-EACE-3A4A-9D82-1A5DE5D0E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03" y="1487639"/>
              <a:ext cx="55047" cy="42769"/>
            </a:xfrm>
            <a:custGeom>
              <a:avLst/>
              <a:gdLst>
                <a:gd name="T0" fmla="*/ 54 w 54"/>
                <a:gd name="T1" fmla="*/ 28 h 55"/>
                <a:gd name="T2" fmla="*/ 54 w 54"/>
                <a:gd name="T3" fmla="*/ 28 h 55"/>
                <a:gd name="T4" fmla="*/ 54 w 54"/>
                <a:gd name="T5" fmla="*/ 21 h 55"/>
                <a:gd name="T6" fmla="*/ 51 w 54"/>
                <a:gd name="T7" fmla="*/ 14 h 55"/>
                <a:gd name="T8" fmla="*/ 44 w 54"/>
                <a:gd name="T9" fmla="*/ 7 h 55"/>
                <a:gd name="T10" fmla="*/ 37 w 54"/>
                <a:gd name="T11" fmla="*/ 4 h 55"/>
                <a:gd name="T12" fmla="*/ 37 w 54"/>
                <a:gd name="T13" fmla="*/ 4 h 55"/>
                <a:gd name="T14" fmla="*/ 27 w 54"/>
                <a:gd name="T15" fmla="*/ 0 h 55"/>
                <a:gd name="T16" fmla="*/ 20 w 54"/>
                <a:gd name="T17" fmla="*/ 4 h 55"/>
                <a:gd name="T18" fmla="*/ 14 w 54"/>
                <a:gd name="T19" fmla="*/ 7 h 55"/>
                <a:gd name="T20" fmla="*/ 7 w 54"/>
                <a:gd name="T21" fmla="*/ 14 h 55"/>
                <a:gd name="T22" fmla="*/ 7 w 54"/>
                <a:gd name="T23" fmla="*/ 14 h 55"/>
                <a:gd name="T24" fmla="*/ 3 w 54"/>
                <a:gd name="T25" fmla="*/ 21 h 55"/>
                <a:gd name="T26" fmla="*/ 0 w 54"/>
                <a:gd name="T27" fmla="*/ 28 h 55"/>
                <a:gd name="T28" fmla="*/ 3 w 54"/>
                <a:gd name="T29" fmla="*/ 38 h 55"/>
                <a:gd name="T30" fmla="*/ 7 w 54"/>
                <a:gd name="T31" fmla="*/ 44 h 55"/>
                <a:gd name="T32" fmla="*/ 7 w 54"/>
                <a:gd name="T33" fmla="*/ 44 h 55"/>
                <a:gd name="T34" fmla="*/ 14 w 54"/>
                <a:gd name="T35" fmla="*/ 51 h 55"/>
                <a:gd name="T36" fmla="*/ 20 w 54"/>
                <a:gd name="T37" fmla="*/ 55 h 55"/>
                <a:gd name="T38" fmla="*/ 27 w 54"/>
                <a:gd name="T39" fmla="*/ 55 h 55"/>
                <a:gd name="T40" fmla="*/ 37 w 54"/>
                <a:gd name="T41" fmla="*/ 55 h 55"/>
                <a:gd name="T42" fmla="*/ 37 w 54"/>
                <a:gd name="T43" fmla="*/ 55 h 55"/>
                <a:gd name="T44" fmla="*/ 44 w 54"/>
                <a:gd name="T45" fmla="*/ 51 h 55"/>
                <a:gd name="T46" fmla="*/ 51 w 54"/>
                <a:gd name="T47" fmla="*/ 44 h 55"/>
                <a:gd name="T48" fmla="*/ 54 w 54"/>
                <a:gd name="T49" fmla="*/ 38 h 55"/>
                <a:gd name="T50" fmla="*/ 54 w 54"/>
                <a:gd name="T5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lnTo>
                    <a:pt x="54" y="28"/>
                  </a:lnTo>
                  <a:lnTo>
                    <a:pt x="54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0" y="28"/>
                  </a:lnTo>
                  <a:lnTo>
                    <a:pt x="3" y="38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4" y="51"/>
                  </a:lnTo>
                  <a:lnTo>
                    <a:pt x="20" y="55"/>
                  </a:lnTo>
                  <a:lnTo>
                    <a:pt x="27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44" y="51"/>
                  </a:lnTo>
                  <a:lnTo>
                    <a:pt x="51" y="44"/>
                  </a:lnTo>
                  <a:lnTo>
                    <a:pt x="54" y="38"/>
                  </a:lnTo>
                  <a:lnTo>
                    <a:pt x="54" y="28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82" name="Freeform 1033">
              <a:extLst>
                <a:ext uri="{FF2B5EF4-FFF2-40B4-BE49-F238E27FC236}">
                  <a16:creationId xmlns:a16="http://schemas.microsoft.com/office/drawing/2014/main" id="{EDEA577C-8D07-9949-9C88-19DB85F3B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03" y="1487639"/>
              <a:ext cx="55047" cy="42769"/>
            </a:xfrm>
            <a:custGeom>
              <a:avLst/>
              <a:gdLst>
                <a:gd name="T0" fmla="*/ 54 w 54"/>
                <a:gd name="T1" fmla="*/ 28 h 55"/>
                <a:gd name="T2" fmla="*/ 54 w 54"/>
                <a:gd name="T3" fmla="*/ 28 h 55"/>
                <a:gd name="T4" fmla="*/ 54 w 54"/>
                <a:gd name="T5" fmla="*/ 21 h 55"/>
                <a:gd name="T6" fmla="*/ 51 w 54"/>
                <a:gd name="T7" fmla="*/ 14 h 55"/>
                <a:gd name="T8" fmla="*/ 44 w 54"/>
                <a:gd name="T9" fmla="*/ 7 h 55"/>
                <a:gd name="T10" fmla="*/ 37 w 54"/>
                <a:gd name="T11" fmla="*/ 4 h 55"/>
                <a:gd name="T12" fmla="*/ 37 w 54"/>
                <a:gd name="T13" fmla="*/ 4 h 55"/>
                <a:gd name="T14" fmla="*/ 27 w 54"/>
                <a:gd name="T15" fmla="*/ 0 h 55"/>
                <a:gd name="T16" fmla="*/ 20 w 54"/>
                <a:gd name="T17" fmla="*/ 4 h 55"/>
                <a:gd name="T18" fmla="*/ 14 w 54"/>
                <a:gd name="T19" fmla="*/ 7 h 55"/>
                <a:gd name="T20" fmla="*/ 7 w 54"/>
                <a:gd name="T21" fmla="*/ 14 h 55"/>
                <a:gd name="T22" fmla="*/ 7 w 54"/>
                <a:gd name="T23" fmla="*/ 14 h 55"/>
                <a:gd name="T24" fmla="*/ 3 w 54"/>
                <a:gd name="T25" fmla="*/ 21 h 55"/>
                <a:gd name="T26" fmla="*/ 0 w 54"/>
                <a:gd name="T27" fmla="*/ 28 h 55"/>
                <a:gd name="T28" fmla="*/ 3 w 54"/>
                <a:gd name="T29" fmla="*/ 38 h 55"/>
                <a:gd name="T30" fmla="*/ 7 w 54"/>
                <a:gd name="T31" fmla="*/ 44 h 55"/>
                <a:gd name="T32" fmla="*/ 7 w 54"/>
                <a:gd name="T33" fmla="*/ 44 h 55"/>
                <a:gd name="T34" fmla="*/ 14 w 54"/>
                <a:gd name="T35" fmla="*/ 51 h 55"/>
                <a:gd name="T36" fmla="*/ 20 w 54"/>
                <a:gd name="T37" fmla="*/ 55 h 55"/>
                <a:gd name="T38" fmla="*/ 27 w 54"/>
                <a:gd name="T39" fmla="*/ 55 h 55"/>
                <a:gd name="T40" fmla="*/ 37 w 54"/>
                <a:gd name="T41" fmla="*/ 55 h 55"/>
                <a:gd name="T42" fmla="*/ 37 w 54"/>
                <a:gd name="T43" fmla="*/ 55 h 55"/>
                <a:gd name="T44" fmla="*/ 44 w 54"/>
                <a:gd name="T45" fmla="*/ 51 h 55"/>
                <a:gd name="T46" fmla="*/ 51 w 54"/>
                <a:gd name="T47" fmla="*/ 44 h 55"/>
                <a:gd name="T48" fmla="*/ 54 w 54"/>
                <a:gd name="T49" fmla="*/ 38 h 55"/>
                <a:gd name="T50" fmla="*/ 54 w 54"/>
                <a:gd name="T5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lnTo>
                    <a:pt x="54" y="28"/>
                  </a:lnTo>
                  <a:lnTo>
                    <a:pt x="54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0" y="28"/>
                  </a:lnTo>
                  <a:lnTo>
                    <a:pt x="3" y="38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4" y="51"/>
                  </a:lnTo>
                  <a:lnTo>
                    <a:pt x="20" y="55"/>
                  </a:lnTo>
                  <a:lnTo>
                    <a:pt x="27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44" y="51"/>
                  </a:lnTo>
                  <a:lnTo>
                    <a:pt x="51" y="44"/>
                  </a:lnTo>
                  <a:lnTo>
                    <a:pt x="54" y="38"/>
                  </a:lnTo>
                  <a:lnTo>
                    <a:pt x="54" y="28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83" name="Freeform 1034">
              <a:extLst>
                <a:ext uri="{FF2B5EF4-FFF2-40B4-BE49-F238E27FC236}">
                  <a16:creationId xmlns:a16="http://schemas.microsoft.com/office/drawing/2014/main" id="{512F5A6F-A84E-A240-8A8D-4E27C3F54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088" y="1537536"/>
              <a:ext cx="57165" cy="39205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5 w 55"/>
                <a:gd name="T5" fmla="*/ 20 h 54"/>
                <a:gd name="T6" fmla="*/ 51 w 55"/>
                <a:gd name="T7" fmla="*/ 10 h 54"/>
                <a:gd name="T8" fmla="*/ 44 w 55"/>
                <a:gd name="T9" fmla="*/ 7 h 54"/>
                <a:gd name="T10" fmla="*/ 38 w 55"/>
                <a:gd name="T11" fmla="*/ 3 h 54"/>
                <a:gd name="T12" fmla="*/ 38 w 55"/>
                <a:gd name="T13" fmla="*/ 3 h 54"/>
                <a:gd name="T14" fmla="*/ 27 w 55"/>
                <a:gd name="T15" fmla="*/ 0 h 54"/>
                <a:gd name="T16" fmla="*/ 21 w 55"/>
                <a:gd name="T17" fmla="*/ 3 h 54"/>
                <a:gd name="T18" fmla="*/ 14 w 55"/>
                <a:gd name="T19" fmla="*/ 7 h 54"/>
                <a:gd name="T20" fmla="*/ 7 w 55"/>
                <a:gd name="T21" fmla="*/ 10 h 54"/>
                <a:gd name="T22" fmla="*/ 7 w 55"/>
                <a:gd name="T23" fmla="*/ 10 h 54"/>
                <a:gd name="T24" fmla="*/ 4 w 55"/>
                <a:gd name="T25" fmla="*/ 20 h 54"/>
                <a:gd name="T26" fmla="*/ 0 w 55"/>
                <a:gd name="T27" fmla="*/ 27 h 54"/>
                <a:gd name="T28" fmla="*/ 4 w 55"/>
                <a:gd name="T29" fmla="*/ 34 h 54"/>
                <a:gd name="T30" fmla="*/ 7 w 55"/>
                <a:gd name="T31" fmla="*/ 44 h 54"/>
                <a:gd name="T32" fmla="*/ 7 w 55"/>
                <a:gd name="T33" fmla="*/ 44 h 54"/>
                <a:gd name="T34" fmla="*/ 14 w 55"/>
                <a:gd name="T35" fmla="*/ 47 h 54"/>
                <a:gd name="T36" fmla="*/ 21 w 55"/>
                <a:gd name="T37" fmla="*/ 51 h 54"/>
                <a:gd name="T38" fmla="*/ 27 w 55"/>
                <a:gd name="T39" fmla="*/ 54 h 54"/>
                <a:gd name="T40" fmla="*/ 38 w 55"/>
                <a:gd name="T41" fmla="*/ 51 h 54"/>
                <a:gd name="T42" fmla="*/ 38 w 55"/>
                <a:gd name="T43" fmla="*/ 51 h 54"/>
                <a:gd name="T44" fmla="*/ 44 w 55"/>
                <a:gd name="T45" fmla="*/ 47 h 54"/>
                <a:gd name="T46" fmla="*/ 51 w 55"/>
                <a:gd name="T47" fmla="*/ 44 h 54"/>
                <a:gd name="T48" fmla="*/ 55 w 55"/>
                <a:gd name="T49" fmla="*/ 34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5" y="20"/>
                  </a:lnTo>
                  <a:lnTo>
                    <a:pt x="51" y="10"/>
                  </a:lnTo>
                  <a:lnTo>
                    <a:pt x="44" y="7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27" y="0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20"/>
                  </a:lnTo>
                  <a:lnTo>
                    <a:pt x="0" y="27"/>
                  </a:lnTo>
                  <a:lnTo>
                    <a:pt x="4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4" y="47"/>
                  </a:lnTo>
                  <a:lnTo>
                    <a:pt x="21" y="51"/>
                  </a:lnTo>
                  <a:lnTo>
                    <a:pt x="27" y="54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44" y="47"/>
                  </a:lnTo>
                  <a:lnTo>
                    <a:pt x="51" y="44"/>
                  </a:lnTo>
                  <a:lnTo>
                    <a:pt x="55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84" name="Freeform 1035">
              <a:extLst>
                <a:ext uri="{FF2B5EF4-FFF2-40B4-BE49-F238E27FC236}">
                  <a16:creationId xmlns:a16="http://schemas.microsoft.com/office/drawing/2014/main" id="{E05765D3-EC05-A04F-B150-5F2BF4CB2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440" y="1573176"/>
              <a:ext cx="57163" cy="40986"/>
            </a:xfrm>
            <a:custGeom>
              <a:avLst/>
              <a:gdLst>
                <a:gd name="T0" fmla="*/ 54 w 54"/>
                <a:gd name="T1" fmla="*/ 27 h 55"/>
                <a:gd name="T2" fmla="*/ 54 w 54"/>
                <a:gd name="T3" fmla="*/ 27 h 55"/>
                <a:gd name="T4" fmla="*/ 51 w 54"/>
                <a:gd name="T5" fmla="*/ 21 h 55"/>
                <a:gd name="T6" fmla="*/ 48 w 54"/>
                <a:gd name="T7" fmla="*/ 10 h 55"/>
                <a:gd name="T8" fmla="*/ 44 w 54"/>
                <a:gd name="T9" fmla="*/ 7 h 55"/>
                <a:gd name="T10" fmla="*/ 34 w 54"/>
                <a:gd name="T11" fmla="*/ 4 h 55"/>
                <a:gd name="T12" fmla="*/ 34 w 54"/>
                <a:gd name="T13" fmla="*/ 4 h 55"/>
                <a:gd name="T14" fmla="*/ 27 w 54"/>
                <a:gd name="T15" fmla="*/ 0 h 55"/>
                <a:gd name="T16" fmla="*/ 17 w 54"/>
                <a:gd name="T17" fmla="*/ 4 h 55"/>
                <a:gd name="T18" fmla="*/ 10 w 54"/>
                <a:gd name="T19" fmla="*/ 7 h 55"/>
                <a:gd name="T20" fmla="*/ 7 w 54"/>
                <a:gd name="T21" fmla="*/ 10 h 55"/>
                <a:gd name="T22" fmla="*/ 7 w 54"/>
                <a:gd name="T23" fmla="*/ 10 h 55"/>
                <a:gd name="T24" fmla="*/ 0 w 54"/>
                <a:gd name="T25" fmla="*/ 21 h 55"/>
                <a:gd name="T26" fmla="*/ 0 w 54"/>
                <a:gd name="T27" fmla="*/ 27 h 55"/>
                <a:gd name="T28" fmla="*/ 0 w 54"/>
                <a:gd name="T29" fmla="*/ 34 h 55"/>
                <a:gd name="T30" fmla="*/ 7 w 54"/>
                <a:gd name="T31" fmla="*/ 44 h 55"/>
                <a:gd name="T32" fmla="*/ 7 w 54"/>
                <a:gd name="T33" fmla="*/ 44 h 55"/>
                <a:gd name="T34" fmla="*/ 10 w 54"/>
                <a:gd name="T35" fmla="*/ 48 h 55"/>
                <a:gd name="T36" fmla="*/ 17 w 54"/>
                <a:gd name="T37" fmla="*/ 51 h 55"/>
                <a:gd name="T38" fmla="*/ 27 w 54"/>
                <a:gd name="T39" fmla="*/ 55 h 55"/>
                <a:gd name="T40" fmla="*/ 34 w 54"/>
                <a:gd name="T41" fmla="*/ 51 h 55"/>
                <a:gd name="T42" fmla="*/ 34 w 54"/>
                <a:gd name="T43" fmla="*/ 51 h 55"/>
                <a:gd name="T44" fmla="*/ 44 w 54"/>
                <a:gd name="T45" fmla="*/ 48 h 55"/>
                <a:gd name="T46" fmla="*/ 48 w 54"/>
                <a:gd name="T47" fmla="*/ 44 h 55"/>
                <a:gd name="T48" fmla="*/ 51 w 54"/>
                <a:gd name="T49" fmla="*/ 34 h 55"/>
                <a:gd name="T50" fmla="*/ 54 w 54"/>
                <a:gd name="T5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lnTo>
                    <a:pt x="54" y="27"/>
                  </a:lnTo>
                  <a:lnTo>
                    <a:pt x="51" y="21"/>
                  </a:lnTo>
                  <a:lnTo>
                    <a:pt x="48" y="10"/>
                  </a:lnTo>
                  <a:lnTo>
                    <a:pt x="44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17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0" y="48"/>
                  </a:lnTo>
                  <a:lnTo>
                    <a:pt x="17" y="51"/>
                  </a:lnTo>
                  <a:lnTo>
                    <a:pt x="27" y="5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85" name="Freeform 1036">
              <a:extLst>
                <a:ext uri="{FF2B5EF4-FFF2-40B4-BE49-F238E27FC236}">
                  <a16:creationId xmlns:a16="http://schemas.microsoft.com/office/drawing/2014/main" id="{BBEF6F21-EFE0-E143-BA15-582C987C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440" y="1573176"/>
              <a:ext cx="57163" cy="40986"/>
            </a:xfrm>
            <a:custGeom>
              <a:avLst/>
              <a:gdLst>
                <a:gd name="T0" fmla="*/ 54 w 54"/>
                <a:gd name="T1" fmla="*/ 27 h 55"/>
                <a:gd name="T2" fmla="*/ 54 w 54"/>
                <a:gd name="T3" fmla="*/ 27 h 55"/>
                <a:gd name="T4" fmla="*/ 51 w 54"/>
                <a:gd name="T5" fmla="*/ 21 h 55"/>
                <a:gd name="T6" fmla="*/ 48 w 54"/>
                <a:gd name="T7" fmla="*/ 10 h 55"/>
                <a:gd name="T8" fmla="*/ 44 w 54"/>
                <a:gd name="T9" fmla="*/ 7 h 55"/>
                <a:gd name="T10" fmla="*/ 34 w 54"/>
                <a:gd name="T11" fmla="*/ 4 h 55"/>
                <a:gd name="T12" fmla="*/ 34 w 54"/>
                <a:gd name="T13" fmla="*/ 4 h 55"/>
                <a:gd name="T14" fmla="*/ 27 w 54"/>
                <a:gd name="T15" fmla="*/ 0 h 55"/>
                <a:gd name="T16" fmla="*/ 17 w 54"/>
                <a:gd name="T17" fmla="*/ 4 h 55"/>
                <a:gd name="T18" fmla="*/ 10 w 54"/>
                <a:gd name="T19" fmla="*/ 7 h 55"/>
                <a:gd name="T20" fmla="*/ 7 w 54"/>
                <a:gd name="T21" fmla="*/ 10 h 55"/>
                <a:gd name="T22" fmla="*/ 7 w 54"/>
                <a:gd name="T23" fmla="*/ 10 h 55"/>
                <a:gd name="T24" fmla="*/ 0 w 54"/>
                <a:gd name="T25" fmla="*/ 21 h 55"/>
                <a:gd name="T26" fmla="*/ 0 w 54"/>
                <a:gd name="T27" fmla="*/ 27 h 55"/>
                <a:gd name="T28" fmla="*/ 0 w 54"/>
                <a:gd name="T29" fmla="*/ 34 h 55"/>
                <a:gd name="T30" fmla="*/ 7 w 54"/>
                <a:gd name="T31" fmla="*/ 44 h 55"/>
                <a:gd name="T32" fmla="*/ 7 w 54"/>
                <a:gd name="T33" fmla="*/ 44 h 55"/>
                <a:gd name="T34" fmla="*/ 10 w 54"/>
                <a:gd name="T35" fmla="*/ 48 h 55"/>
                <a:gd name="T36" fmla="*/ 17 w 54"/>
                <a:gd name="T37" fmla="*/ 51 h 55"/>
                <a:gd name="T38" fmla="*/ 27 w 54"/>
                <a:gd name="T39" fmla="*/ 55 h 55"/>
                <a:gd name="T40" fmla="*/ 34 w 54"/>
                <a:gd name="T41" fmla="*/ 51 h 55"/>
                <a:gd name="T42" fmla="*/ 34 w 54"/>
                <a:gd name="T43" fmla="*/ 51 h 55"/>
                <a:gd name="T44" fmla="*/ 44 w 54"/>
                <a:gd name="T45" fmla="*/ 48 h 55"/>
                <a:gd name="T46" fmla="*/ 48 w 54"/>
                <a:gd name="T47" fmla="*/ 44 h 55"/>
                <a:gd name="T48" fmla="*/ 51 w 54"/>
                <a:gd name="T49" fmla="*/ 34 h 55"/>
                <a:gd name="T50" fmla="*/ 54 w 54"/>
                <a:gd name="T5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lnTo>
                    <a:pt x="54" y="27"/>
                  </a:lnTo>
                  <a:lnTo>
                    <a:pt x="51" y="21"/>
                  </a:lnTo>
                  <a:lnTo>
                    <a:pt x="48" y="10"/>
                  </a:lnTo>
                  <a:lnTo>
                    <a:pt x="44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17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0" y="48"/>
                  </a:lnTo>
                  <a:lnTo>
                    <a:pt x="17" y="51"/>
                  </a:lnTo>
                  <a:lnTo>
                    <a:pt x="27" y="5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86" name="Freeform 1037">
              <a:extLst>
                <a:ext uri="{FF2B5EF4-FFF2-40B4-BE49-F238E27FC236}">
                  <a16:creationId xmlns:a16="http://schemas.microsoft.com/office/drawing/2014/main" id="{AF4E37DC-3CE8-5B44-94A0-7A0BF5AB5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791" y="1587433"/>
              <a:ext cx="55047" cy="42769"/>
            </a:xfrm>
            <a:custGeom>
              <a:avLst/>
              <a:gdLst>
                <a:gd name="T0" fmla="*/ 51 w 51"/>
                <a:gd name="T1" fmla="*/ 27 h 54"/>
                <a:gd name="T2" fmla="*/ 51 w 51"/>
                <a:gd name="T3" fmla="*/ 27 h 54"/>
                <a:gd name="T4" fmla="*/ 51 w 51"/>
                <a:gd name="T5" fmla="*/ 20 h 54"/>
                <a:gd name="T6" fmla="*/ 47 w 51"/>
                <a:gd name="T7" fmla="*/ 13 h 54"/>
                <a:gd name="T8" fmla="*/ 41 w 51"/>
                <a:gd name="T9" fmla="*/ 6 h 54"/>
                <a:gd name="T10" fmla="*/ 34 w 51"/>
                <a:gd name="T11" fmla="*/ 3 h 54"/>
                <a:gd name="T12" fmla="*/ 34 w 51"/>
                <a:gd name="T13" fmla="*/ 3 h 54"/>
                <a:gd name="T14" fmla="*/ 24 w 51"/>
                <a:gd name="T15" fmla="*/ 0 h 54"/>
                <a:gd name="T16" fmla="*/ 17 w 51"/>
                <a:gd name="T17" fmla="*/ 3 h 54"/>
                <a:gd name="T18" fmla="*/ 10 w 51"/>
                <a:gd name="T19" fmla="*/ 6 h 54"/>
                <a:gd name="T20" fmla="*/ 3 w 51"/>
                <a:gd name="T21" fmla="*/ 13 h 54"/>
                <a:gd name="T22" fmla="*/ 3 w 51"/>
                <a:gd name="T23" fmla="*/ 13 h 54"/>
                <a:gd name="T24" fmla="*/ 0 w 51"/>
                <a:gd name="T25" fmla="*/ 20 h 54"/>
                <a:gd name="T26" fmla="*/ 0 w 51"/>
                <a:gd name="T27" fmla="*/ 27 h 54"/>
                <a:gd name="T28" fmla="*/ 0 w 51"/>
                <a:gd name="T29" fmla="*/ 37 h 54"/>
                <a:gd name="T30" fmla="*/ 3 w 51"/>
                <a:gd name="T31" fmla="*/ 44 h 54"/>
                <a:gd name="T32" fmla="*/ 3 w 51"/>
                <a:gd name="T33" fmla="*/ 44 h 54"/>
                <a:gd name="T34" fmla="*/ 10 w 51"/>
                <a:gd name="T35" fmla="*/ 51 h 54"/>
                <a:gd name="T36" fmla="*/ 17 w 51"/>
                <a:gd name="T37" fmla="*/ 54 h 54"/>
                <a:gd name="T38" fmla="*/ 24 w 51"/>
                <a:gd name="T39" fmla="*/ 54 h 54"/>
                <a:gd name="T40" fmla="*/ 34 w 51"/>
                <a:gd name="T41" fmla="*/ 54 h 54"/>
                <a:gd name="T42" fmla="*/ 34 w 51"/>
                <a:gd name="T43" fmla="*/ 54 h 54"/>
                <a:gd name="T44" fmla="*/ 41 w 51"/>
                <a:gd name="T45" fmla="*/ 51 h 54"/>
                <a:gd name="T46" fmla="*/ 47 w 51"/>
                <a:gd name="T47" fmla="*/ 44 h 54"/>
                <a:gd name="T48" fmla="*/ 51 w 51"/>
                <a:gd name="T49" fmla="*/ 37 h 54"/>
                <a:gd name="T50" fmla="*/ 51 w 51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4">
                  <a:moveTo>
                    <a:pt x="51" y="27"/>
                  </a:moveTo>
                  <a:lnTo>
                    <a:pt x="51" y="27"/>
                  </a:lnTo>
                  <a:lnTo>
                    <a:pt x="51" y="20"/>
                  </a:lnTo>
                  <a:lnTo>
                    <a:pt x="47" y="13"/>
                  </a:lnTo>
                  <a:lnTo>
                    <a:pt x="41" y="6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0" y="6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0" y="51"/>
                  </a:lnTo>
                  <a:lnTo>
                    <a:pt x="17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1" y="51"/>
                  </a:lnTo>
                  <a:lnTo>
                    <a:pt x="47" y="44"/>
                  </a:lnTo>
                  <a:lnTo>
                    <a:pt x="51" y="37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87" name="Freeform 1038">
              <a:extLst>
                <a:ext uri="{FF2B5EF4-FFF2-40B4-BE49-F238E27FC236}">
                  <a16:creationId xmlns:a16="http://schemas.microsoft.com/office/drawing/2014/main" id="{A03FBDF2-0914-1846-9422-E2EBFBB54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791" y="1587433"/>
              <a:ext cx="55047" cy="42769"/>
            </a:xfrm>
            <a:custGeom>
              <a:avLst/>
              <a:gdLst>
                <a:gd name="T0" fmla="*/ 51 w 51"/>
                <a:gd name="T1" fmla="*/ 27 h 54"/>
                <a:gd name="T2" fmla="*/ 51 w 51"/>
                <a:gd name="T3" fmla="*/ 27 h 54"/>
                <a:gd name="T4" fmla="*/ 51 w 51"/>
                <a:gd name="T5" fmla="*/ 20 h 54"/>
                <a:gd name="T6" fmla="*/ 47 w 51"/>
                <a:gd name="T7" fmla="*/ 13 h 54"/>
                <a:gd name="T8" fmla="*/ 41 w 51"/>
                <a:gd name="T9" fmla="*/ 6 h 54"/>
                <a:gd name="T10" fmla="*/ 34 w 51"/>
                <a:gd name="T11" fmla="*/ 3 h 54"/>
                <a:gd name="T12" fmla="*/ 34 w 51"/>
                <a:gd name="T13" fmla="*/ 3 h 54"/>
                <a:gd name="T14" fmla="*/ 24 w 51"/>
                <a:gd name="T15" fmla="*/ 0 h 54"/>
                <a:gd name="T16" fmla="*/ 17 w 51"/>
                <a:gd name="T17" fmla="*/ 3 h 54"/>
                <a:gd name="T18" fmla="*/ 10 w 51"/>
                <a:gd name="T19" fmla="*/ 6 h 54"/>
                <a:gd name="T20" fmla="*/ 3 w 51"/>
                <a:gd name="T21" fmla="*/ 13 h 54"/>
                <a:gd name="T22" fmla="*/ 3 w 51"/>
                <a:gd name="T23" fmla="*/ 13 h 54"/>
                <a:gd name="T24" fmla="*/ 0 w 51"/>
                <a:gd name="T25" fmla="*/ 20 h 54"/>
                <a:gd name="T26" fmla="*/ 0 w 51"/>
                <a:gd name="T27" fmla="*/ 27 h 54"/>
                <a:gd name="T28" fmla="*/ 0 w 51"/>
                <a:gd name="T29" fmla="*/ 37 h 54"/>
                <a:gd name="T30" fmla="*/ 3 w 51"/>
                <a:gd name="T31" fmla="*/ 44 h 54"/>
                <a:gd name="T32" fmla="*/ 3 w 51"/>
                <a:gd name="T33" fmla="*/ 44 h 54"/>
                <a:gd name="T34" fmla="*/ 10 w 51"/>
                <a:gd name="T35" fmla="*/ 51 h 54"/>
                <a:gd name="T36" fmla="*/ 17 w 51"/>
                <a:gd name="T37" fmla="*/ 54 h 54"/>
                <a:gd name="T38" fmla="*/ 24 w 51"/>
                <a:gd name="T39" fmla="*/ 54 h 54"/>
                <a:gd name="T40" fmla="*/ 34 w 51"/>
                <a:gd name="T41" fmla="*/ 54 h 54"/>
                <a:gd name="T42" fmla="*/ 34 w 51"/>
                <a:gd name="T43" fmla="*/ 54 h 54"/>
                <a:gd name="T44" fmla="*/ 41 w 51"/>
                <a:gd name="T45" fmla="*/ 51 h 54"/>
                <a:gd name="T46" fmla="*/ 47 w 51"/>
                <a:gd name="T47" fmla="*/ 44 h 54"/>
                <a:gd name="T48" fmla="*/ 51 w 51"/>
                <a:gd name="T49" fmla="*/ 37 h 54"/>
                <a:gd name="T50" fmla="*/ 51 w 51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4">
                  <a:moveTo>
                    <a:pt x="51" y="27"/>
                  </a:moveTo>
                  <a:lnTo>
                    <a:pt x="51" y="27"/>
                  </a:lnTo>
                  <a:lnTo>
                    <a:pt x="51" y="20"/>
                  </a:lnTo>
                  <a:lnTo>
                    <a:pt x="47" y="13"/>
                  </a:lnTo>
                  <a:lnTo>
                    <a:pt x="41" y="6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0" y="6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0" y="51"/>
                  </a:lnTo>
                  <a:lnTo>
                    <a:pt x="17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1" y="51"/>
                  </a:lnTo>
                  <a:lnTo>
                    <a:pt x="47" y="44"/>
                  </a:lnTo>
                  <a:lnTo>
                    <a:pt x="51" y="37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88" name="Freeform 1039">
              <a:extLst>
                <a:ext uri="{FF2B5EF4-FFF2-40B4-BE49-F238E27FC236}">
                  <a16:creationId xmlns:a16="http://schemas.microsoft.com/office/drawing/2014/main" id="{19475D9D-9E23-CF43-9CCE-53DB1123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378" y="1642675"/>
              <a:ext cx="55047" cy="39205"/>
            </a:xfrm>
            <a:custGeom>
              <a:avLst/>
              <a:gdLst>
                <a:gd name="T0" fmla="*/ 51 w 51"/>
                <a:gd name="T1" fmla="*/ 27 h 51"/>
                <a:gd name="T2" fmla="*/ 51 w 51"/>
                <a:gd name="T3" fmla="*/ 27 h 51"/>
                <a:gd name="T4" fmla="*/ 51 w 51"/>
                <a:gd name="T5" fmla="*/ 17 h 51"/>
                <a:gd name="T6" fmla="*/ 48 w 51"/>
                <a:gd name="T7" fmla="*/ 10 h 51"/>
                <a:gd name="T8" fmla="*/ 41 w 51"/>
                <a:gd name="T9" fmla="*/ 3 h 51"/>
                <a:gd name="T10" fmla="*/ 34 w 51"/>
                <a:gd name="T11" fmla="*/ 0 h 51"/>
                <a:gd name="T12" fmla="*/ 34 w 51"/>
                <a:gd name="T13" fmla="*/ 0 h 51"/>
                <a:gd name="T14" fmla="*/ 27 w 51"/>
                <a:gd name="T15" fmla="*/ 0 h 51"/>
                <a:gd name="T16" fmla="*/ 17 w 51"/>
                <a:gd name="T17" fmla="*/ 0 h 51"/>
                <a:gd name="T18" fmla="*/ 10 w 51"/>
                <a:gd name="T19" fmla="*/ 3 h 51"/>
                <a:gd name="T20" fmla="*/ 3 w 51"/>
                <a:gd name="T21" fmla="*/ 10 h 51"/>
                <a:gd name="T22" fmla="*/ 3 w 51"/>
                <a:gd name="T23" fmla="*/ 10 h 51"/>
                <a:gd name="T24" fmla="*/ 0 w 51"/>
                <a:gd name="T25" fmla="*/ 17 h 51"/>
                <a:gd name="T26" fmla="*/ 0 w 51"/>
                <a:gd name="T27" fmla="*/ 27 h 51"/>
                <a:gd name="T28" fmla="*/ 0 w 51"/>
                <a:gd name="T29" fmla="*/ 34 h 51"/>
                <a:gd name="T30" fmla="*/ 3 w 51"/>
                <a:gd name="T31" fmla="*/ 41 h 51"/>
                <a:gd name="T32" fmla="*/ 3 w 51"/>
                <a:gd name="T33" fmla="*/ 41 h 51"/>
                <a:gd name="T34" fmla="*/ 10 w 51"/>
                <a:gd name="T35" fmla="*/ 47 h 51"/>
                <a:gd name="T36" fmla="*/ 17 w 51"/>
                <a:gd name="T37" fmla="*/ 51 h 51"/>
                <a:gd name="T38" fmla="*/ 27 w 51"/>
                <a:gd name="T39" fmla="*/ 51 h 51"/>
                <a:gd name="T40" fmla="*/ 34 w 51"/>
                <a:gd name="T41" fmla="*/ 51 h 51"/>
                <a:gd name="T42" fmla="*/ 34 w 51"/>
                <a:gd name="T43" fmla="*/ 51 h 51"/>
                <a:gd name="T44" fmla="*/ 41 w 51"/>
                <a:gd name="T45" fmla="*/ 47 h 51"/>
                <a:gd name="T46" fmla="*/ 48 w 51"/>
                <a:gd name="T47" fmla="*/ 41 h 51"/>
                <a:gd name="T48" fmla="*/ 51 w 51"/>
                <a:gd name="T49" fmla="*/ 34 h 51"/>
                <a:gd name="T50" fmla="*/ 51 w 51"/>
                <a:gd name="T5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1">
                  <a:moveTo>
                    <a:pt x="51" y="27"/>
                  </a:moveTo>
                  <a:lnTo>
                    <a:pt x="51" y="27"/>
                  </a:lnTo>
                  <a:lnTo>
                    <a:pt x="51" y="17"/>
                  </a:lnTo>
                  <a:lnTo>
                    <a:pt x="48" y="10"/>
                  </a:lnTo>
                  <a:lnTo>
                    <a:pt x="41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0" y="47"/>
                  </a:lnTo>
                  <a:lnTo>
                    <a:pt x="17" y="51"/>
                  </a:lnTo>
                  <a:lnTo>
                    <a:pt x="27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7"/>
                  </a:lnTo>
                  <a:lnTo>
                    <a:pt x="48" y="41"/>
                  </a:lnTo>
                  <a:lnTo>
                    <a:pt x="51" y="34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89" name="Freeform 1040">
              <a:extLst>
                <a:ext uri="{FF2B5EF4-FFF2-40B4-BE49-F238E27FC236}">
                  <a16:creationId xmlns:a16="http://schemas.microsoft.com/office/drawing/2014/main" id="{895E4CA8-F55C-C14A-A25F-CF0C2DB0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612" y="1676534"/>
              <a:ext cx="57163" cy="42769"/>
            </a:xfrm>
            <a:custGeom>
              <a:avLst/>
              <a:gdLst>
                <a:gd name="T0" fmla="*/ 55 w 55"/>
                <a:gd name="T1" fmla="*/ 28 h 55"/>
                <a:gd name="T2" fmla="*/ 55 w 55"/>
                <a:gd name="T3" fmla="*/ 28 h 55"/>
                <a:gd name="T4" fmla="*/ 55 w 55"/>
                <a:gd name="T5" fmla="*/ 17 h 55"/>
                <a:gd name="T6" fmla="*/ 48 w 55"/>
                <a:gd name="T7" fmla="*/ 11 h 55"/>
                <a:gd name="T8" fmla="*/ 45 w 55"/>
                <a:gd name="T9" fmla="*/ 4 h 55"/>
                <a:gd name="T10" fmla="*/ 38 w 55"/>
                <a:gd name="T11" fmla="*/ 0 h 55"/>
                <a:gd name="T12" fmla="*/ 38 w 55"/>
                <a:gd name="T13" fmla="*/ 0 h 55"/>
                <a:gd name="T14" fmla="*/ 28 w 55"/>
                <a:gd name="T15" fmla="*/ 0 h 55"/>
                <a:gd name="T16" fmla="*/ 21 w 55"/>
                <a:gd name="T17" fmla="*/ 0 h 55"/>
                <a:gd name="T18" fmla="*/ 14 w 55"/>
                <a:gd name="T19" fmla="*/ 4 h 55"/>
                <a:gd name="T20" fmla="*/ 7 w 55"/>
                <a:gd name="T21" fmla="*/ 11 h 55"/>
                <a:gd name="T22" fmla="*/ 7 w 55"/>
                <a:gd name="T23" fmla="*/ 11 h 55"/>
                <a:gd name="T24" fmla="*/ 4 w 55"/>
                <a:gd name="T25" fmla="*/ 17 h 55"/>
                <a:gd name="T26" fmla="*/ 0 w 55"/>
                <a:gd name="T27" fmla="*/ 28 h 55"/>
                <a:gd name="T28" fmla="*/ 4 w 55"/>
                <a:gd name="T29" fmla="*/ 34 h 55"/>
                <a:gd name="T30" fmla="*/ 7 w 55"/>
                <a:gd name="T31" fmla="*/ 41 h 55"/>
                <a:gd name="T32" fmla="*/ 7 w 55"/>
                <a:gd name="T33" fmla="*/ 41 h 55"/>
                <a:gd name="T34" fmla="*/ 14 w 55"/>
                <a:gd name="T35" fmla="*/ 48 h 55"/>
                <a:gd name="T36" fmla="*/ 21 w 55"/>
                <a:gd name="T37" fmla="*/ 51 h 55"/>
                <a:gd name="T38" fmla="*/ 28 w 55"/>
                <a:gd name="T39" fmla="*/ 55 h 55"/>
                <a:gd name="T40" fmla="*/ 38 w 55"/>
                <a:gd name="T41" fmla="*/ 51 h 55"/>
                <a:gd name="T42" fmla="*/ 38 w 55"/>
                <a:gd name="T43" fmla="*/ 51 h 55"/>
                <a:gd name="T44" fmla="*/ 45 w 55"/>
                <a:gd name="T45" fmla="*/ 48 h 55"/>
                <a:gd name="T46" fmla="*/ 48 w 55"/>
                <a:gd name="T47" fmla="*/ 41 h 55"/>
                <a:gd name="T48" fmla="*/ 55 w 55"/>
                <a:gd name="T49" fmla="*/ 34 h 55"/>
                <a:gd name="T50" fmla="*/ 55 w 55"/>
                <a:gd name="T5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5">
                  <a:moveTo>
                    <a:pt x="55" y="28"/>
                  </a:moveTo>
                  <a:lnTo>
                    <a:pt x="55" y="28"/>
                  </a:lnTo>
                  <a:lnTo>
                    <a:pt x="55" y="17"/>
                  </a:lnTo>
                  <a:lnTo>
                    <a:pt x="48" y="11"/>
                  </a:lnTo>
                  <a:lnTo>
                    <a:pt x="45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17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4" y="48"/>
                  </a:lnTo>
                  <a:lnTo>
                    <a:pt x="21" y="51"/>
                  </a:lnTo>
                  <a:lnTo>
                    <a:pt x="28" y="55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45" y="48"/>
                  </a:lnTo>
                  <a:lnTo>
                    <a:pt x="48" y="41"/>
                  </a:lnTo>
                  <a:lnTo>
                    <a:pt x="55" y="34"/>
                  </a:lnTo>
                  <a:lnTo>
                    <a:pt x="55" y="28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90" name="Freeform 1041">
              <a:extLst>
                <a:ext uri="{FF2B5EF4-FFF2-40B4-BE49-F238E27FC236}">
                  <a16:creationId xmlns:a16="http://schemas.microsoft.com/office/drawing/2014/main" id="{0D57F438-C2D7-6147-ABC8-C834B566F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612" y="1676534"/>
              <a:ext cx="57163" cy="42769"/>
            </a:xfrm>
            <a:custGeom>
              <a:avLst/>
              <a:gdLst>
                <a:gd name="T0" fmla="*/ 55 w 55"/>
                <a:gd name="T1" fmla="*/ 28 h 55"/>
                <a:gd name="T2" fmla="*/ 55 w 55"/>
                <a:gd name="T3" fmla="*/ 28 h 55"/>
                <a:gd name="T4" fmla="*/ 55 w 55"/>
                <a:gd name="T5" fmla="*/ 17 h 55"/>
                <a:gd name="T6" fmla="*/ 48 w 55"/>
                <a:gd name="T7" fmla="*/ 11 h 55"/>
                <a:gd name="T8" fmla="*/ 45 w 55"/>
                <a:gd name="T9" fmla="*/ 4 h 55"/>
                <a:gd name="T10" fmla="*/ 38 w 55"/>
                <a:gd name="T11" fmla="*/ 0 h 55"/>
                <a:gd name="T12" fmla="*/ 38 w 55"/>
                <a:gd name="T13" fmla="*/ 0 h 55"/>
                <a:gd name="T14" fmla="*/ 28 w 55"/>
                <a:gd name="T15" fmla="*/ 0 h 55"/>
                <a:gd name="T16" fmla="*/ 21 w 55"/>
                <a:gd name="T17" fmla="*/ 0 h 55"/>
                <a:gd name="T18" fmla="*/ 14 w 55"/>
                <a:gd name="T19" fmla="*/ 4 h 55"/>
                <a:gd name="T20" fmla="*/ 7 w 55"/>
                <a:gd name="T21" fmla="*/ 11 h 55"/>
                <a:gd name="T22" fmla="*/ 7 w 55"/>
                <a:gd name="T23" fmla="*/ 11 h 55"/>
                <a:gd name="T24" fmla="*/ 4 w 55"/>
                <a:gd name="T25" fmla="*/ 17 h 55"/>
                <a:gd name="T26" fmla="*/ 0 w 55"/>
                <a:gd name="T27" fmla="*/ 28 h 55"/>
                <a:gd name="T28" fmla="*/ 4 w 55"/>
                <a:gd name="T29" fmla="*/ 34 h 55"/>
                <a:gd name="T30" fmla="*/ 7 w 55"/>
                <a:gd name="T31" fmla="*/ 41 h 55"/>
                <a:gd name="T32" fmla="*/ 7 w 55"/>
                <a:gd name="T33" fmla="*/ 41 h 55"/>
                <a:gd name="T34" fmla="*/ 14 w 55"/>
                <a:gd name="T35" fmla="*/ 48 h 55"/>
                <a:gd name="T36" fmla="*/ 21 w 55"/>
                <a:gd name="T37" fmla="*/ 51 h 55"/>
                <a:gd name="T38" fmla="*/ 28 w 55"/>
                <a:gd name="T39" fmla="*/ 55 h 55"/>
                <a:gd name="T40" fmla="*/ 38 w 55"/>
                <a:gd name="T41" fmla="*/ 51 h 55"/>
                <a:gd name="T42" fmla="*/ 38 w 55"/>
                <a:gd name="T43" fmla="*/ 51 h 55"/>
                <a:gd name="T44" fmla="*/ 45 w 55"/>
                <a:gd name="T45" fmla="*/ 48 h 55"/>
                <a:gd name="T46" fmla="*/ 48 w 55"/>
                <a:gd name="T47" fmla="*/ 41 h 55"/>
                <a:gd name="T48" fmla="*/ 55 w 55"/>
                <a:gd name="T49" fmla="*/ 34 h 55"/>
                <a:gd name="T50" fmla="*/ 55 w 55"/>
                <a:gd name="T5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5">
                  <a:moveTo>
                    <a:pt x="55" y="28"/>
                  </a:moveTo>
                  <a:lnTo>
                    <a:pt x="55" y="28"/>
                  </a:lnTo>
                  <a:lnTo>
                    <a:pt x="55" y="17"/>
                  </a:lnTo>
                  <a:lnTo>
                    <a:pt x="48" y="11"/>
                  </a:lnTo>
                  <a:lnTo>
                    <a:pt x="45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17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4" y="48"/>
                  </a:lnTo>
                  <a:lnTo>
                    <a:pt x="21" y="51"/>
                  </a:lnTo>
                  <a:lnTo>
                    <a:pt x="28" y="55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45" y="48"/>
                  </a:lnTo>
                  <a:lnTo>
                    <a:pt x="48" y="41"/>
                  </a:lnTo>
                  <a:lnTo>
                    <a:pt x="55" y="34"/>
                  </a:lnTo>
                  <a:lnTo>
                    <a:pt x="55" y="28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91" name="Freeform 1042">
              <a:extLst>
                <a:ext uri="{FF2B5EF4-FFF2-40B4-BE49-F238E27FC236}">
                  <a16:creationId xmlns:a16="http://schemas.microsoft.com/office/drawing/2014/main" id="{C548A0F6-CDFA-E547-9CEF-BCAE88824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198" y="1694355"/>
              <a:ext cx="57165" cy="39205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4 w 54"/>
                <a:gd name="T5" fmla="*/ 20 h 54"/>
                <a:gd name="T6" fmla="*/ 50 w 54"/>
                <a:gd name="T7" fmla="*/ 10 h 54"/>
                <a:gd name="T8" fmla="*/ 44 w 54"/>
                <a:gd name="T9" fmla="*/ 7 h 54"/>
                <a:gd name="T10" fmla="*/ 37 w 54"/>
                <a:gd name="T11" fmla="*/ 3 h 54"/>
                <a:gd name="T12" fmla="*/ 37 w 54"/>
                <a:gd name="T13" fmla="*/ 3 h 54"/>
                <a:gd name="T14" fmla="*/ 27 w 54"/>
                <a:gd name="T15" fmla="*/ 0 h 54"/>
                <a:gd name="T16" fmla="*/ 20 w 54"/>
                <a:gd name="T17" fmla="*/ 3 h 54"/>
                <a:gd name="T18" fmla="*/ 13 w 54"/>
                <a:gd name="T19" fmla="*/ 7 h 54"/>
                <a:gd name="T20" fmla="*/ 6 w 54"/>
                <a:gd name="T21" fmla="*/ 10 h 54"/>
                <a:gd name="T22" fmla="*/ 6 w 54"/>
                <a:gd name="T23" fmla="*/ 10 h 54"/>
                <a:gd name="T24" fmla="*/ 3 w 54"/>
                <a:gd name="T25" fmla="*/ 20 h 54"/>
                <a:gd name="T26" fmla="*/ 0 w 54"/>
                <a:gd name="T27" fmla="*/ 27 h 54"/>
                <a:gd name="T28" fmla="*/ 3 w 54"/>
                <a:gd name="T29" fmla="*/ 34 h 54"/>
                <a:gd name="T30" fmla="*/ 6 w 54"/>
                <a:gd name="T31" fmla="*/ 44 h 54"/>
                <a:gd name="T32" fmla="*/ 6 w 54"/>
                <a:gd name="T33" fmla="*/ 44 h 54"/>
                <a:gd name="T34" fmla="*/ 13 w 54"/>
                <a:gd name="T35" fmla="*/ 47 h 54"/>
                <a:gd name="T36" fmla="*/ 20 w 54"/>
                <a:gd name="T37" fmla="*/ 51 h 54"/>
                <a:gd name="T38" fmla="*/ 27 w 54"/>
                <a:gd name="T39" fmla="*/ 54 h 54"/>
                <a:gd name="T40" fmla="*/ 37 w 54"/>
                <a:gd name="T41" fmla="*/ 51 h 54"/>
                <a:gd name="T42" fmla="*/ 37 w 54"/>
                <a:gd name="T43" fmla="*/ 51 h 54"/>
                <a:gd name="T44" fmla="*/ 44 w 54"/>
                <a:gd name="T45" fmla="*/ 47 h 54"/>
                <a:gd name="T46" fmla="*/ 50 w 54"/>
                <a:gd name="T47" fmla="*/ 44 h 54"/>
                <a:gd name="T48" fmla="*/ 54 w 54"/>
                <a:gd name="T49" fmla="*/ 34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4" y="20"/>
                  </a:lnTo>
                  <a:lnTo>
                    <a:pt x="50" y="10"/>
                  </a:lnTo>
                  <a:lnTo>
                    <a:pt x="44" y="7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20" y="3"/>
                  </a:lnTo>
                  <a:lnTo>
                    <a:pt x="13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3" y="20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3" y="47"/>
                  </a:lnTo>
                  <a:lnTo>
                    <a:pt x="20" y="51"/>
                  </a:lnTo>
                  <a:lnTo>
                    <a:pt x="27" y="5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44" y="47"/>
                  </a:lnTo>
                  <a:lnTo>
                    <a:pt x="50" y="44"/>
                  </a:lnTo>
                  <a:lnTo>
                    <a:pt x="54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92" name="Freeform 1043">
              <a:extLst>
                <a:ext uri="{FF2B5EF4-FFF2-40B4-BE49-F238E27FC236}">
                  <a16:creationId xmlns:a16="http://schemas.microsoft.com/office/drawing/2014/main" id="{143E0D33-323C-C241-8CC5-21DB4A149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198" y="1694355"/>
              <a:ext cx="57165" cy="39205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4 w 54"/>
                <a:gd name="T5" fmla="*/ 20 h 54"/>
                <a:gd name="T6" fmla="*/ 50 w 54"/>
                <a:gd name="T7" fmla="*/ 10 h 54"/>
                <a:gd name="T8" fmla="*/ 44 w 54"/>
                <a:gd name="T9" fmla="*/ 7 h 54"/>
                <a:gd name="T10" fmla="*/ 37 w 54"/>
                <a:gd name="T11" fmla="*/ 3 h 54"/>
                <a:gd name="T12" fmla="*/ 37 w 54"/>
                <a:gd name="T13" fmla="*/ 3 h 54"/>
                <a:gd name="T14" fmla="*/ 27 w 54"/>
                <a:gd name="T15" fmla="*/ 0 h 54"/>
                <a:gd name="T16" fmla="*/ 20 w 54"/>
                <a:gd name="T17" fmla="*/ 3 h 54"/>
                <a:gd name="T18" fmla="*/ 13 w 54"/>
                <a:gd name="T19" fmla="*/ 7 h 54"/>
                <a:gd name="T20" fmla="*/ 6 w 54"/>
                <a:gd name="T21" fmla="*/ 10 h 54"/>
                <a:gd name="T22" fmla="*/ 6 w 54"/>
                <a:gd name="T23" fmla="*/ 10 h 54"/>
                <a:gd name="T24" fmla="*/ 3 w 54"/>
                <a:gd name="T25" fmla="*/ 20 h 54"/>
                <a:gd name="T26" fmla="*/ 0 w 54"/>
                <a:gd name="T27" fmla="*/ 27 h 54"/>
                <a:gd name="T28" fmla="*/ 3 w 54"/>
                <a:gd name="T29" fmla="*/ 34 h 54"/>
                <a:gd name="T30" fmla="*/ 6 w 54"/>
                <a:gd name="T31" fmla="*/ 44 h 54"/>
                <a:gd name="T32" fmla="*/ 6 w 54"/>
                <a:gd name="T33" fmla="*/ 44 h 54"/>
                <a:gd name="T34" fmla="*/ 13 w 54"/>
                <a:gd name="T35" fmla="*/ 47 h 54"/>
                <a:gd name="T36" fmla="*/ 20 w 54"/>
                <a:gd name="T37" fmla="*/ 51 h 54"/>
                <a:gd name="T38" fmla="*/ 27 w 54"/>
                <a:gd name="T39" fmla="*/ 54 h 54"/>
                <a:gd name="T40" fmla="*/ 37 w 54"/>
                <a:gd name="T41" fmla="*/ 51 h 54"/>
                <a:gd name="T42" fmla="*/ 37 w 54"/>
                <a:gd name="T43" fmla="*/ 51 h 54"/>
                <a:gd name="T44" fmla="*/ 44 w 54"/>
                <a:gd name="T45" fmla="*/ 47 h 54"/>
                <a:gd name="T46" fmla="*/ 50 w 54"/>
                <a:gd name="T47" fmla="*/ 44 h 54"/>
                <a:gd name="T48" fmla="*/ 54 w 54"/>
                <a:gd name="T49" fmla="*/ 34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4" y="20"/>
                  </a:lnTo>
                  <a:lnTo>
                    <a:pt x="50" y="10"/>
                  </a:lnTo>
                  <a:lnTo>
                    <a:pt x="44" y="7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20" y="3"/>
                  </a:lnTo>
                  <a:lnTo>
                    <a:pt x="13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3" y="20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3" y="47"/>
                  </a:lnTo>
                  <a:lnTo>
                    <a:pt x="20" y="51"/>
                  </a:lnTo>
                  <a:lnTo>
                    <a:pt x="27" y="5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44" y="47"/>
                  </a:lnTo>
                  <a:lnTo>
                    <a:pt x="50" y="44"/>
                  </a:lnTo>
                  <a:lnTo>
                    <a:pt x="54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93" name="Freeform 1044">
              <a:extLst>
                <a:ext uri="{FF2B5EF4-FFF2-40B4-BE49-F238E27FC236}">
                  <a16:creationId xmlns:a16="http://schemas.microsoft.com/office/drawing/2014/main" id="{442F8751-1467-B14F-B1C9-B3F974B47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550" y="1749597"/>
              <a:ext cx="59281" cy="40987"/>
            </a:xfrm>
            <a:custGeom>
              <a:avLst/>
              <a:gdLst>
                <a:gd name="T0" fmla="*/ 55 w 55"/>
                <a:gd name="T1" fmla="*/ 27 h 55"/>
                <a:gd name="T2" fmla="*/ 55 w 55"/>
                <a:gd name="T3" fmla="*/ 27 h 55"/>
                <a:gd name="T4" fmla="*/ 51 w 55"/>
                <a:gd name="T5" fmla="*/ 17 h 55"/>
                <a:gd name="T6" fmla="*/ 48 w 55"/>
                <a:gd name="T7" fmla="*/ 11 h 55"/>
                <a:gd name="T8" fmla="*/ 41 w 55"/>
                <a:gd name="T9" fmla="*/ 7 h 55"/>
                <a:gd name="T10" fmla="*/ 34 w 55"/>
                <a:gd name="T11" fmla="*/ 0 h 55"/>
                <a:gd name="T12" fmla="*/ 34 w 55"/>
                <a:gd name="T13" fmla="*/ 0 h 55"/>
                <a:gd name="T14" fmla="*/ 28 w 55"/>
                <a:gd name="T15" fmla="*/ 0 h 55"/>
                <a:gd name="T16" fmla="*/ 17 w 55"/>
                <a:gd name="T17" fmla="*/ 0 h 55"/>
                <a:gd name="T18" fmla="*/ 11 w 55"/>
                <a:gd name="T19" fmla="*/ 4 h 55"/>
                <a:gd name="T20" fmla="*/ 7 w 55"/>
                <a:gd name="T21" fmla="*/ 11 h 55"/>
                <a:gd name="T22" fmla="*/ 7 w 55"/>
                <a:gd name="T23" fmla="*/ 11 h 55"/>
                <a:gd name="T24" fmla="*/ 0 w 55"/>
                <a:gd name="T25" fmla="*/ 17 h 55"/>
                <a:gd name="T26" fmla="*/ 0 w 55"/>
                <a:gd name="T27" fmla="*/ 27 h 55"/>
                <a:gd name="T28" fmla="*/ 0 w 55"/>
                <a:gd name="T29" fmla="*/ 34 h 55"/>
                <a:gd name="T30" fmla="*/ 7 w 55"/>
                <a:gd name="T31" fmla="*/ 41 h 55"/>
                <a:gd name="T32" fmla="*/ 7 w 55"/>
                <a:gd name="T33" fmla="*/ 41 h 55"/>
                <a:gd name="T34" fmla="*/ 11 w 55"/>
                <a:gd name="T35" fmla="*/ 48 h 55"/>
                <a:gd name="T36" fmla="*/ 17 w 55"/>
                <a:gd name="T37" fmla="*/ 51 h 55"/>
                <a:gd name="T38" fmla="*/ 28 w 55"/>
                <a:gd name="T39" fmla="*/ 55 h 55"/>
                <a:gd name="T40" fmla="*/ 34 w 55"/>
                <a:gd name="T41" fmla="*/ 51 h 55"/>
                <a:gd name="T42" fmla="*/ 34 w 55"/>
                <a:gd name="T43" fmla="*/ 51 h 55"/>
                <a:gd name="T44" fmla="*/ 41 w 55"/>
                <a:gd name="T45" fmla="*/ 48 h 55"/>
                <a:gd name="T46" fmla="*/ 48 w 55"/>
                <a:gd name="T47" fmla="*/ 41 h 55"/>
                <a:gd name="T48" fmla="*/ 51 w 55"/>
                <a:gd name="T49" fmla="*/ 34 h 55"/>
                <a:gd name="T50" fmla="*/ 55 w 55"/>
                <a:gd name="T5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5">
                  <a:moveTo>
                    <a:pt x="55" y="27"/>
                  </a:moveTo>
                  <a:lnTo>
                    <a:pt x="55" y="27"/>
                  </a:lnTo>
                  <a:lnTo>
                    <a:pt x="51" y="17"/>
                  </a:lnTo>
                  <a:lnTo>
                    <a:pt x="48" y="11"/>
                  </a:lnTo>
                  <a:lnTo>
                    <a:pt x="41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8"/>
                  </a:lnTo>
                  <a:lnTo>
                    <a:pt x="17" y="51"/>
                  </a:lnTo>
                  <a:lnTo>
                    <a:pt x="28" y="5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8"/>
                  </a:lnTo>
                  <a:lnTo>
                    <a:pt x="48" y="41"/>
                  </a:lnTo>
                  <a:lnTo>
                    <a:pt x="51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94" name="Freeform 1045">
              <a:extLst>
                <a:ext uri="{FF2B5EF4-FFF2-40B4-BE49-F238E27FC236}">
                  <a16:creationId xmlns:a16="http://schemas.microsoft.com/office/drawing/2014/main" id="{5A1F00DD-AF35-4B4A-B595-ED1A16B7A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253" y="1790584"/>
              <a:ext cx="57163" cy="39205"/>
            </a:xfrm>
            <a:custGeom>
              <a:avLst/>
              <a:gdLst>
                <a:gd name="T0" fmla="*/ 54 w 54"/>
                <a:gd name="T1" fmla="*/ 27 h 51"/>
                <a:gd name="T2" fmla="*/ 54 w 54"/>
                <a:gd name="T3" fmla="*/ 27 h 51"/>
                <a:gd name="T4" fmla="*/ 50 w 54"/>
                <a:gd name="T5" fmla="*/ 17 h 51"/>
                <a:gd name="T6" fmla="*/ 47 w 54"/>
                <a:gd name="T7" fmla="*/ 10 h 51"/>
                <a:gd name="T8" fmla="*/ 44 w 54"/>
                <a:gd name="T9" fmla="*/ 3 h 51"/>
                <a:gd name="T10" fmla="*/ 33 w 54"/>
                <a:gd name="T11" fmla="*/ 0 h 51"/>
                <a:gd name="T12" fmla="*/ 33 w 54"/>
                <a:gd name="T13" fmla="*/ 0 h 51"/>
                <a:gd name="T14" fmla="*/ 27 w 54"/>
                <a:gd name="T15" fmla="*/ 0 h 51"/>
                <a:gd name="T16" fmla="*/ 20 w 54"/>
                <a:gd name="T17" fmla="*/ 0 h 51"/>
                <a:gd name="T18" fmla="*/ 10 w 54"/>
                <a:gd name="T19" fmla="*/ 3 h 51"/>
                <a:gd name="T20" fmla="*/ 6 w 54"/>
                <a:gd name="T21" fmla="*/ 10 h 51"/>
                <a:gd name="T22" fmla="*/ 6 w 54"/>
                <a:gd name="T23" fmla="*/ 10 h 51"/>
                <a:gd name="T24" fmla="*/ 3 w 54"/>
                <a:gd name="T25" fmla="*/ 17 h 51"/>
                <a:gd name="T26" fmla="*/ 0 w 54"/>
                <a:gd name="T27" fmla="*/ 23 h 51"/>
                <a:gd name="T28" fmla="*/ 3 w 54"/>
                <a:gd name="T29" fmla="*/ 34 h 51"/>
                <a:gd name="T30" fmla="*/ 6 w 54"/>
                <a:gd name="T31" fmla="*/ 40 h 51"/>
                <a:gd name="T32" fmla="*/ 6 w 54"/>
                <a:gd name="T33" fmla="*/ 40 h 51"/>
                <a:gd name="T34" fmla="*/ 10 w 54"/>
                <a:gd name="T35" fmla="*/ 47 h 51"/>
                <a:gd name="T36" fmla="*/ 20 w 54"/>
                <a:gd name="T37" fmla="*/ 51 h 51"/>
                <a:gd name="T38" fmla="*/ 27 w 54"/>
                <a:gd name="T39" fmla="*/ 51 h 51"/>
                <a:gd name="T40" fmla="*/ 33 w 54"/>
                <a:gd name="T41" fmla="*/ 51 h 51"/>
                <a:gd name="T42" fmla="*/ 33 w 54"/>
                <a:gd name="T43" fmla="*/ 51 h 51"/>
                <a:gd name="T44" fmla="*/ 44 w 54"/>
                <a:gd name="T45" fmla="*/ 47 h 51"/>
                <a:gd name="T46" fmla="*/ 47 w 54"/>
                <a:gd name="T47" fmla="*/ 40 h 51"/>
                <a:gd name="T48" fmla="*/ 50 w 54"/>
                <a:gd name="T49" fmla="*/ 34 h 51"/>
                <a:gd name="T50" fmla="*/ 54 w 54"/>
                <a:gd name="T5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1">
                  <a:moveTo>
                    <a:pt x="54" y="27"/>
                  </a:moveTo>
                  <a:lnTo>
                    <a:pt x="54" y="27"/>
                  </a:lnTo>
                  <a:lnTo>
                    <a:pt x="50" y="17"/>
                  </a:lnTo>
                  <a:lnTo>
                    <a:pt x="47" y="10"/>
                  </a:lnTo>
                  <a:lnTo>
                    <a:pt x="44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0" y="3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3" y="17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10" y="47"/>
                  </a:lnTo>
                  <a:lnTo>
                    <a:pt x="20" y="51"/>
                  </a:lnTo>
                  <a:lnTo>
                    <a:pt x="27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44" y="47"/>
                  </a:lnTo>
                  <a:lnTo>
                    <a:pt x="47" y="40"/>
                  </a:lnTo>
                  <a:lnTo>
                    <a:pt x="50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95" name="Freeform 1046">
              <a:extLst>
                <a:ext uri="{FF2B5EF4-FFF2-40B4-BE49-F238E27FC236}">
                  <a16:creationId xmlns:a16="http://schemas.microsoft.com/office/drawing/2014/main" id="{6F8E09D1-AF8E-1F4B-AC86-402B21740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776" y="1828006"/>
              <a:ext cx="57165" cy="37423"/>
            </a:xfrm>
            <a:custGeom>
              <a:avLst/>
              <a:gdLst>
                <a:gd name="T0" fmla="*/ 54 w 54"/>
                <a:gd name="T1" fmla="*/ 27 h 51"/>
                <a:gd name="T2" fmla="*/ 54 w 54"/>
                <a:gd name="T3" fmla="*/ 27 h 51"/>
                <a:gd name="T4" fmla="*/ 51 w 54"/>
                <a:gd name="T5" fmla="*/ 17 h 51"/>
                <a:gd name="T6" fmla="*/ 47 w 54"/>
                <a:gd name="T7" fmla="*/ 10 h 51"/>
                <a:gd name="T8" fmla="*/ 40 w 54"/>
                <a:gd name="T9" fmla="*/ 4 h 51"/>
                <a:gd name="T10" fmla="*/ 34 w 54"/>
                <a:gd name="T11" fmla="*/ 0 h 51"/>
                <a:gd name="T12" fmla="*/ 34 w 54"/>
                <a:gd name="T13" fmla="*/ 0 h 51"/>
                <a:gd name="T14" fmla="*/ 27 w 54"/>
                <a:gd name="T15" fmla="*/ 0 h 51"/>
                <a:gd name="T16" fmla="*/ 17 w 54"/>
                <a:gd name="T17" fmla="*/ 0 h 51"/>
                <a:gd name="T18" fmla="*/ 10 w 54"/>
                <a:gd name="T19" fmla="*/ 4 h 51"/>
                <a:gd name="T20" fmla="*/ 3 w 54"/>
                <a:gd name="T21" fmla="*/ 10 h 51"/>
                <a:gd name="T22" fmla="*/ 3 w 54"/>
                <a:gd name="T23" fmla="*/ 10 h 51"/>
                <a:gd name="T24" fmla="*/ 0 w 54"/>
                <a:gd name="T25" fmla="*/ 17 h 51"/>
                <a:gd name="T26" fmla="*/ 0 w 54"/>
                <a:gd name="T27" fmla="*/ 27 h 51"/>
                <a:gd name="T28" fmla="*/ 0 w 54"/>
                <a:gd name="T29" fmla="*/ 34 h 51"/>
                <a:gd name="T30" fmla="*/ 3 w 54"/>
                <a:gd name="T31" fmla="*/ 41 h 51"/>
                <a:gd name="T32" fmla="*/ 3 w 54"/>
                <a:gd name="T33" fmla="*/ 41 h 51"/>
                <a:gd name="T34" fmla="*/ 10 w 54"/>
                <a:gd name="T35" fmla="*/ 48 h 51"/>
                <a:gd name="T36" fmla="*/ 17 w 54"/>
                <a:gd name="T37" fmla="*/ 51 h 51"/>
                <a:gd name="T38" fmla="*/ 27 w 54"/>
                <a:gd name="T39" fmla="*/ 51 h 51"/>
                <a:gd name="T40" fmla="*/ 34 w 54"/>
                <a:gd name="T41" fmla="*/ 51 h 51"/>
                <a:gd name="T42" fmla="*/ 34 w 54"/>
                <a:gd name="T43" fmla="*/ 51 h 51"/>
                <a:gd name="T44" fmla="*/ 40 w 54"/>
                <a:gd name="T45" fmla="*/ 48 h 51"/>
                <a:gd name="T46" fmla="*/ 47 w 54"/>
                <a:gd name="T47" fmla="*/ 41 h 51"/>
                <a:gd name="T48" fmla="*/ 51 w 54"/>
                <a:gd name="T49" fmla="*/ 34 h 51"/>
                <a:gd name="T50" fmla="*/ 54 w 54"/>
                <a:gd name="T5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1">
                  <a:moveTo>
                    <a:pt x="54" y="27"/>
                  </a:moveTo>
                  <a:lnTo>
                    <a:pt x="54" y="27"/>
                  </a:lnTo>
                  <a:lnTo>
                    <a:pt x="51" y="17"/>
                  </a:lnTo>
                  <a:lnTo>
                    <a:pt x="47" y="10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4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0" y="48"/>
                  </a:lnTo>
                  <a:lnTo>
                    <a:pt x="17" y="51"/>
                  </a:lnTo>
                  <a:lnTo>
                    <a:pt x="27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0" y="48"/>
                  </a:lnTo>
                  <a:lnTo>
                    <a:pt x="47" y="41"/>
                  </a:lnTo>
                  <a:lnTo>
                    <a:pt x="51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96" name="Freeform 1047">
              <a:extLst>
                <a:ext uri="{FF2B5EF4-FFF2-40B4-BE49-F238E27FC236}">
                  <a16:creationId xmlns:a16="http://schemas.microsoft.com/office/drawing/2014/main" id="{0E69885E-4B38-5F4B-BDDA-97D9FE58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776" y="1828006"/>
              <a:ext cx="57165" cy="37423"/>
            </a:xfrm>
            <a:custGeom>
              <a:avLst/>
              <a:gdLst>
                <a:gd name="T0" fmla="*/ 54 w 54"/>
                <a:gd name="T1" fmla="*/ 27 h 51"/>
                <a:gd name="T2" fmla="*/ 54 w 54"/>
                <a:gd name="T3" fmla="*/ 27 h 51"/>
                <a:gd name="T4" fmla="*/ 51 w 54"/>
                <a:gd name="T5" fmla="*/ 17 h 51"/>
                <a:gd name="T6" fmla="*/ 47 w 54"/>
                <a:gd name="T7" fmla="*/ 10 h 51"/>
                <a:gd name="T8" fmla="*/ 40 w 54"/>
                <a:gd name="T9" fmla="*/ 4 h 51"/>
                <a:gd name="T10" fmla="*/ 34 w 54"/>
                <a:gd name="T11" fmla="*/ 0 h 51"/>
                <a:gd name="T12" fmla="*/ 34 w 54"/>
                <a:gd name="T13" fmla="*/ 0 h 51"/>
                <a:gd name="T14" fmla="*/ 27 w 54"/>
                <a:gd name="T15" fmla="*/ 0 h 51"/>
                <a:gd name="T16" fmla="*/ 17 w 54"/>
                <a:gd name="T17" fmla="*/ 0 h 51"/>
                <a:gd name="T18" fmla="*/ 10 w 54"/>
                <a:gd name="T19" fmla="*/ 4 h 51"/>
                <a:gd name="T20" fmla="*/ 3 w 54"/>
                <a:gd name="T21" fmla="*/ 10 h 51"/>
                <a:gd name="T22" fmla="*/ 3 w 54"/>
                <a:gd name="T23" fmla="*/ 10 h 51"/>
                <a:gd name="T24" fmla="*/ 0 w 54"/>
                <a:gd name="T25" fmla="*/ 17 h 51"/>
                <a:gd name="T26" fmla="*/ 0 w 54"/>
                <a:gd name="T27" fmla="*/ 27 h 51"/>
                <a:gd name="T28" fmla="*/ 0 w 54"/>
                <a:gd name="T29" fmla="*/ 34 h 51"/>
                <a:gd name="T30" fmla="*/ 3 w 54"/>
                <a:gd name="T31" fmla="*/ 41 h 51"/>
                <a:gd name="T32" fmla="*/ 3 w 54"/>
                <a:gd name="T33" fmla="*/ 41 h 51"/>
                <a:gd name="T34" fmla="*/ 10 w 54"/>
                <a:gd name="T35" fmla="*/ 48 h 51"/>
                <a:gd name="T36" fmla="*/ 17 w 54"/>
                <a:gd name="T37" fmla="*/ 51 h 51"/>
                <a:gd name="T38" fmla="*/ 27 w 54"/>
                <a:gd name="T39" fmla="*/ 51 h 51"/>
                <a:gd name="T40" fmla="*/ 34 w 54"/>
                <a:gd name="T41" fmla="*/ 51 h 51"/>
                <a:gd name="T42" fmla="*/ 34 w 54"/>
                <a:gd name="T43" fmla="*/ 51 h 51"/>
                <a:gd name="T44" fmla="*/ 40 w 54"/>
                <a:gd name="T45" fmla="*/ 48 h 51"/>
                <a:gd name="T46" fmla="*/ 47 w 54"/>
                <a:gd name="T47" fmla="*/ 41 h 51"/>
                <a:gd name="T48" fmla="*/ 51 w 54"/>
                <a:gd name="T49" fmla="*/ 34 h 51"/>
                <a:gd name="T50" fmla="*/ 54 w 54"/>
                <a:gd name="T5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1">
                  <a:moveTo>
                    <a:pt x="54" y="27"/>
                  </a:moveTo>
                  <a:lnTo>
                    <a:pt x="54" y="27"/>
                  </a:lnTo>
                  <a:lnTo>
                    <a:pt x="51" y="17"/>
                  </a:lnTo>
                  <a:lnTo>
                    <a:pt x="47" y="10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4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0" y="48"/>
                  </a:lnTo>
                  <a:lnTo>
                    <a:pt x="17" y="51"/>
                  </a:lnTo>
                  <a:lnTo>
                    <a:pt x="27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0" y="48"/>
                  </a:lnTo>
                  <a:lnTo>
                    <a:pt x="47" y="41"/>
                  </a:lnTo>
                  <a:lnTo>
                    <a:pt x="51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97" name="Freeform 1048">
              <a:extLst>
                <a:ext uri="{FF2B5EF4-FFF2-40B4-BE49-F238E27FC236}">
                  <a16:creationId xmlns:a16="http://schemas.microsoft.com/office/drawing/2014/main" id="{2D42BE81-E083-5941-BDB1-8CE39446B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46" y="1886814"/>
              <a:ext cx="57163" cy="39205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4 w 54"/>
                <a:gd name="T5" fmla="*/ 20 h 54"/>
                <a:gd name="T6" fmla="*/ 51 w 54"/>
                <a:gd name="T7" fmla="*/ 10 h 54"/>
                <a:gd name="T8" fmla="*/ 44 w 54"/>
                <a:gd name="T9" fmla="*/ 7 h 54"/>
                <a:gd name="T10" fmla="*/ 37 w 54"/>
                <a:gd name="T11" fmla="*/ 4 h 54"/>
                <a:gd name="T12" fmla="*/ 37 w 54"/>
                <a:gd name="T13" fmla="*/ 4 h 54"/>
                <a:gd name="T14" fmla="*/ 27 w 54"/>
                <a:gd name="T15" fmla="*/ 0 h 54"/>
                <a:gd name="T16" fmla="*/ 20 w 54"/>
                <a:gd name="T17" fmla="*/ 4 h 54"/>
                <a:gd name="T18" fmla="*/ 13 w 54"/>
                <a:gd name="T19" fmla="*/ 7 h 54"/>
                <a:gd name="T20" fmla="*/ 6 w 54"/>
                <a:gd name="T21" fmla="*/ 10 h 54"/>
                <a:gd name="T22" fmla="*/ 6 w 54"/>
                <a:gd name="T23" fmla="*/ 10 h 54"/>
                <a:gd name="T24" fmla="*/ 3 w 54"/>
                <a:gd name="T25" fmla="*/ 20 h 54"/>
                <a:gd name="T26" fmla="*/ 0 w 54"/>
                <a:gd name="T27" fmla="*/ 27 h 54"/>
                <a:gd name="T28" fmla="*/ 3 w 54"/>
                <a:gd name="T29" fmla="*/ 34 h 54"/>
                <a:gd name="T30" fmla="*/ 6 w 54"/>
                <a:gd name="T31" fmla="*/ 44 h 54"/>
                <a:gd name="T32" fmla="*/ 6 w 54"/>
                <a:gd name="T33" fmla="*/ 44 h 54"/>
                <a:gd name="T34" fmla="*/ 13 w 54"/>
                <a:gd name="T35" fmla="*/ 48 h 54"/>
                <a:gd name="T36" fmla="*/ 20 w 54"/>
                <a:gd name="T37" fmla="*/ 51 h 54"/>
                <a:gd name="T38" fmla="*/ 27 w 54"/>
                <a:gd name="T39" fmla="*/ 54 h 54"/>
                <a:gd name="T40" fmla="*/ 37 w 54"/>
                <a:gd name="T41" fmla="*/ 51 h 54"/>
                <a:gd name="T42" fmla="*/ 37 w 54"/>
                <a:gd name="T43" fmla="*/ 51 h 54"/>
                <a:gd name="T44" fmla="*/ 44 w 54"/>
                <a:gd name="T45" fmla="*/ 48 h 54"/>
                <a:gd name="T46" fmla="*/ 51 w 54"/>
                <a:gd name="T47" fmla="*/ 44 h 54"/>
                <a:gd name="T48" fmla="*/ 54 w 54"/>
                <a:gd name="T49" fmla="*/ 34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4" y="20"/>
                  </a:lnTo>
                  <a:lnTo>
                    <a:pt x="51" y="10"/>
                  </a:lnTo>
                  <a:lnTo>
                    <a:pt x="44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3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3" y="20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3" y="48"/>
                  </a:lnTo>
                  <a:lnTo>
                    <a:pt x="20" y="51"/>
                  </a:lnTo>
                  <a:lnTo>
                    <a:pt x="27" y="5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44" y="48"/>
                  </a:lnTo>
                  <a:lnTo>
                    <a:pt x="51" y="44"/>
                  </a:lnTo>
                  <a:lnTo>
                    <a:pt x="54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98" name="Freeform 1049">
              <a:extLst>
                <a:ext uri="{FF2B5EF4-FFF2-40B4-BE49-F238E27FC236}">
                  <a16:creationId xmlns:a16="http://schemas.microsoft.com/office/drawing/2014/main" id="{7BDF4293-7029-C14D-87CC-B0E17E951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846" y="2048978"/>
              <a:ext cx="57163" cy="40987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0 w 54"/>
                <a:gd name="T5" fmla="*/ 21 h 54"/>
                <a:gd name="T6" fmla="*/ 47 w 54"/>
                <a:gd name="T7" fmla="*/ 14 h 54"/>
                <a:gd name="T8" fmla="*/ 44 w 54"/>
                <a:gd name="T9" fmla="*/ 7 h 54"/>
                <a:gd name="T10" fmla="*/ 33 w 54"/>
                <a:gd name="T11" fmla="*/ 4 h 54"/>
                <a:gd name="T12" fmla="*/ 33 w 54"/>
                <a:gd name="T13" fmla="*/ 4 h 54"/>
                <a:gd name="T14" fmla="*/ 27 w 54"/>
                <a:gd name="T15" fmla="*/ 0 h 54"/>
                <a:gd name="T16" fmla="*/ 17 w 54"/>
                <a:gd name="T17" fmla="*/ 4 h 54"/>
                <a:gd name="T18" fmla="*/ 10 w 54"/>
                <a:gd name="T19" fmla="*/ 7 h 54"/>
                <a:gd name="T20" fmla="*/ 6 w 54"/>
                <a:gd name="T21" fmla="*/ 14 h 54"/>
                <a:gd name="T22" fmla="*/ 6 w 54"/>
                <a:gd name="T23" fmla="*/ 14 h 54"/>
                <a:gd name="T24" fmla="*/ 0 w 54"/>
                <a:gd name="T25" fmla="*/ 21 h 54"/>
                <a:gd name="T26" fmla="*/ 0 w 54"/>
                <a:gd name="T27" fmla="*/ 27 h 54"/>
                <a:gd name="T28" fmla="*/ 0 w 54"/>
                <a:gd name="T29" fmla="*/ 38 h 54"/>
                <a:gd name="T30" fmla="*/ 6 w 54"/>
                <a:gd name="T31" fmla="*/ 44 h 54"/>
                <a:gd name="T32" fmla="*/ 6 w 54"/>
                <a:gd name="T33" fmla="*/ 44 h 54"/>
                <a:gd name="T34" fmla="*/ 10 w 54"/>
                <a:gd name="T35" fmla="*/ 48 h 54"/>
                <a:gd name="T36" fmla="*/ 17 w 54"/>
                <a:gd name="T37" fmla="*/ 54 h 54"/>
                <a:gd name="T38" fmla="*/ 27 w 54"/>
                <a:gd name="T39" fmla="*/ 54 h 54"/>
                <a:gd name="T40" fmla="*/ 33 w 54"/>
                <a:gd name="T41" fmla="*/ 54 h 54"/>
                <a:gd name="T42" fmla="*/ 33 w 54"/>
                <a:gd name="T43" fmla="*/ 54 h 54"/>
                <a:gd name="T44" fmla="*/ 44 w 54"/>
                <a:gd name="T45" fmla="*/ 48 h 54"/>
                <a:gd name="T46" fmla="*/ 47 w 54"/>
                <a:gd name="T47" fmla="*/ 44 h 54"/>
                <a:gd name="T48" fmla="*/ 50 w 54"/>
                <a:gd name="T49" fmla="*/ 38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0" y="21"/>
                  </a:lnTo>
                  <a:lnTo>
                    <a:pt x="47" y="14"/>
                  </a:lnTo>
                  <a:lnTo>
                    <a:pt x="44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27" y="0"/>
                  </a:lnTo>
                  <a:lnTo>
                    <a:pt x="17" y="4"/>
                  </a:lnTo>
                  <a:lnTo>
                    <a:pt x="10" y="7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0" y="48"/>
                  </a:lnTo>
                  <a:lnTo>
                    <a:pt x="17" y="54"/>
                  </a:lnTo>
                  <a:lnTo>
                    <a:pt x="27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44" y="48"/>
                  </a:lnTo>
                  <a:lnTo>
                    <a:pt x="47" y="44"/>
                  </a:lnTo>
                  <a:lnTo>
                    <a:pt x="50" y="38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899" name="Freeform 1050">
              <a:extLst>
                <a:ext uri="{FF2B5EF4-FFF2-40B4-BE49-F238E27FC236}">
                  <a16:creationId xmlns:a16="http://schemas.microsoft.com/office/drawing/2014/main" id="{C5CB4B92-9B8B-EA4A-9FBD-381683551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197" y="2048978"/>
              <a:ext cx="52930" cy="40987"/>
            </a:xfrm>
            <a:custGeom>
              <a:avLst/>
              <a:gdLst>
                <a:gd name="T0" fmla="*/ 51 w 51"/>
                <a:gd name="T1" fmla="*/ 27 h 54"/>
                <a:gd name="T2" fmla="*/ 51 w 51"/>
                <a:gd name="T3" fmla="*/ 27 h 54"/>
                <a:gd name="T4" fmla="*/ 51 w 51"/>
                <a:gd name="T5" fmla="*/ 21 h 54"/>
                <a:gd name="T6" fmla="*/ 48 w 51"/>
                <a:gd name="T7" fmla="*/ 14 h 54"/>
                <a:gd name="T8" fmla="*/ 41 w 51"/>
                <a:gd name="T9" fmla="*/ 7 h 54"/>
                <a:gd name="T10" fmla="*/ 34 w 51"/>
                <a:gd name="T11" fmla="*/ 4 h 54"/>
                <a:gd name="T12" fmla="*/ 34 w 51"/>
                <a:gd name="T13" fmla="*/ 4 h 54"/>
                <a:gd name="T14" fmla="*/ 24 w 51"/>
                <a:gd name="T15" fmla="*/ 0 h 54"/>
                <a:gd name="T16" fmla="*/ 17 w 51"/>
                <a:gd name="T17" fmla="*/ 4 h 54"/>
                <a:gd name="T18" fmla="*/ 11 w 51"/>
                <a:gd name="T19" fmla="*/ 7 h 54"/>
                <a:gd name="T20" fmla="*/ 4 w 51"/>
                <a:gd name="T21" fmla="*/ 14 h 54"/>
                <a:gd name="T22" fmla="*/ 4 w 51"/>
                <a:gd name="T23" fmla="*/ 14 h 54"/>
                <a:gd name="T24" fmla="*/ 0 w 51"/>
                <a:gd name="T25" fmla="*/ 21 h 54"/>
                <a:gd name="T26" fmla="*/ 0 w 51"/>
                <a:gd name="T27" fmla="*/ 27 h 54"/>
                <a:gd name="T28" fmla="*/ 0 w 51"/>
                <a:gd name="T29" fmla="*/ 38 h 54"/>
                <a:gd name="T30" fmla="*/ 4 w 51"/>
                <a:gd name="T31" fmla="*/ 44 h 54"/>
                <a:gd name="T32" fmla="*/ 4 w 51"/>
                <a:gd name="T33" fmla="*/ 44 h 54"/>
                <a:gd name="T34" fmla="*/ 11 w 51"/>
                <a:gd name="T35" fmla="*/ 48 h 54"/>
                <a:gd name="T36" fmla="*/ 17 w 51"/>
                <a:gd name="T37" fmla="*/ 54 h 54"/>
                <a:gd name="T38" fmla="*/ 24 w 51"/>
                <a:gd name="T39" fmla="*/ 54 h 54"/>
                <a:gd name="T40" fmla="*/ 34 w 51"/>
                <a:gd name="T41" fmla="*/ 54 h 54"/>
                <a:gd name="T42" fmla="*/ 34 w 51"/>
                <a:gd name="T43" fmla="*/ 54 h 54"/>
                <a:gd name="T44" fmla="*/ 41 w 51"/>
                <a:gd name="T45" fmla="*/ 48 h 54"/>
                <a:gd name="T46" fmla="*/ 48 w 51"/>
                <a:gd name="T47" fmla="*/ 44 h 54"/>
                <a:gd name="T48" fmla="*/ 51 w 51"/>
                <a:gd name="T49" fmla="*/ 38 h 54"/>
                <a:gd name="T50" fmla="*/ 51 w 51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4">
                  <a:moveTo>
                    <a:pt x="51" y="27"/>
                  </a:moveTo>
                  <a:lnTo>
                    <a:pt x="51" y="27"/>
                  </a:lnTo>
                  <a:lnTo>
                    <a:pt x="51" y="21"/>
                  </a:lnTo>
                  <a:lnTo>
                    <a:pt x="48" y="14"/>
                  </a:lnTo>
                  <a:lnTo>
                    <a:pt x="41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7" y="4"/>
                  </a:lnTo>
                  <a:lnTo>
                    <a:pt x="11" y="7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1" y="48"/>
                  </a:lnTo>
                  <a:lnTo>
                    <a:pt x="17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1" y="48"/>
                  </a:lnTo>
                  <a:lnTo>
                    <a:pt x="48" y="44"/>
                  </a:lnTo>
                  <a:lnTo>
                    <a:pt x="51" y="38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00" name="Freeform 1051">
              <a:extLst>
                <a:ext uri="{FF2B5EF4-FFF2-40B4-BE49-F238E27FC236}">
                  <a16:creationId xmlns:a16="http://schemas.microsoft.com/office/drawing/2014/main" id="{84D24113-95E4-2D4B-A1E2-ED44CB3E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784" y="2070363"/>
              <a:ext cx="52929" cy="40987"/>
            </a:xfrm>
            <a:custGeom>
              <a:avLst/>
              <a:gdLst>
                <a:gd name="T0" fmla="*/ 50 w 50"/>
                <a:gd name="T1" fmla="*/ 27 h 55"/>
                <a:gd name="T2" fmla="*/ 50 w 50"/>
                <a:gd name="T3" fmla="*/ 27 h 55"/>
                <a:gd name="T4" fmla="*/ 50 w 50"/>
                <a:gd name="T5" fmla="*/ 17 h 55"/>
                <a:gd name="T6" fmla="*/ 47 w 50"/>
                <a:gd name="T7" fmla="*/ 11 h 55"/>
                <a:gd name="T8" fmla="*/ 40 w 50"/>
                <a:gd name="T9" fmla="*/ 7 h 55"/>
                <a:gd name="T10" fmla="*/ 33 w 50"/>
                <a:gd name="T11" fmla="*/ 0 h 55"/>
                <a:gd name="T12" fmla="*/ 33 w 50"/>
                <a:gd name="T13" fmla="*/ 0 h 55"/>
                <a:gd name="T14" fmla="*/ 27 w 50"/>
                <a:gd name="T15" fmla="*/ 0 h 55"/>
                <a:gd name="T16" fmla="*/ 16 w 50"/>
                <a:gd name="T17" fmla="*/ 0 h 55"/>
                <a:gd name="T18" fmla="*/ 10 w 50"/>
                <a:gd name="T19" fmla="*/ 7 h 55"/>
                <a:gd name="T20" fmla="*/ 3 w 50"/>
                <a:gd name="T21" fmla="*/ 11 h 55"/>
                <a:gd name="T22" fmla="*/ 3 w 50"/>
                <a:gd name="T23" fmla="*/ 11 h 55"/>
                <a:gd name="T24" fmla="*/ 0 w 50"/>
                <a:gd name="T25" fmla="*/ 21 h 55"/>
                <a:gd name="T26" fmla="*/ 0 w 50"/>
                <a:gd name="T27" fmla="*/ 27 h 55"/>
                <a:gd name="T28" fmla="*/ 0 w 50"/>
                <a:gd name="T29" fmla="*/ 34 h 55"/>
                <a:gd name="T30" fmla="*/ 3 w 50"/>
                <a:gd name="T31" fmla="*/ 44 h 55"/>
                <a:gd name="T32" fmla="*/ 3 w 50"/>
                <a:gd name="T33" fmla="*/ 44 h 55"/>
                <a:gd name="T34" fmla="*/ 10 w 50"/>
                <a:gd name="T35" fmla="*/ 48 h 55"/>
                <a:gd name="T36" fmla="*/ 16 w 50"/>
                <a:gd name="T37" fmla="*/ 51 h 55"/>
                <a:gd name="T38" fmla="*/ 27 w 50"/>
                <a:gd name="T39" fmla="*/ 55 h 55"/>
                <a:gd name="T40" fmla="*/ 33 w 50"/>
                <a:gd name="T41" fmla="*/ 51 h 55"/>
                <a:gd name="T42" fmla="*/ 33 w 50"/>
                <a:gd name="T43" fmla="*/ 51 h 55"/>
                <a:gd name="T44" fmla="*/ 40 w 50"/>
                <a:gd name="T45" fmla="*/ 48 h 55"/>
                <a:gd name="T46" fmla="*/ 47 w 50"/>
                <a:gd name="T47" fmla="*/ 44 h 55"/>
                <a:gd name="T48" fmla="*/ 50 w 50"/>
                <a:gd name="T49" fmla="*/ 34 h 55"/>
                <a:gd name="T50" fmla="*/ 50 w 50"/>
                <a:gd name="T5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55">
                  <a:moveTo>
                    <a:pt x="50" y="27"/>
                  </a:moveTo>
                  <a:lnTo>
                    <a:pt x="50" y="27"/>
                  </a:lnTo>
                  <a:lnTo>
                    <a:pt x="50" y="17"/>
                  </a:lnTo>
                  <a:lnTo>
                    <a:pt x="47" y="11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7" y="55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40" y="48"/>
                  </a:lnTo>
                  <a:lnTo>
                    <a:pt x="47" y="44"/>
                  </a:lnTo>
                  <a:lnTo>
                    <a:pt x="50" y="34"/>
                  </a:lnTo>
                  <a:lnTo>
                    <a:pt x="50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01" name="Freeform 1052">
              <a:extLst>
                <a:ext uri="{FF2B5EF4-FFF2-40B4-BE49-F238E27FC236}">
                  <a16:creationId xmlns:a16="http://schemas.microsoft.com/office/drawing/2014/main" id="{AC66D16C-5553-3849-8487-B89BAE3EA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56" y="2134516"/>
              <a:ext cx="57163" cy="39205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1 w 54"/>
                <a:gd name="T5" fmla="*/ 21 h 54"/>
                <a:gd name="T6" fmla="*/ 47 w 54"/>
                <a:gd name="T7" fmla="*/ 10 h 54"/>
                <a:gd name="T8" fmla="*/ 41 w 54"/>
                <a:gd name="T9" fmla="*/ 7 h 54"/>
                <a:gd name="T10" fmla="*/ 34 w 54"/>
                <a:gd name="T11" fmla="*/ 4 h 54"/>
                <a:gd name="T12" fmla="*/ 34 w 54"/>
                <a:gd name="T13" fmla="*/ 4 h 54"/>
                <a:gd name="T14" fmla="*/ 27 w 54"/>
                <a:gd name="T15" fmla="*/ 0 h 54"/>
                <a:gd name="T16" fmla="*/ 17 w 54"/>
                <a:gd name="T17" fmla="*/ 4 h 54"/>
                <a:gd name="T18" fmla="*/ 10 w 54"/>
                <a:gd name="T19" fmla="*/ 7 h 54"/>
                <a:gd name="T20" fmla="*/ 7 w 54"/>
                <a:gd name="T21" fmla="*/ 10 h 54"/>
                <a:gd name="T22" fmla="*/ 7 w 54"/>
                <a:gd name="T23" fmla="*/ 10 h 54"/>
                <a:gd name="T24" fmla="*/ 0 w 54"/>
                <a:gd name="T25" fmla="*/ 21 h 54"/>
                <a:gd name="T26" fmla="*/ 0 w 54"/>
                <a:gd name="T27" fmla="*/ 27 h 54"/>
                <a:gd name="T28" fmla="*/ 0 w 54"/>
                <a:gd name="T29" fmla="*/ 34 h 54"/>
                <a:gd name="T30" fmla="*/ 7 w 54"/>
                <a:gd name="T31" fmla="*/ 44 h 54"/>
                <a:gd name="T32" fmla="*/ 7 w 54"/>
                <a:gd name="T33" fmla="*/ 44 h 54"/>
                <a:gd name="T34" fmla="*/ 10 w 54"/>
                <a:gd name="T35" fmla="*/ 48 h 54"/>
                <a:gd name="T36" fmla="*/ 17 w 54"/>
                <a:gd name="T37" fmla="*/ 51 h 54"/>
                <a:gd name="T38" fmla="*/ 27 w 54"/>
                <a:gd name="T39" fmla="*/ 54 h 54"/>
                <a:gd name="T40" fmla="*/ 34 w 54"/>
                <a:gd name="T41" fmla="*/ 51 h 54"/>
                <a:gd name="T42" fmla="*/ 34 w 54"/>
                <a:gd name="T43" fmla="*/ 51 h 54"/>
                <a:gd name="T44" fmla="*/ 41 w 54"/>
                <a:gd name="T45" fmla="*/ 48 h 54"/>
                <a:gd name="T46" fmla="*/ 47 w 54"/>
                <a:gd name="T47" fmla="*/ 44 h 54"/>
                <a:gd name="T48" fmla="*/ 51 w 54"/>
                <a:gd name="T49" fmla="*/ 34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1" y="21"/>
                  </a:lnTo>
                  <a:lnTo>
                    <a:pt x="47" y="10"/>
                  </a:lnTo>
                  <a:lnTo>
                    <a:pt x="41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17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0" y="48"/>
                  </a:lnTo>
                  <a:lnTo>
                    <a:pt x="17" y="51"/>
                  </a:lnTo>
                  <a:lnTo>
                    <a:pt x="27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8"/>
                  </a:lnTo>
                  <a:lnTo>
                    <a:pt x="47" y="44"/>
                  </a:lnTo>
                  <a:lnTo>
                    <a:pt x="51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02" name="Freeform 1053">
              <a:extLst>
                <a:ext uri="{FF2B5EF4-FFF2-40B4-BE49-F238E27FC236}">
                  <a16:creationId xmlns:a16="http://schemas.microsoft.com/office/drawing/2014/main" id="{7EE751D7-6424-6E4F-AF6E-C4D016F09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56" y="2134516"/>
              <a:ext cx="57163" cy="39205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1 w 54"/>
                <a:gd name="T5" fmla="*/ 21 h 54"/>
                <a:gd name="T6" fmla="*/ 47 w 54"/>
                <a:gd name="T7" fmla="*/ 10 h 54"/>
                <a:gd name="T8" fmla="*/ 41 w 54"/>
                <a:gd name="T9" fmla="*/ 7 h 54"/>
                <a:gd name="T10" fmla="*/ 34 w 54"/>
                <a:gd name="T11" fmla="*/ 4 h 54"/>
                <a:gd name="T12" fmla="*/ 34 w 54"/>
                <a:gd name="T13" fmla="*/ 4 h 54"/>
                <a:gd name="T14" fmla="*/ 27 w 54"/>
                <a:gd name="T15" fmla="*/ 0 h 54"/>
                <a:gd name="T16" fmla="*/ 17 w 54"/>
                <a:gd name="T17" fmla="*/ 4 h 54"/>
                <a:gd name="T18" fmla="*/ 10 w 54"/>
                <a:gd name="T19" fmla="*/ 7 h 54"/>
                <a:gd name="T20" fmla="*/ 7 w 54"/>
                <a:gd name="T21" fmla="*/ 10 h 54"/>
                <a:gd name="T22" fmla="*/ 7 w 54"/>
                <a:gd name="T23" fmla="*/ 10 h 54"/>
                <a:gd name="T24" fmla="*/ 0 w 54"/>
                <a:gd name="T25" fmla="*/ 21 h 54"/>
                <a:gd name="T26" fmla="*/ 0 w 54"/>
                <a:gd name="T27" fmla="*/ 27 h 54"/>
                <a:gd name="T28" fmla="*/ 0 w 54"/>
                <a:gd name="T29" fmla="*/ 34 h 54"/>
                <a:gd name="T30" fmla="*/ 7 w 54"/>
                <a:gd name="T31" fmla="*/ 44 h 54"/>
                <a:gd name="T32" fmla="*/ 7 w 54"/>
                <a:gd name="T33" fmla="*/ 44 h 54"/>
                <a:gd name="T34" fmla="*/ 10 w 54"/>
                <a:gd name="T35" fmla="*/ 48 h 54"/>
                <a:gd name="T36" fmla="*/ 17 w 54"/>
                <a:gd name="T37" fmla="*/ 51 h 54"/>
                <a:gd name="T38" fmla="*/ 27 w 54"/>
                <a:gd name="T39" fmla="*/ 54 h 54"/>
                <a:gd name="T40" fmla="*/ 34 w 54"/>
                <a:gd name="T41" fmla="*/ 51 h 54"/>
                <a:gd name="T42" fmla="*/ 34 w 54"/>
                <a:gd name="T43" fmla="*/ 51 h 54"/>
                <a:gd name="T44" fmla="*/ 41 w 54"/>
                <a:gd name="T45" fmla="*/ 48 h 54"/>
                <a:gd name="T46" fmla="*/ 47 w 54"/>
                <a:gd name="T47" fmla="*/ 44 h 54"/>
                <a:gd name="T48" fmla="*/ 51 w 54"/>
                <a:gd name="T49" fmla="*/ 34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1" y="21"/>
                  </a:lnTo>
                  <a:lnTo>
                    <a:pt x="47" y="10"/>
                  </a:lnTo>
                  <a:lnTo>
                    <a:pt x="41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17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0" y="48"/>
                  </a:lnTo>
                  <a:lnTo>
                    <a:pt x="17" y="51"/>
                  </a:lnTo>
                  <a:lnTo>
                    <a:pt x="27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8"/>
                  </a:lnTo>
                  <a:lnTo>
                    <a:pt x="47" y="44"/>
                  </a:lnTo>
                  <a:lnTo>
                    <a:pt x="51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03" name="Freeform 1054">
              <a:extLst>
                <a:ext uri="{FF2B5EF4-FFF2-40B4-BE49-F238E27FC236}">
                  <a16:creationId xmlns:a16="http://schemas.microsoft.com/office/drawing/2014/main" id="{24D18E32-1EF7-6A48-8F79-37FBA412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010" y="2155900"/>
              <a:ext cx="52930" cy="39205"/>
            </a:xfrm>
            <a:custGeom>
              <a:avLst/>
              <a:gdLst>
                <a:gd name="T0" fmla="*/ 51 w 51"/>
                <a:gd name="T1" fmla="*/ 27 h 55"/>
                <a:gd name="T2" fmla="*/ 51 w 51"/>
                <a:gd name="T3" fmla="*/ 27 h 55"/>
                <a:gd name="T4" fmla="*/ 51 w 51"/>
                <a:gd name="T5" fmla="*/ 17 h 55"/>
                <a:gd name="T6" fmla="*/ 47 w 51"/>
                <a:gd name="T7" fmla="*/ 10 h 55"/>
                <a:gd name="T8" fmla="*/ 41 w 51"/>
                <a:gd name="T9" fmla="*/ 4 h 55"/>
                <a:gd name="T10" fmla="*/ 34 w 51"/>
                <a:gd name="T11" fmla="*/ 0 h 55"/>
                <a:gd name="T12" fmla="*/ 34 w 51"/>
                <a:gd name="T13" fmla="*/ 0 h 55"/>
                <a:gd name="T14" fmla="*/ 27 w 51"/>
                <a:gd name="T15" fmla="*/ 0 h 55"/>
                <a:gd name="T16" fmla="*/ 17 w 51"/>
                <a:gd name="T17" fmla="*/ 0 h 55"/>
                <a:gd name="T18" fmla="*/ 10 w 51"/>
                <a:gd name="T19" fmla="*/ 4 h 55"/>
                <a:gd name="T20" fmla="*/ 3 w 51"/>
                <a:gd name="T21" fmla="*/ 10 h 55"/>
                <a:gd name="T22" fmla="*/ 3 w 51"/>
                <a:gd name="T23" fmla="*/ 10 h 55"/>
                <a:gd name="T24" fmla="*/ 0 w 51"/>
                <a:gd name="T25" fmla="*/ 17 h 55"/>
                <a:gd name="T26" fmla="*/ 0 w 51"/>
                <a:gd name="T27" fmla="*/ 27 h 55"/>
                <a:gd name="T28" fmla="*/ 0 w 51"/>
                <a:gd name="T29" fmla="*/ 34 h 55"/>
                <a:gd name="T30" fmla="*/ 3 w 51"/>
                <a:gd name="T31" fmla="*/ 41 h 55"/>
                <a:gd name="T32" fmla="*/ 3 w 51"/>
                <a:gd name="T33" fmla="*/ 41 h 55"/>
                <a:gd name="T34" fmla="*/ 10 w 51"/>
                <a:gd name="T35" fmla="*/ 48 h 55"/>
                <a:gd name="T36" fmla="*/ 17 w 51"/>
                <a:gd name="T37" fmla="*/ 51 h 55"/>
                <a:gd name="T38" fmla="*/ 27 w 51"/>
                <a:gd name="T39" fmla="*/ 55 h 55"/>
                <a:gd name="T40" fmla="*/ 34 w 51"/>
                <a:gd name="T41" fmla="*/ 51 h 55"/>
                <a:gd name="T42" fmla="*/ 34 w 51"/>
                <a:gd name="T43" fmla="*/ 51 h 55"/>
                <a:gd name="T44" fmla="*/ 41 w 51"/>
                <a:gd name="T45" fmla="*/ 48 h 55"/>
                <a:gd name="T46" fmla="*/ 47 w 51"/>
                <a:gd name="T47" fmla="*/ 41 h 55"/>
                <a:gd name="T48" fmla="*/ 51 w 51"/>
                <a:gd name="T49" fmla="*/ 34 h 55"/>
                <a:gd name="T50" fmla="*/ 51 w 51"/>
                <a:gd name="T5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5">
                  <a:moveTo>
                    <a:pt x="51" y="27"/>
                  </a:moveTo>
                  <a:lnTo>
                    <a:pt x="51" y="27"/>
                  </a:lnTo>
                  <a:lnTo>
                    <a:pt x="51" y="17"/>
                  </a:lnTo>
                  <a:lnTo>
                    <a:pt x="47" y="10"/>
                  </a:lnTo>
                  <a:lnTo>
                    <a:pt x="41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4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0" y="48"/>
                  </a:lnTo>
                  <a:lnTo>
                    <a:pt x="17" y="51"/>
                  </a:lnTo>
                  <a:lnTo>
                    <a:pt x="27" y="5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8"/>
                  </a:lnTo>
                  <a:lnTo>
                    <a:pt x="47" y="41"/>
                  </a:lnTo>
                  <a:lnTo>
                    <a:pt x="51" y="34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04" name="Freeform 1055">
              <a:extLst>
                <a:ext uri="{FF2B5EF4-FFF2-40B4-BE49-F238E27FC236}">
                  <a16:creationId xmlns:a16="http://schemas.microsoft.com/office/drawing/2014/main" id="{51816052-4209-B34E-BBE8-0E962EDAF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127" y="2204016"/>
              <a:ext cx="57163" cy="39205"/>
            </a:xfrm>
            <a:custGeom>
              <a:avLst/>
              <a:gdLst>
                <a:gd name="T0" fmla="*/ 55 w 55"/>
                <a:gd name="T1" fmla="*/ 27 h 51"/>
                <a:gd name="T2" fmla="*/ 55 w 55"/>
                <a:gd name="T3" fmla="*/ 27 h 51"/>
                <a:gd name="T4" fmla="*/ 55 w 55"/>
                <a:gd name="T5" fmla="*/ 17 h 51"/>
                <a:gd name="T6" fmla="*/ 48 w 55"/>
                <a:gd name="T7" fmla="*/ 10 h 51"/>
                <a:gd name="T8" fmla="*/ 44 w 55"/>
                <a:gd name="T9" fmla="*/ 3 h 51"/>
                <a:gd name="T10" fmla="*/ 38 w 55"/>
                <a:gd name="T11" fmla="*/ 0 h 51"/>
                <a:gd name="T12" fmla="*/ 38 w 55"/>
                <a:gd name="T13" fmla="*/ 0 h 51"/>
                <a:gd name="T14" fmla="*/ 27 w 55"/>
                <a:gd name="T15" fmla="*/ 0 h 51"/>
                <a:gd name="T16" fmla="*/ 21 w 55"/>
                <a:gd name="T17" fmla="*/ 0 h 51"/>
                <a:gd name="T18" fmla="*/ 14 w 55"/>
                <a:gd name="T19" fmla="*/ 3 h 51"/>
                <a:gd name="T20" fmla="*/ 7 w 55"/>
                <a:gd name="T21" fmla="*/ 10 h 51"/>
                <a:gd name="T22" fmla="*/ 7 w 55"/>
                <a:gd name="T23" fmla="*/ 10 h 51"/>
                <a:gd name="T24" fmla="*/ 4 w 55"/>
                <a:gd name="T25" fmla="*/ 17 h 51"/>
                <a:gd name="T26" fmla="*/ 0 w 55"/>
                <a:gd name="T27" fmla="*/ 27 h 51"/>
                <a:gd name="T28" fmla="*/ 4 w 55"/>
                <a:gd name="T29" fmla="*/ 34 h 51"/>
                <a:gd name="T30" fmla="*/ 7 w 55"/>
                <a:gd name="T31" fmla="*/ 40 h 51"/>
                <a:gd name="T32" fmla="*/ 7 w 55"/>
                <a:gd name="T33" fmla="*/ 40 h 51"/>
                <a:gd name="T34" fmla="*/ 14 w 55"/>
                <a:gd name="T35" fmla="*/ 47 h 51"/>
                <a:gd name="T36" fmla="*/ 21 w 55"/>
                <a:gd name="T37" fmla="*/ 51 h 51"/>
                <a:gd name="T38" fmla="*/ 27 w 55"/>
                <a:gd name="T39" fmla="*/ 51 h 51"/>
                <a:gd name="T40" fmla="*/ 38 w 55"/>
                <a:gd name="T41" fmla="*/ 51 h 51"/>
                <a:gd name="T42" fmla="*/ 38 w 55"/>
                <a:gd name="T43" fmla="*/ 51 h 51"/>
                <a:gd name="T44" fmla="*/ 44 w 55"/>
                <a:gd name="T45" fmla="*/ 47 h 51"/>
                <a:gd name="T46" fmla="*/ 48 w 55"/>
                <a:gd name="T47" fmla="*/ 40 h 51"/>
                <a:gd name="T48" fmla="*/ 55 w 55"/>
                <a:gd name="T49" fmla="*/ 34 h 51"/>
                <a:gd name="T50" fmla="*/ 55 w 55"/>
                <a:gd name="T5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1">
                  <a:moveTo>
                    <a:pt x="55" y="27"/>
                  </a:moveTo>
                  <a:lnTo>
                    <a:pt x="55" y="27"/>
                  </a:lnTo>
                  <a:lnTo>
                    <a:pt x="55" y="17"/>
                  </a:lnTo>
                  <a:lnTo>
                    <a:pt x="48" y="10"/>
                  </a:lnTo>
                  <a:lnTo>
                    <a:pt x="44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17"/>
                  </a:lnTo>
                  <a:lnTo>
                    <a:pt x="0" y="27"/>
                  </a:lnTo>
                  <a:lnTo>
                    <a:pt x="4" y="3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14" y="47"/>
                  </a:lnTo>
                  <a:lnTo>
                    <a:pt x="21" y="51"/>
                  </a:lnTo>
                  <a:lnTo>
                    <a:pt x="27" y="51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44" y="47"/>
                  </a:lnTo>
                  <a:lnTo>
                    <a:pt x="48" y="40"/>
                  </a:lnTo>
                  <a:lnTo>
                    <a:pt x="55" y="34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05" name="Freeform 1056">
              <a:extLst>
                <a:ext uri="{FF2B5EF4-FFF2-40B4-BE49-F238E27FC236}">
                  <a16:creationId xmlns:a16="http://schemas.microsoft.com/office/drawing/2014/main" id="{027C5590-7547-6845-8D5B-CDC70AAC1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291" y="2277078"/>
              <a:ext cx="57165" cy="39205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0 w 54"/>
                <a:gd name="T5" fmla="*/ 17 h 54"/>
                <a:gd name="T6" fmla="*/ 47 w 54"/>
                <a:gd name="T7" fmla="*/ 10 h 54"/>
                <a:gd name="T8" fmla="*/ 40 w 54"/>
                <a:gd name="T9" fmla="*/ 3 h 54"/>
                <a:gd name="T10" fmla="*/ 33 w 54"/>
                <a:gd name="T11" fmla="*/ 0 h 54"/>
                <a:gd name="T12" fmla="*/ 33 w 54"/>
                <a:gd name="T13" fmla="*/ 0 h 54"/>
                <a:gd name="T14" fmla="*/ 27 w 54"/>
                <a:gd name="T15" fmla="*/ 0 h 54"/>
                <a:gd name="T16" fmla="*/ 16 w 54"/>
                <a:gd name="T17" fmla="*/ 0 h 54"/>
                <a:gd name="T18" fmla="*/ 10 w 54"/>
                <a:gd name="T19" fmla="*/ 3 h 54"/>
                <a:gd name="T20" fmla="*/ 3 w 54"/>
                <a:gd name="T21" fmla="*/ 10 h 54"/>
                <a:gd name="T22" fmla="*/ 3 w 54"/>
                <a:gd name="T23" fmla="*/ 10 h 54"/>
                <a:gd name="T24" fmla="*/ 0 w 54"/>
                <a:gd name="T25" fmla="*/ 17 h 54"/>
                <a:gd name="T26" fmla="*/ 0 w 54"/>
                <a:gd name="T27" fmla="*/ 27 h 54"/>
                <a:gd name="T28" fmla="*/ 0 w 54"/>
                <a:gd name="T29" fmla="*/ 34 h 54"/>
                <a:gd name="T30" fmla="*/ 3 w 54"/>
                <a:gd name="T31" fmla="*/ 40 h 54"/>
                <a:gd name="T32" fmla="*/ 3 w 54"/>
                <a:gd name="T33" fmla="*/ 40 h 54"/>
                <a:gd name="T34" fmla="*/ 10 w 54"/>
                <a:gd name="T35" fmla="*/ 47 h 54"/>
                <a:gd name="T36" fmla="*/ 16 w 54"/>
                <a:gd name="T37" fmla="*/ 51 h 54"/>
                <a:gd name="T38" fmla="*/ 27 w 54"/>
                <a:gd name="T39" fmla="*/ 54 h 54"/>
                <a:gd name="T40" fmla="*/ 33 w 54"/>
                <a:gd name="T41" fmla="*/ 51 h 54"/>
                <a:gd name="T42" fmla="*/ 33 w 54"/>
                <a:gd name="T43" fmla="*/ 51 h 54"/>
                <a:gd name="T44" fmla="*/ 40 w 54"/>
                <a:gd name="T45" fmla="*/ 47 h 54"/>
                <a:gd name="T46" fmla="*/ 47 w 54"/>
                <a:gd name="T47" fmla="*/ 40 h 54"/>
                <a:gd name="T48" fmla="*/ 50 w 54"/>
                <a:gd name="T49" fmla="*/ 34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0" y="17"/>
                  </a:lnTo>
                  <a:lnTo>
                    <a:pt x="47" y="10"/>
                  </a:lnTo>
                  <a:lnTo>
                    <a:pt x="4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10" y="47"/>
                  </a:lnTo>
                  <a:lnTo>
                    <a:pt x="16" y="51"/>
                  </a:lnTo>
                  <a:lnTo>
                    <a:pt x="27" y="54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40" y="47"/>
                  </a:lnTo>
                  <a:lnTo>
                    <a:pt x="47" y="40"/>
                  </a:lnTo>
                  <a:lnTo>
                    <a:pt x="50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06" name="Freeform 1057">
              <a:extLst>
                <a:ext uri="{FF2B5EF4-FFF2-40B4-BE49-F238E27FC236}">
                  <a16:creationId xmlns:a16="http://schemas.microsoft.com/office/drawing/2014/main" id="{B083704D-1CF2-444D-867B-D19DBBC3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643" y="2325194"/>
              <a:ext cx="55047" cy="37422"/>
            </a:xfrm>
            <a:custGeom>
              <a:avLst/>
              <a:gdLst>
                <a:gd name="T0" fmla="*/ 51 w 51"/>
                <a:gd name="T1" fmla="*/ 24 h 51"/>
                <a:gd name="T2" fmla="*/ 51 w 51"/>
                <a:gd name="T3" fmla="*/ 24 h 51"/>
                <a:gd name="T4" fmla="*/ 51 w 51"/>
                <a:gd name="T5" fmla="*/ 17 h 51"/>
                <a:gd name="T6" fmla="*/ 48 w 51"/>
                <a:gd name="T7" fmla="*/ 10 h 51"/>
                <a:gd name="T8" fmla="*/ 41 w 51"/>
                <a:gd name="T9" fmla="*/ 4 h 51"/>
                <a:gd name="T10" fmla="*/ 34 w 51"/>
                <a:gd name="T11" fmla="*/ 0 h 51"/>
                <a:gd name="T12" fmla="*/ 34 w 51"/>
                <a:gd name="T13" fmla="*/ 0 h 51"/>
                <a:gd name="T14" fmla="*/ 24 w 51"/>
                <a:gd name="T15" fmla="*/ 0 h 51"/>
                <a:gd name="T16" fmla="*/ 17 w 51"/>
                <a:gd name="T17" fmla="*/ 0 h 51"/>
                <a:gd name="T18" fmla="*/ 10 w 51"/>
                <a:gd name="T19" fmla="*/ 4 h 51"/>
                <a:gd name="T20" fmla="*/ 4 w 51"/>
                <a:gd name="T21" fmla="*/ 10 h 51"/>
                <a:gd name="T22" fmla="*/ 4 w 51"/>
                <a:gd name="T23" fmla="*/ 10 h 51"/>
                <a:gd name="T24" fmla="*/ 0 w 51"/>
                <a:gd name="T25" fmla="*/ 17 h 51"/>
                <a:gd name="T26" fmla="*/ 0 w 51"/>
                <a:gd name="T27" fmla="*/ 24 h 51"/>
                <a:gd name="T28" fmla="*/ 0 w 51"/>
                <a:gd name="T29" fmla="*/ 34 h 51"/>
                <a:gd name="T30" fmla="*/ 4 w 51"/>
                <a:gd name="T31" fmla="*/ 41 h 51"/>
                <a:gd name="T32" fmla="*/ 4 w 51"/>
                <a:gd name="T33" fmla="*/ 41 h 51"/>
                <a:gd name="T34" fmla="*/ 10 w 51"/>
                <a:gd name="T35" fmla="*/ 48 h 51"/>
                <a:gd name="T36" fmla="*/ 17 w 51"/>
                <a:gd name="T37" fmla="*/ 51 h 51"/>
                <a:gd name="T38" fmla="*/ 24 w 51"/>
                <a:gd name="T39" fmla="*/ 51 h 51"/>
                <a:gd name="T40" fmla="*/ 34 w 51"/>
                <a:gd name="T41" fmla="*/ 51 h 51"/>
                <a:gd name="T42" fmla="*/ 34 w 51"/>
                <a:gd name="T43" fmla="*/ 51 h 51"/>
                <a:gd name="T44" fmla="*/ 41 w 51"/>
                <a:gd name="T45" fmla="*/ 48 h 51"/>
                <a:gd name="T46" fmla="*/ 48 w 51"/>
                <a:gd name="T47" fmla="*/ 41 h 51"/>
                <a:gd name="T48" fmla="*/ 51 w 51"/>
                <a:gd name="T49" fmla="*/ 34 h 51"/>
                <a:gd name="T50" fmla="*/ 51 w 51"/>
                <a:gd name="T51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1">
                  <a:moveTo>
                    <a:pt x="51" y="24"/>
                  </a:moveTo>
                  <a:lnTo>
                    <a:pt x="51" y="24"/>
                  </a:lnTo>
                  <a:lnTo>
                    <a:pt x="51" y="17"/>
                  </a:lnTo>
                  <a:lnTo>
                    <a:pt x="48" y="10"/>
                  </a:lnTo>
                  <a:lnTo>
                    <a:pt x="41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0" y="48"/>
                  </a:lnTo>
                  <a:lnTo>
                    <a:pt x="17" y="51"/>
                  </a:lnTo>
                  <a:lnTo>
                    <a:pt x="2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8"/>
                  </a:lnTo>
                  <a:lnTo>
                    <a:pt x="48" y="41"/>
                  </a:lnTo>
                  <a:lnTo>
                    <a:pt x="51" y="34"/>
                  </a:lnTo>
                  <a:lnTo>
                    <a:pt x="51" y="24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07" name="Freeform 1058">
              <a:extLst>
                <a:ext uri="{FF2B5EF4-FFF2-40B4-BE49-F238E27FC236}">
                  <a16:creationId xmlns:a16="http://schemas.microsoft.com/office/drawing/2014/main" id="{EE087159-C977-5D45-8F06-3E70EFDA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862" y="2348360"/>
              <a:ext cx="57163" cy="40987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4 w 54"/>
                <a:gd name="T5" fmla="*/ 17 h 54"/>
                <a:gd name="T6" fmla="*/ 50 w 54"/>
                <a:gd name="T7" fmla="*/ 10 h 54"/>
                <a:gd name="T8" fmla="*/ 44 w 54"/>
                <a:gd name="T9" fmla="*/ 6 h 54"/>
                <a:gd name="T10" fmla="*/ 37 w 54"/>
                <a:gd name="T11" fmla="*/ 0 h 54"/>
                <a:gd name="T12" fmla="*/ 37 w 54"/>
                <a:gd name="T13" fmla="*/ 0 h 54"/>
                <a:gd name="T14" fmla="*/ 27 w 54"/>
                <a:gd name="T15" fmla="*/ 0 h 54"/>
                <a:gd name="T16" fmla="*/ 20 w 54"/>
                <a:gd name="T17" fmla="*/ 0 h 54"/>
                <a:gd name="T18" fmla="*/ 13 w 54"/>
                <a:gd name="T19" fmla="*/ 3 h 54"/>
                <a:gd name="T20" fmla="*/ 6 w 54"/>
                <a:gd name="T21" fmla="*/ 10 h 54"/>
                <a:gd name="T22" fmla="*/ 6 w 54"/>
                <a:gd name="T23" fmla="*/ 10 h 54"/>
                <a:gd name="T24" fmla="*/ 3 w 54"/>
                <a:gd name="T25" fmla="*/ 17 h 54"/>
                <a:gd name="T26" fmla="*/ 0 w 54"/>
                <a:gd name="T27" fmla="*/ 27 h 54"/>
                <a:gd name="T28" fmla="*/ 3 w 54"/>
                <a:gd name="T29" fmla="*/ 34 h 54"/>
                <a:gd name="T30" fmla="*/ 6 w 54"/>
                <a:gd name="T31" fmla="*/ 40 h 54"/>
                <a:gd name="T32" fmla="*/ 6 w 54"/>
                <a:gd name="T33" fmla="*/ 40 h 54"/>
                <a:gd name="T34" fmla="*/ 13 w 54"/>
                <a:gd name="T35" fmla="*/ 47 h 54"/>
                <a:gd name="T36" fmla="*/ 20 w 54"/>
                <a:gd name="T37" fmla="*/ 51 h 54"/>
                <a:gd name="T38" fmla="*/ 27 w 54"/>
                <a:gd name="T39" fmla="*/ 54 h 54"/>
                <a:gd name="T40" fmla="*/ 37 w 54"/>
                <a:gd name="T41" fmla="*/ 51 h 54"/>
                <a:gd name="T42" fmla="*/ 37 w 54"/>
                <a:gd name="T43" fmla="*/ 51 h 54"/>
                <a:gd name="T44" fmla="*/ 44 w 54"/>
                <a:gd name="T45" fmla="*/ 47 h 54"/>
                <a:gd name="T46" fmla="*/ 50 w 54"/>
                <a:gd name="T47" fmla="*/ 40 h 54"/>
                <a:gd name="T48" fmla="*/ 54 w 54"/>
                <a:gd name="T49" fmla="*/ 34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4" y="17"/>
                  </a:lnTo>
                  <a:lnTo>
                    <a:pt x="50" y="10"/>
                  </a:lnTo>
                  <a:lnTo>
                    <a:pt x="44" y="6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3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3" y="17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13" y="47"/>
                  </a:lnTo>
                  <a:lnTo>
                    <a:pt x="20" y="51"/>
                  </a:lnTo>
                  <a:lnTo>
                    <a:pt x="27" y="5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44" y="47"/>
                  </a:lnTo>
                  <a:lnTo>
                    <a:pt x="50" y="40"/>
                  </a:lnTo>
                  <a:lnTo>
                    <a:pt x="54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08" name="Freeform 1059">
              <a:extLst>
                <a:ext uri="{FF2B5EF4-FFF2-40B4-BE49-F238E27FC236}">
                  <a16:creationId xmlns:a16="http://schemas.microsoft.com/office/drawing/2014/main" id="{D050D413-5062-1A4D-A80E-A0DD00449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361" y="2398257"/>
              <a:ext cx="57163" cy="40987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0 h 54"/>
                <a:gd name="T6" fmla="*/ 48 w 55"/>
                <a:gd name="T7" fmla="*/ 13 h 54"/>
                <a:gd name="T8" fmla="*/ 41 w 55"/>
                <a:gd name="T9" fmla="*/ 6 h 54"/>
                <a:gd name="T10" fmla="*/ 34 w 55"/>
                <a:gd name="T11" fmla="*/ 3 h 54"/>
                <a:gd name="T12" fmla="*/ 34 w 55"/>
                <a:gd name="T13" fmla="*/ 3 h 54"/>
                <a:gd name="T14" fmla="*/ 28 w 55"/>
                <a:gd name="T15" fmla="*/ 0 h 54"/>
                <a:gd name="T16" fmla="*/ 17 w 55"/>
                <a:gd name="T17" fmla="*/ 3 h 54"/>
                <a:gd name="T18" fmla="*/ 11 w 55"/>
                <a:gd name="T19" fmla="*/ 6 h 54"/>
                <a:gd name="T20" fmla="*/ 7 w 55"/>
                <a:gd name="T21" fmla="*/ 13 h 54"/>
                <a:gd name="T22" fmla="*/ 7 w 55"/>
                <a:gd name="T23" fmla="*/ 13 h 54"/>
                <a:gd name="T24" fmla="*/ 0 w 55"/>
                <a:gd name="T25" fmla="*/ 20 h 54"/>
                <a:gd name="T26" fmla="*/ 0 w 55"/>
                <a:gd name="T27" fmla="*/ 27 h 54"/>
                <a:gd name="T28" fmla="*/ 0 w 55"/>
                <a:gd name="T29" fmla="*/ 37 h 54"/>
                <a:gd name="T30" fmla="*/ 7 w 55"/>
                <a:gd name="T31" fmla="*/ 44 h 54"/>
                <a:gd name="T32" fmla="*/ 7 w 55"/>
                <a:gd name="T33" fmla="*/ 44 h 54"/>
                <a:gd name="T34" fmla="*/ 11 w 55"/>
                <a:gd name="T35" fmla="*/ 47 h 54"/>
                <a:gd name="T36" fmla="*/ 17 w 55"/>
                <a:gd name="T37" fmla="*/ 54 h 54"/>
                <a:gd name="T38" fmla="*/ 28 w 55"/>
                <a:gd name="T39" fmla="*/ 54 h 54"/>
                <a:gd name="T40" fmla="*/ 34 w 55"/>
                <a:gd name="T41" fmla="*/ 54 h 54"/>
                <a:gd name="T42" fmla="*/ 34 w 55"/>
                <a:gd name="T43" fmla="*/ 54 h 54"/>
                <a:gd name="T44" fmla="*/ 41 w 55"/>
                <a:gd name="T45" fmla="*/ 47 h 54"/>
                <a:gd name="T46" fmla="*/ 48 w 55"/>
                <a:gd name="T47" fmla="*/ 44 h 54"/>
                <a:gd name="T48" fmla="*/ 51 w 55"/>
                <a:gd name="T49" fmla="*/ 37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0"/>
                  </a:lnTo>
                  <a:lnTo>
                    <a:pt x="48" y="13"/>
                  </a:lnTo>
                  <a:lnTo>
                    <a:pt x="41" y="6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11" y="6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7" y="54"/>
                  </a:lnTo>
                  <a:lnTo>
                    <a:pt x="28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1" y="47"/>
                  </a:lnTo>
                  <a:lnTo>
                    <a:pt x="48" y="44"/>
                  </a:lnTo>
                  <a:lnTo>
                    <a:pt x="51" y="37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09" name="Freeform 1060">
              <a:extLst>
                <a:ext uri="{FF2B5EF4-FFF2-40B4-BE49-F238E27FC236}">
                  <a16:creationId xmlns:a16="http://schemas.microsoft.com/office/drawing/2014/main" id="{F46A8CB1-EE9C-1142-B9F6-2C1FCFC49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822" y="2426769"/>
              <a:ext cx="55047" cy="42769"/>
            </a:xfrm>
            <a:custGeom>
              <a:avLst/>
              <a:gdLst>
                <a:gd name="T0" fmla="*/ 51 w 51"/>
                <a:gd name="T1" fmla="*/ 27 h 54"/>
                <a:gd name="T2" fmla="*/ 51 w 51"/>
                <a:gd name="T3" fmla="*/ 27 h 54"/>
                <a:gd name="T4" fmla="*/ 51 w 51"/>
                <a:gd name="T5" fmla="*/ 20 h 54"/>
                <a:gd name="T6" fmla="*/ 48 w 51"/>
                <a:gd name="T7" fmla="*/ 10 h 54"/>
                <a:gd name="T8" fmla="*/ 41 w 51"/>
                <a:gd name="T9" fmla="*/ 7 h 54"/>
                <a:gd name="T10" fmla="*/ 34 w 51"/>
                <a:gd name="T11" fmla="*/ 3 h 54"/>
                <a:gd name="T12" fmla="*/ 34 w 51"/>
                <a:gd name="T13" fmla="*/ 3 h 54"/>
                <a:gd name="T14" fmla="*/ 24 w 51"/>
                <a:gd name="T15" fmla="*/ 0 h 54"/>
                <a:gd name="T16" fmla="*/ 17 w 51"/>
                <a:gd name="T17" fmla="*/ 3 h 54"/>
                <a:gd name="T18" fmla="*/ 11 w 51"/>
                <a:gd name="T19" fmla="*/ 7 h 54"/>
                <a:gd name="T20" fmla="*/ 4 w 51"/>
                <a:gd name="T21" fmla="*/ 10 h 54"/>
                <a:gd name="T22" fmla="*/ 4 w 51"/>
                <a:gd name="T23" fmla="*/ 10 h 54"/>
                <a:gd name="T24" fmla="*/ 0 w 51"/>
                <a:gd name="T25" fmla="*/ 20 h 54"/>
                <a:gd name="T26" fmla="*/ 0 w 51"/>
                <a:gd name="T27" fmla="*/ 27 h 54"/>
                <a:gd name="T28" fmla="*/ 0 w 51"/>
                <a:gd name="T29" fmla="*/ 34 h 54"/>
                <a:gd name="T30" fmla="*/ 4 w 51"/>
                <a:gd name="T31" fmla="*/ 44 h 54"/>
                <a:gd name="T32" fmla="*/ 4 w 51"/>
                <a:gd name="T33" fmla="*/ 44 h 54"/>
                <a:gd name="T34" fmla="*/ 11 w 51"/>
                <a:gd name="T35" fmla="*/ 47 h 54"/>
                <a:gd name="T36" fmla="*/ 17 w 51"/>
                <a:gd name="T37" fmla="*/ 54 h 54"/>
                <a:gd name="T38" fmla="*/ 24 w 51"/>
                <a:gd name="T39" fmla="*/ 54 h 54"/>
                <a:gd name="T40" fmla="*/ 34 w 51"/>
                <a:gd name="T41" fmla="*/ 54 h 54"/>
                <a:gd name="T42" fmla="*/ 34 w 51"/>
                <a:gd name="T43" fmla="*/ 54 h 54"/>
                <a:gd name="T44" fmla="*/ 41 w 51"/>
                <a:gd name="T45" fmla="*/ 47 h 54"/>
                <a:gd name="T46" fmla="*/ 48 w 51"/>
                <a:gd name="T47" fmla="*/ 44 h 54"/>
                <a:gd name="T48" fmla="*/ 51 w 51"/>
                <a:gd name="T49" fmla="*/ 37 h 54"/>
                <a:gd name="T50" fmla="*/ 51 w 51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4">
                  <a:moveTo>
                    <a:pt x="51" y="27"/>
                  </a:moveTo>
                  <a:lnTo>
                    <a:pt x="51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1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1" y="47"/>
                  </a:lnTo>
                  <a:lnTo>
                    <a:pt x="17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1" y="47"/>
                  </a:lnTo>
                  <a:lnTo>
                    <a:pt x="48" y="44"/>
                  </a:lnTo>
                  <a:lnTo>
                    <a:pt x="51" y="37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10" name="Freeform 1061">
              <a:extLst>
                <a:ext uri="{FF2B5EF4-FFF2-40B4-BE49-F238E27FC236}">
                  <a16:creationId xmlns:a16="http://schemas.microsoft.com/office/drawing/2014/main" id="{E30C17E6-09CC-614A-97E4-D14DC99A8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696" y="2426769"/>
              <a:ext cx="57165" cy="42769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1 w 54"/>
                <a:gd name="T5" fmla="*/ 20 h 54"/>
                <a:gd name="T6" fmla="*/ 48 w 54"/>
                <a:gd name="T7" fmla="*/ 10 h 54"/>
                <a:gd name="T8" fmla="*/ 41 w 54"/>
                <a:gd name="T9" fmla="*/ 7 h 54"/>
                <a:gd name="T10" fmla="*/ 34 w 54"/>
                <a:gd name="T11" fmla="*/ 3 h 54"/>
                <a:gd name="T12" fmla="*/ 34 w 54"/>
                <a:gd name="T13" fmla="*/ 3 h 54"/>
                <a:gd name="T14" fmla="*/ 27 w 54"/>
                <a:gd name="T15" fmla="*/ 0 h 54"/>
                <a:gd name="T16" fmla="*/ 17 w 54"/>
                <a:gd name="T17" fmla="*/ 3 h 54"/>
                <a:gd name="T18" fmla="*/ 10 w 54"/>
                <a:gd name="T19" fmla="*/ 7 h 54"/>
                <a:gd name="T20" fmla="*/ 3 w 54"/>
                <a:gd name="T21" fmla="*/ 10 h 54"/>
                <a:gd name="T22" fmla="*/ 3 w 54"/>
                <a:gd name="T23" fmla="*/ 10 h 54"/>
                <a:gd name="T24" fmla="*/ 0 w 54"/>
                <a:gd name="T25" fmla="*/ 20 h 54"/>
                <a:gd name="T26" fmla="*/ 0 w 54"/>
                <a:gd name="T27" fmla="*/ 27 h 54"/>
                <a:gd name="T28" fmla="*/ 0 w 54"/>
                <a:gd name="T29" fmla="*/ 34 h 54"/>
                <a:gd name="T30" fmla="*/ 3 w 54"/>
                <a:gd name="T31" fmla="*/ 44 h 54"/>
                <a:gd name="T32" fmla="*/ 3 w 54"/>
                <a:gd name="T33" fmla="*/ 44 h 54"/>
                <a:gd name="T34" fmla="*/ 10 w 54"/>
                <a:gd name="T35" fmla="*/ 47 h 54"/>
                <a:gd name="T36" fmla="*/ 17 w 54"/>
                <a:gd name="T37" fmla="*/ 54 h 54"/>
                <a:gd name="T38" fmla="*/ 27 w 54"/>
                <a:gd name="T39" fmla="*/ 54 h 54"/>
                <a:gd name="T40" fmla="*/ 34 w 54"/>
                <a:gd name="T41" fmla="*/ 54 h 54"/>
                <a:gd name="T42" fmla="*/ 34 w 54"/>
                <a:gd name="T43" fmla="*/ 54 h 54"/>
                <a:gd name="T44" fmla="*/ 41 w 54"/>
                <a:gd name="T45" fmla="*/ 47 h 54"/>
                <a:gd name="T46" fmla="*/ 48 w 54"/>
                <a:gd name="T47" fmla="*/ 44 h 54"/>
                <a:gd name="T48" fmla="*/ 51 w 54"/>
                <a:gd name="T49" fmla="*/ 37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1" y="20"/>
                  </a:lnTo>
                  <a:lnTo>
                    <a:pt x="48" y="10"/>
                  </a:lnTo>
                  <a:lnTo>
                    <a:pt x="41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7" y="3"/>
                  </a:lnTo>
                  <a:lnTo>
                    <a:pt x="10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0" y="47"/>
                  </a:lnTo>
                  <a:lnTo>
                    <a:pt x="17" y="54"/>
                  </a:lnTo>
                  <a:lnTo>
                    <a:pt x="27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1" y="47"/>
                  </a:lnTo>
                  <a:lnTo>
                    <a:pt x="48" y="44"/>
                  </a:lnTo>
                  <a:lnTo>
                    <a:pt x="51" y="37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11" name="Freeform 1062">
              <a:extLst>
                <a:ext uri="{FF2B5EF4-FFF2-40B4-BE49-F238E27FC236}">
                  <a16:creationId xmlns:a16="http://schemas.microsoft.com/office/drawing/2014/main" id="{79181FC8-E7D7-3849-B8AF-64882CC19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040" y="2460628"/>
              <a:ext cx="57165" cy="37422"/>
            </a:xfrm>
            <a:custGeom>
              <a:avLst/>
              <a:gdLst>
                <a:gd name="T0" fmla="*/ 54 w 54"/>
                <a:gd name="T1" fmla="*/ 27 h 51"/>
                <a:gd name="T2" fmla="*/ 54 w 54"/>
                <a:gd name="T3" fmla="*/ 27 h 51"/>
                <a:gd name="T4" fmla="*/ 54 w 54"/>
                <a:gd name="T5" fmla="*/ 17 h 51"/>
                <a:gd name="T6" fmla="*/ 51 w 54"/>
                <a:gd name="T7" fmla="*/ 10 h 51"/>
                <a:gd name="T8" fmla="*/ 44 w 54"/>
                <a:gd name="T9" fmla="*/ 3 h 51"/>
                <a:gd name="T10" fmla="*/ 37 w 54"/>
                <a:gd name="T11" fmla="*/ 0 h 51"/>
                <a:gd name="T12" fmla="*/ 37 w 54"/>
                <a:gd name="T13" fmla="*/ 0 h 51"/>
                <a:gd name="T14" fmla="*/ 27 w 54"/>
                <a:gd name="T15" fmla="*/ 0 h 51"/>
                <a:gd name="T16" fmla="*/ 20 w 54"/>
                <a:gd name="T17" fmla="*/ 0 h 51"/>
                <a:gd name="T18" fmla="*/ 13 w 54"/>
                <a:gd name="T19" fmla="*/ 3 h 51"/>
                <a:gd name="T20" fmla="*/ 7 w 54"/>
                <a:gd name="T21" fmla="*/ 10 h 51"/>
                <a:gd name="T22" fmla="*/ 7 w 54"/>
                <a:gd name="T23" fmla="*/ 10 h 51"/>
                <a:gd name="T24" fmla="*/ 3 w 54"/>
                <a:gd name="T25" fmla="*/ 17 h 51"/>
                <a:gd name="T26" fmla="*/ 0 w 54"/>
                <a:gd name="T27" fmla="*/ 27 h 51"/>
                <a:gd name="T28" fmla="*/ 3 w 54"/>
                <a:gd name="T29" fmla="*/ 34 h 51"/>
                <a:gd name="T30" fmla="*/ 7 w 54"/>
                <a:gd name="T31" fmla="*/ 41 h 51"/>
                <a:gd name="T32" fmla="*/ 7 w 54"/>
                <a:gd name="T33" fmla="*/ 41 h 51"/>
                <a:gd name="T34" fmla="*/ 13 w 54"/>
                <a:gd name="T35" fmla="*/ 47 h 51"/>
                <a:gd name="T36" fmla="*/ 20 w 54"/>
                <a:gd name="T37" fmla="*/ 51 h 51"/>
                <a:gd name="T38" fmla="*/ 27 w 54"/>
                <a:gd name="T39" fmla="*/ 51 h 51"/>
                <a:gd name="T40" fmla="*/ 37 w 54"/>
                <a:gd name="T41" fmla="*/ 51 h 51"/>
                <a:gd name="T42" fmla="*/ 37 w 54"/>
                <a:gd name="T43" fmla="*/ 51 h 51"/>
                <a:gd name="T44" fmla="*/ 44 w 54"/>
                <a:gd name="T45" fmla="*/ 47 h 51"/>
                <a:gd name="T46" fmla="*/ 51 w 54"/>
                <a:gd name="T47" fmla="*/ 41 h 51"/>
                <a:gd name="T48" fmla="*/ 54 w 54"/>
                <a:gd name="T49" fmla="*/ 34 h 51"/>
                <a:gd name="T50" fmla="*/ 54 w 54"/>
                <a:gd name="T5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1">
                  <a:moveTo>
                    <a:pt x="54" y="27"/>
                  </a:moveTo>
                  <a:lnTo>
                    <a:pt x="54" y="27"/>
                  </a:lnTo>
                  <a:lnTo>
                    <a:pt x="54" y="17"/>
                  </a:lnTo>
                  <a:lnTo>
                    <a:pt x="51" y="10"/>
                  </a:lnTo>
                  <a:lnTo>
                    <a:pt x="44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3" y="17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3" y="47"/>
                  </a:lnTo>
                  <a:lnTo>
                    <a:pt x="20" y="51"/>
                  </a:lnTo>
                  <a:lnTo>
                    <a:pt x="2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44" y="47"/>
                  </a:lnTo>
                  <a:lnTo>
                    <a:pt x="51" y="41"/>
                  </a:lnTo>
                  <a:lnTo>
                    <a:pt x="54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12" name="Freeform 1063">
              <a:extLst>
                <a:ext uri="{FF2B5EF4-FFF2-40B4-BE49-F238E27FC236}">
                  <a16:creationId xmlns:a16="http://schemas.microsoft.com/office/drawing/2014/main" id="{67974139-B207-F645-B8F7-35870D02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509" y="2460628"/>
              <a:ext cx="55047" cy="37422"/>
            </a:xfrm>
            <a:custGeom>
              <a:avLst/>
              <a:gdLst>
                <a:gd name="T0" fmla="*/ 54 w 54"/>
                <a:gd name="T1" fmla="*/ 27 h 51"/>
                <a:gd name="T2" fmla="*/ 54 w 54"/>
                <a:gd name="T3" fmla="*/ 27 h 51"/>
                <a:gd name="T4" fmla="*/ 50 w 54"/>
                <a:gd name="T5" fmla="*/ 17 h 51"/>
                <a:gd name="T6" fmla="*/ 47 w 54"/>
                <a:gd name="T7" fmla="*/ 10 h 51"/>
                <a:gd name="T8" fmla="*/ 44 w 54"/>
                <a:gd name="T9" fmla="*/ 3 h 51"/>
                <a:gd name="T10" fmla="*/ 33 w 54"/>
                <a:gd name="T11" fmla="*/ 0 h 51"/>
                <a:gd name="T12" fmla="*/ 33 w 54"/>
                <a:gd name="T13" fmla="*/ 0 h 51"/>
                <a:gd name="T14" fmla="*/ 27 w 54"/>
                <a:gd name="T15" fmla="*/ 0 h 51"/>
                <a:gd name="T16" fmla="*/ 16 w 54"/>
                <a:gd name="T17" fmla="*/ 0 h 51"/>
                <a:gd name="T18" fmla="*/ 10 w 54"/>
                <a:gd name="T19" fmla="*/ 3 h 51"/>
                <a:gd name="T20" fmla="*/ 6 w 54"/>
                <a:gd name="T21" fmla="*/ 10 h 51"/>
                <a:gd name="T22" fmla="*/ 6 w 54"/>
                <a:gd name="T23" fmla="*/ 10 h 51"/>
                <a:gd name="T24" fmla="*/ 0 w 54"/>
                <a:gd name="T25" fmla="*/ 17 h 51"/>
                <a:gd name="T26" fmla="*/ 0 w 54"/>
                <a:gd name="T27" fmla="*/ 27 h 51"/>
                <a:gd name="T28" fmla="*/ 0 w 54"/>
                <a:gd name="T29" fmla="*/ 34 h 51"/>
                <a:gd name="T30" fmla="*/ 6 w 54"/>
                <a:gd name="T31" fmla="*/ 41 h 51"/>
                <a:gd name="T32" fmla="*/ 6 w 54"/>
                <a:gd name="T33" fmla="*/ 41 h 51"/>
                <a:gd name="T34" fmla="*/ 10 w 54"/>
                <a:gd name="T35" fmla="*/ 47 h 51"/>
                <a:gd name="T36" fmla="*/ 16 w 54"/>
                <a:gd name="T37" fmla="*/ 51 h 51"/>
                <a:gd name="T38" fmla="*/ 27 w 54"/>
                <a:gd name="T39" fmla="*/ 51 h 51"/>
                <a:gd name="T40" fmla="*/ 33 w 54"/>
                <a:gd name="T41" fmla="*/ 51 h 51"/>
                <a:gd name="T42" fmla="*/ 33 w 54"/>
                <a:gd name="T43" fmla="*/ 51 h 51"/>
                <a:gd name="T44" fmla="*/ 44 w 54"/>
                <a:gd name="T45" fmla="*/ 47 h 51"/>
                <a:gd name="T46" fmla="*/ 47 w 54"/>
                <a:gd name="T47" fmla="*/ 41 h 51"/>
                <a:gd name="T48" fmla="*/ 50 w 54"/>
                <a:gd name="T49" fmla="*/ 34 h 51"/>
                <a:gd name="T50" fmla="*/ 54 w 54"/>
                <a:gd name="T5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1">
                  <a:moveTo>
                    <a:pt x="54" y="27"/>
                  </a:moveTo>
                  <a:lnTo>
                    <a:pt x="54" y="27"/>
                  </a:lnTo>
                  <a:lnTo>
                    <a:pt x="50" y="17"/>
                  </a:lnTo>
                  <a:lnTo>
                    <a:pt x="47" y="10"/>
                  </a:lnTo>
                  <a:lnTo>
                    <a:pt x="44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10" y="47"/>
                  </a:lnTo>
                  <a:lnTo>
                    <a:pt x="16" y="51"/>
                  </a:lnTo>
                  <a:lnTo>
                    <a:pt x="27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44" y="47"/>
                  </a:lnTo>
                  <a:lnTo>
                    <a:pt x="47" y="41"/>
                  </a:lnTo>
                  <a:lnTo>
                    <a:pt x="50" y="34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13" name="Freeform 1064">
              <a:extLst>
                <a:ext uri="{FF2B5EF4-FFF2-40B4-BE49-F238E27FC236}">
                  <a16:creationId xmlns:a16="http://schemas.microsoft.com/office/drawing/2014/main" id="{F8B57EA1-B00A-854A-B07A-589DB0993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783" y="2492705"/>
              <a:ext cx="52929" cy="39205"/>
            </a:xfrm>
            <a:custGeom>
              <a:avLst/>
              <a:gdLst>
                <a:gd name="T0" fmla="*/ 51 w 51"/>
                <a:gd name="T1" fmla="*/ 27 h 54"/>
                <a:gd name="T2" fmla="*/ 51 w 51"/>
                <a:gd name="T3" fmla="*/ 27 h 54"/>
                <a:gd name="T4" fmla="*/ 51 w 51"/>
                <a:gd name="T5" fmla="*/ 20 h 54"/>
                <a:gd name="T6" fmla="*/ 48 w 51"/>
                <a:gd name="T7" fmla="*/ 13 h 54"/>
                <a:gd name="T8" fmla="*/ 41 w 51"/>
                <a:gd name="T9" fmla="*/ 6 h 54"/>
                <a:gd name="T10" fmla="*/ 34 w 51"/>
                <a:gd name="T11" fmla="*/ 3 h 54"/>
                <a:gd name="T12" fmla="*/ 34 w 51"/>
                <a:gd name="T13" fmla="*/ 3 h 54"/>
                <a:gd name="T14" fmla="*/ 24 w 51"/>
                <a:gd name="T15" fmla="*/ 0 h 54"/>
                <a:gd name="T16" fmla="*/ 17 w 51"/>
                <a:gd name="T17" fmla="*/ 3 h 54"/>
                <a:gd name="T18" fmla="*/ 10 w 51"/>
                <a:gd name="T19" fmla="*/ 6 h 54"/>
                <a:gd name="T20" fmla="*/ 3 w 51"/>
                <a:gd name="T21" fmla="*/ 10 h 54"/>
                <a:gd name="T22" fmla="*/ 3 w 51"/>
                <a:gd name="T23" fmla="*/ 10 h 54"/>
                <a:gd name="T24" fmla="*/ 0 w 51"/>
                <a:gd name="T25" fmla="*/ 20 h 54"/>
                <a:gd name="T26" fmla="*/ 0 w 51"/>
                <a:gd name="T27" fmla="*/ 27 h 54"/>
                <a:gd name="T28" fmla="*/ 0 w 51"/>
                <a:gd name="T29" fmla="*/ 34 h 54"/>
                <a:gd name="T30" fmla="*/ 3 w 51"/>
                <a:gd name="T31" fmla="*/ 44 h 54"/>
                <a:gd name="T32" fmla="*/ 3 w 51"/>
                <a:gd name="T33" fmla="*/ 44 h 54"/>
                <a:gd name="T34" fmla="*/ 10 w 51"/>
                <a:gd name="T35" fmla="*/ 47 h 54"/>
                <a:gd name="T36" fmla="*/ 17 w 51"/>
                <a:gd name="T37" fmla="*/ 54 h 54"/>
                <a:gd name="T38" fmla="*/ 24 w 51"/>
                <a:gd name="T39" fmla="*/ 54 h 54"/>
                <a:gd name="T40" fmla="*/ 34 w 51"/>
                <a:gd name="T41" fmla="*/ 54 h 54"/>
                <a:gd name="T42" fmla="*/ 34 w 51"/>
                <a:gd name="T43" fmla="*/ 54 h 54"/>
                <a:gd name="T44" fmla="*/ 41 w 51"/>
                <a:gd name="T45" fmla="*/ 47 h 54"/>
                <a:gd name="T46" fmla="*/ 48 w 51"/>
                <a:gd name="T47" fmla="*/ 44 h 54"/>
                <a:gd name="T48" fmla="*/ 51 w 51"/>
                <a:gd name="T49" fmla="*/ 37 h 54"/>
                <a:gd name="T50" fmla="*/ 51 w 51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4">
                  <a:moveTo>
                    <a:pt x="51" y="27"/>
                  </a:moveTo>
                  <a:lnTo>
                    <a:pt x="51" y="27"/>
                  </a:lnTo>
                  <a:lnTo>
                    <a:pt x="51" y="20"/>
                  </a:lnTo>
                  <a:lnTo>
                    <a:pt x="48" y="13"/>
                  </a:lnTo>
                  <a:lnTo>
                    <a:pt x="41" y="6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0" y="6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0" y="47"/>
                  </a:lnTo>
                  <a:lnTo>
                    <a:pt x="17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1" y="47"/>
                  </a:lnTo>
                  <a:lnTo>
                    <a:pt x="48" y="44"/>
                  </a:lnTo>
                  <a:lnTo>
                    <a:pt x="51" y="37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14" name="Freeform 1065">
              <a:extLst>
                <a:ext uri="{FF2B5EF4-FFF2-40B4-BE49-F238E27FC236}">
                  <a16:creationId xmlns:a16="http://schemas.microsoft.com/office/drawing/2014/main" id="{71C61EC4-899B-324C-99D4-054DDA73B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705" y="2492705"/>
              <a:ext cx="52929" cy="39205"/>
            </a:xfrm>
            <a:custGeom>
              <a:avLst/>
              <a:gdLst>
                <a:gd name="T0" fmla="*/ 51 w 51"/>
                <a:gd name="T1" fmla="*/ 27 h 54"/>
                <a:gd name="T2" fmla="*/ 51 w 51"/>
                <a:gd name="T3" fmla="*/ 27 h 54"/>
                <a:gd name="T4" fmla="*/ 51 w 51"/>
                <a:gd name="T5" fmla="*/ 20 h 54"/>
                <a:gd name="T6" fmla="*/ 47 w 51"/>
                <a:gd name="T7" fmla="*/ 13 h 54"/>
                <a:gd name="T8" fmla="*/ 41 w 51"/>
                <a:gd name="T9" fmla="*/ 6 h 54"/>
                <a:gd name="T10" fmla="*/ 34 w 51"/>
                <a:gd name="T11" fmla="*/ 3 h 54"/>
                <a:gd name="T12" fmla="*/ 34 w 51"/>
                <a:gd name="T13" fmla="*/ 3 h 54"/>
                <a:gd name="T14" fmla="*/ 27 w 51"/>
                <a:gd name="T15" fmla="*/ 0 h 54"/>
                <a:gd name="T16" fmla="*/ 17 w 51"/>
                <a:gd name="T17" fmla="*/ 3 h 54"/>
                <a:gd name="T18" fmla="*/ 10 w 51"/>
                <a:gd name="T19" fmla="*/ 6 h 54"/>
                <a:gd name="T20" fmla="*/ 3 w 51"/>
                <a:gd name="T21" fmla="*/ 10 h 54"/>
                <a:gd name="T22" fmla="*/ 3 w 51"/>
                <a:gd name="T23" fmla="*/ 10 h 54"/>
                <a:gd name="T24" fmla="*/ 0 w 51"/>
                <a:gd name="T25" fmla="*/ 20 h 54"/>
                <a:gd name="T26" fmla="*/ 0 w 51"/>
                <a:gd name="T27" fmla="*/ 27 h 54"/>
                <a:gd name="T28" fmla="*/ 0 w 51"/>
                <a:gd name="T29" fmla="*/ 34 h 54"/>
                <a:gd name="T30" fmla="*/ 3 w 51"/>
                <a:gd name="T31" fmla="*/ 44 h 54"/>
                <a:gd name="T32" fmla="*/ 3 w 51"/>
                <a:gd name="T33" fmla="*/ 44 h 54"/>
                <a:gd name="T34" fmla="*/ 10 w 51"/>
                <a:gd name="T35" fmla="*/ 47 h 54"/>
                <a:gd name="T36" fmla="*/ 17 w 51"/>
                <a:gd name="T37" fmla="*/ 54 h 54"/>
                <a:gd name="T38" fmla="*/ 27 w 51"/>
                <a:gd name="T39" fmla="*/ 54 h 54"/>
                <a:gd name="T40" fmla="*/ 34 w 51"/>
                <a:gd name="T41" fmla="*/ 54 h 54"/>
                <a:gd name="T42" fmla="*/ 34 w 51"/>
                <a:gd name="T43" fmla="*/ 54 h 54"/>
                <a:gd name="T44" fmla="*/ 41 w 51"/>
                <a:gd name="T45" fmla="*/ 47 h 54"/>
                <a:gd name="T46" fmla="*/ 47 w 51"/>
                <a:gd name="T47" fmla="*/ 44 h 54"/>
                <a:gd name="T48" fmla="*/ 51 w 51"/>
                <a:gd name="T49" fmla="*/ 37 h 54"/>
                <a:gd name="T50" fmla="*/ 51 w 51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4">
                  <a:moveTo>
                    <a:pt x="51" y="27"/>
                  </a:moveTo>
                  <a:lnTo>
                    <a:pt x="51" y="27"/>
                  </a:lnTo>
                  <a:lnTo>
                    <a:pt x="51" y="20"/>
                  </a:lnTo>
                  <a:lnTo>
                    <a:pt x="47" y="13"/>
                  </a:lnTo>
                  <a:lnTo>
                    <a:pt x="41" y="6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7" y="3"/>
                  </a:lnTo>
                  <a:lnTo>
                    <a:pt x="10" y="6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0" y="47"/>
                  </a:lnTo>
                  <a:lnTo>
                    <a:pt x="17" y="54"/>
                  </a:lnTo>
                  <a:lnTo>
                    <a:pt x="27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1" y="47"/>
                  </a:lnTo>
                  <a:lnTo>
                    <a:pt x="47" y="44"/>
                  </a:lnTo>
                  <a:lnTo>
                    <a:pt x="51" y="37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15" name="Freeform 1066">
              <a:extLst>
                <a:ext uri="{FF2B5EF4-FFF2-40B4-BE49-F238E27FC236}">
                  <a16:creationId xmlns:a16="http://schemas.microsoft.com/office/drawing/2014/main" id="{4CEA2FC3-C2D0-1340-9465-1B67D0AEE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656" y="2604972"/>
              <a:ext cx="52929" cy="39205"/>
            </a:xfrm>
            <a:custGeom>
              <a:avLst/>
              <a:gdLst>
                <a:gd name="T0" fmla="*/ 51 w 51"/>
                <a:gd name="T1" fmla="*/ 27 h 54"/>
                <a:gd name="T2" fmla="*/ 51 w 51"/>
                <a:gd name="T3" fmla="*/ 27 h 54"/>
                <a:gd name="T4" fmla="*/ 51 w 51"/>
                <a:gd name="T5" fmla="*/ 17 h 54"/>
                <a:gd name="T6" fmla="*/ 48 w 51"/>
                <a:gd name="T7" fmla="*/ 10 h 54"/>
                <a:gd name="T8" fmla="*/ 41 w 51"/>
                <a:gd name="T9" fmla="*/ 7 h 54"/>
                <a:gd name="T10" fmla="*/ 34 w 51"/>
                <a:gd name="T11" fmla="*/ 0 h 54"/>
                <a:gd name="T12" fmla="*/ 34 w 51"/>
                <a:gd name="T13" fmla="*/ 0 h 54"/>
                <a:gd name="T14" fmla="*/ 27 w 51"/>
                <a:gd name="T15" fmla="*/ 0 h 54"/>
                <a:gd name="T16" fmla="*/ 17 w 51"/>
                <a:gd name="T17" fmla="*/ 0 h 54"/>
                <a:gd name="T18" fmla="*/ 10 w 51"/>
                <a:gd name="T19" fmla="*/ 7 h 54"/>
                <a:gd name="T20" fmla="*/ 4 w 51"/>
                <a:gd name="T21" fmla="*/ 10 h 54"/>
                <a:gd name="T22" fmla="*/ 4 w 51"/>
                <a:gd name="T23" fmla="*/ 10 h 54"/>
                <a:gd name="T24" fmla="*/ 0 w 51"/>
                <a:gd name="T25" fmla="*/ 17 h 54"/>
                <a:gd name="T26" fmla="*/ 0 w 51"/>
                <a:gd name="T27" fmla="*/ 27 h 54"/>
                <a:gd name="T28" fmla="*/ 0 w 51"/>
                <a:gd name="T29" fmla="*/ 34 h 54"/>
                <a:gd name="T30" fmla="*/ 4 w 51"/>
                <a:gd name="T31" fmla="*/ 41 h 54"/>
                <a:gd name="T32" fmla="*/ 4 w 51"/>
                <a:gd name="T33" fmla="*/ 41 h 54"/>
                <a:gd name="T34" fmla="*/ 10 w 51"/>
                <a:gd name="T35" fmla="*/ 47 h 54"/>
                <a:gd name="T36" fmla="*/ 17 w 51"/>
                <a:gd name="T37" fmla="*/ 51 h 54"/>
                <a:gd name="T38" fmla="*/ 27 w 51"/>
                <a:gd name="T39" fmla="*/ 54 h 54"/>
                <a:gd name="T40" fmla="*/ 34 w 51"/>
                <a:gd name="T41" fmla="*/ 51 h 54"/>
                <a:gd name="T42" fmla="*/ 34 w 51"/>
                <a:gd name="T43" fmla="*/ 51 h 54"/>
                <a:gd name="T44" fmla="*/ 41 w 51"/>
                <a:gd name="T45" fmla="*/ 47 h 54"/>
                <a:gd name="T46" fmla="*/ 48 w 51"/>
                <a:gd name="T47" fmla="*/ 41 h 54"/>
                <a:gd name="T48" fmla="*/ 51 w 51"/>
                <a:gd name="T49" fmla="*/ 34 h 54"/>
                <a:gd name="T50" fmla="*/ 51 w 51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4">
                  <a:moveTo>
                    <a:pt x="51" y="27"/>
                  </a:moveTo>
                  <a:lnTo>
                    <a:pt x="51" y="27"/>
                  </a:lnTo>
                  <a:lnTo>
                    <a:pt x="51" y="17"/>
                  </a:lnTo>
                  <a:lnTo>
                    <a:pt x="48" y="10"/>
                  </a:lnTo>
                  <a:lnTo>
                    <a:pt x="41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0" y="47"/>
                  </a:lnTo>
                  <a:lnTo>
                    <a:pt x="17" y="51"/>
                  </a:lnTo>
                  <a:lnTo>
                    <a:pt x="27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7"/>
                  </a:lnTo>
                  <a:lnTo>
                    <a:pt x="48" y="41"/>
                  </a:lnTo>
                  <a:lnTo>
                    <a:pt x="51" y="34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16" name="Freeform 1067">
              <a:extLst>
                <a:ext uri="{FF2B5EF4-FFF2-40B4-BE49-F238E27FC236}">
                  <a16:creationId xmlns:a16="http://schemas.microsoft.com/office/drawing/2014/main" id="{F5E798F8-36EB-964A-941B-8911E2C6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922" y="2647741"/>
              <a:ext cx="57163" cy="40987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4 w 54"/>
                <a:gd name="T5" fmla="*/ 20 h 54"/>
                <a:gd name="T6" fmla="*/ 47 w 54"/>
                <a:gd name="T7" fmla="*/ 10 h 54"/>
                <a:gd name="T8" fmla="*/ 44 w 54"/>
                <a:gd name="T9" fmla="*/ 6 h 54"/>
                <a:gd name="T10" fmla="*/ 37 w 54"/>
                <a:gd name="T11" fmla="*/ 3 h 54"/>
                <a:gd name="T12" fmla="*/ 37 w 54"/>
                <a:gd name="T13" fmla="*/ 3 h 54"/>
                <a:gd name="T14" fmla="*/ 27 w 54"/>
                <a:gd name="T15" fmla="*/ 0 h 54"/>
                <a:gd name="T16" fmla="*/ 20 w 54"/>
                <a:gd name="T17" fmla="*/ 3 h 54"/>
                <a:gd name="T18" fmla="*/ 13 w 54"/>
                <a:gd name="T19" fmla="*/ 6 h 54"/>
                <a:gd name="T20" fmla="*/ 7 w 54"/>
                <a:gd name="T21" fmla="*/ 10 h 54"/>
                <a:gd name="T22" fmla="*/ 7 w 54"/>
                <a:gd name="T23" fmla="*/ 10 h 54"/>
                <a:gd name="T24" fmla="*/ 3 w 54"/>
                <a:gd name="T25" fmla="*/ 20 h 54"/>
                <a:gd name="T26" fmla="*/ 0 w 54"/>
                <a:gd name="T27" fmla="*/ 27 h 54"/>
                <a:gd name="T28" fmla="*/ 3 w 54"/>
                <a:gd name="T29" fmla="*/ 33 h 54"/>
                <a:gd name="T30" fmla="*/ 7 w 54"/>
                <a:gd name="T31" fmla="*/ 44 h 54"/>
                <a:gd name="T32" fmla="*/ 7 w 54"/>
                <a:gd name="T33" fmla="*/ 44 h 54"/>
                <a:gd name="T34" fmla="*/ 13 w 54"/>
                <a:gd name="T35" fmla="*/ 47 h 54"/>
                <a:gd name="T36" fmla="*/ 20 w 54"/>
                <a:gd name="T37" fmla="*/ 54 h 54"/>
                <a:gd name="T38" fmla="*/ 27 w 54"/>
                <a:gd name="T39" fmla="*/ 54 h 54"/>
                <a:gd name="T40" fmla="*/ 37 w 54"/>
                <a:gd name="T41" fmla="*/ 54 h 54"/>
                <a:gd name="T42" fmla="*/ 37 w 54"/>
                <a:gd name="T43" fmla="*/ 54 h 54"/>
                <a:gd name="T44" fmla="*/ 44 w 54"/>
                <a:gd name="T45" fmla="*/ 47 h 54"/>
                <a:gd name="T46" fmla="*/ 47 w 54"/>
                <a:gd name="T47" fmla="*/ 44 h 54"/>
                <a:gd name="T48" fmla="*/ 54 w 54"/>
                <a:gd name="T49" fmla="*/ 37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4" y="20"/>
                  </a:lnTo>
                  <a:lnTo>
                    <a:pt x="47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20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3" y="20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7"/>
                  </a:lnTo>
                  <a:lnTo>
                    <a:pt x="20" y="54"/>
                  </a:lnTo>
                  <a:lnTo>
                    <a:pt x="27" y="54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44" y="47"/>
                  </a:lnTo>
                  <a:lnTo>
                    <a:pt x="47" y="44"/>
                  </a:lnTo>
                  <a:lnTo>
                    <a:pt x="54" y="37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17" name="Freeform 1068">
              <a:extLst>
                <a:ext uri="{FF2B5EF4-FFF2-40B4-BE49-F238E27FC236}">
                  <a16:creationId xmlns:a16="http://schemas.microsoft.com/office/drawing/2014/main" id="{F82E14F7-CFFF-F140-947A-FA30A29DC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976" y="2647741"/>
              <a:ext cx="57165" cy="40987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1 w 54"/>
                <a:gd name="T5" fmla="*/ 20 h 54"/>
                <a:gd name="T6" fmla="*/ 47 w 54"/>
                <a:gd name="T7" fmla="*/ 10 h 54"/>
                <a:gd name="T8" fmla="*/ 40 w 54"/>
                <a:gd name="T9" fmla="*/ 6 h 54"/>
                <a:gd name="T10" fmla="*/ 34 w 54"/>
                <a:gd name="T11" fmla="*/ 3 h 54"/>
                <a:gd name="T12" fmla="*/ 34 w 54"/>
                <a:gd name="T13" fmla="*/ 3 h 54"/>
                <a:gd name="T14" fmla="*/ 27 w 54"/>
                <a:gd name="T15" fmla="*/ 0 h 54"/>
                <a:gd name="T16" fmla="*/ 17 w 54"/>
                <a:gd name="T17" fmla="*/ 3 h 54"/>
                <a:gd name="T18" fmla="*/ 10 w 54"/>
                <a:gd name="T19" fmla="*/ 6 h 54"/>
                <a:gd name="T20" fmla="*/ 3 w 54"/>
                <a:gd name="T21" fmla="*/ 10 h 54"/>
                <a:gd name="T22" fmla="*/ 3 w 54"/>
                <a:gd name="T23" fmla="*/ 10 h 54"/>
                <a:gd name="T24" fmla="*/ 0 w 54"/>
                <a:gd name="T25" fmla="*/ 20 h 54"/>
                <a:gd name="T26" fmla="*/ 0 w 54"/>
                <a:gd name="T27" fmla="*/ 27 h 54"/>
                <a:gd name="T28" fmla="*/ 0 w 54"/>
                <a:gd name="T29" fmla="*/ 33 h 54"/>
                <a:gd name="T30" fmla="*/ 3 w 54"/>
                <a:gd name="T31" fmla="*/ 44 h 54"/>
                <a:gd name="T32" fmla="*/ 3 w 54"/>
                <a:gd name="T33" fmla="*/ 44 h 54"/>
                <a:gd name="T34" fmla="*/ 10 w 54"/>
                <a:gd name="T35" fmla="*/ 47 h 54"/>
                <a:gd name="T36" fmla="*/ 17 w 54"/>
                <a:gd name="T37" fmla="*/ 54 h 54"/>
                <a:gd name="T38" fmla="*/ 27 w 54"/>
                <a:gd name="T39" fmla="*/ 54 h 54"/>
                <a:gd name="T40" fmla="*/ 34 w 54"/>
                <a:gd name="T41" fmla="*/ 54 h 54"/>
                <a:gd name="T42" fmla="*/ 34 w 54"/>
                <a:gd name="T43" fmla="*/ 54 h 54"/>
                <a:gd name="T44" fmla="*/ 40 w 54"/>
                <a:gd name="T45" fmla="*/ 47 h 54"/>
                <a:gd name="T46" fmla="*/ 47 w 54"/>
                <a:gd name="T47" fmla="*/ 44 h 54"/>
                <a:gd name="T48" fmla="*/ 51 w 54"/>
                <a:gd name="T49" fmla="*/ 37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1" y="20"/>
                  </a:lnTo>
                  <a:lnTo>
                    <a:pt x="47" y="10"/>
                  </a:lnTo>
                  <a:lnTo>
                    <a:pt x="40" y="6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7" y="3"/>
                  </a:lnTo>
                  <a:lnTo>
                    <a:pt x="10" y="6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0" y="47"/>
                  </a:lnTo>
                  <a:lnTo>
                    <a:pt x="17" y="54"/>
                  </a:lnTo>
                  <a:lnTo>
                    <a:pt x="27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0" y="47"/>
                  </a:lnTo>
                  <a:lnTo>
                    <a:pt x="47" y="44"/>
                  </a:lnTo>
                  <a:lnTo>
                    <a:pt x="51" y="37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18" name="Freeform 1069">
              <a:extLst>
                <a:ext uri="{FF2B5EF4-FFF2-40B4-BE49-F238E27FC236}">
                  <a16:creationId xmlns:a16="http://schemas.microsoft.com/office/drawing/2014/main" id="{76D17F58-EEBE-BC48-A839-99CDD5C69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429" y="2647741"/>
              <a:ext cx="57165" cy="40987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4 w 54"/>
                <a:gd name="T5" fmla="*/ 20 h 54"/>
                <a:gd name="T6" fmla="*/ 51 w 54"/>
                <a:gd name="T7" fmla="*/ 10 h 54"/>
                <a:gd name="T8" fmla="*/ 44 w 54"/>
                <a:gd name="T9" fmla="*/ 6 h 54"/>
                <a:gd name="T10" fmla="*/ 37 w 54"/>
                <a:gd name="T11" fmla="*/ 3 h 54"/>
                <a:gd name="T12" fmla="*/ 37 w 54"/>
                <a:gd name="T13" fmla="*/ 3 h 54"/>
                <a:gd name="T14" fmla="*/ 27 w 54"/>
                <a:gd name="T15" fmla="*/ 0 h 54"/>
                <a:gd name="T16" fmla="*/ 20 w 54"/>
                <a:gd name="T17" fmla="*/ 3 h 54"/>
                <a:gd name="T18" fmla="*/ 13 w 54"/>
                <a:gd name="T19" fmla="*/ 6 h 54"/>
                <a:gd name="T20" fmla="*/ 7 w 54"/>
                <a:gd name="T21" fmla="*/ 10 h 54"/>
                <a:gd name="T22" fmla="*/ 7 w 54"/>
                <a:gd name="T23" fmla="*/ 10 h 54"/>
                <a:gd name="T24" fmla="*/ 3 w 54"/>
                <a:gd name="T25" fmla="*/ 20 h 54"/>
                <a:gd name="T26" fmla="*/ 0 w 54"/>
                <a:gd name="T27" fmla="*/ 27 h 54"/>
                <a:gd name="T28" fmla="*/ 3 w 54"/>
                <a:gd name="T29" fmla="*/ 33 h 54"/>
                <a:gd name="T30" fmla="*/ 7 w 54"/>
                <a:gd name="T31" fmla="*/ 44 h 54"/>
                <a:gd name="T32" fmla="*/ 7 w 54"/>
                <a:gd name="T33" fmla="*/ 44 h 54"/>
                <a:gd name="T34" fmla="*/ 13 w 54"/>
                <a:gd name="T35" fmla="*/ 47 h 54"/>
                <a:gd name="T36" fmla="*/ 20 w 54"/>
                <a:gd name="T37" fmla="*/ 54 h 54"/>
                <a:gd name="T38" fmla="*/ 27 w 54"/>
                <a:gd name="T39" fmla="*/ 54 h 54"/>
                <a:gd name="T40" fmla="*/ 37 w 54"/>
                <a:gd name="T41" fmla="*/ 54 h 54"/>
                <a:gd name="T42" fmla="*/ 37 w 54"/>
                <a:gd name="T43" fmla="*/ 54 h 54"/>
                <a:gd name="T44" fmla="*/ 44 w 54"/>
                <a:gd name="T45" fmla="*/ 47 h 54"/>
                <a:gd name="T46" fmla="*/ 51 w 54"/>
                <a:gd name="T47" fmla="*/ 44 h 54"/>
                <a:gd name="T48" fmla="*/ 54 w 54"/>
                <a:gd name="T49" fmla="*/ 37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4" y="20"/>
                  </a:lnTo>
                  <a:lnTo>
                    <a:pt x="51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20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3" y="20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7"/>
                  </a:lnTo>
                  <a:lnTo>
                    <a:pt x="20" y="54"/>
                  </a:lnTo>
                  <a:lnTo>
                    <a:pt x="27" y="54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44" y="47"/>
                  </a:lnTo>
                  <a:lnTo>
                    <a:pt x="51" y="44"/>
                  </a:lnTo>
                  <a:lnTo>
                    <a:pt x="54" y="37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19" name="Freeform 1070">
              <a:extLst>
                <a:ext uri="{FF2B5EF4-FFF2-40B4-BE49-F238E27FC236}">
                  <a16:creationId xmlns:a16="http://schemas.microsoft.com/office/drawing/2014/main" id="{F4C296F7-BC12-7E44-A48F-0099F7B0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499" y="2704766"/>
              <a:ext cx="52929" cy="39205"/>
            </a:xfrm>
            <a:custGeom>
              <a:avLst/>
              <a:gdLst>
                <a:gd name="T0" fmla="*/ 51 w 51"/>
                <a:gd name="T1" fmla="*/ 27 h 54"/>
                <a:gd name="T2" fmla="*/ 51 w 51"/>
                <a:gd name="T3" fmla="*/ 27 h 54"/>
                <a:gd name="T4" fmla="*/ 51 w 51"/>
                <a:gd name="T5" fmla="*/ 21 h 54"/>
                <a:gd name="T6" fmla="*/ 48 w 51"/>
                <a:gd name="T7" fmla="*/ 10 h 54"/>
                <a:gd name="T8" fmla="*/ 41 w 51"/>
                <a:gd name="T9" fmla="*/ 7 h 54"/>
                <a:gd name="T10" fmla="*/ 34 w 51"/>
                <a:gd name="T11" fmla="*/ 4 h 54"/>
                <a:gd name="T12" fmla="*/ 34 w 51"/>
                <a:gd name="T13" fmla="*/ 4 h 54"/>
                <a:gd name="T14" fmla="*/ 28 w 51"/>
                <a:gd name="T15" fmla="*/ 0 h 54"/>
                <a:gd name="T16" fmla="*/ 17 w 51"/>
                <a:gd name="T17" fmla="*/ 4 h 54"/>
                <a:gd name="T18" fmla="*/ 11 w 51"/>
                <a:gd name="T19" fmla="*/ 7 h 54"/>
                <a:gd name="T20" fmla="*/ 4 w 51"/>
                <a:gd name="T21" fmla="*/ 10 h 54"/>
                <a:gd name="T22" fmla="*/ 4 w 51"/>
                <a:gd name="T23" fmla="*/ 10 h 54"/>
                <a:gd name="T24" fmla="*/ 0 w 51"/>
                <a:gd name="T25" fmla="*/ 21 h 54"/>
                <a:gd name="T26" fmla="*/ 0 w 51"/>
                <a:gd name="T27" fmla="*/ 27 h 54"/>
                <a:gd name="T28" fmla="*/ 0 w 51"/>
                <a:gd name="T29" fmla="*/ 34 h 54"/>
                <a:gd name="T30" fmla="*/ 4 w 51"/>
                <a:gd name="T31" fmla="*/ 44 h 54"/>
                <a:gd name="T32" fmla="*/ 4 w 51"/>
                <a:gd name="T33" fmla="*/ 44 h 54"/>
                <a:gd name="T34" fmla="*/ 11 w 51"/>
                <a:gd name="T35" fmla="*/ 48 h 54"/>
                <a:gd name="T36" fmla="*/ 17 w 51"/>
                <a:gd name="T37" fmla="*/ 51 h 54"/>
                <a:gd name="T38" fmla="*/ 28 w 51"/>
                <a:gd name="T39" fmla="*/ 54 h 54"/>
                <a:gd name="T40" fmla="*/ 34 w 51"/>
                <a:gd name="T41" fmla="*/ 51 h 54"/>
                <a:gd name="T42" fmla="*/ 34 w 51"/>
                <a:gd name="T43" fmla="*/ 51 h 54"/>
                <a:gd name="T44" fmla="*/ 41 w 51"/>
                <a:gd name="T45" fmla="*/ 48 h 54"/>
                <a:gd name="T46" fmla="*/ 48 w 51"/>
                <a:gd name="T47" fmla="*/ 44 h 54"/>
                <a:gd name="T48" fmla="*/ 51 w 51"/>
                <a:gd name="T49" fmla="*/ 34 h 54"/>
                <a:gd name="T50" fmla="*/ 51 w 51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4">
                  <a:moveTo>
                    <a:pt x="51" y="27"/>
                  </a:moveTo>
                  <a:lnTo>
                    <a:pt x="51" y="27"/>
                  </a:lnTo>
                  <a:lnTo>
                    <a:pt x="51" y="21"/>
                  </a:lnTo>
                  <a:lnTo>
                    <a:pt x="48" y="10"/>
                  </a:lnTo>
                  <a:lnTo>
                    <a:pt x="41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8" y="0"/>
                  </a:lnTo>
                  <a:lnTo>
                    <a:pt x="17" y="4"/>
                  </a:lnTo>
                  <a:lnTo>
                    <a:pt x="11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1" y="48"/>
                  </a:lnTo>
                  <a:lnTo>
                    <a:pt x="17" y="51"/>
                  </a:lnTo>
                  <a:lnTo>
                    <a:pt x="28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8"/>
                  </a:lnTo>
                  <a:lnTo>
                    <a:pt x="48" y="44"/>
                  </a:lnTo>
                  <a:lnTo>
                    <a:pt x="51" y="34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20" name="Freeform 1071">
              <a:extLst>
                <a:ext uri="{FF2B5EF4-FFF2-40B4-BE49-F238E27FC236}">
                  <a16:creationId xmlns:a16="http://schemas.microsoft.com/office/drawing/2014/main" id="{FE37EBB0-14B7-7C4F-B1D4-AC1B890A6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740" y="2776047"/>
              <a:ext cx="55047" cy="40987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1 w 54"/>
                <a:gd name="T5" fmla="*/ 21 h 54"/>
                <a:gd name="T6" fmla="*/ 47 w 54"/>
                <a:gd name="T7" fmla="*/ 14 h 54"/>
                <a:gd name="T8" fmla="*/ 44 w 54"/>
                <a:gd name="T9" fmla="*/ 7 h 54"/>
                <a:gd name="T10" fmla="*/ 34 w 54"/>
                <a:gd name="T11" fmla="*/ 4 h 54"/>
                <a:gd name="T12" fmla="*/ 34 w 54"/>
                <a:gd name="T13" fmla="*/ 4 h 54"/>
                <a:gd name="T14" fmla="*/ 27 w 54"/>
                <a:gd name="T15" fmla="*/ 0 h 54"/>
                <a:gd name="T16" fmla="*/ 17 w 54"/>
                <a:gd name="T17" fmla="*/ 4 h 54"/>
                <a:gd name="T18" fmla="*/ 10 w 54"/>
                <a:gd name="T19" fmla="*/ 7 h 54"/>
                <a:gd name="T20" fmla="*/ 6 w 54"/>
                <a:gd name="T21" fmla="*/ 14 h 54"/>
                <a:gd name="T22" fmla="*/ 6 w 54"/>
                <a:gd name="T23" fmla="*/ 14 h 54"/>
                <a:gd name="T24" fmla="*/ 0 w 54"/>
                <a:gd name="T25" fmla="*/ 21 h 54"/>
                <a:gd name="T26" fmla="*/ 0 w 54"/>
                <a:gd name="T27" fmla="*/ 27 h 54"/>
                <a:gd name="T28" fmla="*/ 0 w 54"/>
                <a:gd name="T29" fmla="*/ 37 h 54"/>
                <a:gd name="T30" fmla="*/ 6 w 54"/>
                <a:gd name="T31" fmla="*/ 44 h 54"/>
                <a:gd name="T32" fmla="*/ 6 w 54"/>
                <a:gd name="T33" fmla="*/ 44 h 54"/>
                <a:gd name="T34" fmla="*/ 10 w 54"/>
                <a:gd name="T35" fmla="*/ 48 h 54"/>
                <a:gd name="T36" fmla="*/ 17 w 54"/>
                <a:gd name="T37" fmla="*/ 54 h 54"/>
                <a:gd name="T38" fmla="*/ 27 w 54"/>
                <a:gd name="T39" fmla="*/ 54 h 54"/>
                <a:gd name="T40" fmla="*/ 34 w 54"/>
                <a:gd name="T41" fmla="*/ 54 h 54"/>
                <a:gd name="T42" fmla="*/ 34 w 54"/>
                <a:gd name="T43" fmla="*/ 54 h 54"/>
                <a:gd name="T44" fmla="*/ 44 w 54"/>
                <a:gd name="T45" fmla="*/ 48 h 54"/>
                <a:gd name="T46" fmla="*/ 47 w 54"/>
                <a:gd name="T47" fmla="*/ 44 h 54"/>
                <a:gd name="T48" fmla="*/ 51 w 54"/>
                <a:gd name="T49" fmla="*/ 37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1" y="21"/>
                  </a:lnTo>
                  <a:lnTo>
                    <a:pt x="47" y="14"/>
                  </a:lnTo>
                  <a:lnTo>
                    <a:pt x="44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17" y="4"/>
                  </a:lnTo>
                  <a:lnTo>
                    <a:pt x="10" y="7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0" y="48"/>
                  </a:lnTo>
                  <a:lnTo>
                    <a:pt x="17" y="54"/>
                  </a:lnTo>
                  <a:lnTo>
                    <a:pt x="27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4" y="48"/>
                  </a:lnTo>
                  <a:lnTo>
                    <a:pt x="47" y="44"/>
                  </a:lnTo>
                  <a:lnTo>
                    <a:pt x="51" y="37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21" name="Freeform 1072">
              <a:extLst>
                <a:ext uri="{FF2B5EF4-FFF2-40B4-BE49-F238E27FC236}">
                  <a16:creationId xmlns:a16="http://schemas.microsoft.com/office/drawing/2014/main" id="{B0E4935D-4A4F-D248-B750-89D936D86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967" y="2776047"/>
              <a:ext cx="55047" cy="40987"/>
            </a:xfrm>
            <a:custGeom>
              <a:avLst/>
              <a:gdLst>
                <a:gd name="T0" fmla="*/ 51 w 51"/>
                <a:gd name="T1" fmla="*/ 27 h 54"/>
                <a:gd name="T2" fmla="*/ 51 w 51"/>
                <a:gd name="T3" fmla="*/ 27 h 54"/>
                <a:gd name="T4" fmla="*/ 51 w 51"/>
                <a:gd name="T5" fmla="*/ 21 h 54"/>
                <a:gd name="T6" fmla="*/ 48 w 51"/>
                <a:gd name="T7" fmla="*/ 14 h 54"/>
                <a:gd name="T8" fmla="*/ 41 w 51"/>
                <a:gd name="T9" fmla="*/ 7 h 54"/>
                <a:gd name="T10" fmla="*/ 34 w 51"/>
                <a:gd name="T11" fmla="*/ 4 h 54"/>
                <a:gd name="T12" fmla="*/ 34 w 51"/>
                <a:gd name="T13" fmla="*/ 4 h 54"/>
                <a:gd name="T14" fmla="*/ 27 w 51"/>
                <a:gd name="T15" fmla="*/ 0 h 54"/>
                <a:gd name="T16" fmla="*/ 17 w 51"/>
                <a:gd name="T17" fmla="*/ 4 h 54"/>
                <a:gd name="T18" fmla="*/ 10 w 51"/>
                <a:gd name="T19" fmla="*/ 7 h 54"/>
                <a:gd name="T20" fmla="*/ 4 w 51"/>
                <a:gd name="T21" fmla="*/ 14 h 54"/>
                <a:gd name="T22" fmla="*/ 4 w 51"/>
                <a:gd name="T23" fmla="*/ 14 h 54"/>
                <a:gd name="T24" fmla="*/ 0 w 51"/>
                <a:gd name="T25" fmla="*/ 21 h 54"/>
                <a:gd name="T26" fmla="*/ 0 w 51"/>
                <a:gd name="T27" fmla="*/ 27 h 54"/>
                <a:gd name="T28" fmla="*/ 0 w 51"/>
                <a:gd name="T29" fmla="*/ 37 h 54"/>
                <a:gd name="T30" fmla="*/ 4 w 51"/>
                <a:gd name="T31" fmla="*/ 44 h 54"/>
                <a:gd name="T32" fmla="*/ 4 w 51"/>
                <a:gd name="T33" fmla="*/ 44 h 54"/>
                <a:gd name="T34" fmla="*/ 10 w 51"/>
                <a:gd name="T35" fmla="*/ 48 h 54"/>
                <a:gd name="T36" fmla="*/ 17 w 51"/>
                <a:gd name="T37" fmla="*/ 54 h 54"/>
                <a:gd name="T38" fmla="*/ 27 w 51"/>
                <a:gd name="T39" fmla="*/ 54 h 54"/>
                <a:gd name="T40" fmla="*/ 34 w 51"/>
                <a:gd name="T41" fmla="*/ 54 h 54"/>
                <a:gd name="T42" fmla="*/ 34 w 51"/>
                <a:gd name="T43" fmla="*/ 54 h 54"/>
                <a:gd name="T44" fmla="*/ 41 w 51"/>
                <a:gd name="T45" fmla="*/ 48 h 54"/>
                <a:gd name="T46" fmla="*/ 48 w 51"/>
                <a:gd name="T47" fmla="*/ 44 h 54"/>
                <a:gd name="T48" fmla="*/ 51 w 51"/>
                <a:gd name="T49" fmla="*/ 37 h 54"/>
                <a:gd name="T50" fmla="*/ 51 w 51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4">
                  <a:moveTo>
                    <a:pt x="51" y="27"/>
                  </a:moveTo>
                  <a:lnTo>
                    <a:pt x="51" y="27"/>
                  </a:lnTo>
                  <a:lnTo>
                    <a:pt x="51" y="21"/>
                  </a:lnTo>
                  <a:lnTo>
                    <a:pt x="48" y="14"/>
                  </a:lnTo>
                  <a:lnTo>
                    <a:pt x="41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17" y="4"/>
                  </a:lnTo>
                  <a:lnTo>
                    <a:pt x="10" y="7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0" y="48"/>
                  </a:lnTo>
                  <a:lnTo>
                    <a:pt x="17" y="54"/>
                  </a:lnTo>
                  <a:lnTo>
                    <a:pt x="27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1" y="48"/>
                  </a:lnTo>
                  <a:lnTo>
                    <a:pt x="48" y="44"/>
                  </a:lnTo>
                  <a:lnTo>
                    <a:pt x="51" y="37"/>
                  </a:lnTo>
                  <a:lnTo>
                    <a:pt x="51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22" name="Freeform 1073">
              <a:extLst>
                <a:ext uri="{FF2B5EF4-FFF2-40B4-BE49-F238E27FC236}">
                  <a16:creationId xmlns:a16="http://schemas.microsoft.com/office/drawing/2014/main" id="{80E18931-AAA1-2348-98E4-A5311B71D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216" y="2776047"/>
              <a:ext cx="57163" cy="40987"/>
            </a:xfrm>
            <a:custGeom>
              <a:avLst/>
              <a:gdLst>
                <a:gd name="T0" fmla="*/ 55 w 55"/>
                <a:gd name="T1" fmla="*/ 27 h 54"/>
                <a:gd name="T2" fmla="*/ 55 w 55"/>
                <a:gd name="T3" fmla="*/ 27 h 54"/>
                <a:gd name="T4" fmla="*/ 51 w 55"/>
                <a:gd name="T5" fmla="*/ 21 h 54"/>
                <a:gd name="T6" fmla="*/ 48 w 55"/>
                <a:gd name="T7" fmla="*/ 14 h 54"/>
                <a:gd name="T8" fmla="*/ 41 w 55"/>
                <a:gd name="T9" fmla="*/ 7 h 54"/>
                <a:gd name="T10" fmla="*/ 34 w 55"/>
                <a:gd name="T11" fmla="*/ 4 h 54"/>
                <a:gd name="T12" fmla="*/ 34 w 55"/>
                <a:gd name="T13" fmla="*/ 4 h 54"/>
                <a:gd name="T14" fmla="*/ 27 w 55"/>
                <a:gd name="T15" fmla="*/ 0 h 54"/>
                <a:gd name="T16" fmla="*/ 17 w 55"/>
                <a:gd name="T17" fmla="*/ 4 h 54"/>
                <a:gd name="T18" fmla="*/ 10 w 55"/>
                <a:gd name="T19" fmla="*/ 7 h 54"/>
                <a:gd name="T20" fmla="*/ 4 w 55"/>
                <a:gd name="T21" fmla="*/ 14 h 54"/>
                <a:gd name="T22" fmla="*/ 4 w 55"/>
                <a:gd name="T23" fmla="*/ 14 h 54"/>
                <a:gd name="T24" fmla="*/ 0 w 55"/>
                <a:gd name="T25" fmla="*/ 21 h 54"/>
                <a:gd name="T26" fmla="*/ 0 w 55"/>
                <a:gd name="T27" fmla="*/ 27 h 54"/>
                <a:gd name="T28" fmla="*/ 0 w 55"/>
                <a:gd name="T29" fmla="*/ 37 h 54"/>
                <a:gd name="T30" fmla="*/ 4 w 55"/>
                <a:gd name="T31" fmla="*/ 44 h 54"/>
                <a:gd name="T32" fmla="*/ 4 w 55"/>
                <a:gd name="T33" fmla="*/ 44 h 54"/>
                <a:gd name="T34" fmla="*/ 10 w 55"/>
                <a:gd name="T35" fmla="*/ 48 h 54"/>
                <a:gd name="T36" fmla="*/ 17 w 55"/>
                <a:gd name="T37" fmla="*/ 54 h 54"/>
                <a:gd name="T38" fmla="*/ 27 w 55"/>
                <a:gd name="T39" fmla="*/ 54 h 54"/>
                <a:gd name="T40" fmla="*/ 34 w 55"/>
                <a:gd name="T41" fmla="*/ 54 h 54"/>
                <a:gd name="T42" fmla="*/ 34 w 55"/>
                <a:gd name="T43" fmla="*/ 54 h 54"/>
                <a:gd name="T44" fmla="*/ 41 w 55"/>
                <a:gd name="T45" fmla="*/ 48 h 54"/>
                <a:gd name="T46" fmla="*/ 48 w 55"/>
                <a:gd name="T47" fmla="*/ 44 h 54"/>
                <a:gd name="T48" fmla="*/ 51 w 55"/>
                <a:gd name="T49" fmla="*/ 37 h 54"/>
                <a:gd name="T50" fmla="*/ 55 w 55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lnTo>
                    <a:pt x="55" y="27"/>
                  </a:lnTo>
                  <a:lnTo>
                    <a:pt x="51" y="21"/>
                  </a:lnTo>
                  <a:lnTo>
                    <a:pt x="48" y="14"/>
                  </a:lnTo>
                  <a:lnTo>
                    <a:pt x="41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17" y="4"/>
                  </a:lnTo>
                  <a:lnTo>
                    <a:pt x="10" y="7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0" y="48"/>
                  </a:lnTo>
                  <a:lnTo>
                    <a:pt x="17" y="54"/>
                  </a:lnTo>
                  <a:lnTo>
                    <a:pt x="27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1" y="48"/>
                  </a:lnTo>
                  <a:lnTo>
                    <a:pt x="48" y="44"/>
                  </a:lnTo>
                  <a:lnTo>
                    <a:pt x="51" y="37"/>
                  </a:lnTo>
                  <a:lnTo>
                    <a:pt x="55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23" name="Freeform 1074">
              <a:extLst>
                <a:ext uri="{FF2B5EF4-FFF2-40B4-BE49-F238E27FC236}">
                  <a16:creationId xmlns:a16="http://schemas.microsoft.com/office/drawing/2014/main" id="{8C0EF099-7578-244D-AB70-D0C0D297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973" y="2776047"/>
              <a:ext cx="57165" cy="40987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54 w 54"/>
                <a:gd name="T5" fmla="*/ 21 h 54"/>
                <a:gd name="T6" fmla="*/ 47 w 54"/>
                <a:gd name="T7" fmla="*/ 14 h 54"/>
                <a:gd name="T8" fmla="*/ 44 w 54"/>
                <a:gd name="T9" fmla="*/ 7 h 54"/>
                <a:gd name="T10" fmla="*/ 37 w 54"/>
                <a:gd name="T11" fmla="*/ 4 h 54"/>
                <a:gd name="T12" fmla="*/ 37 w 54"/>
                <a:gd name="T13" fmla="*/ 4 h 54"/>
                <a:gd name="T14" fmla="*/ 27 w 54"/>
                <a:gd name="T15" fmla="*/ 0 h 54"/>
                <a:gd name="T16" fmla="*/ 20 w 54"/>
                <a:gd name="T17" fmla="*/ 4 h 54"/>
                <a:gd name="T18" fmla="*/ 10 w 54"/>
                <a:gd name="T19" fmla="*/ 7 h 54"/>
                <a:gd name="T20" fmla="*/ 7 w 54"/>
                <a:gd name="T21" fmla="*/ 14 h 54"/>
                <a:gd name="T22" fmla="*/ 7 w 54"/>
                <a:gd name="T23" fmla="*/ 14 h 54"/>
                <a:gd name="T24" fmla="*/ 3 w 54"/>
                <a:gd name="T25" fmla="*/ 21 h 54"/>
                <a:gd name="T26" fmla="*/ 0 w 54"/>
                <a:gd name="T27" fmla="*/ 27 h 54"/>
                <a:gd name="T28" fmla="*/ 3 w 54"/>
                <a:gd name="T29" fmla="*/ 37 h 54"/>
                <a:gd name="T30" fmla="*/ 7 w 54"/>
                <a:gd name="T31" fmla="*/ 44 h 54"/>
                <a:gd name="T32" fmla="*/ 7 w 54"/>
                <a:gd name="T33" fmla="*/ 44 h 54"/>
                <a:gd name="T34" fmla="*/ 10 w 54"/>
                <a:gd name="T35" fmla="*/ 48 h 54"/>
                <a:gd name="T36" fmla="*/ 20 w 54"/>
                <a:gd name="T37" fmla="*/ 54 h 54"/>
                <a:gd name="T38" fmla="*/ 27 w 54"/>
                <a:gd name="T39" fmla="*/ 54 h 54"/>
                <a:gd name="T40" fmla="*/ 37 w 54"/>
                <a:gd name="T41" fmla="*/ 54 h 54"/>
                <a:gd name="T42" fmla="*/ 37 w 54"/>
                <a:gd name="T43" fmla="*/ 54 h 54"/>
                <a:gd name="T44" fmla="*/ 44 w 54"/>
                <a:gd name="T45" fmla="*/ 48 h 54"/>
                <a:gd name="T46" fmla="*/ 47 w 54"/>
                <a:gd name="T47" fmla="*/ 44 h 54"/>
                <a:gd name="T48" fmla="*/ 54 w 54"/>
                <a:gd name="T49" fmla="*/ 37 h 54"/>
                <a:gd name="T50" fmla="*/ 54 w 54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lnTo>
                    <a:pt x="54" y="21"/>
                  </a:lnTo>
                  <a:lnTo>
                    <a:pt x="47" y="14"/>
                  </a:lnTo>
                  <a:lnTo>
                    <a:pt x="44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0" y="27"/>
                  </a:lnTo>
                  <a:lnTo>
                    <a:pt x="3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0" y="48"/>
                  </a:lnTo>
                  <a:lnTo>
                    <a:pt x="20" y="54"/>
                  </a:lnTo>
                  <a:lnTo>
                    <a:pt x="27" y="54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44" y="48"/>
                  </a:lnTo>
                  <a:lnTo>
                    <a:pt x="47" y="44"/>
                  </a:lnTo>
                  <a:lnTo>
                    <a:pt x="54" y="37"/>
                  </a:lnTo>
                  <a:lnTo>
                    <a:pt x="54" y="27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24" name="Line 1413">
              <a:extLst>
                <a:ext uri="{FF2B5EF4-FFF2-40B4-BE49-F238E27FC236}">
                  <a16:creationId xmlns:a16="http://schemas.microsoft.com/office/drawing/2014/main" id="{B1798493-4F77-5643-A2F9-E97325EDA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379" y="2841983"/>
              <a:ext cx="143969" cy="0"/>
            </a:xfrm>
            <a:prstGeom prst="line">
              <a:avLst/>
            </a:prstGeom>
            <a:noFill/>
            <a:ln w="22225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25" name="Line 1414">
              <a:extLst>
                <a:ext uri="{FF2B5EF4-FFF2-40B4-BE49-F238E27FC236}">
                  <a16:creationId xmlns:a16="http://schemas.microsoft.com/office/drawing/2014/main" id="{37FF5456-2E98-354B-B468-693EDF7E9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379" y="2973854"/>
              <a:ext cx="143969" cy="0"/>
            </a:xfrm>
            <a:prstGeom prst="line">
              <a:avLst/>
            </a:prstGeom>
            <a:noFill/>
            <a:ln w="22225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26" name="Line 1415">
              <a:extLst>
                <a:ext uri="{FF2B5EF4-FFF2-40B4-BE49-F238E27FC236}">
                  <a16:creationId xmlns:a16="http://schemas.microsoft.com/office/drawing/2014/main" id="{2F9018DC-D340-2D4B-944B-C1A6B21BF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3855" y="2843765"/>
              <a:ext cx="57165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27" name="Line 1416">
              <a:extLst>
                <a:ext uri="{FF2B5EF4-FFF2-40B4-BE49-F238E27FC236}">
                  <a16:creationId xmlns:a16="http://schemas.microsoft.com/office/drawing/2014/main" id="{C398531A-750E-3745-9528-6B23809E5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379" y="2820599"/>
              <a:ext cx="0" cy="40986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28" name="Line 1417">
              <a:extLst>
                <a:ext uri="{FF2B5EF4-FFF2-40B4-BE49-F238E27FC236}">
                  <a16:creationId xmlns:a16="http://schemas.microsoft.com/office/drawing/2014/main" id="{C1D70162-7419-B64D-A5E8-A139B0999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707" y="2841983"/>
              <a:ext cx="55047" cy="0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29" name="Line 1418">
              <a:extLst>
                <a:ext uri="{FF2B5EF4-FFF2-40B4-BE49-F238E27FC236}">
                  <a16:creationId xmlns:a16="http://schemas.microsoft.com/office/drawing/2014/main" id="{EC59DF49-8B45-4A4D-A184-12C3EAB2E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5347" y="2820599"/>
              <a:ext cx="0" cy="40986"/>
            </a:xfrm>
            <a:prstGeom prst="line">
              <a:avLst/>
            </a:prstGeom>
            <a:noFill/>
            <a:ln w="11113">
              <a:solidFill>
                <a:srgbClr val="0460A9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30" name="Freeform 1419">
              <a:extLst>
                <a:ext uri="{FF2B5EF4-FFF2-40B4-BE49-F238E27FC236}">
                  <a16:creationId xmlns:a16="http://schemas.microsoft.com/office/drawing/2014/main" id="{608F2175-6B5B-3C42-A111-D1557A25D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5" y="2952469"/>
              <a:ext cx="57165" cy="40986"/>
            </a:xfrm>
            <a:custGeom>
              <a:avLst/>
              <a:gdLst>
                <a:gd name="T0" fmla="*/ 55 w 55"/>
                <a:gd name="T1" fmla="*/ 28 h 55"/>
                <a:gd name="T2" fmla="*/ 55 w 55"/>
                <a:gd name="T3" fmla="*/ 28 h 55"/>
                <a:gd name="T4" fmla="*/ 51 w 55"/>
                <a:gd name="T5" fmla="*/ 21 h 55"/>
                <a:gd name="T6" fmla="*/ 48 w 55"/>
                <a:gd name="T7" fmla="*/ 11 h 55"/>
                <a:gd name="T8" fmla="*/ 44 w 55"/>
                <a:gd name="T9" fmla="*/ 7 h 55"/>
                <a:gd name="T10" fmla="*/ 34 w 55"/>
                <a:gd name="T11" fmla="*/ 4 h 55"/>
                <a:gd name="T12" fmla="*/ 34 w 55"/>
                <a:gd name="T13" fmla="*/ 4 h 55"/>
                <a:gd name="T14" fmla="*/ 27 w 55"/>
                <a:gd name="T15" fmla="*/ 0 h 55"/>
                <a:gd name="T16" fmla="*/ 21 w 55"/>
                <a:gd name="T17" fmla="*/ 4 h 55"/>
                <a:gd name="T18" fmla="*/ 10 w 55"/>
                <a:gd name="T19" fmla="*/ 7 h 55"/>
                <a:gd name="T20" fmla="*/ 7 w 55"/>
                <a:gd name="T21" fmla="*/ 11 h 55"/>
                <a:gd name="T22" fmla="*/ 7 w 55"/>
                <a:gd name="T23" fmla="*/ 11 h 55"/>
                <a:gd name="T24" fmla="*/ 4 w 55"/>
                <a:gd name="T25" fmla="*/ 21 h 55"/>
                <a:gd name="T26" fmla="*/ 0 w 55"/>
                <a:gd name="T27" fmla="*/ 28 h 55"/>
                <a:gd name="T28" fmla="*/ 4 w 55"/>
                <a:gd name="T29" fmla="*/ 34 h 55"/>
                <a:gd name="T30" fmla="*/ 7 w 55"/>
                <a:gd name="T31" fmla="*/ 45 h 55"/>
                <a:gd name="T32" fmla="*/ 7 w 55"/>
                <a:gd name="T33" fmla="*/ 45 h 55"/>
                <a:gd name="T34" fmla="*/ 10 w 55"/>
                <a:gd name="T35" fmla="*/ 48 h 55"/>
                <a:gd name="T36" fmla="*/ 21 w 55"/>
                <a:gd name="T37" fmla="*/ 51 h 55"/>
                <a:gd name="T38" fmla="*/ 27 w 55"/>
                <a:gd name="T39" fmla="*/ 55 h 55"/>
                <a:gd name="T40" fmla="*/ 34 w 55"/>
                <a:gd name="T41" fmla="*/ 51 h 55"/>
                <a:gd name="T42" fmla="*/ 34 w 55"/>
                <a:gd name="T43" fmla="*/ 51 h 55"/>
                <a:gd name="T44" fmla="*/ 44 w 55"/>
                <a:gd name="T45" fmla="*/ 48 h 55"/>
                <a:gd name="T46" fmla="*/ 48 w 55"/>
                <a:gd name="T47" fmla="*/ 45 h 55"/>
                <a:gd name="T48" fmla="*/ 51 w 55"/>
                <a:gd name="T49" fmla="*/ 34 h 55"/>
                <a:gd name="T50" fmla="*/ 55 w 55"/>
                <a:gd name="T5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5">
                  <a:moveTo>
                    <a:pt x="55" y="28"/>
                  </a:moveTo>
                  <a:lnTo>
                    <a:pt x="55" y="28"/>
                  </a:lnTo>
                  <a:lnTo>
                    <a:pt x="51" y="21"/>
                  </a:lnTo>
                  <a:lnTo>
                    <a:pt x="48" y="11"/>
                  </a:lnTo>
                  <a:lnTo>
                    <a:pt x="44" y="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21" y="4"/>
                  </a:lnTo>
                  <a:lnTo>
                    <a:pt x="10" y="7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21" y="51"/>
                  </a:lnTo>
                  <a:lnTo>
                    <a:pt x="27" y="5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4" y="48"/>
                  </a:lnTo>
                  <a:lnTo>
                    <a:pt x="48" y="45"/>
                  </a:lnTo>
                  <a:lnTo>
                    <a:pt x="51" y="34"/>
                  </a:lnTo>
                  <a:lnTo>
                    <a:pt x="55" y="28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31" name="Freeform 1420">
              <a:extLst>
                <a:ext uri="{FF2B5EF4-FFF2-40B4-BE49-F238E27FC236}">
                  <a16:creationId xmlns:a16="http://schemas.microsoft.com/office/drawing/2014/main" id="{70AF0810-4F33-2A42-B312-C8988A282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589" y="2952469"/>
              <a:ext cx="57165" cy="40986"/>
            </a:xfrm>
            <a:custGeom>
              <a:avLst/>
              <a:gdLst>
                <a:gd name="T0" fmla="*/ 54 w 54"/>
                <a:gd name="T1" fmla="*/ 28 h 55"/>
                <a:gd name="T2" fmla="*/ 54 w 54"/>
                <a:gd name="T3" fmla="*/ 28 h 55"/>
                <a:gd name="T4" fmla="*/ 54 w 54"/>
                <a:gd name="T5" fmla="*/ 21 h 55"/>
                <a:gd name="T6" fmla="*/ 47 w 54"/>
                <a:gd name="T7" fmla="*/ 11 h 55"/>
                <a:gd name="T8" fmla="*/ 44 w 54"/>
                <a:gd name="T9" fmla="*/ 7 h 55"/>
                <a:gd name="T10" fmla="*/ 37 w 54"/>
                <a:gd name="T11" fmla="*/ 4 h 55"/>
                <a:gd name="T12" fmla="*/ 37 w 54"/>
                <a:gd name="T13" fmla="*/ 4 h 55"/>
                <a:gd name="T14" fmla="*/ 27 w 54"/>
                <a:gd name="T15" fmla="*/ 0 h 55"/>
                <a:gd name="T16" fmla="*/ 20 w 54"/>
                <a:gd name="T17" fmla="*/ 4 h 55"/>
                <a:gd name="T18" fmla="*/ 13 w 54"/>
                <a:gd name="T19" fmla="*/ 7 h 55"/>
                <a:gd name="T20" fmla="*/ 6 w 54"/>
                <a:gd name="T21" fmla="*/ 11 h 55"/>
                <a:gd name="T22" fmla="*/ 6 w 54"/>
                <a:gd name="T23" fmla="*/ 11 h 55"/>
                <a:gd name="T24" fmla="*/ 3 w 54"/>
                <a:gd name="T25" fmla="*/ 21 h 55"/>
                <a:gd name="T26" fmla="*/ 0 w 54"/>
                <a:gd name="T27" fmla="*/ 28 h 55"/>
                <a:gd name="T28" fmla="*/ 3 w 54"/>
                <a:gd name="T29" fmla="*/ 34 h 55"/>
                <a:gd name="T30" fmla="*/ 6 w 54"/>
                <a:gd name="T31" fmla="*/ 45 h 55"/>
                <a:gd name="T32" fmla="*/ 6 w 54"/>
                <a:gd name="T33" fmla="*/ 45 h 55"/>
                <a:gd name="T34" fmla="*/ 13 w 54"/>
                <a:gd name="T35" fmla="*/ 48 h 55"/>
                <a:gd name="T36" fmla="*/ 20 w 54"/>
                <a:gd name="T37" fmla="*/ 51 h 55"/>
                <a:gd name="T38" fmla="*/ 27 w 54"/>
                <a:gd name="T39" fmla="*/ 55 h 55"/>
                <a:gd name="T40" fmla="*/ 37 w 54"/>
                <a:gd name="T41" fmla="*/ 51 h 55"/>
                <a:gd name="T42" fmla="*/ 37 w 54"/>
                <a:gd name="T43" fmla="*/ 51 h 55"/>
                <a:gd name="T44" fmla="*/ 44 w 54"/>
                <a:gd name="T45" fmla="*/ 48 h 55"/>
                <a:gd name="T46" fmla="*/ 47 w 54"/>
                <a:gd name="T47" fmla="*/ 45 h 55"/>
                <a:gd name="T48" fmla="*/ 54 w 54"/>
                <a:gd name="T49" fmla="*/ 34 h 55"/>
                <a:gd name="T50" fmla="*/ 54 w 54"/>
                <a:gd name="T5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lnTo>
                    <a:pt x="54" y="28"/>
                  </a:lnTo>
                  <a:lnTo>
                    <a:pt x="54" y="21"/>
                  </a:lnTo>
                  <a:lnTo>
                    <a:pt x="47" y="11"/>
                  </a:lnTo>
                  <a:lnTo>
                    <a:pt x="44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3" y="7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21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13" y="48"/>
                  </a:lnTo>
                  <a:lnTo>
                    <a:pt x="20" y="51"/>
                  </a:lnTo>
                  <a:lnTo>
                    <a:pt x="27" y="55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4" y="34"/>
                  </a:lnTo>
                  <a:lnTo>
                    <a:pt x="54" y="28"/>
                  </a:lnTo>
                </a:path>
              </a:pathLst>
            </a:custGeom>
            <a:noFill/>
            <a:ln w="11113">
              <a:solidFill>
                <a:srgbClr val="EC9A1E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US" sz="788" dirty="0">
                <a:solidFill>
                  <a:srgbClr val="000000"/>
                </a:solidFill>
              </a:endParaRPr>
            </a:p>
          </p:txBody>
        </p:sp>
        <p:sp>
          <p:nvSpPr>
            <p:cNvPr id="932" name="Rectangle 805">
              <a:extLst>
                <a:ext uri="{FF2B5EF4-FFF2-40B4-BE49-F238E27FC236}">
                  <a16:creationId xmlns:a16="http://schemas.microsoft.com/office/drawing/2014/main" id="{DC1E423C-1520-0340-AB6C-833E7B80F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394" y="2788522"/>
              <a:ext cx="1983934" cy="1166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675" baseline="30000" dirty="0">
                  <a:solidFill>
                    <a:srgbClr val="000000"/>
                  </a:solidFill>
                </a:rPr>
                <a:t>177</a:t>
              </a:r>
              <a:r>
                <a:rPr lang="en-US" altLang="en-US" sz="675" dirty="0">
                  <a:solidFill>
                    <a:srgbClr val="000000"/>
                  </a:solidFill>
                </a:rPr>
                <a:t>Lu-PSMA-617 + SoC (n/N=254/385)</a:t>
              </a:r>
            </a:p>
          </p:txBody>
        </p:sp>
        <p:sp>
          <p:nvSpPr>
            <p:cNvPr id="933" name="Rectangle 805">
              <a:extLst>
                <a:ext uri="{FF2B5EF4-FFF2-40B4-BE49-F238E27FC236}">
                  <a16:creationId xmlns:a16="http://schemas.microsoft.com/office/drawing/2014/main" id="{CE751ED5-D2BD-884F-8662-E255AD11A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394" y="2918610"/>
              <a:ext cx="1216443" cy="1166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675" dirty="0">
                  <a:solidFill>
                    <a:srgbClr val="000000"/>
                  </a:solidFill>
                </a:rPr>
                <a:t>SoC alone(n/N=93/196)</a:t>
              </a:r>
            </a:p>
          </p:txBody>
        </p:sp>
        <p:sp>
          <p:nvSpPr>
            <p:cNvPr id="934" name="Rectangle 841">
              <a:extLst>
                <a:ext uri="{FF2B5EF4-FFF2-40B4-BE49-F238E27FC236}">
                  <a16:creationId xmlns:a16="http://schemas.microsoft.com/office/drawing/2014/main" id="{DC3C4578-E787-1441-BFB7-D8D51FD0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55" y="3510245"/>
              <a:ext cx="705494" cy="1813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514350">
                <a:defRPr/>
              </a:pPr>
              <a:r>
                <a:rPr lang="en-US" altLang="en-US" sz="525" b="1" baseline="30000" dirty="0">
                  <a:solidFill>
                    <a:srgbClr val="0460A9"/>
                  </a:solidFill>
                </a:rPr>
                <a:t>177</a:t>
              </a:r>
              <a:r>
                <a:rPr lang="en-US" altLang="en-US" sz="525" b="1" dirty="0">
                  <a:solidFill>
                    <a:srgbClr val="0460A9"/>
                  </a:solidFill>
                </a:rPr>
                <a:t>Lu-PSMA-617 </a:t>
              </a:r>
            </a:p>
            <a:p>
              <a:pPr algn="r" defTabSz="514350">
                <a:defRPr/>
              </a:pPr>
              <a:r>
                <a:rPr lang="en-US" altLang="en-US" sz="525" b="1" dirty="0">
                  <a:solidFill>
                    <a:srgbClr val="0460A9"/>
                  </a:solidFill>
                </a:rPr>
                <a:t>+ SoC</a:t>
              </a:r>
              <a:endParaRPr lang="en-US" altLang="en-US" sz="525" b="1" dirty="0">
                <a:solidFill>
                  <a:srgbClr val="FFFFFF"/>
                </a:solidFill>
              </a:endParaRPr>
            </a:p>
          </p:txBody>
        </p:sp>
        <p:sp>
          <p:nvSpPr>
            <p:cNvPr id="935" name="Rectangle 858">
              <a:extLst>
                <a:ext uri="{FF2B5EF4-FFF2-40B4-BE49-F238E27FC236}">
                  <a16:creationId xmlns:a16="http://schemas.microsoft.com/office/drawing/2014/main" id="{394AE796-F08A-3C4D-9B85-3AE0E0917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9" y="3697359"/>
              <a:ext cx="440400" cy="906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525" b="1" dirty="0">
                  <a:solidFill>
                    <a:srgbClr val="EC9A1E"/>
                  </a:solidFill>
                </a:rPr>
                <a:t>SoC alone</a:t>
              </a:r>
              <a:endParaRPr lang="en-US" altLang="en-US" sz="525" b="1" dirty="0">
                <a:solidFill>
                  <a:srgbClr val="FFFFFF"/>
                </a:solidFill>
              </a:endParaRPr>
            </a:p>
          </p:txBody>
        </p:sp>
        <p:sp>
          <p:nvSpPr>
            <p:cNvPr id="936" name="Rectangle 805">
              <a:extLst>
                <a:ext uri="{FF2B5EF4-FFF2-40B4-BE49-F238E27FC236}">
                  <a16:creationId xmlns:a16="http://schemas.microsoft.com/office/drawing/2014/main" id="{2389FCAC-1A28-AA4C-A076-3F899860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62" y="3362337"/>
              <a:ext cx="1154445" cy="129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defRPr/>
              </a:pPr>
              <a:r>
                <a:rPr lang="en-US" altLang="en-US" sz="750" b="1" dirty="0">
                  <a:solidFill>
                    <a:srgbClr val="000000"/>
                  </a:solidFill>
                </a:rPr>
                <a:t>Number still at risk</a:t>
              </a:r>
              <a:endParaRPr lang="en-US" altLang="en-US" sz="788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137" name="Table 1136">
            <a:extLst>
              <a:ext uri="{FF2B5EF4-FFF2-40B4-BE49-F238E27FC236}">
                <a16:creationId xmlns:a16="http://schemas.microsoft.com/office/drawing/2014/main" id="{470811BD-BB88-FA44-87C0-B43AE6C5C9D9}"/>
              </a:ext>
            </a:extLst>
          </p:cNvPr>
          <p:cNvGraphicFramePr>
            <a:graphicFrameLocks noGrp="1"/>
          </p:cNvGraphicFramePr>
          <p:nvPr/>
        </p:nvGraphicFramePr>
        <p:xfrm>
          <a:off x="8067675" y="2455864"/>
          <a:ext cx="2484438" cy="10191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5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endParaRPr lang="en-US" sz="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357" marR="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800" baseline="30000" dirty="0">
                          <a:solidFill>
                            <a:schemeClr val="tx1"/>
                          </a:solidFill>
                          <a:effectLst/>
                        </a:rPr>
                        <a:t>177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Lu-PSMA-617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SoC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(n=385)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" marR="357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SoC</a:t>
                      </a:r>
                      <a:endParaRPr lang="en-US" sz="800" baseline="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bg2"/>
                          </a:solidFill>
                          <a:effectLst/>
                        </a:rPr>
                        <a:t>alone </a:t>
                      </a:r>
                      <a:endParaRPr lang="en-US" sz="8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</a:rPr>
                        <a:t>(n=186) </a:t>
                      </a:r>
                      <a:endParaRPr lang="en-US" sz="80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57" marR="357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dirty="0">
                          <a:solidFill>
                            <a:schemeClr val="bg2"/>
                          </a:solidFill>
                          <a:effectLst/>
                        </a:rPr>
                        <a:t>Median rPFS, months</a:t>
                      </a:r>
                      <a:endParaRPr lang="en-US" sz="80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8566" marR="385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bg2"/>
                          </a:solidFill>
                          <a:effectLst/>
                        </a:rPr>
                        <a:t>8.7</a:t>
                      </a:r>
                      <a:endParaRPr lang="en-US" sz="800" b="0" kern="1200" baseline="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3" marR="68563" marT="34316" marB="343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bg2"/>
                          </a:solidFill>
                          <a:effectLst/>
                        </a:rPr>
                        <a:t>3.4 </a:t>
                      </a:r>
                      <a:endParaRPr lang="en-US" sz="800" b="0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3" marR="68563" marT="34316" marB="343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4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dirty="0">
                          <a:solidFill>
                            <a:schemeClr val="bg2"/>
                          </a:solidFill>
                          <a:effectLst/>
                        </a:rPr>
                        <a:t>HR (95% CI)</a:t>
                      </a:r>
                      <a:endParaRPr lang="en-US" sz="80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8566" marR="38566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2"/>
                          </a:solidFill>
                        </a:rPr>
                        <a:t>0.40 (0.29–0.57)</a:t>
                      </a:r>
                      <a:endParaRPr lang="en-US" sz="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51422" marR="51422" marT="25737" marB="2573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4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i="1" dirty="0">
                          <a:solidFill>
                            <a:schemeClr val="bg2"/>
                          </a:solidFill>
                          <a:effectLst/>
                        </a:rPr>
                        <a:t>P</a:t>
                      </a:r>
                      <a:r>
                        <a:rPr lang="en-GB" sz="800" b="1" dirty="0">
                          <a:solidFill>
                            <a:schemeClr val="bg2"/>
                          </a:solidFill>
                          <a:effectLst/>
                        </a:rPr>
                        <a:t> value, one-sided</a:t>
                      </a:r>
                      <a:endParaRPr lang="en-GB" sz="800" b="1" i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8566" marR="38566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2"/>
                          </a:solidFill>
                        </a:rPr>
                        <a:t>&lt;0.001</a:t>
                      </a:r>
                      <a:endParaRPr lang="en-US" sz="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51422" marR="51422" marT="25737" marB="2573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616" name="Rectangle 1">
            <a:extLst>
              <a:ext uri="{FF2B5EF4-FFF2-40B4-BE49-F238E27FC236}">
                <a16:creationId xmlns:a16="http://schemas.microsoft.com/office/drawing/2014/main" id="{CF26A76D-73CF-8944-B0D6-E421278CC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5943601"/>
            <a:ext cx="8883650" cy="7858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Note: OS positive (HR 0.63) in rPFS subset and rPFS positive (HR 0.43) in OS subset  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2">
            <a:extLst>
              <a:ext uri="{FF2B5EF4-FFF2-40B4-BE49-F238E27FC236}">
                <a16:creationId xmlns:a16="http://schemas.microsoft.com/office/drawing/2014/main" id="{1DDED7A8-D5F3-5E45-940C-127B3A60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2400"/>
            <a:ext cx="110490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">
            <a:extLst>
              <a:ext uri="{FF2B5EF4-FFF2-40B4-BE49-F238E27FC236}">
                <a16:creationId xmlns:a16="http://schemas.microsoft.com/office/drawing/2014/main" id="{3CD6C471-53BE-B244-B791-D3AEE111A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316980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FF"/>
                </a:solidFill>
              </a:rPr>
              <a:t>Kuo</a:t>
            </a:r>
            <a:r>
              <a:rPr lang="en-US" altLang="en-US" sz="2000" dirty="0">
                <a:solidFill>
                  <a:srgbClr val="FFFFFF"/>
                </a:solidFill>
              </a:rPr>
              <a:t> et al. Clin Oncol 40, 2022 (suppl 16; </a:t>
            </a:r>
            <a:r>
              <a:rPr lang="en-US" altLang="en-US" sz="2000" dirty="0" err="1">
                <a:solidFill>
                  <a:srgbClr val="FFFFFF"/>
                </a:solidFill>
              </a:rPr>
              <a:t>abstr</a:t>
            </a:r>
            <a:r>
              <a:rPr lang="en-US" altLang="en-US" sz="2000" dirty="0">
                <a:solidFill>
                  <a:srgbClr val="FFFFFF"/>
                </a:solidFill>
              </a:rPr>
              <a:t> 5002)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DDD087E6-9CC4-A34C-91CD-1C135B22C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0661"/>
            <a:ext cx="7772400" cy="2133600"/>
          </a:xfrm>
        </p:spPr>
        <p:txBody>
          <a:bodyPr/>
          <a:lstStyle/>
          <a:p>
            <a:r>
              <a:rPr lang="en-US" altLang="en-US" sz="3600" b="1"/>
              <a:t>Improved Survival: Phase III Olaparib Trial (PROfound) in Prostate Cancer</a:t>
            </a:r>
            <a:br>
              <a:rPr lang="en-US" altLang="en-US" sz="3600" b="1"/>
            </a:br>
            <a:r>
              <a:rPr lang="en-US" altLang="en-US" sz="2000" b="1"/>
              <a:t>Sept 20, 2020</a:t>
            </a:r>
          </a:p>
        </p:txBody>
      </p:sp>
      <p:pic>
        <p:nvPicPr>
          <p:cNvPr id="40963" name="Picture 1">
            <a:extLst>
              <a:ext uri="{FF2B5EF4-FFF2-40B4-BE49-F238E27FC236}">
                <a16:creationId xmlns:a16="http://schemas.microsoft.com/office/drawing/2014/main" id="{42B02B62-4F85-0844-9062-CE6479D2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535237"/>
            <a:ext cx="8237538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E9EDE856-5C95-A445-9966-0F91FF81D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-1"/>
            <a:ext cx="12192000" cy="1198245"/>
          </a:xfrm>
        </p:spPr>
        <p:txBody>
          <a:bodyPr/>
          <a:lstStyle/>
          <a:p>
            <a:r>
              <a:rPr lang="en-US" altLang="en-US" sz="3600" b="1" dirty="0"/>
              <a:t>PSA decline at &lt;12 weeks and Overall Survival</a:t>
            </a:r>
            <a:br>
              <a:rPr lang="en-US" altLang="en-US" sz="3600" b="1" dirty="0"/>
            </a:br>
            <a:r>
              <a:rPr lang="en-US" altLang="en-US" sz="1800" dirty="0">
                <a:solidFill>
                  <a:schemeClr val="tx1"/>
                </a:solidFill>
              </a:rPr>
              <a:t>Armstrong et al. Annals of Oncology (2022) 33 (suppl_7): S616-S652.</a:t>
            </a:r>
          </a:p>
        </p:txBody>
      </p:sp>
      <p:pic>
        <p:nvPicPr>
          <p:cNvPr id="70659" name="Picture 4">
            <a:extLst>
              <a:ext uri="{FF2B5EF4-FFF2-40B4-BE49-F238E27FC236}">
                <a16:creationId xmlns:a16="http://schemas.microsoft.com/office/drawing/2014/main" id="{FB62B442-EE32-0F47-806F-9CC730E95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3" y="1233487"/>
            <a:ext cx="8724893" cy="50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6974231-5F55-CA47-9578-46EB2E698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02692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A5620-692C-334E-88FC-3721B59D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513070"/>
            <a:ext cx="9144000" cy="6477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br>
              <a:rPr lang="en-GB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D389CF3-0DCE-2E4D-8ED3-390E347E3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5962333"/>
            <a:ext cx="239713" cy="2159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alt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alt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</a:t>
            </a:r>
            <a:endParaRPr lang="en-GB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2401F-6E66-5D49-9CCD-D504BC74808F}"/>
              </a:ext>
            </a:extLst>
          </p:cNvPr>
          <p:cNvSpPr txBox="1"/>
          <p:nvPr/>
        </p:nvSpPr>
        <p:spPr>
          <a:xfrm>
            <a:off x="1697110" y="63362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Pluvicto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lutetium Lu 177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vipivotide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tetraxetan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3C758E-51F5-7252-89BF-BAE6E609E22C}"/>
              </a:ext>
            </a:extLst>
          </p:cNvPr>
          <p:cNvSpPr txBox="1"/>
          <p:nvPr/>
        </p:nvSpPr>
        <p:spPr>
          <a:xfrm>
            <a:off x="762000" y="381000"/>
            <a:ext cx="10972800" cy="596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Lu-PSMA-617 shows statistically significant and clinically meaningful radiographic progression-free survival benefit in patients with PSMA-positive metastatic castration-resistant prostate cancer</a:t>
            </a:r>
          </a:p>
          <a:p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 05, 2022</a:t>
            </a:r>
          </a:p>
          <a:p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hoc announcement pursuant to Art.53LR</a:t>
            </a:r>
          </a:p>
          <a:p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III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PSMAfore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trial with </a:t>
            </a:r>
            <a:r>
              <a:rPr lang="en-US" sz="2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Lu-PSMA-617 met the primary endpoint of radiographic progression-free survival for patients with PSMA-positive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mCRPC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who have been treated with androgen-receptor inhibitor (ARPI) therapy</a:t>
            </a:r>
            <a:endParaRPr lang="en-US" sz="26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Lu-PSMA-617</a:t>
            </a:r>
            <a:r>
              <a:rPr lang="en-US" sz="2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becomes the first PSMA-targeted radioligand therapy to demonstrate clinical benefit in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mCRPC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patients before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taxane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-based chemotherapy,</a:t>
            </a:r>
            <a:r>
              <a:rPr lang="en-US" sz="2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a significant unmet need</a:t>
            </a:r>
            <a:endParaRPr lang="en-US" sz="26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C41ED222-AB38-FF4F-A0B4-286E17AC6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200" y="1"/>
            <a:ext cx="8521700" cy="995363"/>
          </a:xfrm>
        </p:spPr>
        <p:txBody>
          <a:bodyPr/>
          <a:lstStyle/>
          <a:p>
            <a:r>
              <a:rPr lang="en-US" altLang="en-US" sz="2800" b="1" dirty="0" err="1"/>
              <a:t>TheraP</a:t>
            </a:r>
            <a:r>
              <a:rPr lang="en-US" altLang="en-US" sz="2800" b="1" dirty="0"/>
              <a:t> Trial: Randomized phase II trial comparing </a:t>
            </a:r>
            <a:r>
              <a:rPr lang="en-US" altLang="en-US" sz="2800" b="1" dirty="0" err="1"/>
              <a:t>cabazitaxel</a:t>
            </a:r>
            <a:r>
              <a:rPr lang="en-US" altLang="en-US" sz="2800" b="1" dirty="0"/>
              <a:t> versus </a:t>
            </a:r>
            <a:r>
              <a:rPr lang="en-US" altLang="en-US" sz="2800" b="1" baseline="30000" dirty="0"/>
              <a:t>177</a:t>
            </a:r>
            <a:r>
              <a:rPr lang="en-US" altLang="en-US" sz="2800" b="1" dirty="0"/>
              <a:t>Lu-PSMA-617 (ANZUP 1603)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10A32-389B-794E-8226-5C757C992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3725" y="6162676"/>
            <a:ext cx="8523288" cy="695325"/>
          </a:xfrm>
        </p:spPr>
        <p:txBody>
          <a:bodyPr/>
          <a:lstStyle/>
          <a:p>
            <a:pPr>
              <a:defRPr/>
            </a:pPr>
            <a:r>
              <a:rPr lang="en-US" dirty="0"/>
              <a:t>Hofman MS et al. BJU Int. 124 (suppl) 1:5-13, Nov 2019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2913D2-F00B-4A43-9532-8FF82E49BD22}"/>
              </a:ext>
            </a:extLst>
          </p:cNvPr>
          <p:cNvSpPr/>
          <p:nvPr/>
        </p:nvSpPr>
        <p:spPr>
          <a:xfrm>
            <a:off x="1727200" y="1524000"/>
            <a:ext cx="233045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2"/>
                </a:solidFill>
              </a:rPr>
              <a:t>N = 200</a:t>
            </a:r>
          </a:p>
          <a:p>
            <a:pPr algn="ctr">
              <a:defRPr/>
            </a:pPr>
            <a:r>
              <a:rPr lang="en-US" sz="1800" b="1" u="sng" dirty="0">
                <a:solidFill>
                  <a:schemeClr val="bg2"/>
                </a:solidFill>
              </a:rPr>
              <a:t>Key Eligibility Criteria </a:t>
            </a:r>
          </a:p>
          <a:p>
            <a:pPr algn="ctr">
              <a:defRPr/>
            </a:pPr>
            <a:endParaRPr lang="en-US" sz="1800" b="1" u="sng" dirty="0">
              <a:solidFill>
                <a:schemeClr val="bg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bg2"/>
                </a:solidFill>
              </a:rPr>
              <a:t>Progressive mCRPC after docetaxel treatment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b="1" baseline="30000" dirty="0">
                <a:solidFill>
                  <a:schemeClr val="bg2"/>
                </a:solidFill>
              </a:rPr>
              <a:t>68</a:t>
            </a:r>
            <a:r>
              <a:rPr lang="en-US" sz="1800" b="1" dirty="0">
                <a:solidFill>
                  <a:schemeClr val="bg2"/>
                </a:solidFill>
              </a:rPr>
              <a:t>Ga-PSMA-11 PET/CT positive scan and no discordant sites by </a:t>
            </a:r>
            <a:r>
              <a:rPr lang="en-US" sz="1800" b="1" baseline="30000" dirty="0">
                <a:solidFill>
                  <a:schemeClr val="bg2"/>
                </a:solidFill>
              </a:rPr>
              <a:t>18</a:t>
            </a:r>
            <a:r>
              <a:rPr lang="en-US" sz="1800" b="1" dirty="0">
                <a:solidFill>
                  <a:schemeClr val="bg2"/>
                </a:solidFill>
              </a:rPr>
              <a:t>F-FDG PET determined by central reader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bg2"/>
                </a:solidFill>
              </a:rPr>
              <a:t>ECOG PS 0-2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77B05A-0199-3A48-9369-940B80F7C15B}"/>
              </a:ext>
            </a:extLst>
          </p:cNvPr>
          <p:cNvSpPr/>
          <p:nvPr/>
        </p:nvSpPr>
        <p:spPr>
          <a:xfrm>
            <a:off x="4057651" y="2935288"/>
            <a:ext cx="950913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2"/>
                </a:solidFill>
              </a:rPr>
              <a:t>R 1:1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37389B-C2E8-1C4E-9EE8-5EEEDC503DFA}"/>
              </a:ext>
            </a:extLst>
          </p:cNvPr>
          <p:cNvCxnSpPr>
            <a:stCxn id="7" idx="7"/>
          </p:cNvCxnSpPr>
          <p:nvPr/>
        </p:nvCxnSpPr>
        <p:spPr>
          <a:xfrm flipV="1">
            <a:off x="4868864" y="2465389"/>
            <a:ext cx="1254125" cy="585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FBCC37-96F6-6D4F-B19B-8DF5B9DFB4E2}"/>
              </a:ext>
            </a:extLst>
          </p:cNvPr>
          <p:cNvCxnSpPr>
            <a:stCxn id="7" idx="5"/>
          </p:cNvCxnSpPr>
          <p:nvPr/>
        </p:nvCxnSpPr>
        <p:spPr>
          <a:xfrm>
            <a:off x="4868864" y="3606800"/>
            <a:ext cx="1392237" cy="273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54126E6-2FBB-2549-BF3F-003960ED0C70}"/>
              </a:ext>
            </a:extLst>
          </p:cNvPr>
          <p:cNvSpPr/>
          <p:nvPr/>
        </p:nvSpPr>
        <p:spPr>
          <a:xfrm>
            <a:off x="6269038" y="2209801"/>
            <a:ext cx="3236912" cy="665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baseline="30000" dirty="0">
                <a:solidFill>
                  <a:schemeClr val="bg2"/>
                </a:solidFill>
              </a:rPr>
              <a:t>177</a:t>
            </a:r>
            <a:r>
              <a:rPr lang="en-US" sz="1800" b="1" dirty="0">
                <a:solidFill>
                  <a:schemeClr val="bg2"/>
                </a:solidFill>
              </a:rPr>
              <a:t>Lu-PSMA-617 q 6 </a:t>
            </a:r>
            <a:r>
              <a:rPr lang="en-US" sz="1800" b="1" dirty="0" err="1">
                <a:solidFill>
                  <a:schemeClr val="bg2"/>
                </a:solidFill>
              </a:rPr>
              <a:t>wks</a:t>
            </a:r>
            <a:r>
              <a:rPr lang="en-US" sz="1800" b="1" dirty="0">
                <a:solidFill>
                  <a:schemeClr val="bg2"/>
                </a:solidFill>
              </a:rPr>
              <a:t> x 6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B54013E-0EE5-874D-8416-AC3E37FDF7C8}"/>
              </a:ext>
            </a:extLst>
          </p:cNvPr>
          <p:cNvSpPr/>
          <p:nvPr/>
        </p:nvSpPr>
        <p:spPr>
          <a:xfrm>
            <a:off x="6269038" y="3349626"/>
            <a:ext cx="3236912" cy="665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2"/>
                </a:solidFill>
              </a:rPr>
              <a:t>Cabazitaxel</a:t>
            </a:r>
            <a:r>
              <a:rPr lang="en-US" sz="1800" dirty="0"/>
              <a:t> </a:t>
            </a:r>
          </a:p>
        </p:txBody>
      </p:sp>
      <p:sp>
        <p:nvSpPr>
          <p:cNvPr id="72714" name="Rectangle 13">
            <a:extLst>
              <a:ext uri="{FF2B5EF4-FFF2-40B4-BE49-F238E27FC236}">
                <a16:creationId xmlns:a16="http://schemas.microsoft.com/office/drawing/2014/main" id="{C4BDF642-64B9-FD4B-8A61-301D63E0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39" y="4283075"/>
            <a:ext cx="411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Primary Endpoint: PSA response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59C95BB4-7EB6-7049-BC51-76258B947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61926"/>
            <a:ext cx="9623426" cy="1090613"/>
          </a:xfrm>
        </p:spPr>
        <p:txBody>
          <a:bodyPr/>
          <a:lstStyle/>
          <a:p>
            <a:r>
              <a:rPr lang="en-US" altLang="en-US" sz="3600" b="1" dirty="0"/>
              <a:t>Patient selection in Australian PSMA 617 Trials</a:t>
            </a:r>
          </a:p>
        </p:txBody>
      </p:sp>
      <p:pic>
        <p:nvPicPr>
          <p:cNvPr id="73731" name="Picture 2">
            <a:extLst>
              <a:ext uri="{FF2B5EF4-FFF2-40B4-BE49-F238E27FC236}">
                <a16:creationId xmlns:a16="http://schemas.microsoft.com/office/drawing/2014/main" id="{A43FBC84-79F3-C04B-9C9C-501A38B570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362" y="1447800"/>
            <a:ext cx="9634905" cy="5172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Content Placeholder 4">
            <a:extLst>
              <a:ext uri="{FF2B5EF4-FFF2-40B4-BE49-F238E27FC236}">
                <a16:creationId xmlns:a16="http://schemas.microsoft.com/office/drawing/2014/main" id="{D3D02C32-5403-A043-B7AC-D192596F0C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9" y="2671763"/>
            <a:ext cx="7654925" cy="3765550"/>
          </a:xfrm>
        </p:spPr>
      </p:pic>
      <p:pic>
        <p:nvPicPr>
          <p:cNvPr id="74755" name="Picture 5">
            <a:extLst>
              <a:ext uri="{FF2B5EF4-FFF2-40B4-BE49-F238E27FC236}">
                <a16:creationId xmlns:a16="http://schemas.microsoft.com/office/drawing/2014/main" id="{80C160A5-CDFA-EB42-95B5-5F413880E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6" y="6477000"/>
            <a:ext cx="33575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6">
            <a:extLst>
              <a:ext uri="{FF2B5EF4-FFF2-40B4-BE49-F238E27FC236}">
                <a16:creationId xmlns:a16="http://schemas.microsoft.com/office/drawing/2014/main" id="{AD895AE4-37D1-2649-BDDD-FF90E50B4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228601"/>
            <a:ext cx="88677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9A497025-4713-4048-A229-AE738A347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066800"/>
          </a:xfrm>
        </p:spPr>
        <p:txBody>
          <a:bodyPr/>
          <a:lstStyle/>
          <a:p>
            <a:r>
              <a:rPr lang="en-US" altLang="en-US" sz="3600" b="1"/>
              <a:t>Survival in TheraP after 3 years</a:t>
            </a:r>
            <a:br>
              <a:rPr lang="en-US" altLang="en-US" sz="3600" b="1"/>
            </a:br>
            <a:r>
              <a:rPr lang="en-US" altLang="en-US" sz="2000" b="1"/>
              <a:t>Hofman et al. ASCO 2022</a:t>
            </a:r>
          </a:p>
        </p:txBody>
      </p:sp>
      <p:pic>
        <p:nvPicPr>
          <p:cNvPr id="75780" name="Picture 1">
            <a:extLst>
              <a:ext uri="{FF2B5EF4-FFF2-40B4-BE49-F238E27FC236}">
                <a16:creationId xmlns:a16="http://schemas.microsoft.com/office/drawing/2014/main" id="{3A0AC459-1929-8B47-B86F-1E5743520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Box 2">
            <a:extLst>
              <a:ext uri="{FF2B5EF4-FFF2-40B4-BE49-F238E27FC236}">
                <a16:creationId xmlns:a16="http://schemas.microsoft.com/office/drawing/2014/main" id="{5882E126-70BB-1641-938A-08B8F9C2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1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HR=0.97 (95% CI, 0.70-1.4) P=0.99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CD9336D2-BBCA-E942-B94D-669899CDE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4876800"/>
          </a:xfrm>
        </p:spPr>
        <p:txBody>
          <a:bodyPr/>
          <a:lstStyle/>
          <a:p>
            <a:r>
              <a:rPr lang="en-US" altLang="en-US" b="1"/>
              <a:t>Synergistic opportunities with radiopharmaceuticals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E9E2C69-36AB-6240-B44F-DE8701BDF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9" y="1595438"/>
            <a:ext cx="63769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br>
              <a:rPr kumimoji="1" lang="de-DE" altLang="en-US" sz="1800" b="1">
                <a:solidFill>
                  <a:srgbClr val="0033AB"/>
                </a:solidFill>
                <a:latin typeface="Arial" panose="020B0604020202020204" pitchFamily="34" charset="0"/>
              </a:rPr>
            </a:br>
            <a:endParaRPr kumimoji="1" lang="de-DE" altLang="en-US" sz="1800" b="1">
              <a:solidFill>
                <a:srgbClr val="0033AB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Titel 6">
            <a:extLst>
              <a:ext uri="{FF2B5EF4-FFF2-40B4-BE49-F238E27FC236}">
                <a16:creationId xmlns:a16="http://schemas.microsoft.com/office/drawing/2014/main" id="{166C3749-9DE9-9344-9C2D-617FE0D36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8763000" cy="1143000"/>
          </a:xfrm>
        </p:spPr>
        <p:txBody>
          <a:bodyPr/>
          <a:lstStyle/>
          <a:p>
            <a:r>
              <a:rPr lang="en-US" altLang="en-US" sz="3200" b="1"/>
              <a:t>Targeting DNA damage repair pathways in combination with radionuclides</a:t>
            </a:r>
            <a:endParaRPr lang="de-DE" altLang="en-US" sz="3200" b="1"/>
          </a:p>
        </p:txBody>
      </p:sp>
      <p:pic>
        <p:nvPicPr>
          <p:cNvPr id="77828" name="Grafik 3">
            <a:extLst>
              <a:ext uri="{FF2B5EF4-FFF2-40B4-BE49-F238E27FC236}">
                <a16:creationId xmlns:a16="http://schemas.microsoft.com/office/drawing/2014/main" id="{7A446959-ED43-154E-A49E-3156FAF7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883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feld 9">
            <a:extLst>
              <a:ext uri="{FF2B5EF4-FFF2-40B4-BE49-F238E27FC236}">
                <a16:creationId xmlns:a16="http://schemas.microsoft.com/office/drawing/2014/main" id="{CA200E26-D1C1-9B4B-A4C8-993276D91BD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6096000"/>
            <a:ext cx="8610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225"/>
              </a:spcBef>
              <a:spcAft>
                <a:spcPts val="225"/>
              </a:spcAft>
              <a:buClr>
                <a:srgbClr val="52328F"/>
              </a:buClr>
              <a:buNone/>
            </a:pPr>
            <a:endParaRPr lang="en-US" altLang="en-US" sz="2000">
              <a:solidFill>
                <a:srgbClr val="FFFFFF"/>
              </a:solidFill>
            </a:endParaRPr>
          </a:p>
          <a:p>
            <a:pPr algn="ctr">
              <a:spcBef>
                <a:spcPts val="225"/>
              </a:spcBef>
              <a:spcAft>
                <a:spcPts val="225"/>
              </a:spcAft>
              <a:buClr>
                <a:srgbClr val="52328F"/>
              </a:buClr>
              <a:buNone/>
            </a:pPr>
            <a:r>
              <a:rPr lang="en-US" altLang="en-US" sz="2000">
                <a:solidFill>
                  <a:srgbClr val="FFFFFF"/>
                </a:solidFill>
              </a:rPr>
              <a:t>O’Connor, Molecular Cell 60, November 19, 2015</a:t>
            </a:r>
            <a:endParaRPr lang="en-US" altLang="en-US" sz="20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831" name="Foliennummernplatzhalter 11">
            <a:extLst>
              <a:ext uri="{FF2B5EF4-FFF2-40B4-BE49-F238E27FC236}">
                <a16:creationId xmlns:a16="http://schemas.microsoft.com/office/drawing/2014/main" id="{545AB014-07B1-5C43-85CC-21A22BF3F6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AD6921-0E00-8B4B-9698-68EE9D7821B4}" type="slidenum">
              <a:rPr lang="en-US" altLang="en-US" sz="140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77832" name="TextBox 1">
            <a:extLst>
              <a:ext uri="{FF2B5EF4-FFF2-40B4-BE49-F238E27FC236}">
                <a16:creationId xmlns:a16="http://schemas.microsoft.com/office/drawing/2014/main" id="{0185FB5C-7C09-5B47-929E-408B7935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7601"/>
            <a:ext cx="152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33EB39E4-A761-334F-9E0D-32983C325599}"/>
              </a:ext>
            </a:extLst>
          </p:cNvPr>
          <p:cNvSpPr/>
          <p:nvPr/>
        </p:nvSpPr>
        <p:spPr bwMode="auto">
          <a:xfrm>
            <a:off x="3505200" y="3581400"/>
            <a:ext cx="990600" cy="996950"/>
          </a:xfrm>
          <a:prstGeom prst="donut">
            <a:avLst>
              <a:gd name="adj" fmla="val 124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583BB4DF-0235-A04A-979B-4D0007DCC56D}"/>
              </a:ext>
            </a:extLst>
          </p:cNvPr>
          <p:cNvSpPr/>
          <p:nvPr/>
        </p:nvSpPr>
        <p:spPr bwMode="auto">
          <a:xfrm>
            <a:off x="6400800" y="3581400"/>
            <a:ext cx="1066800" cy="1066800"/>
          </a:xfrm>
          <a:prstGeom prst="donut">
            <a:avLst>
              <a:gd name="adj" fmla="val 172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7EAFD6C2-462F-E243-9C26-D64A9E9DA256}"/>
              </a:ext>
            </a:extLst>
          </p:cNvPr>
          <p:cNvSpPr/>
          <p:nvPr/>
        </p:nvSpPr>
        <p:spPr bwMode="auto">
          <a:xfrm>
            <a:off x="4953000" y="3733800"/>
            <a:ext cx="914400" cy="844550"/>
          </a:xfrm>
          <a:prstGeom prst="donut">
            <a:avLst>
              <a:gd name="adj" fmla="val 172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0C3AFC0A-3FE4-5B40-96CC-B48755746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219200"/>
          </a:xfrm>
        </p:spPr>
        <p:txBody>
          <a:bodyPr/>
          <a:lstStyle/>
          <a:p>
            <a:r>
              <a:rPr lang="en-US" altLang="en-US" sz="3600" b="1">
                <a:solidFill>
                  <a:srgbClr val="FFFF00"/>
                </a:solidFill>
                <a:cs typeface="Times New Roman" panose="02020603050405020304" pitchFamily="18" charset="0"/>
              </a:rPr>
              <a:t>Antigen release from radiated tumor: Synergy with immunotherapies?</a:t>
            </a:r>
            <a:br>
              <a:rPr lang="en-US" altLang="en-US" sz="360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en-US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Kamrava et al., Molecular Biosystems: 5:1249–1372, 2009</a:t>
            </a:r>
          </a:p>
        </p:txBody>
      </p:sp>
      <p:pic>
        <p:nvPicPr>
          <p:cNvPr id="79875" name="Picture 2">
            <a:extLst>
              <a:ext uri="{FF2B5EF4-FFF2-40B4-BE49-F238E27FC236}">
                <a16:creationId xmlns:a16="http://schemas.microsoft.com/office/drawing/2014/main" id="{9B956EE2-0293-9043-9CC7-00F10019FD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9144000" cy="3276600"/>
          </a:xfrm>
        </p:spPr>
      </p:pic>
      <p:pic>
        <p:nvPicPr>
          <p:cNvPr id="79876" name="Picture 1">
            <a:extLst>
              <a:ext uri="{FF2B5EF4-FFF2-40B4-BE49-F238E27FC236}">
                <a16:creationId xmlns:a16="http://schemas.microsoft.com/office/drawing/2014/main" id="{B08FEAD9-0FF7-7345-9CF5-E4DC36682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530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AD283A28-0F7C-0F4B-945A-6D052CA15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5791200"/>
          </a:xfrm>
        </p:spPr>
        <p:txBody>
          <a:bodyPr/>
          <a:lstStyle/>
          <a:p>
            <a:r>
              <a:rPr lang="en-US" altLang="en-US" b="1" dirty="0"/>
              <a:t>Sequencing Radiopharmaceuticals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8">
            <a:extLst>
              <a:ext uri="{FF2B5EF4-FFF2-40B4-BE49-F238E27FC236}">
                <a16:creationId xmlns:a16="http://schemas.microsoft.com/office/drawing/2014/main" id="{D73234B9-A11F-E443-ABE1-48A04F02D3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124200"/>
            <a:ext cx="7772400" cy="3505200"/>
          </a:xfrm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F4841C15-8A91-0F4D-A66B-20A06753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8686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6">
            <a:extLst>
              <a:ext uri="{FF2B5EF4-FFF2-40B4-BE49-F238E27FC236}">
                <a16:creationId xmlns:a16="http://schemas.microsoft.com/office/drawing/2014/main" id="{D5D2BB0C-1AC0-1346-9FA0-9F9F714B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34" y="1261185"/>
            <a:ext cx="8447266" cy="313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083998-C1B7-164A-9CA2-1D8AB2AE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44" y="224474"/>
            <a:ext cx="9829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Safety and Effectiveness of </a:t>
            </a:r>
            <a:r>
              <a:rPr lang="en-GB" sz="4000" b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177</a:t>
            </a:r>
            <a:r>
              <a:rPr lang="en-GB" sz="4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Lu-PSMA after </a:t>
            </a:r>
            <a:r>
              <a:rPr lang="en-GB" sz="4000" b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223</a:t>
            </a:r>
            <a:r>
              <a:rPr lang="en-GB" sz="4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Ra: The RALU Study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9D948-77CE-494A-BC7A-8EFF7422FF0C}"/>
              </a:ext>
            </a:extLst>
          </p:cNvPr>
          <p:cNvSpPr txBox="1"/>
          <p:nvPr/>
        </p:nvSpPr>
        <p:spPr>
          <a:xfrm>
            <a:off x="2152651" y="4532312"/>
            <a:ext cx="8113713" cy="439738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Data were retrospectively collected from Sep 2021 – Mar 2022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50" baseline="300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</a:t>
            </a:r>
            <a:r>
              <a:rPr lang="en-GB" sz="75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Measured</a:t>
            </a:r>
            <a:r>
              <a:rPr lang="en-GB" sz="7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from start of </a:t>
            </a:r>
            <a:r>
              <a:rPr lang="en-GB" sz="750" baseline="30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177</a:t>
            </a:r>
            <a:r>
              <a:rPr lang="en-GB" sz="7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Lu-PSMA therapy up to 90 days after last administration. </a:t>
            </a:r>
            <a:r>
              <a:rPr lang="en-GB" sz="750" baseline="300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</a:t>
            </a:r>
            <a:r>
              <a:rPr lang="en-GB" sz="75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Measured</a:t>
            </a:r>
            <a:r>
              <a:rPr lang="en-GB" sz="7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from start of </a:t>
            </a:r>
            <a:r>
              <a:rPr lang="en-GB" sz="750" baseline="30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177</a:t>
            </a:r>
            <a:r>
              <a:rPr lang="en-GB" sz="7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Lu-PSMA therapy up to 30 days after last administration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AEs, adverse events; ALP, alkaline phosphatase; </a:t>
            </a:r>
            <a:r>
              <a:rPr lang="en-GB" sz="75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mCRPC</a:t>
            </a:r>
            <a:r>
              <a:rPr lang="en-GB" sz="7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, metastatic castration-resistant prostate cancer; OS, overall survival; PSA, prostate-specific antigen; SAEs, serious AEs  </a:t>
            </a:r>
          </a:p>
        </p:txBody>
      </p:sp>
      <p:sp>
        <p:nvSpPr>
          <p:cNvPr id="82950" name="TextBox 3">
            <a:extLst>
              <a:ext uri="{FF2B5EF4-FFF2-40B4-BE49-F238E27FC236}">
                <a16:creationId xmlns:a16="http://schemas.microsoft.com/office/drawing/2014/main" id="{D894AF20-B128-094B-A6D7-6E81FC13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1500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0069C-EA55-604F-A1D8-E006E92931BC}"/>
              </a:ext>
            </a:extLst>
          </p:cNvPr>
          <p:cNvSpPr txBox="1"/>
          <p:nvPr/>
        </p:nvSpPr>
        <p:spPr>
          <a:xfrm>
            <a:off x="2109788" y="5105400"/>
            <a:ext cx="7961312" cy="949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225"/>
              </a:spcAft>
              <a:defRPr/>
            </a:pPr>
            <a:r>
              <a:rPr lang="en-GB" sz="1350" b="1" dirty="0">
                <a:solidFill>
                  <a:srgbClr val="660000"/>
                </a:solidFill>
                <a:latin typeface="Calibri" panose="020F0502020204030204"/>
              </a:rPr>
              <a:t>PRIMARY OBJECTIVE: </a:t>
            </a:r>
            <a:r>
              <a:rPr lang="en-GB" sz="1350" dirty="0">
                <a:solidFill>
                  <a:srgbClr val="660000"/>
                </a:solidFill>
                <a:latin typeface="Calibri" panose="020F0502020204030204"/>
              </a:rPr>
              <a:t>To investigate the safety and clinical effectiveness of </a:t>
            </a:r>
            <a:r>
              <a:rPr lang="en-GB" sz="1350" baseline="30000" dirty="0">
                <a:solidFill>
                  <a:srgbClr val="660000"/>
                </a:solidFill>
                <a:latin typeface="Calibri" panose="020F0502020204030204"/>
              </a:rPr>
              <a:t>177</a:t>
            </a:r>
            <a:r>
              <a:rPr lang="en-GB" sz="1350" dirty="0">
                <a:solidFill>
                  <a:srgbClr val="660000"/>
                </a:solidFill>
                <a:latin typeface="Calibri" panose="020F0502020204030204"/>
              </a:rPr>
              <a:t>Lu-PSMA treatment in pts with prior </a:t>
            </a:r>
            <a:r>
              <a:rPr lang="en-GB" sz="1350" baseline="30000" dirty="0">
                <a:solidFill>
                  <a:srgbClr val="660000"/>
                </a:solidFill>
                <a:latin typeface="Calibri" panose="020F0502020204030204"/>
              </a:rPr>
              <a:t>223</a:t>
            </a:r>
            <a:r>
              <a:rPr lang="en-GB" sz="1350" dirty="0">
                <a:solidFill>
                  <a:srgbClr val="660000"/>
                </a:solidFill>
                <a:latin typeface="Calibri" panose="020F0502020204030204"/>
              </a:rPr>
              <a:t>Ra therapy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225"/>
              </a:spcAft>
              <a:defRPr/>
            </a:pPr>
            <a:r>
              <a:rPr lang="en-GB" sz="1350" b="1" dirty="0">
                <a:solidFill>
                  <a:srgbClr val="660000"/>
                </a:solidFill>
                <a:latin typeface="Calibri" panose="020F0502020204030204"/>
              </a:rPr>
              <a:t>POSTHOC ANALYSES: </a:t>
            </a:r>
            <a:r>
              <a:rPr lang="en-GB" sz="1350" dirty="0">
                <a:solidFill>
                  <a:srgbClr val="660000"/>
                </a:solidFill>
                <a:latin typeface="Calibri" panose="020F0502020204030204"/>
              </a:rPr>
              <a:t>To provide evidence for the safety and clinical effectiveness of two PSMA ligands, </a:t>
            </a:r>
            <a:br>
              <a:rPr lang="en-GB" sz="1350" dirty="0">
                <a:solidFill>
                  <a:srgbClr val="660000"/>
                </a:solidFill>
                <a:latin typeface="Calibri" panose="020F0502020204030204"/>
              </a:rPr>
            </a:br>
            <a:r>
              <a:rPr lang="en-GB" sz="1350" baseline="30000" dirty="0">
                <a:solidFill>
                  <a:srgbClr val="660000"/>
                </a:solidFill>
                <a:latin typeface="Calibri" panose="020F0502020204030204"/>
              </a:rPr>
              <a:t>177</a:t>
            </a:r>
            <a:r>
              <a:rPr lang="en-GB" sz="1350" dirty="0">
                <a:solidFill>
                  <a:srgbClr val="660000"/>
                </a:solidFill>
                <a:latin typeface="Calibri" panose="020F0502020204030204"/>
              </a:rPr>
              <a:t>Lu-PSMA-617 and </a:t>
            </a:r>
            <a:r>
              <a:rPr lang="en-GB" sz="1350" baseline="30000" dirty="0">
                <a:solidFill>
                  <a:srgbClr val="660000"/>
                </a:solidFill>
                <a:latin typeface="Calibri" panose="020F0502020204030204"/>
              </a:rPr>
              <a:t>177</a:t>
            </a:r>
            <a:r>
              <a:rPr lang="en-GB" sz="1350" dirty="0">
                <a:solidFill>
                  <a:srgbClr val="660000"/>
                </a:solidFill>
                <a:latin typeface="Calibri" panose="020F0502020204030204"/>
              </a:rPr>
              <a:t>Lu-PSMA-I&amp;T, in pts with prior </a:t>
            </a:r>
            <a:r>
              <a:rPr lang="en-GB" sz="1350" baseline="30000" dirty="0">
                <a:solidFill>
                  <a:srgbClr val="660000"/>
                </a:solidFill>
                <a:latin typeface="Calibri" panose="020F0502020204030204"/>
              </a:rPr>
              <a:t>223</a:t>
            </a:r>
            <a:r>
              <a:rPr lang="en-GB" sz="1350" dirty="0">
                <a:solidFill>
                  <a:srgbClr val="660000"/>
                </a:solidFill>
                <a:latin typeface="Calibri" panose="020F0502020204030204"/>
              </a:rPr>
              <a:t>Ra therapy</a:t>
            </a:r>
            <a:endParaRPr lang="en-US" sz="1350" dirty="0">
              <a:solidFill>
                <a:srgbClr val="66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>
            <a:extLst>
              <a:ext uri="{FF2B5EF4-FFF2-40B4-BE49-F238E27FC236}">
                <a16:creationId xmlns:a16="http://schemas.microsoft.com/office/drawing/2014/main" id="{2B0D7525-9106-1C45-9234-28B88461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58937"/>
            <a:ext cx="6328981" cy="372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>
            <a:extLst>
              <a:ext uri="{FF2B5EF4-FFF2-40B4-BE49-F238E27FC236}">
                <a16:creationId xmlns:a16="http://schemas.microsoft.com/office/drawing/2014/main" id="{68E29F8F-19CA-A34B-A53D-431A0F87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4" y="1625602"/>
            <a:ext cx="4746165" cy="378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itle 1">
            <a:extLst>
              <a:ext uri="{FF2B5EF4-FFF2-40B4-BE49-F238E27FC236}">
                <a16:creationId xmlns:a16="http://schemas.microsoft.com/office/drawing/2014/main" id="{EA37CF3A-0784-0A44-89A9-3C43C5D2E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0"/>
            <a:ext cx="7886700" cy="9937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b="1" dirty="0"/>
              <a:t>RALU Overall Survival – All Patients</a:t>
            </a:r>
            <a:endParaRPr lang="en-US" altLang="en-US" b="1" dirty="0"/>
          </a:p>
        </p:txBody>
      </p:sp>
      <p:sp>
        <p:nvSpPr>
          <p:cNvPr id="83974" name="TextBox 2">
            <a:extLst>
              <a:ext uri="{FF2B5EF4-FFF2-40B4-BE49-F238E27FC236}">
                <a16:creationId xmlns:a16="http://schemas.microsoft.com/office/drawing/2014/main" id="{DDEDFE09-FB2C-DB45-B36C-481170855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943600"/>
            <a:ext cx="92202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83973" name="TextBox 5">
            <a:extLst>
              <a:ext uri="{FF2B5EF4-FFF2-40B4-BE49-F238E27FC236}">
                <a16:creationId xmlns:a16="http://schemas.microsoft.com/office/drawing/2014/main" id="{7F1AAEAE-896A-FD4B-92D9-CF7698439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19800"/>
            <a:ext cx="6273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EF4123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FF9933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666666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25"/>
              </a:spcBef>
              <a:buNone/>
            </a:pPr>
            <a:r>
              <a:rPr lang="en-US" altLang="en-US" sz="90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CI, confidence interval; OS, overall survival; PSMA, prostate-specific membrane antigen</a:t>
            </a:r>
            <a:endParaRPr lang="en-GB" altLang="en-US" sz="900">
              <a:solidFill>
                <a:srgbClr val="000000"/>
              </a:solidFill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3">
            <a:extLst>
              <a:ext uri="{FF2B5EF4-FFF2-40B4-BE49-F238E27FC236}">
                <a16:creationId xmlns:a16="http://schemas.microsoft.com/office/drawing/2014/main" id="{97F4792D-0273-ED45-87C8-8637CF5B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0" y="1153796"/>
            <a:ext cx="559393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7">
            <a:extLst>
              <a:ext uri="{FF2B5EF4-FFF2-40B4-BE49-F238E27FC236}">
                <a16:creationId xmlns:a16="http://schemas.microsoft.com/office/drawing/2014/main" id="{622AFB87-122E-494B-BB08-B9525D17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27" y="1145858"/>
            <a:ext cx="517569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itle 1">
            <a:extLst>
              <a:ext uri="{FF2B5EF4-FFF2-40B4-BE49-F238E27FC236}">
                <a16:creationId xmlns:a16="http://schemas.microsoft.com/office/drawing/2014/main" id="{B7AD9FC5-31A9-9247-9194-A658EFF6E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71280"/>
            <a:ext cx="7886700" cy="741363"/>
          </a:xfrm>
        </p:spPr>
        <p:txBody>
          <a:bodyPr/>
          <a:lstStyle/>
          <a:p>
            <a:pPr algn="ctr" eaLnBrk="1" hangingPunct="1"/>
            <a:r>
              <a:rPr lang="en-GB" altLang="en-US" b="1" dirty="0"/>
              <a:t>RALU PSA and ALP Response</a:t>
            </a:r>
            <a:endParaRPr lang="en-US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99A5F-98E5-3F4F-91C5-07FDEFAE91D9}"/>
              </a:ext>
            </a:extLst>
          </p:cNvPr>
          <p:cNvSpPr txBox="1"/>
          <p:nvPr/>
        </p:nvSpPr>
        <p:spPr>
          <a:xfrm>
            <a:off x="2667000" y="969129"/>
            <a:ext cx="20009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prstClr val="black"/>
                </a:solidFill>
                <a:latin typeface="Calibri" panose="020F0502020204030204"/>
              </a:rPr>
              <a:t>PSA: Best response</a:t>
            </a:r>
            <a:endParaRPr lang="en-US" sz="1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98C633-94E6-ED4C-BF45-8A0E8389A2C4}"/>
              </a:ext>
            </a:extLst>
          </p:cNvPr>
          <p:cNvSpPr txBox="1"/>
          <p:nvPr/>
        </p:nvSpPr>
        <p:spPr>
          <a:xfrm>
            <a:off x="8504017" y="973893"/>
            <a:ext cx="19925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prstClr val="black"/>
                </a:solidFill>
                <a:latin typeface="Calibri" panose="020F0502020204030204"/>
              </a:rPr>
              <a:t>ALP: Best response</a:t>
            </a:r>
            <a:endParaRPr lang="en-US" sz="1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014" name="TextBox 2">
            <a:extLst>
              <a:ext uri="{FF2B5EF4-FFF2-40B4-BE49-F238E27FC236}">
                <a16:creationId xmlns:a16="http://schemas.microsoft.com/office/drawing/2014/main" id="{E09B8684-7178-9C43-863A-F6B2AB5A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5785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29B439-6FBC-D049-BE6A-3B45ACFD9942}"/>
              </a:ext>
            </a:extLst>
          </p:cNvPr>
          <p:cNvSpPr/>
          <p:nvPr/>
        </p:nvSpPr>
        <p:spPr>
          <a:xfrm>
            <a:off x="3119439" y="5651341"/>
            <a:ext cx="1379537" cy="542925"/>
          </a:xfrm>
          <a:prstGeom prst="rect">
            <a:avLst/>
          </a:prstGeom>
          <a:solidFill>
            <a:srgbClr val="B8D8E9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69E917-5024-6842-8002-D4F143469A8D}"/>
              </a:ext>
            </a:extLst>
          </p:cNvPr>
          <p:cNvSpPr/>
          <p:nvPr/>
        </p:nvSpPr>
        <p:spPr>
          <a:xfrm>
            <a:off x="4545014" y="5652929"/>
            <a:ext cx="1379537" cy="542925"/>
          </a:xfrm>
          <a:prstGeom prst="rect">
            <a:avLst/>
          </a:prstGeom>
          <a:solidFill>
            <a:srgbClr val="4C93C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6DE5AC-E6B9-554C-B5A0-46A09C7BEC6A}"/>
              </a:ext>
            </a:extLst>
          </p:cNvPr>
          <p:cNvSpPr/>
          <p:nvPr/>
        </p:nvSpPr>
        <p:spPr>
          <a:xfrm>
            <a:off x="1701800" y="5651341"/>
            <a:ext cx="1379538" cy="542925"/>
          </a:xfrm>
          <a:prstGeom prst="rect">
            <a:avLst/>
          </a:prstGeom>
          <a:solidFill>
            <a:srgbClr val="FDF2EA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912AE-41D9-D545-8FD8-EB69F776FF13}"/>
              </a:ext>
            </a:extLst>
          </p:cNvPr>
          <p:cNvSpPr txBox="1"/>
          <p:nvPr/>
        </p:nvSpPr>
        <p:spPr>
          <a:xfrm>
            <a:off x="1701800" y="5335429"/>
            <a:ext cx="422275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Proportion of patients with a ≥50% decline in PSA:</a:t>
            </a: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06E51-53BA-4641-8C6F-54E05FD74FF7}"/>
              </a:ext>
            </a:extLst>
          </p:cNvPr>
          <p:cNvSpPr txBox="1"/>
          <p:nvPr/>
        </p:nvSpPr>
        <p:spPr>
          <a:xfrm>
            <a:off x="1701800" y="5651340"/>
            <a:ext cx="1379538" cy="573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All patients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42% (23/55)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CF444-5E36-5245-A813-70A9EC9AC1C7}"/>
              </a:ext>
            </a:extLst>
          </p:cNvPr>
          <p:cNvSpPr txBox="1"/>
          <p:nvPr/>
        </p:nvSpPr>
        <p:spPr>
          <a:xfrm>
            <a:off x="3119439" y="5656103"/>
            <a:ext cx="1379537" cy="57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baseline="30000" dirty="0">
                <a:solidFill>
                  <a:prstClr val="black"/>
                </a:solidFill>
                <a:latin typeface="Calibri" panose="020F0502020204030204"/>
              </a:rPr>
              <a:t>177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Lu-PSMA-617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35% (12/34)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69F623-CA26-C949-AE09-DEA0E21B99E2}"/>
              </a:ext>
            </a:extLst>
          </p:cNvPr>
          <p:cNvSpPr txBox="1"/>
          <p:nvPr/>
        </p:nvSpPr>
        <p:spPr>
          <a:xfrm>
            <a:off x="4545014" y="5651340"/>
            <a:ext cx="1379537" cy="57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baseline="30000" dirty="0">
                <a:solidFill>
                  <a:prstClr val="white"/>
                </a:solidFill>
                <a:latin typeface="Calibri" panose="020F0502020204030204"/>
              </a:rPr>
              <a:t>177</a:t>
            </a: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Lu-PSMA-I&amp;T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52% (11/21)</a:t>
            </a: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6A3F89-15DA-8743-92E8-E4B4953F3D29}"/>
              </a:ext>
            </a:extLst>
          </p:cNvPr>
          <p:cNvSpPr/>
          <p:nvPr/>
        </p:nvSpPr>
        <p:spPr>
          <a:xfrm>
            <a:off x="7691439" y="5654515"/>
            <a:ext cx="1379537" cy="541338"/>
          </a:xfrm>
          <a:prstGeom prst="rect">
            <a:avLst/>
          </a:prstGeom>
          <a:solidFill>
            <a:srgbClr val="B8D8E9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9B9FA2-4497-AA47-93A2-674B870EC27B}"/>
              </a:ext>
            </a:extLst>
          </p:cNvPr>
          <p:cNvSpPr/>
          <p:nvPr/>
        </p:nvSpPr>
        <p:spPr>
          <a:xfrm>
            <a:off x="9117014" y="5656104"/>
            <a:ext cx="1379537" cy="541337"/>
          </a:xfrm>
          <a:prstGeom prst="rect">
            <a:avLst/>
          </a:prstGeom>
          <a:solidFill>
            <a:srgbClr val="4C93C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FA1BBE-98B6-1A46-87DA-4FD183C72696}"/>
              </a:ext>
            </a:extLst>
          </p:cNvPr>
          <p:cNvSpPr/>
          <p:nvPr/>
        </p:nvSpPr>
        <p:spPr>
          <a:xfrm>
            <a:off x="6273800" y="5654515"/>
            <a:ext cx="1379538" cy="541338"/>
          </a:xfrm>
          <a:prstGeom prst="rect">
            <a:avLst/>
          </a:prstGeom>
          <a:solidFill>
            <a:srgbClr val="FDF2EA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C7D58A-F213-EC4B-B49A-1223FEDA789C}"/>
              </a:ext>
            </a:extLst>
          </p:cNvPr>
          <p:cNvSpPr txBox="1"/>
          <p:nvPr/>
        </p:nvSpPr>
        <p:spPr>
          <a:xfrm>
            <a:off x="6273800" y="5338604"/>
            <a:ext cx="422275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Proportion of patients with a ≥50% decline in ALP:</a:t>
            </a: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59D80A-BD9D-A94D-8918-3D5B250725DD}"/>
              </a:ext>
            </a:extLst>
          </p:cNvPr>
          <p:cNvSpPr txBox="1"/>
          <p:nvPr/>
        </p:nvSpPr>
        <p:spPr>
          <a:xfrm>
            <a:off x="6273800" y="5654515"/>
            <a:ext cx="1379538" cy="57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All patients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9% (4/47)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16BBF3-ED74-9F40-9391-E3AA06A43531}"/>
              </a:ext>
            </a:extLst>
          </p:cNvPr>
          <p:cNvSpPr txBox="1"/>
          <p:nvPr/>
        </p:nvSpPr>
        <p:spPr>
          <a:xfrm>
            <a:off x="7691439" y="5659278"/>
            <a:ext cx="1379537" cy="57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baseline="30000" dirty="0">
                <a:solidFill>
                  <a:prstClr val="black"/>
                </a:solidFill>
                <a:latin typeface="Calibri" panose="020F0502020204030204"/>
              </a:rPr>
              <a:t>177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Lu-PSMA-617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4% (1/25)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682D37-623B-904C-B2EF-F0A0BAAC33A2}"/>
              </a:ext>
            </a:extLst>
          </p:cNvPr>
          <p:cNvSpPr txBox="1"/>
          <p:nvPr/>
        </p:nvSpPr>
        <p:spPr>
          <a:xfrm>
            <a:off x="9117014" y="5654515"/>
            <a:ext cx="1379537" cy="57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baseline="30000" dirty="0">
                <a:solidFill>
                  <a:prstClr val="white"/>
                </a:solidFill>
                <a:latin typeface="Calibri" panose="020F0502020204030204"/>
              </a:rPr>
              <a:t>177</a:t>
            </a: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Lu-PSMA-I&amp;T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14% (3/22)</a:t>
            </a: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000" name="TextBox 12">
            <a:extLst>
              <a:ext uri="{FF2B5EF4-FFF2-40B4-BE49-F238E27FC236}">
                <a16:creationId xmlns:a16="http://schemas.microsoft.com/office/drawing/2014/main" id="{D52993BA-BEBC-C74E-8EBC-78E6B25FD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4" y="6513352"/>
            <a:ext cx="6275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EF4123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FF9933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666666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rgbClr val="666666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25"/>
              </a:spcBef>
              <a:buNone/>
            </a:pPr>
            <a:r>
              <a:rPr lang="en-US" altLang="en-US" sz="9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ALP, alkaline phosphatase; PSA, prostate-specific antigen; PSMA, prostate-specific membrane antigen</a:t>
            </a:r>
            <a:endParaRPr lang="en-GB" altLang="en-US" sz="900" dirty="0">
              <a:solidFill>
                <a:srgbClr val="000000"/>
              </a:solidFill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FEDBC196-3A10-B542-B7BB-37C5EAF0E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5715000"/>
          </a:xfrm>
        </p:spPr>
        <p:txBody>
          <a:bodyPr/>
          <a:lstStyle/>
          <a:p>
            <a:r>
              <a:rPr lang="en-US" altLang="en-US" b="1" dirty="0"/>
              <a:t>Targeted Alphas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42ADD7D7-5ED0-9048-B0BC-4C75BE606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066800"/>
          </a:xfrm>
        </p:spPr>
        <p:txBody>
          <a:bodyPr/>
          <a:lstStyle/>
          <a:p>
            <a:r>
              <a:rPr lang="en-US" altLang="en-US" sz="3600" b="1"/>
              <a:t>Radio-conjugates: PSMA targeted alpha emitters (Actinium-225) as 9</a:t>
            </a:r>
            <a:r>
              <a:rPr lang="en-US" altLang="en-US" sz="3600" b="1" baseline="30000"/>
              <a:t>th</a:t>
            </a:r>
            <a:r>
              <a:rPr lang="en-US" altLang="en-US" sz="3600" b="1"/>
              <a:t> line treatment</a:t>
            </a:r>
            <a:br>
              <a:rPr lang="en-US" altLang="en-US" sz="3600" b="1"/>
            </a:br>
            <a:r>
              <a:rPr lang="en-US" altLang="en-US" sz="2000" b="1"/>
              <a:t>Kratochwil et a. J Nuc Med 57: 1-4, 2016 </a:t>
            </a:r>
          </a:p>
        </p:txBody>
      </p:sp>
      <p:pic>
        <p:nvPicPr>
          <p:cNvPr id="87043" name="Content Placeholder 2">
            <a:extLst>
              <a:ext uri="{FF2B5EF4-FFF2-40B4-BE49-F238E27FC236}">
                <a16:creationId xmlns:a16="http://schemas.microsoft.com/office/drawing/2014/main" id="{488C7F44-02B5-4143-A029-B27CF60C2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447800"/>
            <a:ext cx="7391400" cy="5257800"/>
          </a:xfrm>
        </p:spPr>
      </p:pic>
      <p:pic>
        <p:nvPicPr>
          <p:cNvPr id="87044" name="Picture 1">
            <a:extLst>
              <a:ext uri="{FF2B5EF4-FFF2-40B4-BE49-F238E27FC236}">
                <a16:creationId xmlns:a16="http://schemas.microsoft.com/office/drawing/2014/main" id="{3314CB80-1D71-E343-A229-749D17794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190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ight Arrow 2">
            <a:extLst>
              <a:ext uri="{FF2B5EF4-FFF2-40B4-BE49-F238E27FC236}">
                <a16:creationId xmlns:a16="http://schemas.microsoft.com/office/drawing/2014/main" id="{A709463F-FB70-0144-947E-28A8B036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096000"/>
            <a:ext cx="1143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E74D5973-EA9D-D443-AFBD-31E0CBCE2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5486400"/>
          </a:xfrm>
        </p:spPr>
        <p:txBody>
          <a:bodyPr/>
          <a:lstStyle/>
          <a:p>
            <a:r>
              <a:rPr lang="en-US" altLang="en-US" sz="3600" b="1"/>
              <a:t>Chemotherapy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37D8B2B4-1B84-1748-8459-C7E80934E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altLang="en-US" sz="3600" b="1" dirty="0" err="1"/>
              <a:t>Cabasty</a:t>
            </a:r>
            <a:r>
              <a:rPr lang="en-US" altLang="en-US" sz="3600" b="1" dirty="0"/>
              <a:t> Trial</a:t>
            </a:r>
            <a:br>
              <a:rPr lang="en-US" altLang="en-US" sz="3600" b="1" dirty="0"/>
            </a:br>
            <a:r>
              <a:rPr lang="en-US" altLang="en-US" sz="2000" b="1" dirty="0" err="1"/>
              <a:t>Oudard</a:t>
            </a:r>
            <a:r>
              <a:rPr lang="en-US" altLang="en-US" sz="2000" b="1" dirty="0"/>
              <a:t> et al. </a:t>
            </a:r>
            <a:r>
              <a:rPr lang="en-US" altLang="en-US" sz="2000" b="1"/>
              <a:t>ESMO 2022</a:t>
            </a:r>
            <a:endParaRPr lang="en-US" altLang="en-US" sz="2000" b="1" dirty="0"/>
          </a:p>
        </p:txBody>
      </p:sp>
      <p:pic>
        <p:nvPicPr>
          <p:cNvPr id="90115" name="Content Placeholder 4">
            <a:extLst>
              <a:ext uri="{FF2B5EF4-FFF2-40B4-BE49-F238E27FC236}">
                <a16:creationId xmlns:a16="http://schemas.microsoft.com/office/drawing/2014/main" id="{6ADA61F3-4D9D-D142-80CF-262BF26AD1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97567"/>
            <a:ext cx="10363200" cy="4682066"/>
          </a:xfr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Content Placeholder 4">
            <a:extLst>
              <a:ext uri="{FF2B5EF4-FFF2-40B4-BE49-F238E27FC236}">
                <a16:creationId xmlns:a16="http://schemas.microsoft.com/office/drawing/2014/main" id="{116EA6BC-BD16-E04F-A897-B54064E954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533400"/>
            <a:ext cx="8001000" cy="5791200"/>
          </a:xfr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14F5E2CA-02DA-9148-9FC3-0DFFA8EC3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"/>
            <a:ext cx="10363200" cy="1143000"/>
          </a:xfrm>
        </p:spPr>
        <p:txBody>
          <a:bodyPr/>
          <a:lstStyle/>
          <a:p>
            <a:r>
              <a:rPr lang="en-US" altLang="en-US" sz="3600" b="1" dirty="0"/>
              <a:t>Docetaxel +/- Pembrolizumab</a:t>
            </a:r>
            <a:br>
              <a:rPr lang="en-US" altLang="en-US" b="1" dirty="0"/>
            </a:br>
            <a:r>
              <a:rPr lang="en-US" altLang="en-US" sz="1800" b="1" dirty="0" err="1"/>
              <a:t>Petrylak</a:t>
            </a:r>
            <a:r>
              <a:rPr lang="en-US" altLang="en-US" sz="1800" b="1" dirty="0"/>
              <a:t> et al. ASCO GU 2023</a:t>
            </a:r>
          </a:p>
        </p:txBody>
      </p:sp>
      <p:pic>
        <p:nvPicPr>
          <p:cNvPr id="92163" name="Content Placeholder 4">
            <a:extLst>
              <a:ext uri="{FF2B5EF4-FFF2-40B4-BE49-F238E27FC236}">
                <a16:creationId xmlns:a16="http://schemas.microsoft.com/office/drawing/2014/main" id="{BF71EB17-B373-BE45-BD2B-8B0E81A837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177290"/>
            <a:ext cx="7543800" cy="5362460"/>
          </a:xfr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FBF78F-6B94-1B4C-ABD0-12E1C05F97A4}"/>
              </a:ext>
            </a:extLst>
          </p:cNvPr>
          <p:cNvSpPr/>
          <p:nvPr/>
        </p:nvSpPr>
        <p:spPr bwMode="auto">
          <a:xfrm>
            <a:off x="6062472" y="2660904"/>
            <a:ext cx="3048000" cy="304800"/>
          </a:xfrm>
          <a:prstGeom prst="roundRect">
            <a:avLst>
              <a:gd name="adj" fmla="val 21034"/>
            </a:avLst>
          </a:prstGeom>
          <a:solidFill>
            <a:srgbClr val="EEEEEE"/>
          </a:solidFill>
          <a:ln w="28575" cap="flat" cmpd="sng" algn="ctr">
            <a:solidFill>
              <a:srgbClr val="C9C0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HR 0.92 (95% CI 0.78-1.09); 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= 0.1677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Content Placeholder 4">
            <a:extLst>
              <a:ext uri="{FF2B5EF4-FFF2-40B4-BE49-F238E27FC236}">
                <a16:creationId xmlns:a16="http://schemas.microsoft.com/office/drawing/2014/main" id="{A9532BBA-F9CF-D146-89E5-B520BD767B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949" y="2476500"/>
            <a:ext cx="9426102" cy="3886200"/>
          </a:xfrm>
        </p:spPr>
      </p:pic>
      <p:pic>
        <p:nvPicPr>
          <p:cNvPr id="43013" name="Picture 6">
            <a:extLst>
              <a:ext uri="{FF2B5EF4-FFF2-40B4-BE49-F238E27FC236}">
                <a16:creationId xmlns:a16="http://schemas.microsoft.com/office/drawing/2014/main" id="{4A193545-D7E4-114B-848E-B8FFB49B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04800"/>
            <a:ext cx="8496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>
            <a:extLst>
              <a:ext uri="{FF2B5EF4-FFF2-40B4-BE49-F238E27FC236}">
                <a16:creationId xmlns:a16="http://schemas.microsoft.com/office/drawing/2014/main" id="{771EB699-B559-E84D-BD43-ADA0640A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95250"/>
            <a:ext cx="8496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7">
            <a:extLst>
              <a:ext uri="{FF2B5EF4-FFF2-40B4-BE49-F238E27FC236}">
                <a16:creationId xmlns:a16="http://schemas.microsoft.com/office/drawing/2014/main" id="{A0C2F972-970E-E74D-862E-E95B75826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85850"/>
            <a:ext cx="89154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                                                                                                  </a:t>
            </a:r>
          </a:p>
        </p:txBody>
      </p:sp>
      <p:pic>
        <p:nvPicPr>
          <p:cNvPr id="44037" name="Picture 9">
            <a:extLst>
              <a:ext uri="{FF2B5EF4-FFF2-40B4-BE49-F238E27FC236}">
                <a16:creationId xmlns:a16="http://schemas.microsoft.com/office/drawing/2014/main" id="{3EF26DA0-7710-C04B-9F74-86C71F44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80" y="1219200"/>
            <a:ext cx="83264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6">
            <a:extLst>
              <a:ext uri="{FF2B5EF4-FFF2-40B4-BE49-F238E27FC236}">
                <a16:creationId xmlns:a16="http://schemas.microsoft.com/office/drawing/2014/main" id="{ABDACE40-D900-EB4E-B9C5-FDC4EC14D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022600"/>
            <a:ext cx="8686800" cy="3378200"/>
          </a:xfrm>
        </p:spPr>
      </p:pic>
      <p:pic>
        <p:nvPicPr>
          <p:cNvPr id="45059" name="Picture 4">
            <a:extLst>
              <a:ext uri="{FF2B5EF4-FFF2-40B4-BE49-F238E27FC236}">
                <a16:creationId xmlns:a16="http://schemas.microsoft.com/office/drawing/2014/main" id="{B74F84FD-7CEC-6B46-8ADE-90F27F71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685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7">
            <a:extLst>
              <a:ext uri="{FF2B5EF4-FFF2-40B4-BE49-F238E27FC236}">
                <a16:creationId xmlns:a16="http://schemas.microsoft.com/office/drawing/2014/main" id="{3153084B-2DA4-8742-9C41-33041500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400801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    </a:t>
            </a:r>
            <a:r>
              <a:rPr lang="en-US" altLang="en-US" sz="1800"/>
              <a:t>CCR 2023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E13ABC7A-75F0-FD44-93E5-7C550198B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8991600" cy="1066800"/>
          </a:xfrm>
        </p:spPr>
        <p:txBody>
          <a:bodyPr/>
          <a:lstStyle/>
          <a:p>
            <a:r>
              <a:rPr lang="en-US" altLang="en-US" sz="3600" b="1"/>
              <a:t>Triton 3: Rucaparib versus Physician Choice</a:t>
            </a:r>
            <a:br>
              <a:rPr lang="en-US" altLang="en-US" sz="3600" b="1"/>
            </a:br>
            <a:r>
              <a:rPr lang="en-US" altLang="en-US" sz="2000" b="1"/>
              <a:t>Fizazi et al. NEJM 2/16/23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46083" name="Content Placeholder 4">
            <a:extLst>
              <a:ext uri="{FF2B5EF4-FFF2-40B4-BE49-F238E27FC236}">
                <a16:creationId xmlns:a16="http://schemas.microsoft.com/office/drawing/2014/main" id="{DED3B6DD-87CD-5742-9B07-86346B231C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95400"/>
            <a:ext cx="8763000" cy="5181600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5CF90C1E-BC5E-8242-9581-348080233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0" y="609600"/>
            <a:ext cx="3048000" cy="4800600"/>
          </a:xfrm>
        </p:spPr>
        <p:txBody>
          <a:bodyPr/>
          <a:lstStyle/>
          <a:p>
            <a:r>
              <a:rPr lang="en-US" altLang="en-US" sz="3600" b="1"/>
              <a:t>Triton 3</a:t>
            </a:r>
            <a:br>
              <a:rPr lang="en-US" altLang="en-US" sz="3600" b="1"/>
            </a:br>
            <a:r>
              <a:rPr lang="en-US" altLang="en-US" sz="2000" b="1"/>
              <a:t>Fizazi et al. NEJM 2023 </a:t>
            </a:r>
          </a:p>
        </p:txBody>
      </p:sp>
      <p:pic>
        <p:nvPicPr>
          <p:cNvPr id="47107" name="Content Placeholder 7">
            <a:extLst>
              <a:ext uri="{FF2B5EF4-FFF2-40B4-BE49-F238E27FC236}">
                <a16:creationId xmlns:a16="http://schemas.microsoft.com/office/drawing/2014/main" id="{A0DCDA31-3742-374C-8A01-3621D49BA3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85" y="22859"/>
            <a:ext cx="6673215" cy="3514399"/>
          </a:xfrm>
        </p:spPr>
      </p:pic>
      <p:pic>
        <p:nvPicPr>
          <p:cNvPr id="47108" name="Picture 9">
            <a:extLst>
              <a:ext uri="{FF2B5EF4-FFF2-40B4-BE49-F238E27FC236}">
                <a16:creationId xmlns:a16="http://schemas.microsoft.com/office/drawing/2014/main" id="{76C03D2F-3F8E-5647-AAFE-6E926830A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7" y="3599986"/>
            <a:ext cx="6673214" cy="28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9" ma:contentTypeDescription="Create a new document." ma:contentTypeScope="" ma:versionID="83bf1051954f228ef3dccc82cfc58357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b1f103e14bcb636125a88c7b57b71e20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86C4A5DD-6BCC-402C-8BCE-2B213D1D7797}"/>
</file>

<file path=customXml/itemProps2.xml><?xml version="1.0" encoding="utf-8"?>
<ds:datastoreItem xmlns:ds="http://schemas.openxmlformats.org/officeDocument/2006/customXml" ds:itemID="{77C00174-4F7E-4AA6-BD6D-745F3332295C}"/>
</file>

<file path=customXml/itemProps3.xml><?xml version="1.0" encoding="utf-8"?>
<ds:datastoreItem xmlns:ds="http://schemas.openxmlformats.org/officeDocument/2006/customXml" ds:itemID="{CA194637-123C-408F-8ACB-9ED02B4FEA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17631</TotalTime>
  <Words>2570</Words>
  <Application>Microsoft Macintosh PowerPoint</Application>
  <PresentationFormat>Widescreen</PresentationFormat>
  <Paragraphs>938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Verdana</vt:lpstr>
      <vt:lpstr>Wingdings</vt:lpstr>
      <vt:lpstr>Default Design</vt:lpstr>
      <vt:lpstr>2_Blank Presentation</vt:lpstr>
      <vt:lpstr>2_Default Design</vt:lpstr>
      <vt:lpstr>2_2017_HTAA_Diabetes</vt:lpstr>
      <vt:lpstr>3_Default Design</vt:lpstr>
      <vt:lpstr>1_Default Design</vt:lpstr>
      <vt:lpstr>1_Office Theme</vt:lpstr>
      <vt:lpstr>2_Office Theme</vt:lpstr>
      <vt:lpstr>Office Theme</vt:lpstr>
      <vt:lpstr>Selected Highlights in Advanced Prostate Cancer: 2022-2023</vt:lpstr>
      <vt:lpstr>PARP Inhibitors</vt:lpstr>
      <vt:lpstr>Improved Survival: Phase III Olaparib Trial (PROfound) in Prostate Cancer Sept 20, 2020</vt:lpstr>
      <vt:lpstr>PowerPoint Presentation</vt:lpstr>
      <vt:lpstr>PowerPoint Presentation</vt:lpstr>
      <vt:lpstr>PowerPoint Presentation</vt:lpstr>
      <vt:lpstr>PowerPoint Presentation</vt:lpstr>
      <vt:lpstr>Triton 3: Rucaparib versus Physician Choice Fizazi et al. NEJM 2/16/23 </vt:lpstr>
      <vt:lpstr>Triton 3 Fizazi et al. NEJM 2023 </vt:lpstr>
      <vt:lpstr>Triton 3: NEJM Fizazi et al. 2023</vt:lpstr>
      <vt:lpstr>PowerPoint Presentation</vt:lpstr>
      <vt:lpstr>Combination PARP + AR Pathway Inhibition </vt:lpstr>
      <vt:lpstr>PowerPoint Presentation</vt:lpstr>
      <vt:lpstr>PROpel: primary rPFS results (DCO1)1</vt:lpstr>
      <vt:lpstr>PROpel: rPFS in subgroups (DCO1; investigator-assessed)1</vt:lpstr>
      <vt:lpstr>PROpel: OS at final analysis (DCO3)</vt:lpstr>
      <vt:lpstr>PROpel: OS in HRRm and non-HRRm subgroups (DCO3)</vt:lpstr>
      <vt:lpstr>PowerPoint Presentation</vt:lpstr>
      <vt:lpstr>MAGNITUDE: No benefit of niraparib  in those with no HRR mutations  Chi et al. ASCO GU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VISION: 177Lu-PSMA-617 Phase III trial  </vt:lpstr>
      <vt:lpstr>PowerPoint Presentation</vt:lpstr>
      <vt:lpstr>PSA decline at &lt;12 weeks and Overall Survival Armstrong et al. Annals of Oncology (2022) 33 (suppl_7): S616-S652.</vt:lpstr>
      <vt:lpstr>PowerPoint Presentation</vt:lpstr>
      <vt:lpstr>TheraP Trial: Randomized phase II trial comparing cabazitaxel versus 177Lu-PSMA-617 (ANZUP 1603)</vt:lpstr>
      <vt:lpstr>Patient selection in Australian PSMA 617 Trials</vt:lpstr>
      <vt:lpstr>PowerPoint Presentation</vt:lpstr>
      <vt:lpstr>Survival in TheraP after 3 years Hofman et al. ASCO 2022</vt:lpstr>
      <vt:lpstr>Synergistic opportunities with radiopharmaceuticals</vt:lpstr>
      <vt:lpstr>Targeting DNA damage repair pathways in combination with radionuclides</vt:lpstr>
      <vt:lpstr>Antigen release from radiated tumor: Synergy with immunotherapies? Kamrava et al., Molecular Biosystems: 5:1249–1372, 2009</vt:lpstr>
      <vt:lpstr>Sequencing Radiopharmaceuticals</vt:lpstr>
      <vt:lpstr>Safety and Effectiveness of 177Lu-PSMA after 223Ra: The RALU Study</vt:lpstr>
      <vt:lpstr>RALU Overall Survival – All Patients</vt:lpstr>
      <vt:lpstr>RALU PSA and ALP Response</vt:lpstr>
      <vt:lpstr>Targeted Alphas</vt:lpstr>
      <vt:lpstr>Radio-conjugates: PSMA targeted alpha emitters (Actinium-225) as 9th line treatment Kratochwil et a. J Nuc Med 57: 1-4, 2016 </vt:lpstr>
      <vt:lpstr>Chemotherapy</vt:lpstr>
      <vt:lpstr>Cabasty Trial Oudard et al. ESMO 2022</vt:lpstr>
      <vt:lpstr>PowerPoint Presentation</vt:lpstr>
      <vt:lpstr>Docetaxel +/- Pembrolizumab Petrylak et al. ASCO GU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Alton Sartor</dc:creator>
  <cp:lastModifiedBy>Silvana Izquierdo</cp:lastModifiedBy>
  <cp:revision>934</cp:revision>
  <dcterms:created xsi:type="dcterms:W3CDTF">2004-03-19T04:28:50Z</dcterms:created>
  <dcterms:modified xsi:type="dcterms:W3CDTF">2023-02-28T12:37:23Z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