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4447" r:id="rId5"/>
    <p:sldMasterId id="2147484923" r:id="rId6"/>
  </p:sldMasterIdLst>
  <p:notesMasterIdLst>
    <p:notesMasterId r:id="rId32"/>
  </p:notesMasterIdLst>
  <p:handoutMasterIdLst>
    <p:handoutMasterId r:id="rId33"/>
  </p:handoutMasterIdLst>
  <p:sldIdLst>
    <p:sldId id="256" r:id="rId7"/>
    <p:sldId id="1416" r:id="rId8"/>
    <p:sldId id="1417" r:id="rId9"/>
    <p:sldId id="1418" r:id="rId10"/>
    <p:sldId id="1421" r:id="rId11"/>
    <p:sldId id="1419" r:id="rId12"/>
    <p:sldId id="1420" r:id="rId13"/>
    <p:sldId id="1422" r:id="rId14"/>
    <p:sldId id="1423" r:id="rId15"/>
    <p:sldId id="1425" r:id="rId16"/>
    <p:sldId id="1424" r:id="rId17"/>
    <p:sldId id="1426" r:id="rId18"/>
    <p:sldId id="1427" r:id="rId19"/>
    <p:sldId id="1428" r:id="rId20"/>
    <p:sldId id="1429" r:id="rId21"/>
    <p:sldId id="1374" r:id="rId22"/>
    <p:sldId id="1430" r:id="rId23"/>
    <p:sldId id="1409" r:id="rId24"/>
    <p:sldId id="1431" r:id="rId25"/>
    <p:sldId id="1432" r:id="rId26"/>
    <p:sldId id="1412" r:id="rId27"/>
    <p:sldId id="1411" r:id="rId28"/>
    <p:sldId id="1379" r:id="rId29"/>
    <p:sldId id="1414" r:id="rId30"/>
    <p:sldId id="141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0"/>
    <p:restoredTop sz="91087" autoAdjust="0"/>
  </p:normalViewPr>
  <p:slideViewPr>
    <p:cSldViewPr snapToGrid="0">
      <p:cViewPr>
        <p:scale>
          <a:sx n="90" d="100"/>
          <a:sy n="90" d="100"/>
        </p:scale>
        <p:origin x="464" y="104"/>
      </p:cViewPr>
      <p:guideLst>
        <p:guide orient="horz" pos="1008"/>
        <p:guide pos="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4C2CE-AFDF-4134-838B-2B6CAF25CA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FB270-CDFC-4843-A6B8-16C63FA007A9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Up front intensification with ARTA</a:t>
          </a:r>
        </a:p>
      </dgm:t>
    </dgm:pt>
    <dgm:pt modelId="{DEC21B0B-9929-4953-8CAA-7056046881E4}" type="parTrans" cxnId="{981FEB21-AD0A-4552-93FE-28584C5B020E}">
      <dgm:prSet/>
      <dgm:spPr/>
      <dgm:t>
        <a:bodyPr/>
        <a:lstStyle/>
        <a:p>
          <a:endParaRPr lang="en-US"/>
        </a:p>
      </dgm:t>
    </dgm:pt>
    <dgm:pt modelId="{39859B95-5F19-400D-9A81-0F3F44C5C46F}" type="sibTrans" cxnId="{981FEB21-AD0A-4552-93FE-28584C5B020E}">
      <dgm:prSet/>
      <dgm:spPr/>
      <dgm:t>
        <a:bodyPr/>
        <a:lstStyle/>
        <a:p>
          <a:endParaRPr lang="en-US"/>
        </a:p>
      </dgm:t>
    </dgm:pt>
    <dgm:pt modelId="{19B38B9B-A14E-47B5-8834-9F2597E19494}">
      <dgm:prSet phldrT="[Text]"/>
      <dgm:spPr/>
      <dgm:t>
        <a:bodyPr/>
        <a:lstStyle/>
        <a:p>
          <a:r>
            <a:rPr lang="en-US" dirty="0"/>
            <a:t>ADT (LHRH)</a:t>
          </a:r>
        </a:p>
        <a:p>
          <a:r>
            <a:rPr lang="en-US" b="1" dirty="0"/>
            <a:t>    </a:t>
          </a:r>
          <a:r>
            <a:rPr lang="en-US" b="1" dirty="0">
              <a:solidFill>
                <a:schemeClr val="accent2"/>
              </a:solidFill>
            </a:rPr>
            <a:t>AND</a:t>
          </a:r>
        </a:p>
        <a:p>
          <a:r>
            <a:rPr lang="en-US" dirty="0"/>
            <a:t>Abiraterone </a:t>
          </a:r>
          <a:r>
            <a:rPr lang="en-US" dirty="0">
              <a:solidFill>
                <a:schemeClr val="accent2"/>
              </a:solidFill>
            </a:rPr>
            <a:t>or</a:t>
          </a:r>
        </a:p>
        <a:p>
          <a:r>
            <a:rPr lang="en-US" dirty="0"/>
            <a:t>Apalutamide </a:t>
          </a:r>
          <a:r>
            <a:rPr lang="en-US" dirty="0">
              <a:solidFill>
                <a:schemeClr val="accent2"/>
              </a:solidFill>
            </a:rPr>
            <a:t>or</a:t>
          </a:r>
        </a:p>
        <a:p>
          <a:r>
            <a:rPr lang="en-US" dirty="0" err="1"/>
            <a:t>Darolutamide</a:t>
          </a:r>
          <a:r>
            <a:rPr lang="en-US" dirty="0"/>
            <a:t> </a:t>
          </a:r>
          <a:r>
            <a:rPr lang="en-US" dirty="0">
              <a:solidFill>
                <a:schemeClr val="accent2"/>
              </a:solidFill>
            </a:rPr>
            <a:t>or</a:t>
          </a:r>
        </a:p>
        <a:p>
          <a:r>
            <a:rPr lang="en-US" dirty="0"/>
            <a:t>Enzalutamide </a:t>
          </a:r>
        </a:p>
      </dgm:t>
    </dgm:pt>
    <dgm:pt modelId="{CA373F3A-4F99-477A-AF05-2D30613E58B2}" type="parTrans" cxnId="{8A0452BD-892E-4970-BF0A-912A48080958}">
      <dgm:prSet/>
      <dgm:spPr/>
      <dgm:t>
        <a:bodyPr/>
        <a:lstStyle/>
        <a:p>
          <a:endParaRPr lang="en-US"/>
        </a:p>
      </dgm:t>
    </dgm:pt>
    <dgm:pt modelId="{76DB9D15-F06C-46D9-BEDB-3D7049DDEF8F}" type="sibTrans" cxnId="{8A0452BD-892E-4970-BF0A-912A48080958}">
      <dgm:prSet/>
      <dgm:spPr/>
      <dgm:t>
        <a:bodyPr/>
        <a:lstStyle/>
        <a:p>
          <a:endParaRPr lang="en-US"/>
        </a:p>
      </dgm:t>
    </dgm:pt>
    <dgm:pt modelId="{5AE4A349-3D39-462E-8E75-F7444C5EE8B3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Eligible for Docetaxel</a:t>
          </a:r>
        </a:p>
      </dgm:t>
    </dgm:pt>
    <dgm:pt modelId="{9273D84B-0EAB-47A4-9A3D-360B7749C032}" type="parTrans" cxnId="{36587CD3-6413-4593-997F-859F09933C7A}">
      <dgm:prSet/>
      <dgm:spPr/>
      <dgm:t>
        <a:bodyPr/>
        <a:lstStyle/>
        <a:p>
          <a:endParaRPr lang="en-US"/>
        </a:p>
      </dgm:t>
    </dgm:pt>
    <dgm:pt modelId="{B9CA7F5F-229D-47CA-B7C3-2BA5FA17D9F8}" type="sibTrans" cxnId="{36587CD3-6413-4593-997F-859F09933C7A}">
      <dgm:prSet/>
      <dgm:spPr/>
      <dgm:t>
        <a:bodyPr/>
        <a:lstStyle/>
        <a:p>
          <a:endParaRPr lang="en-US"/>
        </a:p>
      </dgm:t>
    </dgm:pt>
    <dgm:pt modelId="{7A3B0171-7386-40A7-842B-2869613373CD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    AND?</a:t>
          </a:r>
          <a:endParaRPr lang="en-US" dirty="0"/>
        </a:p>
        <a:p>
          <a:r>
            <a:rPr lang="en-US" dirty="0"/>
            <a:t>Docetaxel x 6 doses</a:t>
          </a:r>
        </a:p>
      </dgm:t>
    </dgm:pt>
    <dgm:pt modelId="{8FFE7CDB-5E9D-4620-A2CA-C65D30062B79}" type="parTrans" cxnId="{AFCB43E6-9A92-4DB8-B19F-D07323AEC13F}">
      <dgm:prSet/>
      <dgm:spPr/>
      <dgm:t>
        <a:bodyPr/>
        <a:lstStyle/>
        <a:p>
          <a:endParaRPr lang="en-US"/>
        </a:p>
      </dgm:t>
    </dgm:pt>
    <dgm:pt modelId="{806D27AA-2C2A-4C56-80BE-D77C120903A5}" type="sibTrans" cxnId="{AFCB43E6-9A92-4DB8-B19F-D07323AEC13F}">
      <dgm:prSet/>
      <dgm:spPr/>
      <dgm:t>
        <a:bodyPr/>
        <a:lstStyle/>
        <a:p>
          <a:endParaRPr lang="en-US"/>
        </a:p>
      </dgm:t>
    </dgm:pt>
    <dgm:pt modelId="{80C467BC-5370-442B-9DE5-6B88093C4060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No prior primary </a:t>
          </a:r>
          <a:r>
            <a:rPr lang="en-US" dirty="0" err="1">
              <a:solidFill>
                <a:schemeClr val="accent2"/>
              </a:solidFill>
            </a:rPr>
            <a:t>tx</a:t>
          </a:r>
          <a:r>
            <a:rPr lang="en-US" dirty="0">
              <a:solidFill>
                <a:schemeClr val="accent2"/>
              </a:solidFill>
            </a:rPr>
            <a:t>?</a:t>
          </a:r>
        </a:p>
      </dgm:t>
    </dgm:pt>
    <dgm:pt modelId="{8204D3F1-7295-42CE-B57D-0854A6278D6A}" type="parTrans" cxnId="{8B8F986F-DF68-4E76-8CA6-93C7B2C8775A}">
      <dgm:prSet/>
      <dgm:spPr/>
      <dgm:t>
        <a:bodyPr/>
        <a:lstStyle/>
        <a:p>
          <a:endParaRPr lang="en-US"/>
        </a:p>
      </dgm:t>
    </dgm:pt>
    <dgm:pt modelId="{995924BC-BD6B-46C7-B072-CB105D7083AB}" type="sibTrans" cxnId="{8B8F986F-DF68-4E76-8CA6-93C7B2C8775A}">
      <dgm:prSet/>
      <dgm:spPr/>
      <dgm:t>
        <a:bodyPr/>
        <a:lstStyle/>
        <a:p>
          <a:endParaRPr lang="en-US"/>
        </a:p>
      </dgm:t>
    </dgm:pt>
    <dgm:pt modelId="{5C046E3E-2B85-4B55-B73C-73127B46F461}">
      <dgm:prSet phldrT="[Text]"/>
      <dgm:spPr/>
      <dgm:t>
        <a:bodyPr/>
        <a:lstStyle/>
        <a:p>
          <a:r>
            <a:rPr lang="en-US" dirty="0"/>
            <a:t>   </a:t>
          </a:r>
          <a:r>
            <a:rPr lang="en-US" dirty="0">
              <a:solidFill>
                <a:schemeClr val="accent2"/>
              </a:solidFill>
            </a:rPr>
            <a:t>AND??</a:t>
          </a:r>
          <a:endParaRPr lang="en-US" dirty="0"/>
        </a:p>
        <a:p>
          <a:r>
            <a:rPr lang="en-US" dirty="0"/>
            <a:t>Consider radiation to prostate primary</a:t>
          </a:r>
        </a:p>
        <a:p>
          <a:endParaRPr lang="en-US" dirty="0"/>
        </a:p>
        <a:p>
          <a:r>
            <a:rPr lang="en-US" dirty="0">
              <a:solidFill>
                <a:schemeClr val="bg2"/>
              </a:solidFill>
            </a:rPr>
            <a:t>Metastasis directed therapy for </a:t>
          </a:r>
          <a:r>
            <a:rPr lang="en-US" dirty="0" err="1">
              <a:solidFill>
                <a:schemeClr val="bg2"/>
              </a:solidFill>
            </a:rPr>
            <a:t>oligomet</a:t>
          </a:r>
          <a:r>
            <a:rPr lang="en-US" dirty="0">
              <a:solidFill>
                <a:schemeClr val="bg2"/>
              </a:solidFill>
            </a:rPr>
            <a:t>?</a:t>
          </a:r>
        </a:p>
      </dgm:t>
    </dgm:pt>
    <dgm:pt modelId="{3B7244C8-B485-4DEF-9EBF-FDDFF7F38B20}" type="parTrans" cxnId="{66E10A7E-8800-456D-B20C-7DAED97EB415}">
      <dgm:prSet/>
      <dgm:spPr/>
      <dgm:t>
        <a:bodyPr/>
        <a:lstStyle/>
        <a:p>
          <a:endParaRPr lang="en-US"/>
        </a:p>
      </dgm:t>
    </dgm:pt>
    <dgm:pt modelId="{7A0B2134-5C1F-4D9C-9FBA-F0C55EF592D7}" type="sibTrans" cxnId="{66E10A7E-8800-456D-B20C-7DAED97EB415}">
      <dgm:prSet/>
      <dgm:spPr/>
      <dgm:t>
        <a:bodyPr/>
        <a:lstStyle/>
        <a:p>
          <a:endParaRPr lang="en-US"/>
        </a:p>
      </dgm:t>
    </dgm:pt>
    <dgm:pt modelId="{34AB9FAC-1871-4BDA-86A6-E62DB7FCA979}" type="pres">
      <dgm:prSet presAssocID="{12A4C2CE-AFDF-4134-838B-2B6CAF25CA4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7582F26-ACE2-4677-B483-675E41F4B088}" type="pres">
      <dgm:prSet presAssocID="{C46FB270-CDFC-4843-A6B8-16C63FA007A9}" presName="parentText1" presStyleLbl="node1" presStyleIdx="0" presStyleCnt="3" custScaleX="101242" custLinFactNeighborX="-5551" custLinFactNeighborY="1165">
        <dgm:presLayoutVars>
          <dgm:chMax/>
          <dgm:chPref val="3"/>
          <dgm:bulletEnabled val="1"/>
        </dgm:presLayoutVars>
      </dgm:prSet>
      <dgm:spPr/>
    </dgm:pt>
    <dgm:pt modelId="{A746C623-F84F-44D2-A043-A2C20DFAAFF4}" type="pres">
      <dgm:prSet presAssocID="{C46FB270-CDFC-4843-A6B8-16C63FA007A9}" presName="childText1" presStyleLbl="solidAlignAcc1" presStyleIdx="0" presStyleCnt="3" custScaleX="111534" custLinFactNeighborX="-37498" custLinFactNeighborY="-1782">
        <dgm:presLayoutVars>
          <dgm:chMax val="0"/>
          <dgm:chPref val="0"/>
          <dgm:bulletEnabled val="1"/>
        </dgm:presLayoutVars>
      </dgm:prSet>
      <dgm:spPr/>
    </dgm:pt>
    <dgm:pt modelId="{9563D134-D9A8-4061-9B88-942264FED535}" type="pres">
      <dgm:prSet presAssocID="{5AE4A349-3D39-462E-8E75-F7444C5EE8B3}" presName="parentText2" presStyleLbl="node1" presStyleIdx="1" presStyleCnt="3" custScaleX="68145" custLinFactNeighborX="-17375" custLinFactNeighborY="8691">
        <dgm:presLayoutVars>
          <dgm:chMax/>
          <dgm:chPref val="3"/>
          <dgm:bulletEnabled val="1"/>
        </dgm:presLayoutVars>
      </dgm:prSet>
      <dgm:spPr/>
    </dgm:pt>
    <dgm:pt modelId="{2876DF7C-BB02-42B5-803C-BBB7893414E0}" type="pres">
      <dgm:prSet presAssocID="{5AE4A349-3D39-462E-8E75-F7444C5EE8B3}" presName="childText2" presStyleLbl="solidAlignAcc1" presStyleIdx="1" presStyleCnt="3" custLinFactNeighborX="1907" custLinFactNeighborY="1047">
        <dgm:presLayoutVars>
          <dgm:chMax val="0"/>
          <dgm:chPref val="0"/>
          <dgm:bulletEnabled val="1"/>
        </dgm:presLayoutVars>
      </dgm:prSet>
      <dgm:spPr/>
    </dgm:pt>
    <dgm:pt modelId="{081A6BF0-6378-45BB-9486-8F9C3B994335}" type="pres">
      <dgm:prSet presAssocID="{80C467BC-5370-442B-9DE5-6B88093C406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D096F6FF-264F-4BA7-81BF-8964C3742E6D}" type="pres">
      <dgm:prSet presAssocID="{80C467BC-5370-442B-9DE5-6B88093C406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0AE8A0A-3487-4F89-8E1B-E2291D26772A}" type="presOf" srcId="{12A4C2CE-AFDF-4134-838B-2B6CAF25CA4A}" destId="{34AB9FAC-1871-4BDA-86A6-E62DB7FCA979}" srcOrd="0" destOrd="0" presId="urn:microsoft.com/office/officeart/2009/3/layout/IncreasingArrowsProcess"/>
    <dgm:cxn modelId="{981FEB21-AD0A-4552-93FE-28584C5B020E}" srcId="{12A4C2CE-AFDF-4134-838B-2B6CAF25CA4A}" destId="{C46FB270-CDFC-4843-A6B8-16C63FA007A9}" srcOrd="0" destOrd="0" parTransId="{DEC21B0B-9929-4953-8CAA-7056046881E4}" sibTransId="{39859B95-5F19-400D-9A81-0F3F44C5C46F}"/>
    <dgm:cxn modelId="{C10F844D-4EA5-4D56-B717-E4AA597A78FE}" type="presOf" srcId="{5AE4A349-3D39-462E-8E75-F7444C5EE8B3}" destId="{9563D134-D9A8-4061-9B88-942264FED535}" srcOrd="0" destOrd="0" presId="urn:microsoft.com/office/officeart/2009/3/layout/IncreasingArrowsProcess"/>
    <dgm:cxn modelId="{8B8F986F-DF68-4E76-8CA6-93C7B2C8775A}" srcId="{12A4C2CE-AFDF-4134-838B-2B6CAF25CA4A}" destId="{80C467BC-5370-442B-9DE5-6B88093C4060}" srcOrd="2" destOrd="0" parTransId="{8204D3F1-7295-42CE-B57D-0854A6278D6A}" sibTransId="{995924BC-BD6B-46C7-B072-CB105D7083AB}"/>
    <dgm:cxn modelId="{66E10A7E-8800-456D-B20C-7DAED97EB415}" srcId="{80C467BC-5370-442B-9DE5-6B88093C4060}" destId="{5C046E3E-2B85-4B55-B73C-73127B46F461}" srcOrd="0" destOrd="0" parTransId="{3B7244C8-B485-4DEF-9EBF-FDDFF7F38B20}" sibTransId="{7A0B2134-5C1F-4D9C-9FBA-F0C55EF592D7}"/>
    <dgm:cxn modelId="{2AB33985-A12B-4CDE-8711-AB55D2FAB892}" type="presOf" srcId="{C46FB270-CDFC-4843-A6B8-16C63FA007A9}" destId="{D7582F26-ACE2-4677-B483-675E41F4B088}" srcOrd="0" destOrd="0" presId="urn:microsoft.com/office/officeart/2009/3/layout/IncreasingArrowsProcess"/>
    <dgm:cxn modelId="{85266B85-017C-4C26-AE01-F6E8DD866C54}" type="presOf" srcId="{5C046E3E-2B85-4B55-B73C-73127B46F461}" destId="{D096F6FF-264F-4BA7-81BF-8964C3742E6D}" srcOrd="0" destOrd="0" presId="urn:microsoft.com/office/officeart/2009/3/layout/IncreasingArrowsProcess"/>
    <dgm:cxn modelId="{8A0452BD-892E-4970-BF0A-912A48080958}" srcId="{C46FB270-CDFC-4843-A6B8-16C63FA007A9}" destId="{19B38B9B-A14E-47B5-8834-9F2597E19494}" srcOrd="0" destOrd="0" parTransId="{CA373F3A-4F99-477A-AF05-2D30613E58B2}" sibTransId="{76DB9D15-F06C-46D9-BEDB-3D7049DDEF8F}"/>
    <dgm:cxn modelId="{09F397C2-6D3A-4660-9096-09D73849B872}" type="presOf" srcId="{19B38B9B-A14E-47B5-8834-9F2597E19494}" destId="{A746C623-F84F-44D2-A043-A2C20DFAAFF4}" srcOrd="0" destOrd="0" presId="urn:microsoft.com/office/officeart/2009/3/layout/IncreasingArrowsProcess"/>
    <dgm:cxn modelId="{2FC7BBCF-2B50-4242-8CE3-CAA1E1BFF135}" type="presOf" srcId="{7A3B0171-7386-40A7-842B-2869613373CD}" destId="{2876DF7C-BB02-42B5-803C-BBB7893414E0}" srcOrd="0" destOrd="0" presId="urn:microsoft.com/office/officeart/2009/3/layout/IncreasingArrowsProcess"/>
    <dgm:cxn modelId="{36587CD3-6413-4593-997F-859F09933C7A}" srcId="{12A4C2CE-AFDF-4134-838B-2B6CAF25CA4A}" destId="{5AE4A349-3D39-462E-8E75-F7444C5EE8B3}" srcOrd="1" destOrd="0" parTransId="{9273D84B-0EAB-47A4-9A3D-360B7749C032}" sibTransId="{B9CA7F5F-229D-47CA-B7C3-2BA5FA17D9F8}"/>
    <dgm:cxn modelId="{AFCB43E6-9A92-4DB8-B19F-D07323AEC13F}" srcId="{5AE4A349-3D39-462E-8E75-F7444C5EE8B3}" destId="{7A3B0171-7386-40A7-842B-2869613373CD}" srcOrd="0" destOrd="0" parTransId="{8FFE7CDB-5E9D-4620-A2CA-C65D30062B79}" sibTransId="{806D27AA-2C2A-4C56-80BE-D77C120903A5}"/>
    <dgm:cxn modelId="{AC4665EB-AC96-4002-9546-AD51A9604717}" type="presOf" srcId="{80C467BC-5370-442B-9DE5-6B88093C4060}" destId="{081A6BF0-6378-45BB-9486-8F9C3B994335}" srcOrd="0" destOrd="0" presId="urn:microsoft.com/office/officeart/2009/3/layout/IncreasingArrowsProcess"/>
    <dgm:cxn modelId="{90CA935C-1CA0-44A7-804B-1F7B2A18E2E8}" type="presParOf" srcId="{34AB9FAC-1871-4BDA-86A6-E62DB7FCA979}" destId="{D7582F26-ACE2-4677-B483-675E41F4B088}" srcOrd="0" destOrd="0" presId="urn:microsoft.com/office/officeart/2009/3/layout/IncreasingArrowsProcess"/>
    <dgm:cxn modelId="{D50AEA7A-CC50-420F-984E-1DEA4A27EA5C}" type="presParOf" srcId="{34AB9FAC-1871-4BDA-86A6-E62DB7FCA979}" destId="{A746C623-F84F-44D2-A043-A2C20DFAAFF4}" srcOrd="1" destOrd="0" presId="urn:microsoft.com/office/officeart/2009/3/layout/IncreasingArrowsProcess"/>
    <dgm:cxn modelId="{56DB11CC-A2C8-457D-B764-B539D194A8C3}" type="presParOf" srcId="{34AB9FAC-1871-4BDA-86A6-E62DB7FCA979}" destId="{9563D134-D9A8-4061-9B88-942264FED535}" srcOrd="2" destOrd="0" presId="urn:microsoft.com/office/officeart/2009/3/layout/IncreasingArrowsProcess"/>
    <dgm:cxn modelId="{4F92FC2F-7E7B-4DC2-AD97-3DFAB7F88538}" type="presParOf" srcId="{34AB9FAC-1871-4BDA-86A6-E62DB7FCA979}" destId="{2876DF7C-BB02-42B5-803C-BBB7893414E0}" srcOrd="3" destOrd="0" presId="urn:microsoft.com/office/officeart/2009/3/layout/IncreasingArrowsProcess"/>
    <dgm:cxn modelId="{CE4698E5-704B-4D3C-9DBF-5BFCAEFF76EC}" type="presParOf" srcId="{34AB9FAC-1871-4BDA-86A6-E62DB7FCA979}" destId="{081A6BF0-6378-45BB-9486-8F9C3B994335}" srcOrd="4" destOrd="0" presId="urn:microsoft.com/office/officeart/2009/3/layout/IncreasingArrowsProcess"/>
    <dgm:cxn modelId="{AA080E5A-CDB1-4E1B-B49F-E8DEFA00B1D6}" type="presParOf" srcId="{34AB9FAC-1871-4BDA-86A6-E62DB7FCA979}" destId="{D096F6FF-264F-4BA7-81BF-8964C3742E6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82F26-ACE2-4677-B483-675E41F4B088}">
      <dsp:nvSpPr>
        <dsp:cNvPr id="0" name=""/>
        <dsp:cNvSpPr/>
      </dsp:nvSpPr>
      <dsp:spPr>
        <a:xfrm>
          <a:off x="47643" y="20807"/>
          <a:ext cx="7466559" cy="10740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05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</a:rPr>
            <a:t>Up front intensification with ARTA</a:t>
          </a:r>
        </a:p>
      </dsp:txBody>
      <dsp:txXfrm>
        <a:off x="47643" y="289326"/>
        <a:ext cx="7198040" cy="537037"/>
      </dsp:txXfrm>
    </dsp:sp>
    <dsp:sp modelId="{A746C623-F84F-44D2-A043-A2C20DFAAFF4}">
      <dsp:nvSpPr>
        <dsp:cNvPr id="0" name=""/>
        <dsp:cNvSpPr/>
      </dsp:nvSpPr>
      <dsp:spPr>
        <a:xfrm>
          <a:off x="0" y="799691"/>
          <a:ext cx="2533481" cy="2069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ADT (LHRH)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    </a:t>
          </a:r>
          <a:r>
            <a:rPr lang="en-US" sz="1700" b="1" kern="1200" dirty="0">
              <a:solidFill>
                <a:schemeClr val="accent2"/>
              </a:solidFill>
            </a:rPr>
            <a:t>AND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Abiraterone </a:t>
          </a:r>
          <a:r>
            <a:rPr lang="en-US" sz="1700" kern="1200" dirty="0">
              <a:solidFill>
                <a:schemeClr val="accent2"/>
              </a:solidFill>
            </a:rPr>
            <a:t>or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Apalutamide </a:t>
          </a:r>
          <a:r>
            <a:rPr lang="en-US" sz="1700" kern="1200" dirty="0">
              <a:solidFill>
                <a:schemeClr val="accent2"/>
              </a:solidFill>
            </a:rPr>
            <a:t>or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Darolutamide</a:t>
          </a:r>
          <a:r>
            <a:rPr lang="en-US" sz="1700" kern="1200" dirty="0"/>
            <a:t> </a:t>
          </a:r>
          <a:r>
            <a:rPr lang="en-US" sz="1700" kern="1200" dirty="0">
              <a:solidFill>
                <a:schemeClr val="accent2"/>
              </a:solidFill>
            </a:rPr>
            <a:t>or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Enzalutamide </a:t>
          </a:r>
        </a:p>
      </dsp:txBody>
      <dsp:txXfrm>
        <a:off x="0" y="799691"/>
        <a:ext cx="2533481" cy="2069064"/>
      </dsp:txXfrm>
    </dsp:sp>
    <dsp:sp modelId="{9563D134-D9A8-4061-9B88-942264FED535}">
      <dsp:nvSpPr>
        <dsp:cNvPr id="0" name=""/>
        <dsp:cNvSpPr/>
      </dsp:nvSpPr>
      <dsp:spPr>
        <a:xfrm>
          <a:off x="2700441" y="459667"/>
          <a:ext cx="3477762" cy="10740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05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</a:rPr>
            <a:t>Eligible for Docetaxel</a:t>
          </a:r>
        </a:p>
      </dsp:txBody>
      <dsp:txXfrm>
        <a:off x="2700441" y="728186"/>
        <a:ext cx="3209243" cy="537037"/>
      </dsp:txXfrm>
    </dsp:sp>
    <dsp:sp modelId="{2876DF7C-BB02-42B5-803C-BBB7893414E0}">
      <dsp:nvSpPr>
        <dsp:cNvPr id="0" name=""/>
        <dsp:cNvSpPr/>
      </dsp:nvSpPr>
      <dsp:spPr>
        <a:xfrm>
          <a:off x="2817631" y="1216250"/>
          <a:ext cx="2271488" cy="2069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/>
              </a:solidFill>
            </a:rPr>
            <a:t>    AND?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Docetaxel x 6 doses</a:t>
          </a:r>
        </a:p>
      </dsp:txBody>
      <dsp:txXfrm>
        <a:off x="2817631" y="1216250"/>
        <a:ext cx="2271488" cy="2069064"/>
      </dsp:txXfrm>
    </dsp:sp>
    <dsp:sp modelId="{081A6BF0-6378-45BB-9486-8F9C3B994335}">
      <dsp:nvSpPr>
        <dsp:cNvPr id="0" name=""/>
        <dsp:cNvSpPr/>
      </dsp:nvSpPr>
      <dsp:spPr>
        <a:xfrm>
          <a:off x="5045802" y="724345"/>
          <a:ext cx="2831985" cy="10740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05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2"/>
              </a:solidFill>
            </a:rPr>
            <a:t>No prior primary </a:t>
          </a:r>
          <a:r>
            <a:rPr lang="en-US" sz="2000" kern="1200" dirty="0" err="1">
              <a:solidFill>
                <a:schemeClr val="accent2"/>
              </a:solidFill>
            </a:rPr>
            <a:t>tx</a:t>
          </a:r>
          <a:r>
            <a:rPr lang="en-US" sz="2000" kern="1200" dirty="0">
              <a:solidFill>
                <a:schemeClr val="accent2"/>
              </a:solidFill>
            </a:rPr>
            <a:t>?</a:t>
          </a:r>
        </a:p>
      </dsp:txBody>
      <dsp:txXfrm>
        <a:off x="5045802" y="992864"/>
        <a:ext cx="2563466" cy="537037"/>
      </dsp:txXfrm>
    </dsp:sp>
    <dsp:sp modelId="{D096F6FF-264F-4BA7-81BF-8964C3742E6D}">
      <dsp:nvSpPr>
        <dsp:cNvPr id="0" name=""/>
        <dsp:cNvSpPr/>
      </dsp:nvSpPr>
      <dsp:spPr>
        <a:xfrm>
          <a:off x="5045802" y="1552612"/>
          <a:ext cx="2271488" cy="2038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  </a:t>
          </a:r>
          <a:r>
            <a:rPr lang="en-US" sz="1700" kern="1200" dirty="0">
              <a:solidFill>
                <a:schemeClr val="accent2"/>
              </a:solidFill>
            </a:rPr>
            <a:t>AND??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Consider radiation to prostate primary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2"/>
              </a:solidFill>
            </a:rPr>
            <a:t>Metastasis directed therapy for </a:t>
          </a:r>
          <a:r>
            <a:rPr lang="en-US" sz="1700" kern="1200" dirty="0" err="1">
              <a:solidFill>
                <a:schemeClr val="bg2"/>
              </a:solidFill>
            </a:rPr>
            <a:t>oligomet</a:t>
          </a:r>
          <a:r>
            <a:rPr lang="en-US" sz="1700" kern="1200" dirty="0">
              <a:solidFill>
                <a:schemeClr val="bg2"/>
              </a:solidFill>
            </a:rPr>
            <a:t>?</a:t>
          </a:r>
        </a:p>
      </dsp:txBody>
      <dsp:txXfrm>
        <a:off x="5045802" y="1552612"/>
        <a:ext cx="2271488" cy="203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5FE2A8-5D60-D346-BCD8-D118C18DF7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81BD0-9CF1-7949-A462-F3AE4AF70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0EE0469-E47C-B44A-A817-8A9DFC7A51AF}" type="datetimeFigureOut">
              <a:rPr lang="en-US"/>
              <a:pPr>
                <a:defRPr/>
              </a:pPr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3F426-CEF3-514F-A33F-BAECE62636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45CB9-36DD-094A-9C37-A5F4EDA52B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EDEBEB-4FE1-3548-A9EA-3FE9B2225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179CB-83A9-614A-82CD-430AC5765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9D83D-1088-D64F-B986-3B22A8E5B0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16B71C7-FBC7-2E4C-B1C7-E8A9E84A6110}" type="datetimeFigureOut">
              <a:rPr lang="en-US"/>
              <a:pPr>
                <a:defRPr/>
              </a:pPr>
              <a:t>2/27/23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DA4446-8D7D-634D-846E-FCB04A735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1F6A43-062B-D640-A24C-EFD49C144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3EB0D-E270-1347-9353-F90FAD19BE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B8AFC-DFA4-2E4D-A7B8-B354BDDB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30120E-0E04-DE41-BE9F-2CEA3F0E0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B53DDB9-A468-8C4B-9CA1-242383518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7234EF3-EC2C-864F-9252-3033FA07D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A2800-4CB3-0E44-A16A-55E6B75FD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9317F-3063-6A49-ACB1-E300591CD5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C8A194-EE84-8841-84EA-08F3759C7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0A32D3A-E459-4945-A3B3-C1059D486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8DCDD-7039-4A44-9661-699A67A81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64A2D-1A86-B64C-B7E8-1436506B2E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3">
            <a:extLst>
              <a:ext uri="{FF2B5EF4-FFF2-40B4-BE49-F238E27FC236}">
                <a16:creationId xmlns:a16="http://schemas.microsoft.com/office/drawing/2014/main" id="{C0916A76-70C1-664D-AA53-B58B62C3E7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41450"/>
            <a:ext cx="12192000" cy="5416550"/>
          </a:xfrm>
          <a:prstGeom prst="rect">
            <a:avLst/>
          </a:prstGeom>
          <a:solidFill>
            <a:srgbClr val="296DC0"/>
          </a:solidFill>
          <a:ln>
            <a:noFill/>
          </a:ln>
        </p:spPr>
        <p:txBody>
          <a:bodyPr wrap="none" lIns="91437" rIns="91437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8076" y="4332631"/>
            <a:ext cx="103632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8076" y="3062684"/>
            <a:ext cx="10363200" cy="11707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01B0E2B-6EDF-1A4C-BE4E-CE00C5CC7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0525"/>
            <a:ext cx="35147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A3689DD-1DF9-CA4F-BD97-0EFC58E4F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" y="484188"/>
            <a:ext cx="29061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489132"/>
            <a:ext cx="10972800" cy="2223261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797537"/>
            <a:ext cx="10972800" cy="94867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0080" y="5142189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2258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3A100F-0484-DE4A-94A7-AB87A18581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694FEE-9984-9C4D-9020-A9AC80CE9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1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67512" y="2257671"/>
            <a:ext cx="10972800" cy="197099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AE476-8F45-304B-8B84-E1956A9726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39FF-9111-8D45-BC05-1F0B91FB7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38DE718-4CB1-3D44-ADD7-B7580D10AE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236B-2A88-964D-931E-734E4AE05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FC2EBD-237E-2B43-A2F6-5EA8773256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CC5C33-F3CE-C743-BEE4-50A5622B0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89EEF-7FC6-144B-AE35-AF88DA106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0767" y="5876926"/>
            <a:ext cx="10981267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57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318" y="1600200"/>
            <a:ext cx="5564716" cy="45541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234" y="1600200"/>
            <a:ext cx="5564717" cy="45541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63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D54B23-BA61-E04D-BD0E-4FB90BC5C8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2317" y="425451"/>
            <a:ext cx="11379200" cy="5937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Click to edit Master title style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79" y="4800600"/>
            <a:ext cx="9338539" cy="566738"/>
          </a:xfrm>
        </p:spPr>
        <p:txBody>
          <a:bodyPr anchor="b"/>
          <a:lstStyle>
            <a:lvl1pPr algn="l">
              <a:defRPr sz="1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6183" y="1448285"/>
            <a:ext cx="9318735" cy="327929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77" y="5367338"/>
            <a:ext cx="934844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54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0BD22E-28A9-3E4D-BF87-82DBE3703F6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2317" y="425451"/>
            <a:ext cx="11379200" cy="5937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Click to edit Master title style</a:t>
            </a:r>
            <a:endParaRPr lang="en-US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448285"/>
            <a:ext cx="12192000" cy="480533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582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61" y="699186"/>
            <a:ext cx="11007441" cy="6574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5873F-07DA-0641-93AD-18FEA3446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  <a:r>
              <a:rPr lang="en-US" sz="1050"/>
              <a:t> Insert Name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5963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737DCA-A817-0D4C-A46F-D673E96D73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44118" y="6402388"/>
            <a:ext cx="600498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D79D41"/>
                </a:solidFill>
                <a:latin typeface="Arial Narrow" panose="020B0604020202020204" pitchFamily="34" charset="0"/>
              </a:rPr>
              <a:t>Content of this presentation is copyright and responsibility of the author. Permission is required for re-use.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713E2-35C6-3140-B99D-ABEE97A19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226176"/>
            <a:ext cx="165946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14"/>
          <p:cNvSpPr txBox="1">
            <a:spLocks noGrp="1"/>
          </p:cNvSpPr>
          <p:nvPr>
            <p:ph type="subTitle" idx="2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0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8;p14"/>
          <p:cNvSpPr txBox="1">
            <a:spLocks noGrp="1"/>
          </p:cNvSpPr>
          <p:nvPr>
            <p:ph type="ctrTitle"/>
          </p:nvPr>
        </p:nvSpPr>
        <p:spPr>
          <a:xfrm>
            <a:off x="480001" y="646992"/>
            <a:ext cx="11213020" cy="576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t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2867A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7;p14"/>
          <p:cNvSpPr txBox="1">
            <a:spLocks noGrp="1"/>
          </p:cNvSpPr>
          <p:nvPr>
            <p:ph type="body" idx="1"/>
          </p:nvPr>
        </p:nvSpPr>
        <p:spPr>
          <a:xfrm>
            <a:off x="489667" y="2152433"/>
            <a:ext cx="112132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7;p14"/>
          <p:cNvSpPr txBox="1">
            <a:spLocks noGrp="1"/>
          </p:cNvSpPr>
          <p:nvPr>
            <p:ph type="body" idx="12"/>
          </p:nvPr>
        </p:nvSpPr>
        <p:spPr>
          <a:xfrm>
            <a:off x="2360388" y="6371979"/>
            <a:ext cx="3201037" cy="17697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cap="none">
                <a:solidFill>
                  <a:srgbClr val="D79D4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22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5088B5-6A10-004D-8BDF-CFBB0495AD9E}"/>
              </a:ext>
            </a:extLst>
          </p:cNvPr>
          <p:cNvCxnSpPr/>
          <p:nvPr userDrawn="1"/>
        </p:nvCxnSpPr>
        <p:spPr>
          <a:xfrm>
            <a:off x="611717" y="996950"/>
            <a:ext cx="10970683" cy="0"/>
          </a:xfrm>
          <a:prstGeom prst="line">
            <a:avLst/>
          </a:prstGeom>
          <a:ln w="508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62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1717" y="1289050"/>
            <a:ext cx="10970683" cy="401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7D0B6F4-3101-1A4E-8E6C-4F6F1018D22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2484-E198-EA46-898A-CBDE50B0A192}" type="datetime1">
              <a:rPr lang="en-US"/>
              <a:pPr>
                <a:defRPr/>
              </a:pPr>
              <a:t>2/27/23</a:t>
            </a:fld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BC5BC6C-DA1F-B447-9559-30CFB770B6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F19E-63B7-AB48-AF15-418C90DA8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2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2A6359-9754-944C-BD39-87B1C589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ECAA-CF05-464F-990B-486299F02394}" type="datetime1">
              <a:rPr lang="en-US"/>
              <a:pPr>
                <a:defRPr/>
              </a:pPr>
              <a:t>2/27/23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AFF9B2A-4171-A647-982B-0B24B1CC9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572A-7E98-3049-B28C-7E04EBDAC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6121F139-1789-C74A-AD5E-CFA6090BA5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90600"/>
            <a:ext cx="12192000" cy="255588"/>
          </a:xfrm>
          <a:prstGeom prst="rect">
            <a:avLst/>
          </a:prstGeom>
          <a:solidFill>
            <a:srgbClr val="296DC0"/>
          </a:solidFill>
          <a:ln>
            <a:noFill/>
          </a:ln>
        </p:spPr>
        <p:txBody>
          <a:bodyPr wrap="none" lIns="91437" rIns="91437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612F0C77-D67F-1941-B955-B0ECBDECC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2317" y="425451"/>
            <a:ext cx="11379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76964A70-864C-8946-9E24-97FD94A27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2318" y="1600200"/>
            <a:ext cx="1133263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C0003-7E3C-6546-8954-1FCFD9C6D0D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335713"/>
            <a:ext cx="2066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5" r:id="rId2"/>
    <p:sldLayoutId id="2147484896" r:id="rId3"/>
    <p:sldLayoutId id="2147484899" r:id="rId4"/>
    <p:sldLayoutId id="2147484900" r:id="rId5"/>
    <p:sldLayoutId id="2147484901" r:id="rId6"/>
    <p:sldLayoutId id="214748490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9C7A1-CDD9-B746-9F3A-7E1698F2B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379E16-1D38-134F-89B0-7C7DFDD296B0}" type="datetime1">
              <a:rPr lang="en-US"/>
              <a:pPr>
                <a:defRPr/>
              </a:pPr>
              <a:t>2/27/23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5829-1ABA-5744-9B17-D80EE8810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D410B9-C7FA-F54F-8173-D8E8941DC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897" r:id="rId2"/>
  </p:sldLayoutIdLst>
  <p:hf hdr="0" ftr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1E50EC8-C707-0D4F-8A88-6DF5C554D8F2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39233" y="365125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4E7A36D-EFA9-034B-82AB-1FC10A1E1BFB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39233" y="1825626"/>
            <a:ext cx="10972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81D7-9A0B-A347-8CAA-A29FE4DA38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2867" y="217489"/>
            <a:ext cx="87418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668DD1B-DFCB-5844-99B9-C2DFDB492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14">
            <a:extLst>
              <a:ext uri="{FF2B5EF4-FFF2-40B4-BE49-F238E27FC236}">
                <a16:creationId xmlns:a16="http://schemas.microsoft.com/office/drawing/2014/main" id="{1975D13C-5086-D147-8AC4-7EE334DA8C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8875"/>
            <a:ext cx="1219835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F64FF7-EF53-D645-8A42-F7525D1DC405}"/>
              </a:ext>
            </a:extLst>
          </p:cNvPr>
          <p:cNvSpPr txBox="1"/>
          <p:nvPr userDrawn="1"/>
        </p:nvSpPr>
        <p:spPr>
          <a:xfrm>
            <a:off x="3276600" y="6446838"/>
            <a:ext cx="696384" cy="69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50" b="1" dirty="0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3414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defTabSz="685800" rtl="0" eaLnBrk="0" fontAlgn="base" hangingPunct="0">
        <a:spcBef>
          <a:spcPts val="75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lang="en-US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spcBef>
          <a:spcPts val="375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lang="en-US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spcBef>
          <a:spcPts val="375"/>
        </a:spcBef>
        <a:spcAft>
          <a:spcPct val="0"/>
        </a:spcAft>
        <a:buClr>
          <a:schemeClr val="bg1"/>
        </a:buClr>
        <a:buFont typeface="Courier New" panose="02070309020205020404" pitchFamily="49" charset="0"/>
        <a:buChar char="o"/>
        <a:defRPr lang="en-US" sz="13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lang="en-US" sz="13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spcBef>
          <a:spcPts val="375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lang="en-US" sz="13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7AD597BE-D05B-4749-9892-7181674F5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9740" y="2341564"/>
            <a:ext cx="8732520" cy="1881187"/>
          </a:xfrm>
        </p:spPr>
        <p:txBody>
          <a:bodyPr/>
          <a:lstStyle/>
          <a:p>
            <a:r>
              <a:rPr lang="en-US" altLang="en-US" cap="none" dirty="0"/>
              <a:t>Year in Review: Optimizing use of Hormonal Therapy In Prostate Cancer</a:t>
            </a:r>
            <a:br>
              <a:rPr lang="en-US" altLang="en-US" cap="none" dirty="0"/>
            </a:br>
            <a:r>
              <a:rPr lang="en-US" altLang="en-US" cap="none" dirty="0"/>
              <a:t> </a:t>
            </a:r>
            <a:br>
              <a:rPr lang="en-US" altLang="en-US" cap="none" dirty="0"/>
            </a:br>
            <a:br>
              <a:rPr lang="en-US" altLang="en-US" cap="none" dirty="0"/>
            </a:br>
            <a:r>
              <a:rPr lang="en-US" altLang="en-US" sz="2400" cap="none" dirty="0"/>
              <a:t>Tanya </a:t>
            </a:r>
            <a:r>
              <a:rPr lang="en-US" altLang="en-US" sz="2400" cap="none" dirty="0" err="1"/>
              <a:t>Dorff</a:t>
            </a:r>
            <a:r>
              <a:rPr lang="en-US" altLang="en-US" sz="2400" cap="none" dirty="0"/>
              <a:t>, MD</a:t>
            </a:r>
            <a:br>
              <a:rPr lang="en-US" altLang="en-US" sz="2400" cap="none" dirty="0"/>
            </a:br>
            <a:r>
              <a:rPr lang="en-US" altLang="en-US" sz="2400" cap="none" dirty="0"/>
              <a:t>Associate Professor of Medicine</a:t>
            </a:r>
            <a:br>
              <a:rPr lang="en-US" altLang="en-US" sz="2400" cap="none" dirty="0"/>
            </a:br>
            <a:r>
              <a:rPr lang="en-US" altLang="en-US" sz="2400" cap="none" dirty="0"/>
              <a:t>Section Chief, Genitourinary Cancer Program</a:t>
            </a:r>
            <a:br>
              <a:rPr lang="en-US" altLang="en-US" sz="2400" cap="none" dirty="0"/>
            </a:br>
            <a:endParaRPr lang="en-US" altLang="en-US" sz="2400" cap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8890A80-1895-DA4B-8FF6-98C150FC3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6564" y="285751"/>
            <a:ext cx="8256587" cy="657225"/>
          </a:xfrm>
        </p:spPr>
        <p:txBody>
          <a:bodyPr/>
          <a:lstStyle/>
          <a:p>
            <a:r>
              <a:rPr lang="en-US" altLang="en-US"/>
              <a:t>Dermatologic AE with apalutamide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BAC967EF-7B93-5146-96D4-7BA28B0F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92" y="1455738"/>
            <a:ext cx="58483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>
            <a:extLst>
              <a:ext uri="{FF2B5EF4-FFF2-40B4-BE49-F238E27FC236}">
                <a16:creationId xmlns:a16="http://schemas.microsoft.com/office/drawing/2014/main" id="{A6626D09-E231-B84E-87E0-64F0F8F5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28" y="1817552"/>
            <a:ext cx="2255837" cy="37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6">
            <a:extLst>
              <a:ext uri="{FF2B5EF4-FFF2-40B4-BE49-F238E27FC236}">
                <a16:creationId xmlns:a16="http://schemas.microsoft.com/office/drawing/2014/main" id="{A17757EB-3D7B-8345-848B-0B8F5DB5B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179" y="5949951"/>
            <a:ext cx="2649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Pan et al. J </a:t>
            </a:r>
            <a:r>
              <a:rPr lang="en-US" altLang="en-US" sz="1200" dirty="0" err="1"/>
              <a:t>Urol</a:t>
            </a:r>
            <a:r>
              <a:rPr lang="en-US" altLang="en-US" sz="1200" dirty="0"/>
              <a:t>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68F2601-AA60-AE41-94BE-869C8AC86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Dermatologic toxicities with apalutamide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DDB4566-8D29-CD48-B38E-BAE4FE8906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3238" y="1314450"/>
            <a:ext cx="8534400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solidFill>
                  <a:srgbClr val="333333"/>
                </a:solidFill>
                <a:latin typeface="Montserrat" panose="020F0502020204030204" pitchFamily="34" charset="0"/>
              </a:rPr>
              <a:t>Treated rash resolved quicker (mean of 74.7 [SD=68.7] days) than untreated rash (124.5 [SD=171.6] days). 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8BC8E957-1022-C043-86AD-B35F78D3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9" y="2219325"/>
            <a:ext cx="66881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2087966-5B23-BFC1-C090-8509A3F3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336" y="6581001"/>
            <a:ext cx="2649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Pan et al. J </a:t>
            </a:r>
            <a:r>
              <a:rPr lang="en-US" altLang="en-US" sz="1200" dirty="0" err="1"/>
              <a:t>Urol</a:t>
            </a:r>
            <a:r>
              <a:rPr lang="en-US" altLang="en-US" sz="1200" dirty="0"/>
              <a:t>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DD14190-B2D9-3048-A5AC-81C329170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LATITUDE: visceral metastases</a:t>
            </a:r>
          </a:p>
        </p:txBody>
      </p:sp>
      <p:pic>
        <p:nvPicPr>
          <p:cNvPr id="28675" name="Content Placeholder 4">
            <a:extLst>
              <a:ext uri="{FF2B5EF4-FFF2-40B4-BE49-F238E27FC236}">
                <a16:creationId xmlns:a16="http://schemas.microsoft.com/office/drawing/2014/main" id="{2ECD90DC-4614-0C4E-887F-9A9071AD1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9034" y="1393740"/>
            <a:ext cx="5893932" cy="4996502"/>
          </a:xfrm>
        </p:spPr>
      </p:pic>
      <p:sp>
        <p:nvSpPr>
          <p:cNvPr id="28676" name="TextBox 5">
            <a:extLst>
              <a:ext uri="{FF2B5EF4-FFF2-40B4-BE49-F238E27FC236}">
                <a16:creationId xmlns:a16="http://schemas.microsoft.com/office/drawing/2014/main" id="{FCCE2FA1-EA59-374C-9790-AC7A3435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621" y="6487807"/>
            <a:ext cx="41216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 err="1"/>
              <a:t>Baciarello</a:t>
            </a:r>
            <a:r>
              <a:rPr lang="en-US" altLang="en-US" sz="1200" dirty="0"/>
              <a:t> et al. Eur J Cancer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587C7F6-31AD-7C44-BDB4-7E33C04A7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086" y="209551"/>
            <a:ext cx="9096602" cy="593725"/>
          </a:xfrm>
        </p:spPr>
        <p:txBody>
          <a:bodyPr/>
          <a:lstStyle/>
          <a:p>
            <a:r>
              <a:rPr lang="en-US" altLang="en-US" dirty="0"/>
              <a:t>Quality of life with docetaxel or abiraterone in </a:t>
            </a:r>
            <a:r>
              <a:rPr lang="en-US" altLang="en-US" dirty="0" err="1"/>
              <a:t>mHSPC</a:t>
            </a:r>
            <a:r>
              <a:rPr lang="en-US" altLang="en-US" dirty="0"/>
              <a:t> (STAMPEDE)</a:t>
            </a:r>
          </a:p>
        </p:txBody>
      </p:sp>
      <p:pic>
        <p:nvPicPr>
          <p:cNvPr id="29699" name="Content Placeholder 4">
            <a:extLst>
              <a:ext uri="{FF2B5EF4-FFF2-40B4-BE49-F238E27FC236}">
                <a16:creationId xmlns:a16="http://schemas.microsoft.com/office/drawing/2014/main" id="{2FAC444D-306B-8647-A8E3-81DFF3C2C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4181" y="1494971"/>
            <a:ext cx="6858096" cy="4730841"/>
          </a:xfrm>
        </p:spPr>
      </p:pic>
      <p:sp>
        <p:nvSpPr>
          <p:cNvPr id="29700" name="TextBox 5">
            <a:extLst>
              <a:ext uri="{FF2B5EF4-FFF2-40B4-BE49-F238E27FC236}">
                <a16:creationId xmlns:a16="http://schemas.microsoft.com/office/drawing/2014/main" id="{CEC83C7E-D2A6-5A45-9F82-4E01BC0D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4" y="6509949"/>
            <a:ext cx="4503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Rush HL et al. J Clin Oncol 2022</a:t>
            </a:r>
          </a:p>
        </p:txBody>
      </p:sp>
      <p:sp>
        <p:nvSpPr>
          <p:cNvPr id="29701" name="TextBox 6">
            <a:extLst>
              <a:ext uri="{FF2B5EF4-FFF2-40B4-BE49-F238E27FC236}">
                <a16:creationId xmlns:a16="http://schemas.microsoft.com/office/drawing/2014/main" id="{45BFAB82-CA0E-D94B-A264-9ADD0B0A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2232026"/>
            <a:ext cx="35117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/>
              <a:t>No difference in cognitive or emotional; differences in social and physical function favored abiraterone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D60D7EA-36F5-674B-8F02-E936DABF8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543" y="225425"/>
            <a:ext cx="9248095" cy="793750"/>
          </a:xfrm>
        </p:spPr>
        <p:txBody>
          <a:bodyPr/>
          <a:lstStyle/>
          <a:p>
            <a:r>
              <a:rPr lang="en-US" altLang="en-US" dirty="0"/>
              <a:t>5 year f/u STAMPEDE</a:t>
            </a:r>
            <a:br>
              <a:rPr lang="en-US" altLang="en-US" dirty="0"/>
            </a:br>
            <a:r>
              <a:rPr lang="en-US" altLang="en-US" dirty="0"/>
              <a:t>Abiraterone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F8F74CF-F82F-8946-B665-FFF243E7E5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9543" y="1600200"/>
            <a:ext cx="4131583" cy="4578350"/>
          </a:xfrm>
        </p:spPr>
        <p:txBody>
          <a:bodyPr/>
          <a:lstStyle/>
          <a:p>
            <a:r>
              <a:rPr lang="en-US" altLang="en-US" dirty="0">
                <a:solidFill>
                  <a:srgbClr val="1C1D1E"/>
                </a:solidFill>
                <a:latin typeface="Open Sans" panose="020F0502020204030204" pitchFamily="34" charset="0"/>
              </a:rPr>
              <a:t>high-risk disease defined as at least two of: ≥3 bone metastases; visceral metastases; Gleason score ≥8</a:t>
            </a:r>
          </a:p>
          <a:p>
            <a:r>
              <a:rPr lang="en-US" altLang="en-US" dirty="0">
                <a:solidFill>
                  <a:srgbClr val="1C1D1E"/>
                </a:solidFill>
                <a:latin typeface="Open Sans" panose="020F0502020204030204" pitchFamily="34" charset="0"/>
              </a:rPr>
              <a:t>A: high risk OS</a:t>
            </a:r>
          </a:p>
          <a:p>
            <a:r>
              <a:rPr lang="en-US" altLang="en-US" dirty="0">
                <a:solidFill>
                  <a:srgbClr val="1C1D1E"/>
                </a:solidFill>
                <a:latin typeface="Open Sans" panose="020F0502020204030204" pitchFamily="34" charset="0"/>
              </a:rPr>
              <a:t>B: low risk OS</a:t>
            </a:r>
            <a:endParaRPr lang="en-US" altLang="en-US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88FF9DE5-F75F-B84C-B7F2-74ED4F60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12712"/>
            <a:ext cx="4481512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>
            <a:extLst>
              <a:ext uri="{FF2B5EF4-FFF2-40B4-BE49-F238E27FC236}">
                <a16:creationId xmlns:a16="http://schemas.microsoft.com/office/drawing/2014/main" id="{2D522442-7412-EF48-B898-EA902610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3" y="5901551"/>
            <a:ext cx="3804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James et al. Int J Cancer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66DB704-5D48-0945-99B4-C0B1B085C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5218" y="144237"/>
            <a:ext cx="8534400" cy="593725"/>
          </a:xfrm>
        </p:spPr>
        <p:txBody>
          <a:bodyPr/>
          <a:lstStyle/>
          <a:p>
            <a:r>
              <a:rPr lang="en-US" altLang="en-US" dirty="0"/>
              <a:t>Enzalutamide in </a:t>
            </a:r>
            <a:r>
              <a:rPr lang="en-US" altLang="en-US" dirty="0" err="1"/>
              <a:t>mHSPC</a:t>
            </a:r>
            <a:endParaRPr lang="en-US" altLang="en-US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CB9E3B2-47F2-F24D-97D2-42CEBC1F8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9287" y="50801"/>
            <a:ext cx="3762375" cy="33655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Armstrong et al. J Clin Oncol 2022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2C120DBF-6FDA-7844-8D0A-3631A5C6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84" y="737962"/>
            <a:ext cx="5802313" cy="61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9">
            <a:extLst>
              <a:ext uri="{FF2B5EF4-FFF2-40B4-BE49-F238E27FC236}">
                <a16:creationId xmlns:a16="http://schemas.microsoft.com/office/drawing/2014/main" id="{15C344A4-98CD-9F47-BD50-1AC672110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6614" y="5970588"/>
            <a:ext cx="4325937" cy="493712"/>
          </a:xfrm>
        </p:spPr>
        <p:txBody>
          <a:bodyPr/>
          <a:lstStyle/>
          <a:p>
            <a:r>
              <a:rPr lang="en-US" altLang="en-US" sz="1800"/>
              <a:t>Not much early diff for other subsets but after 18 mo monotx does worse</a:t>
            </a:r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23B802DC-6B6D-0C45-B978-CD484998125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4131925" y="217489"/>
            <a:ext cx="8747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t>PAGE </a:t>
            </a:r>
            <a:fld id="{149134DE-A21F-9F44-A033-F320DEA14DF1}" type="slidenum">
              <a:rPr lang="en-US" altLang="en-US" sz="8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60557B20-918D-2646-92CD-B68B40E4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6" y="1797051"/>
            <a:ext cx="45878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1880BFC1-7DF8-4449-A995-80983206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525713"/>
            <a:ext cx="40941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49DEC36B-3700-B44C-B951-BA85F801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1797051"/>
            <a:ext cx="2179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2">
            <a:extLst>
              <a:ext uri="{FF2B5EF4-FFF2-40B4-BE49-F238E27FC236}">
                <a16:creationId xmlns:a16="http://schemas.microsoft.com/office/drawing/2014/main" id="{3638856D-51DE-5146-A456-A99471B0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9" y="351633"/>
            <a:ext cx="497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ENZAMET update ASCO 2022</a:t>
            </a:r>
          </a:p>
        </p:txBody>
      </p:sp>
      <p:cxnSp>
        <p:nvCxnSpPr>
          <p:cNvPr id="32776" name="Straight Arrow Connector 2">
            <a:extLst>
              <a:ext uri="{FF2B5EF4-FFF2-40B4-BE49-F238E27FC236}">
                <a16:creationId xmlns:a16="http://schemas.microsoft.com/office/drawing/2014/main" id="{9EE78A5A-4B47-0D41-97D1-2B02DF8017A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53375" y="3686176"/>
            <a:ext cx="725488" cy="2168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42220F-7C64-21BF-510E-39D3B48DFA43}"/>
              </a:ext>
            </a:extLst>
          </p:cNvPr>
          <p:cNvSpPr txBox="1"/>
          <p:nvPr/>
        </p:nvSpPr>
        <p:spPr>
          <a:xfrm>
            <a:off x="8766854" y="6580187"/>
            <a:ext cx="3319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Davis ID et al</a:t>
            </a:r>
            <a:r>
              <a:rPr lang="en-US" sz="1200" dirty="0">
                <a:effectLst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ASCO 2022;Abstract LBA5004</a:t>
            </a:r>
            <a:r>
              <a:rPr lang="en-US" sz="1200" dirty="0">
                <a:effectLst/>
                <a:cs typeface="Arial" panose="020B0604020202020204" pitchFamily="34" charset="0"/>
              </a:rPr>
              <a:t> 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4E8BC28-139A-594E-BD5C-BD27F3881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8313" y="296864"/>
            <a:ext cx="8534400" cy="593725"/>
          </a:xfrm>
        </p:spPr>
        <p:txBody>
          <a:bodyPr/>
          <a:lstStyle/>
          <a:p>
            <a:r>
              <a:rPr lang="en-US" altLang="en-US"/>
              <a:t>Exposure-response relationship apalutamide mHSPC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5BE74-EF47-5744-9F80-F5B3810D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600200"/>
            <a:ext cx="4325257" cy="4578350"/>
          </a:xfrm>
        </p:spPr>
        <p:txBody>
          <a:bodyPr/>
          <a:lstStyle/>
          <a:p>
            <a:pPr>
              <a:defRPr/>
            </a:pPr>
            <a:r>
              <a:rPr lang="en-US" dirty="0"/>
              <a:t>Plasma levels achieve steady-state between </a:t>
            </a:r>
            <a:br>
              <a:rPr lang="en-US" dirty="0"/>
            </a:br>
            <a:r>
              <a:rPr lang="en-US" dirty="0"/>
              <a:t>4-8 weeks</a:t>
            </a:r>
          </a:p>
          <a:p>
            <a:pPr>
              <a:defRPr/>
            </a:pPr>
            <a:r>
              <a:rPr lang="en-US" dirty="0"/>
              <a:t>AUC calculated for each patient during steady state</a:t>
            </a:r>
          </a:p>
          <a:p>
            <a:pPr marL="0" indent="0">
              <a:buNone/>
              <a:defRPr/>
            </a:pPr>
            <a:r>
              <a:rPr lang="en-US" dirty="0"/>
              <a:t>A: PFS</a:t>
            </a:r>
          </a:p>
          <a:p>
            <a:pPr marL="0" indent="0">
              <a:buNone/>
              <a:defRPr/>
            </a:pPr>
            <a:r>
              <a:rPr lang="en-US" dirty="0"/>
              <a:t>B: OS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12B99696-25D0-B14D-AFDF-9EF254C6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6" y="1483449"/>
            <a:ext cx="5348060" cy="27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1C9ED5CF-84B3-2948-9E8D-A04FF4AE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56088"/>
            <a:ext cx="494188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3AF37-DCE2-AF9E-FC4E-164C33860C8C}"/>
              </a:ext>
            </a:extLst>
          </p:cNvPr>
          <p:cNvSpPr txBox="1"/>
          <p:nvPr/>
        </p:nvSpPr>
        <p:spPr>
          <a:xfrm>
            <a:off x="2312715" y="6422636"/>
            <a:ext cx="6100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T'jollyn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 et al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Chemother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Pharmacol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  <a:r>
              <a:rPr lang="en-US" sz="1200" dirty="0">
                <a:effectLst/>
                <a:cs typeface="Arial" panose="020B0604020202020204" pitchFamily="34" charset="0"/>
              </a:rPr>
              <a:t>  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68E2DA6D-E31E-6A4C-BB58-9DD557C5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1357876"/>
            <a:ext cx="6418196" cy="43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>
            <a:extLst>
              <a:ext uri="{FF2B5EF4-FFF2-40B4-BE49-F238E27FC236}">
                <a16:creationId xmlns:a16="http://schemas.microsoft.com/office/drawing/2014/main" id="{B56E76A9-7C6B-DF4A-8A7A-1FFD5810B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ARASENS: ADT + doce +/- darolutamide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3E3A96EE-FE1D-4D49-82FE-F48C28427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1" y="1600200"/>
            <a:ext cx="4613276" cy="4578350"/>
          </a:xfrm>
        </p:spPr>
        <p:txBody>
          <a:bodyPr/>
          <a:lstStyle/>
          <a:p>
            <a:r>
              <a:rPr lang="en-US" altLang="en-US" sz="2000" dirty="0"/>
              <a:t>For OS the HR 0.68; 95% </a:t>
            </a:r>
            <a:r>
              <a:rPr lang="it-IT" altLang="en-US" sz="2000" dirty="0"/>
              <a:t>CI, 0.57 to 0.80; </a:t>
            </a:r>
            <a:r>
              <a:rPr lang="it-IT" altLang="en-US" sz="2000" dirty="0" err="1"/>
              <a:t>P</a:t>
            </a:r>
            <a:r>
              <a:rPr lang="it-IT" altLang="en-US" sz="2000" dirty="0"/>
              <a:t>&lt;0.001</a:t>
            </a:r>
          </a:p>
          <a:p>
            <a:r>
              <a:rPr lang="it-IT" altLang="en-US" sz="2000" dirty="0"/>
              <a:t>Appropriate </a:t>
            </a:r>
            <a:r>
              <a:rPr lang="it-IT" altLang="en-US" sz="2000" dirty="0" err="1"/>
              <a:t>age</a:t>
            </a:r>
            <a:r>
              <a:rPr lang="it-IT" altLang="en-US" sz="2000" dirty="0"/>
              <a:t> </a:t>
            </a:r>
            <a:r>
              <a:rPr lang="it-IT" altLang="en-US" sz="2000" dirty="0" err="1"/>
              <a:t>representation</a:t>
            </a:r>
            <a:r>
              <a:rPr lang="it-IT" altLang="en-US" sz="2000" dirty="0"/>
              <a:t>: </a:t>
            </a:r>
          </a:p>
          <a:p>
            <a:pPr lvl="1"/>
            <a:r>
              <a:rPr lang="it-IT" altLang="en-US" sz="1800" dirty="0"/>
              <a:t>47% </a:t>
            </a:r>
            <a:r>
              <a:rPr lang="it-IT" altLang="en-US" sz="1800" dirty="0" err="1"/>
              <a:t>age</a:t>
            </a:r>
            <a:r>
              <a:rPr lang="it-IT" altLang="en-US" sz="1800" dirty="0"/>
              <a:t> 65-74</a:t>
            </a:r>
          </a:p>
          <a:p>
            <a:pPr lvl="1"/>
            <a:r>
              <a:rPr lang="it-IT" altLang="en-US" sz="1800" dirty="0"/>
              <a:t>16% </a:t>
            </a:r>
            <a:r>
              <a:rPr lang="it-IT" altLang="en-US" sz="1800" dirty="0" err="1"/>
              <a:t>age</a:t>
            </a:r>
            <a:r>
              <a:rPr lang="it-IT" altLang="en-US" sz="1800" dirty="0"/>
              <a:t> 75-84</a:t>
            </a:r>
          </a:p>
          <a:p>
            <a:r>
              <a:rPr lang="it-IT" altLang="en-US" sz="2000" dirty="0" err="1">
                <a:solidFill>
                  <a:schemeClr val="accent2"/>
                </a:solidFill>
              </a:rPr>
              <a:t>Not</a:t>
            </a:r>
            <a:r>
              <a:rPr lang="it-IT" altLang="en-US" sz="2000" dirty="0">
                <a:solidFill>
                  <a:schemeClr val="accent2"/>
                </a:solidFill>
              </a:rPr>
              <a:t> diverse </a:t>
            </a:r>
            <a:r>
              <a:rPr lang="it-IT" altLang="en-US" sz="2000" dirty="0" err="1">
                <a:solidFill>
                  <a:schemeClr val="accent2"/>
                </a:solidFill>
              </a:rPr>
              <a:t>racially</a:t>
            </a:r>
            <a:endParaRPr lang="it-IT" altLang="en-US" sz="2000" dirty="0">
              <a:solidFill>
                <a:schemeClr val="accent2"/>
              </a:solidFill>
            </a:endParaRPr>
          </a:p>
          <a:p>
            <a:r>
              <a:rPr lang="it-IT" altLang="en-US" sz="2000" dirty="0" err="1"/>
              <a:t>Toxicity</a:t>
            </a:r>
            <a:r>
              <a:rPr lang="it-IT" altLang="en-US" sz="2000" dirty="0"/>
              <a:t> </a:t>
            </a:r>
            <a:r>
              <a:rPr lang="it-IT" altLang="en-US" sz="2000" dirty="0" err="1"/>
              <a:t>was</a:t>
            </a:r>
            <a:r>
              <a:rPr lang="it-IT" altLang="en-US" sz="2000" dirty="0"/>
              <a:t> </a:t>
            </a:r>
            <a:r>
              <a:rPr lang="it-IT" altLang="en-US" sz="2000" dirty="0" err="1"/>
              <a:t>acceptable</a:t>
            </a:r>
            <a:r>
              <a:rPr lang="it-IT" altLang="en-US" sz="2000" dirty="0"/>
              <a:t>:</a:t>
            </a:r>
          </a:p>
          <a:p>
            <a:pPr lvl="1"/>
            <a:r>
              <a:rPr lang="it-IT" altLang="en-US" sz="1800" dirty="0" err="1"/>
              <a:t>Febrile</a:t>
            </a:r>
            <a:r>
              <a:rPr lang="it-IT" altLang="en-US" sz="1800" dirty="0"/>
              <a:t> neutropenia 7.8% on </a:t>
            </a:r>
            <a:r>
              <a:rPr lang="it-IT" altLang="en-US" sz="1800" dirty="0" err="1"/>
              <a:t>each</a:t>
            </a:r>
            <a:r>
              <a:rPr lang="it-IT" altLang="en-US" sz="1800" dirty="0"/>
              <a:t> </a:t>
            </a:r>
            <a:r>
              <a:rPr lang="it-IT" altLang="en-US" sz="1800" dirty="0" err="1"/>
              <a:t>arm</a:t>
            </a:r>
            <a:endParaRPr lang="it-IT" altLang="en-US" sz="1800" dirty="0"/>
          </a:p>
          <a:p>
            <a:pPr lvl="1"/>
            <a:r>
              <a:rPr lang="it-IT" altLang="en-US" sz="1800" dirty="0"/>
              <a:t>Death due to AE 4% on </a:t>
            </a:r>
            <a:r>
              <a:rPr lang="it-IT" altLang="en-US" sz="1800" dirty="0" err="1"/>
              <a:t>each</a:t>
            </a:r>
            <a:r>
              <a:rPr lang="it-IT" altLang="en-US" sz="1800" dirty="0"/>
              <a:t> </a:t>
            </a:r>
            <a:r>
              <a:rPr lang="it-IT" altLang="en-US" sz="1800" dirty="0" err="1"/>
              <a:t>arm</a:t>
            </a:r>
            <a:endParaRPr lang="en-US" altLang="en-US" sz="1800" dirty="0"/>
          </a:p>
        </p:txBody>
      </p:sp>
      <p:sp>
        <p:nvSpPr>
          <p:cNvPr id="34821" name="TextBox 5">
            <a:extLst>
              <a:ext uri="{FF2B5EF4-FFF2-40B4-BE49-F238E27FC236}">
                <a16:creationId xmlns:a16="http://schemas.microsoft.com/office/drawing/2014/main" id="{627C3B6D-475A-8C48-B124-EF86BA4E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524" y="6432549"/>
            <a:ext cx="33512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Smith MR et al. </a:t>
            </a:r>
            <a:r>
              <a:rPr lang="en-US" altLang="en-US" sz="1500" i="1" dirty="0">
                <a:solidFill>
                  <a:srgbClr val="000000"/>
                </a:solidFill>
              </a:rPr>
              <a:t>N </a:t>
            </a:r>
            <a:r>
              <a:rPr lang="en-US" altLang="en-US" sz="1500" i="1" dirty="0" err="1">
                <a:solidFill>
                  <a:srgbClr val="000000"/>
                </a:solidFill>
              </a:rPr>
              <a:t>Engl</a:t>
            </a:r>
            <a:r>
              <a:rPr lang="en-US" altLang="en-US" sz="1500" i="1" dirty="0">
                <a:solidFill>
                  <a:srgbClr val="000000"/>
                </a:solidFill>
              </a:rPr>
              <a:t> J Med </a:t>
            </a:r>
            <a:r>
              <a:rPr lang="en-US" altLang="en-US" sz="1500" dirty="0">
                <a:solidFill>
                  <a:srgbClr val="000000"/>
                </a:solidFill>
              </a:rPr>
              <a:t>2022.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">
            <a:extLst>
              <a:ext uri="{FF2B5EF4-FFF2-40B4-BE49-F238E27FC236}">
                <a16:creationId xmlns:a16="http://schemas.microsoft.com/office/drawing/2014/main" id="{938FA248-3A08-DA40-AF37-9268E4505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217489"/>
            <a:ext cx="8229600" cy="4762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ARASENS VOLUME Subgroups</a:t>
            </a:r>
            <a:r>
              <a:rPr lang="en-US" altLang="en-US" dirty="0">
                <a:solidFill>
                  <a:srgbClr val="FFFFFF"/>
                </a:solidFill>
              </a:rPr>
              <a:t>: </a:t>
            </a:r>
            <a:r>
              <a:rPr lang="en-US" altLang="en-US" dirty="0"/>
              <a:t>Overall Survival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36473-87C3-C84C-B95F-3C490F01A5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214" y="6272214"/>
            <a:ext cx="4389437" cy="280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Maha Hussain, MD, </a:t>
            </a:r>
            <a:r>
              <a:rPr dirty="0">
                <a:ea typeface="SimSun" panose="02010600030101010101" pitchFamily="2" charset="-122"/>
              </a:rPr>
              <a:t>FACP, FASCO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2F8B5-4E86-9A43-8E9C-A6B6AD82ABBF}"/>
              </a:ext>
            </a:extLst>
          </p:cNvPr>
          <p:cNvGrpSpPr/>
          <p:nvPr/>
        </p:nvGrpSpPr>
        <p:grpSpPr>
          <a:xfrm>
            <a:off x="333004" y="1306285"/>
            <a:ext cx="11471186" cy="4630057"/>
            <a:chOff x="1530350" y="1776414"/>
            <a:chExt cx="9109075" cy="3676650"/>
          </a:xfrm>
        </p:grpSpPr>
        <p:pic>
          <p:nvPicPr>
            <p:cNvPr id="35842" name="Picture 603">
              <a:extLst>
                <a:ext uri="{FF2B5EF4-FFF2-40B4-BE49-F238E27FC236}">
                  <a16:creationId xmlns:a16="http://schemas.microsoft.com/office/drawing/2014/main" id="{9709936F-28ED-7D41-9400-379C5D617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063" y="2132014"/>
              <a:ext cx="4551362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3" name="Picture 602">
              <a:extLst>
                <a:ext uri="{FF2B5EF4-FFF2-40B4-BE49-F238E27FC236}">
                  <a16:creationId xmlns:a16="http://schemas.microsoft.com/office/drawing/2014/main" id="{1EFD10A4-7ACC-7241-9B81-875D11E61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163" y="2132013"/>
              <a:ext cx="4551362" cy="296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4FE5E-0FEC-C44A-AE9E-296205E67150}"/>
                </a:ext>
              </a:extLst>
            </p:cNvPr>
            <p:cNvSpPr txBox="1"/>
            <p:nvPr/>
          </p:nvSpPr>
          <p:spPr>
            <a:xfrm>
              <a:off x="2532063" y="1776414"/>
              <a:ext cx="2595562" cy="30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 panose="020B0604020202020204"/>
                </a:rPr>
                <a:t>High-volume mHSPC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4EC75A-3184-D444-8D4E-C0336A2963C4}"/>
                </a:ext>
              </a:extLst>
            </p:cNvPr>
            <p:cNvSpPr txBox="1"/>
            <p:nvPr/>
          </p:nvSpPr>
          <p:spPr>
            <a:xfrm>
              <a:off x="7065963" y="1776414"/>
              <a:ext cx="2595562" cy="30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 panose="020B0604020202020204"/>
                </a:rPr>
                <a:t>Low-volume mHSPC</a:t>
              </a:r>
            </a:p>
          </p:txBody>
        </p:sp>
        <p:sp>
          <p:nvSpPr>
            <p:cNvPr id="12" name="Footer Placeholder 4">
              <a:extLst>
                <a:ext uri="{FF2B5EF4-FFF2-40B4-BE49-F238E27FC236}">
                  <a16:creationId xmlns:a16="http://schemas.microsoft.com/office/drawing/2014/main" id="{52E67FEA-6BE8-7F4F-A657-CCC7CD1074EB}"/>
                </a:ext>
              </a:extLst>
            </p:cNvPr>
            <p:cNvSpPr txBox="1">
              <a:spLocks/>
            </p:cNvSpPr>
            <p:nvPr/>
          </p:nvSpPr>
          <p:spPr>
            <a:xfrm>
              <a:off x="1949450" y="5316539"/>
              <a:ext cx="8235950" cy="1365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solidFill>
                    <a:prstClr val="white"/>
                  </a:solidFill>
                  <a:latin typeface="Arial" panose="020B0604020202020204"/>
                  <a:cs typeface="Arial" panose="020B0604020202020204" pitchFamily="34" charset="0"/>
                </a:rPr>
                <a:t>Analysis by unstratified Cox regression model. CI, confidence interval; NR, not reached.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52AA60-3FE5-5743-964A-328BD69D282F}"/>
                </a:ext>
              </a:extLst>
            </p:cNvPr>
            <p:cNvSpPr/>
            <p:nvPr/>
          </p:nvSpPr>
          <p:spPr>
            <a:xfrm>
              <a:off x="1530350" y="4859339"/>
              <a:ext cx="685800" cy="19208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0F3191-914E-2043-9CBC-290114537045}"/>
                </a:ext>
              </a:extLst>
            </p:cNvPr>
            <p:cNvSpPr/>
            <p:nvPr/>
          </p:nvSpPr>
          <p:spPr>
            <a:xfrm>
              <a:off x="6086475" y="4859339"/>
              <a:ext cx="685800" cy="19208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287361-CC8F-BFF9-3588-57461277C846}"/>
              </a:ext>
            </a:extLst>
          </p:cNvPr>
          <p:cNvSpPr txBox="1"/>
          <p:nvPr/>
        </p:nvSpPr>
        <p:spPr>
          <a:xfrm>
            <a:off x="3228789" y="6584578"/>
            <a:ext cx="3848986" cy="219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69EAFD2-7BCF-9F44-953C-CD0D2412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" y="1"/>
            <a:ext cx="11003280" cy="1019175"/>
          </a:xfrm>
        </p:spPr>
        <p:txBody>
          <a:bodyPr/>
          <a:lstStyle/>
          <a:p>
            <a:r>
              <a:rPr lang="en-US" altLang="en-US" dirty="0"/>
              <a:t>PRESTO: intensified therapy in biochemically recurrent prostate cancer</a:t>
            </a:r>
          </a:p>
        </p:txBody>
      </p:sp>
      <p:pic>
        <p:nvPicPr>
          <p:cNvPr id="18435" name="Content Placeholder 4">
            <a:extLst>
              <a:ext uri="{FF2B5EF4-FFF2-40B4-BE49-F238E27FC236}">
                <a16:creationId xmlns:a16="http://schemas.microsoft.com/office/drawing/2014/main" id="{9DF9168F-95D9-544A-9D56-46D767E91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5344" y="1584960"/>
            <a:ext cx="9301311" cy="4112578"/>
          </a:xfrm>
        </p:spPr>
      </p:pic>
      <p:sp>
        <p:nvSpPr>
          <p:cNvPr id="18436" name="TextBox 5">
            <a:extLst>
              <a:ext uri="{FF2B5EF4-FFF2-40B4-BE49-F238E27FC236}">
                <a16:creationId xmlns:a16="http://schemas.microsoft.com/office/drawing/2014/main" id="{27DCA9E0-457D-214A-BC71-27B70662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793" y="5697538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/>
              <a:t>: PSA PFS, with PSA progression defined as </a:t>
            </a:r>
            <a:r>
              <a:rPr lang="en-US" altLang="en-US" sz="1800" b="1" dirty="0"/>
              <a:t>nadir + 2 ng/mL during </a:t>
            </a:r>
            <a:r>
              <a:rPr lang="en-US" altLang="en-US" sz="1800" dirty="0"/>
              <a:t>or </a:t>
            </a:r>
            <a:r>
              <a:rPr lang="en-US" altLang="en-US" sz="1800" b="1" dirty="0"/>
              <a:t>&gt; 0.2 ng/mL following treatment confirmed on repeat measurement (&gt; 2 </a:t>
            </a:r>
            <a:r>
              <a:rPr lang="en-US" altLang="en-US" sz="1800" b="1" dirty="0" err="1"/>
              <a:t>wks</a:t>
            </a:r>
            <a:r>
              <a:rPr lang="en-US" altLang="en-US" sz="1800" b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D81E6-18E1-E016-ED91-CB80EE477D59}"/>
              </a:ext>
            </a:extLst>
          </p:cNvPr>
          <p:cNvSpPr txBox="1"/>
          <p:nvPr/>
        </p:nvSpPr>
        <p:spPr>
          <a:xfrm>
            <a:off x="9310936" y="6593700"/>
            <a:ext cx="2871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Aggarwal  ESMO 2022; Abstract LBA63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>
            <a:extLst>
              <a:ext uri="{FF2B5EF4-FFF2-40B4-BE49-F238E27FC236}">
                <a16:creationId xmlns:a16="http://schemas.microsoft.com/office/drawing/2014/main" id="{22C3ADCD-BBFA-AD47-B1C5-196EA9340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8814" y="304799"/>
            <a:ext cx="8229600" cy="4762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ARASENS RISK Subgroups: Overall Survival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F7243-0DA6-B448-AA10-B8682C3812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4214" y="6272214"/>
            <a:ext cx="4389437" cy="2809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Maha Hussain, MD, </a:t>
            </a:r>
            <a:r>
              <a:rPr dirty="0">
                <a:ea typeface="SimSun" panose="02010600030101010101" pitchFamily="2" charset="-122"/>
              </a:rPr>
              <a:t>FACP, FASCO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264FC-5E76-DA4F-AF4F-07AE33C5230E}"/>
              </a:ext>
            </a:extLst>
          </p:cNvPr>
          <p:cNvGrpSpPr/>
          <p:nvPr/>
        </p:nvGrpSpPr>
        <p:grpSpPr>
          <a:xfrm>
            <a:off x="232211" y="1277258"/>
            <a:ext cx="11747004" cy="4325256"/>
            <a:chOff x="1517651" y="1776414"/>
            <a:chExt cx="9105899" cy="3352799"/>
          </a:xfrm>
        </p:grpSpPr>
        <p:pic>
          <p:nvPicPr>
            <p:cNvPr id="37890" name="Picture 11">
              <a:extLst>
                <a:ext uri="{FF2B5EF4-FFF2-40B4-BE49-F238E27FC236}">
                  <a16:creationId xmlns:a16="http://schemas.microsoft.com/office/drawing/2014/main" id="{4CE1FD01-6D69-5440-904D-A3BAB8D42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2187575"/>
              <a:ext cx="4508500" cy="294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1" name="Picture 10">
              <a:extLst>
                <a:ext uri="{FF2B5EF4-FFF2-40B4-BE49-F238E27FC236}">
                  <a16:creationId xmlns:a16="http://schemas.microsoft.com/office/drawing/2014/main" id="{1D968A5A-7F76-D948-9775-FE2A0CC6F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1" y="2187575"/>
              <a:ext cx="4525963" cy="294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F30361-A995-C448-A437-EF2E75CA8FF5}"/>
                </a:ext>
              </a:extLst>
            </p:cNvPr>
            <p:cNvSpPr txBox="1"/>
            <p:nvPr/>
          </p:nvSpPr>
          <p:spPr>
            <a:xfrm>
              <a:off x="2511426" y="1776414"/>
              <a:ext cx="2595563" cy="30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 panose="020B0604020202020204"/>
                </a:rPr>
                <a:t>High-risk mHSPC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1DD0AE-E7A4-AF40-9EEF-DC33FFA1B99F}"/>
                </a:ext>
              </a:extLst>
            </p:cNvPr>
            <p:cNvSpPr txBox="1"/>
            <p:nvPr/>
          </p:nvSpPr>
          <p:spPr>
            <a:xfrm>
              <a:off x="7045326" y="1776414"/>
              <a:ext cx="2595563" cy="30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prstClr val="white"/>
                  </a:solidFill>
                  <a:latin typeface="Arial" panose="020B0604020202020204"/>
                </a:rPr>
                <a:t>Low-risk mHSPC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1DFA53-6D04-8D40-9E54-F7D267E22881}"/>
                </a:ext>
              </a:extLst>
            </p:cNvPr>
            <p:cNvSpPr/>
            <p:nvPr/>
          </p:nvSpPr>
          <p:spPr>
            <a:xfrm>
              <a:off x="1530351" y="4892675"/>
              <a:ext cx="652463" cy="1920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B34D80-22CD-AB42-8069-0FD54D8A25E5}"/>
                </a:ext>
              </a:extLst>
            </p:cNvPr>
            <p:cNvSpPr/>
            <p:nvPr/>
          </p:nvSpPr>
          <p:spPr>
            <a:xfrm>
              <a:off x="6089650" y="4892675"/>
              <a:ext cx="685800" cy="1920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206E7F-5F5D-03D1-4980-3AC2D65856D0}"/>
              </a:ext>
            </a:extLst>
          </p:cNvPr>
          <p:cNvSpPr txBox="1"/>
          <p:nvPr/>
        </p:nvSpPr>
        <p:spPr>
          <a:xfrm>
            <a:off x="3228789" y="6584578"/>
            <a:ext cx="3848986" cy="219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7CD5D82-8617-504A-839D-B9F72A8E1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050" y="190501"/>
            <a:ext cx="8534400" cy="593725"/>
          </a:xfrm>
        </p:spPr>
        <p:txBody>
          <a:bodyPr/>
          <a:lstStyle/>
          <a:p>
            <a:r>
              <a:rPr lang="en-US" altLang="en-US"/>
              <a:t>PEACE-1: ADT +/- abiraterone +/- RT to prostate primary. AND +/- docetaxel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5E55954-4D51-1743-AE88-61CABE3D7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1174" y="1411288"/>
            <a:ext cx="9481911" cy="2362426"/>
          </a:xfrm>
        </p:spPr>
        <p:txBody>
          <a:bodyPr/>
          <a:lstStyle/>
          <a:p>
            <a:r>
              <a:rPr lang="en-US" altLang="en-US" dirty="0"/>
              <a:t>Stepwise and factorial design:</a:t>
            </a:r>
          </a:p>
          <a:p>
            <a:pPr lvl="1"/>
            <a:r>
              <a:rPr lang="en-US" altLang="en-US" dirty="0"/>
              <a:t>Check for no interaction b/w </a:t>
            </a:r>
            <a:r>
              <a:rPr lang="en-US" altLang="en-US" dirty="0" err="1"/>
              <a:t>abi</a:t>
            </a:r>
            <a:r>
              <a:rPr lang="en-US" altLang="en-US" dirty="0"/>
              <a:t> and RT</a:t>
            </a:r>
          </a:p>
          <a:p>
            <a:pPr lvl="1"/>
            <a:r>
              <a:rPr lang="en-US" altLang="en-US" dirty="0"/>
              <a:t>Compare ADT (+/- RT) +/- </a:t>
            </a:r>
            <a:r>
              <a:rPr lang="en-US" altLang="en-US" dirty="0" err="1"/>
              <a:t>abi</a:t>
            </a:r>
            <a:endParaRPr lang="en-US" altLang="en-US" dirty="0"/>
          </a:p>
          <a:p>
            <a:r>
              <a:rPr lang="en-US" altLang="en-US" dirty="0"/>
              <a:t>Trial amended to allow </a:t>
            </a:r>
            <a:r>
              <a:rPr lang="en-US" altLang="en-US" dirty="0" err="1"/>
              <a:t>doce</a:t>
            </a:r>
            <a:r>
              <a:rPr lang="en-US" altLang="en-US" dirty="0"/>
              <a:t> based on evolving standard of care</a:t>
            </a:r>
          </a:p>
          <a:p>
            <a:pPr lvl="1"/>
            <a:r>
              <a:rPr lang="en-US" altLang="en-US" dirty="0"/>
              <a:t>Compare abiraterone in </a:t>
            </a:r>
            <a:r>
              <a:rPr lang="en-US" altLang="en-US" dirty="0" err="1"/>
              <a:t>doce</a:t>
            </a:r>
            <a:r>
              <a:rPr lang="en-US" altLang="en-US" dirty="0"/>
              <a:t> vs no </a:t>
            </a:r>
            <a:r>
              <a:rPr lang="en-US" altLang="en-US" dirty="0" err="1"/>
              <a:t>doce</a:t>
            </a:r>
            <a:r>
              <a:rPr lang="en-US" altLang="en-US" dirty="0"/>
              <a:t> populations</a:t>
            </a:r>
          </a:p>
        </p:txBody>
      </p:sp>
      <p:pic>
        <p:nvPicPr>
          <p:cNvPr id="39940" name="Picture 7">
            <a:extLst>
              <a:ext uri="{FF2B5EF4-FFF2-40B4-BE49-F238E27FC236}">
                <a16:creationId xmlns:a16="http://schemas.microsoft.com/office/drawing/2014/main" id="{1CD52A41-E236-BF42-9F8C-D3A1CB02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574143"/>
            <a:ext cx="8978900" cy="268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536E3-AFF2-324C-5A56-6FF4FE1E9329}"/>
              </a:ext>
            </a:extLst>
          </p:cNvPr>
          <p:cNvSpPr txBox="1"/>
          <p:nvPr/>
        </p:nvSpPr>
        <p:spPr>
          <a:xfrm>
            <a:off x="9294313" y="6528999"/>
            <a:ext cx="2897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Fizazi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Lancet 2022</a:t>
            </a:r>
            <a:r>
              <a:rPr lang="en-US" sz="1200" dirty="0">
                <a:effectLst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B89C0BE-451E-5042-97D6-1086B7FC0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050" y="190501"/>
            <a:ext cx="8534400" cy="593725"/>
          </a:xfrm>
        </p:spPr>
        <p:txBody>
          <a:bodyPr/>
          <a:lstStyle/>
          <a:p>
            <a:r>
              <a:rPr lang="en-US" altLang="en-US"/>
              <a:t>PEACE-1: ADT +/- abiraterone +/- RT to prostate primary. AND +/- docetaxel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03D5511-5445-3B45-BE39-CDA14E23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239" y="1600201"/>
            <a:ext cx="3360737" cy="37449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/>
              <a:t>No interaction between abi and RT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Overall + for abi (triple)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HR stronger for high volume (0.72; CI 0.55 – 0.95) than low volume (0.83; CI 0.50 – 1.39) 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8475B7D4-AB08-1442-9057-B900191C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>
            <a:fillRect/>
          </a:stretch>
        </p:blipFill>
        <p:spPr bwMode="auto">
          <a:xfrm>
            <a:off x="5222876" y="1273175"/>
            <a:ext cx="5445125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30A60-486E-C84F-B357-E54CA4D2CC73}"/>
              </a:ext>
            </a:extLst>
          </p:cNvPr>
          <p:cNvSpPr txBox="1"/>
          <p:nvPr/>
        </p:nvSpPr>
        <p:spPr>
          <a:xfrm>
            <a:off x="9294313" y="6528999"/>
            <a:ext cx="2897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Fizazi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Lancet 2022</a:t>
            </a:r>
            <a:r>
              <a:rPr lang="en-US" sz="1200" dirty="0">
                <a:effectLst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E86D1E9-877A-4A48-A8A2-DAE03129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Up-front intensification: THE new paradigm in mHSPC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ACF119-2570-834A-8662-6AD4C69E84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9575" y="1916207"/>
          <a:ext cx="8295416" cy="359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TextBox 2">
            <a:extLst>
              <a:ext uri="{FF2B5EF4-FFF2-40B4-BE49-F238E27FC236}">
                <a16:creationId xmlns:a16="http://schemas.microsoft.com/office/drawing/2014/main" id="{C0074D2A-B69B-A04D-A55B-B8480BA0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3960813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Or.. Consider a triplet trial</a:t>
            </a:r>
            <a:endParaRPr lang="en-US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651E6FC-A3D7-D541-83CF-28FC52991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Ongoing mHSPC trials with triplets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6B38B8-664E-6B42-9153-9D8945302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06890"/>
              </p:ext>
            </p:extLst>
          </p:nvPr>
        </p:nvGraphicFramePr>
        <p:xfrm>
          <a:off x="2411867" y="1195387"/>
          <a:ext cx="8697912" cy="566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Name/Sponsor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ARTA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chemeClr val="accent2"/>
                          </a:solidFill>
                        </a:rPr>
                        <a:t>rd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 agent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Design (n)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r>
                        <a:rPr lang="en-US" sz="1600" dirty="0"/>
                        <a:t>AMPLITUDE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Abiraterone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Niraparib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Randomized, HRR+ (788)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r>
                        <a:rPr lang="en-US" sz="1600" dirty="0"/>
                        <a:t>TALAPRO-3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Enzalutamide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Talazoparib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Randomized HRR+ (550)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r>
                        <a:rPr lang="en-US" sz="1600" dirty="0"/>
                        <a:t>City of Hope PCF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Abiraterone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Talazoparib 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arm, Unselected (70)</a:t>
                      </a:r>
                    </a:p>
                  </a:txBody>
                  <a:tcPr marL="91437" marR="91437" marT="45722" marB="45722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68">
                <a:tc>
                  <a:txBody>
                    <a:bodyPr/>
                    <a:lstStyle/>
                    <a:p>
                      <a:r>
                        <a:rPr lang="en-US" sz="1600" dirty="0" err="1"/>
                        <a:t>PSMAddition</a:t>
                      </a:r>
                      <a:endParaRPr lang="en-US" sz="1600" dirty="0"/>
                    </a:p>
                  </a:txBody>
                  <a:tcPr marL="91437" marR="91437" marT="45722" marB="45722">
                    <a:solidFill>
                      <a:srgbClr val="EFF3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Lu177-PSMA-617</a:t>
                      </a:r>
                    </a:p>
                  </a:txBody>
                  <a:tcPr marL="91437" marR="91437" marT="45722" marB="45722">
                    <a:solidFill>
                      <a:srgbClr val="EFF3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Any ARTA</a:t>
                      </a:r>
                    </a:p>
                  </a:txBody>
                  <a:tcPr marL="91437" marR="91437" marT="45722" marB="45722">
                    <a:solidFill>
                      <a:srgbClr val="EFF3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Randomized, PSMA PET + (1126)</a:t>
                      </a:r>
                    </a:p>
                  </a:txBody>
                  <a:tcPr marL="91437" marR="91437" marT="45722" marB="45722">
                    <a:solidFill>
                      <a:srgbClr val="EFF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r>
                        <a:rPr lang="en-US" sz="1600" dirty="0"/>
                        <a:t>KEYNOTE-991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Enzalutamide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Pembrolizumab 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Randomized (1232)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NCT03951831</a:t>
                      </a:r>
                      <a:endParaRPr lang="en-US" sz="1600" dirty="0"/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 (ADT + </a:t>
                      </a:r>
                      <a:r>
                        <a:rPr lang="en-US" sz="1600" dirty="0" err="1"/>
                        <a:t>Doce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Cemiplimab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arm (20)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r>
                        <a:rPr lang="en-US" sz="1600" dirty="0"/>
                        <a:t>MSKCC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Abi/</a:t>
                      </a:r>
                      <a:r>
                        <a:rPr lang="en-US" sz="1600" dirty="0" err="1"/>
                        <a:t>Enza</a:t>
                      </a:r>
                      <a:endParaRPr lang="en-US" sz="1600" dirty="0"/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Atezolizumab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SBRT, Single arm (44)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243">
                <a:tc>
                  <a:txBody>
                    <a:bodyPr/>
                    <a:lstStyle/>
                    <a:p>
                      <a:r>
                        <a:rPr lang="en-US" sz="1600" dirty="0"/>
                        <a:t>CABIOS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Abiraterone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Cabozantinib</a:t>
                      </a:r>
                      <a:r>
                        <a:rPr lang="en-US" sz="1600" dirty="0"/>
                        <a:t>, Nivolumab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arm (22)</a:t>
                      </a:r>
                    </a:p>
                  </a:txBody>
                  <a:tcPr marL="91437" marR="91437" marT="45722" marB="4572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r>
                        <a:rPr lang="en-US" sz="1600" dirty="0"/>
                        <a:t>CASCARA (U </a:t>
                      </a:r>
                      <a:r>
                        <a:rPr lang="en-US" sz="1600" dirty="0" err="1"/>
                        <a:t>Minn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1437" marR="91437" marT="45722" marB="4572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Abiraterone</a:t>
                      </a:r>
                    </a:p>
                  </a:txBody>
                  <a:tcPr marL="91437" marR="91437" marT="45722" marB="4572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Cabazi</a:t>
                      </a:r>
                      <a:r>
                        <a:rPr lang="en-US" sz="1600" dirty="0"/>
                        <a:t> + Carbo</a:t>
                      </a:r>
                    </a:p>
                  </a:txBody>
                  <a:tcPr marL="91437" marR="91437" marT="45722" marB="4572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arm (60)</a:t>
                      </a:r>
                    </a:p>
                  </a:txBody>
                  <a:tcPr marL="91437" marR="91437" marT="45722" marB="45722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373">
                <a:tc>
                  <a:txBody>
                    <a:bodyPr/>
                    <a:lstStyle/>
                    <a:p>
                      <a:r>
                        <a:rPr lang="en-US" sz="1600" dirty="0"/>
                        <a:t>Capitello-281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Abiraterone 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Capivasertib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Randomized, PTEN def (1000)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69">
                <a:tc>
                  <a:txBody>
                    <a:bodyPr/>
                    <a:lstStyle/>
                    <a:p>
                      <a:r>
                        <a:rPr lang="en-US" sz="1600" dirty="0"/>
                        <a:t>CYCLONE-3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Abiraterone</a:t>
                      </a: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Abemaciclib</a:t>
                      </a:r>
                      <a:endParaRPr lang="en-US" sz="1600" dirty="0"/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Randomized, unselected (900)</a:t>
                      </a:r>
                    </a:p>
                  </a:txBody>
                  <a:tcPr marL="91437" marR="91437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05A1DE90-1A93-6346-A495-75C06A338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470A9812-0DAB-3B4F-83B9-06D296A86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2319" y="1600200"/>
            <a:ext cx="10350196" cy="4578350"/>
          </a:xfrm>
        </p:spPr>
        <p:txBody>
          <a:bodyPr/>
          <a:lstStyle/>
          <a:p>
            <a:r>
              <a:rPr lang="en-US" altLang="en-US" dirty="0"/>
              <a:t>Up-front intensification in </a:t>
            </a:r>
            <a:r>
              <a:rPr lang="en-US" altLang="en-US" dirty="0" err="1"/>
              <a:t>mHSPC</a:t>
            </a:r>
            <a:r>
              <a:rPr lang="en-US" altLang="en-US" dirty="0"/>
              <a:t> has been a huge advance</a:t>
            </a:r>
          </a:p>
          <a:p>
            <a:pPr lvl="1"/>
            <a:r>
              <a:rPr lang="en-US" altLang="en-US" dirty="0"/>
              <a:t>Doublet (AR targeted agent) for most </a:t>
            </a:r>
          </a:p>
          <a:p>
            <a:pPr lvl="1"/>
            <a:r>
              <a:rPr lang="en-US" altLang="en-US" dirty="0"/>
              <a:t>Triplet (with docetaxel) for some (</a:t>
            </a:r>
            <a:r>
              <a:rPr lang="en-US" altLang="en-US" dirty="0" err="1"/>
              <a:t>esp</a:t>
            </a:r>
            <a:r>
              <a:rPr lang="en-US" altLang="en-US" dirty="0"/>
              <a:t> hi volume)</a:t>
            </a:r>
          </a:p>
          <a:p>
            <a:pPr lvl="1"/>
            <a:r>
              <a:rPr lang="en-US" altLang="en-US" dirty="0"/>
              <a:t>Future state: Biomarkers may identify populations in whom a novel triplet may be highly successful (ex: PARP, PTEN)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DBB8A1E-9049-1B49-9918-FA5B6D0C3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Apalutamide prolonged PSA PFS</a:t>
            </a:r>
          </a:p>
        </p:txBody>
      </p:sp>
      <p:pic>
        <p:nvPicPr>
          <p:cNvPr id="19459" name="Content Placeholder 4">
            <a:extLst>
              <a:ext uri="{FF2B5EF4-FFF2-40B4-BE49-F238E27FC236}">
                <a16:creationId xmlns:a16="http://schemas.microsoft.com/office/drawing/2014/main" id="{48A4DB09-BD24-AE43-80F3-AD16DC8EB1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060" y="1265237"/>
            <a:ext cx="3957840" cy="2838451"/>
          </a:xfrm>
        </p:spPr>
      </p:pic>
      <p:pic>
        <p:nvPicPr>
          <p:cNvPr id="19460" name="Picture 6">
            <a:extLst>
              <a:ext uri="{FF2B5EF4-FFF2-40B4-BE49-F238E27FC236}">
                <a16:creationId xmlns:a16="http://schemas.microsoft.com/office/drawing/2014/main" id="{1415E9AB-3568-3F4C-8B8F-F8599207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9" y="1447800"/>
            <a:ext cx="58435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97EB686C-EFC5-894B-9026-5ABBE649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010024"/>
            <a:ext cx="5895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B385B-B4D0-1057-B393-9A1185F0FAD8}"/>
              </a:ext>
            </a:extLst>
          </p:cNvPr>
          <p:cNvSpPr txBox="1"/>
          <p:nvPr/>
        </p:nvSpPr>
        <p:spPr>
          <a:xfrm>
            <a:off x="2530031" y="6528999"/>
            <a:ext cx="2871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Aggarwal  ESMO 2022; Abstract LBA63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AE98F51-DDD4-944B-B4F3-A0CC6FAB3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FORMULA509: apalutamide (+ </a:t>
            </a:r>
            <a:r>
              <a:rPr lang="en-US" altLang="en-US" dirty="0" err="1"/>
              <a:t>abi</a:t>
            </a:r>
            <a:r>
              <a:rPr lang="en-US" altLang="en-US" dirty="0"/>
              <a:t>) with salvage XRT</a:t>
            </a:r>
          </a:p>
        </p:txBody>
      </p:sp>
      <p:pic>
        <p:nvPicPr>
          <p:cNvPr id="20483" name="Content Placeholder 4">
            <a:extLst>
              <a:ext uri="{FF2B5EF4-FFF2-40B4-BE49-F238E27FC236}">
                <a16:creationId xmlns:a16="http://schemas.microsoft.com/office/drawing/2014/main" id="{1E9A4E88-7C23-2D43-BCA7-0E09CC0DA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738" y="1322733"/>
            <a:ext cx="4894262" cy="2598620"/>
          </a:xfrm>
        </p:spPr>
      </p:pic>
      <p:pic>
        <p:nvPicPr>
          <p:cNvPr id="20484" name="Picture 6">
            <a:extLst>
              <a:ext uri="{FF2B5EF4-FFF2-40B4-BE49-F238E27FC236}">
                <a16:creationId xmlns:a16="http://schemas.microsoft.com/office/drawing/2014/main" id="{CA6F67C1-F20B-044B-ABB5-EEEF2A87F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/>
          <a:stretch/>
        </p:blipFill>
        <p:spPr bwMode="auto">
          <a:xfrm>
            <a:off x="6572250" y="1364342"/>
            <a:ext cx="3720318" cy="26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0B063404-8932-514F-9307-A6364DEA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048126"/>
            <a:ext cx="3471944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0">
            <a:extLst>
              <a:ext uri="{FF2B5EF4-FFF2-40B4-BE49-F238E27FC236}">
                <a16:creationId xmlns:a16="http://schemas.microsoft.com/office/drawing/2014/main" id="{428BB7BA-56A7-D242-BC5E-C331549A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048126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PSA &gt;0.5</a:t>
            </a:r>
          </a:p>
          <a:p>
            <a:r>
              <a:rPr lang="en-US" altLang="en-US" dirty="0"/>
              <a:t>3 year MFS    84.3% vs. 66.1%</a:t>
            </a:r>
          </a:p>
          <a:p>
            <a:endParaRPr lang="en-US" altLang="en-US" u="sng" dirty="0"/>
          </a:p>
          <a:p>
            <a:r>
              <a:rPr lang="en-US" altLang="en-US" u="sng" dirty="0"/>
              <a:t>Absolute improvement</a:t>
            </a:r>
            <a:endParaRPr lang="en-US" altLang="en-US" dirty="0"/>
          </a:p>
          <a:p>
            <a:r>
              <a:rPr lang="en-US" altLang="en-US" dirty="0"/>
              <a:t>18.2% at 3 years (NNT = 5)</a:t>
            </a:r>
            <a:r>
              <a:rPr lang="en-US" altLang="en-US" u="sng" dirty="0">
                <a:solidFill>
                  <a:schemeClr val="bg1"/>
                </a:solidFill>
              </a:rPr>
              <a:t>= 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AA7A1-177B-326F-CCCF-3B6D38FACD9F}"/>
              </a:ext>
            </a:extLst>
          </p:cNvPr>
          <p:cNvSpPr txBox="1"/>
          <p:nvPr/>
        </p:nvSpPr>
        <p:spPr>
          <a:xfrm>
            <a:off x="3224562" y="6581001"/>
            <a:ext cx="3347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Nguyen ASCO GU 2023; Abstract 303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7B0D2C5-6DCA-684D-945B-BADF9D18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Toxicities with intensified therapy in FORMULA509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101C3692-97D8-DE41-AEE7-C93B58F4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07" y="1915885"/>
            <a:ext cx="8742660" cy="337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51674D-CE54-52CD-109B-E12E21C443A8}"/>
              </a:ext>
            </a:extLst>
          </p:cNvPr>
          <p:cNvSpPr txBox="1"/>
          <p:nvPr/>
        </p:nvSpPr>
        <p:spPr>
          <a:xfrm>
            <a:off x="9346581" y="6581001"/>
            <a:ext cx="28454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Nguyen ASCO GU 2023; Abstract 303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CE74319-922F-B745-A8C9-211F95F4C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STAMPEDE meta-analysis in non-metastatic prostate CA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F7DF5AA-D0BC-6543-A1E1-BDE564422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000" dirty="0">
                <a:solidFill>
                  <a:srgbClr val="211D1E"/>
                </a:solidFill>
              </a:rPr>
              <a:t>Analyzed new data from two randomized controlled phase 3 trials from a multi-arm, multistage platform protocol to a</a:t>
            </a:r>
            <a:r>
              <a:rPr lang="en-US" altLang="en-US" sz="2000" dirty="0"/>
              <a:t>ssess standard-of-care (radiation therapy plus 3 years of ADT) to standard-of-care plus abiraterone acetate plus prednisolone with or without enzalutamide for two years in the non-metastatic, high-risk M0 patient population as defined by conventional imaging </a:t>
            </a:r>
          </a:p>
          <a:p>
            <a:pPr lvl="1"/>
            <a:r>
              <a:rPr lang="en-US" altLang="en-US" sz="2000" dirty="0"/>
              <a:t>Results showed that men with high-risk non-metastatic prostate cancer who receive ADT with combination therapy have significantly better metastases-free survival and overall survival than those who receive ADT alone</a:t>
            </a:r>
          </a:p>
          <a:p>
            <a:pPr lvl="1"/>
            <a:r>
              <a:rPr lang="en-US" altLang="en-US" sz="2000" dirty="0"/>
              <a:t>2 years of abiraterone and prednisolone added to ADT and, if indicated, radiotherapy is a potential new standard treatment for non-metastatic prostate cancer with high-risk features</a:t>
            </a:r>
          </a:p>
          <a:p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36E4F-1265-1F25-C449-F93CFE027E59}"/>
              </a:ext>
            </a:extLst>
          </p:cNvPr>
          <p:cNvSpPr txBox="1"/>
          <p:nvPr/>
        </p:nvSpPr>
        <p:spPr>
          <a:xfrm>
            <a:off x="9948283" y="6550223"/>
            <a:ext cx="22437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Attard G et al Lancet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B6BC8FD-BA2A-AA47-AC72-FFE6A9FDB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STAMPEDE meta-analysis: non-metastatic 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0E92F4C2-D76E-5F44-84CA-37ACAB02E7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257" y="1233715"/>
            <a:ext cx="6428487" cy="550817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3AA20-F0A1-0F49-D79F-570F5F9CDE0B}"/>
              </a:ext>
            </a:extLst>
          </p:cNvPr>
          <p:cNvSpPr txBox="1"/>
          <p:nvPr/>
        </p:nvSpPr>
        <p:spPr>
          <a:xfrm>
            <a:off x="9948283" y="6550223"/>
            <a:ext cx="22437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Attard G et al Lancet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1D43B79-792D-504D-907A-65A63D7AC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3019" y="75407"/>
            <a:ext cx="9605962" cy="911225"/>
          </a:xfrm>
        </p:spPr>
        <p:txBody>
          <a:bodyPr/>
          <a:lstStyle/>
          <a:p>
            <a:r>
              <a:rPr lang="en-US" altLang="en-US" dirty="0"/>
              <a:t>Deep PSA responses with apalutamide in </a:t>
            </a:r>
            <a:r>
              <a:rPr lang="en-US" altLang="en-US" dirty="0" err="1"/>
              <a:t>nmCRPC</a:t>
            </a:r>
            <a:r>
              <a:rPr lang="en-US" altLang="en-US" dirty="0"/>
              <a:t>: SPARTAN</a:t>
            </a:r>
          </a:p>
        </p:txBody>
      </p:sp>
      <p:pic>
        <p:nvPicPr>
          <p:cNvPr id="24579" name="Content Placeholder 4">
            <a:extLst>
              <a:ext uri="{FF2B5EF4-FFF2-40B4-BE49-F238E27FC236}">
                <a16:creationId xmlns:a16="http://schemas.microsoft.com/office/drawing/2014/main" id="{36DC4534-9D74-0E4F-8A7C-C4C8488B2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019" y="1730943"/>
            <a:ext cx="10262311" cy="3027816"/>
          </a:xfrm>
        </p:spPr>
      </p:pic>
      <p:sp>
        <p:nvSpPr>
          <p:cNvPr id="24580" name="TextBox 5">
            <a:extLst>
              <a:ext uri="{FF2B5EF4-FFF2-40B4-BE49-F238E27FC236}">
                <a16:creationId xmlns:a16="http://schemas.microsoft.com/office/drawing/2014/main" id="{BDDC62F9-CA03-1642-A395-2BDFD0F4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059136"/>
            <a:ext cx="657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90% achieved PSA reduction &gt;50% by 6 </a:t>
            </a:r>
            <a:r>
              <a:rPr lang="en-US" altLang="en-US" dirty="0" err="1"/>
              <a:t>mo</a:t>
            </a:r>
            <a:r>
              <a:rPr lang="en-US" altLang="en-US" dirty="0"/>
              <a:t> (median time 1 </a:t>
            </a:r>
            <a:r>
              <a:rPr lang="en-US" altLang="en-US" dirty="0" err="1"/>
              <a:t>mo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PSA nadir &lt;0.2 achieved by 32%</a:t>
            </a:r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EDF88-0EDA-CFFB-9571-54530CA8AF6B}"/>
              </a:ext>
            </a:extLst>
          </p:cNvPr>
          <p:cNvSpPr txBox="1"/>
          <p:nvPr/>
        </p:nvSpPr>
        <p:spPr>
          <a:xfrm>
            <a:off x="9277815" y="6551760"/>
            <a:ext cx="2799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cs typeface="Arial" panose="020B0604020202020204" pitchFamily="34" charset="0"/>
              </a:rPr>
              <a:t>Saad F et al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Eur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Urol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A903C2B-09C4-6642-AD79-59EC1216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754" y="184604"/>
            <a:ext cx="9209884" cy="657225"/>
          </a:xfrm>
        </p:spPr>
        <p:txBody>
          <a:bodyPr/>
          <a:lstStyle/>
          <a:p>
            <a:r>
              <a:rPr lang="en-US" altLang="en-US" dirty="0"/>
              <a:t>Deep PSA responses were associated with improved survival 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4FA2B27D-FFC0-E140-B2E3-61064F84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4" y="1655762"/>
            <a:ext cx="10850449" cy="43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C21E7-8DB7-E846-82F6-C44D13B90E9D}"/>
              </a:ext>
            </a:extLst>
          </p:cNvPr>
          <p:cNvSpPr txBox="1"/>
          <p:nvPr/>
        </p:nvSpPr>
        <p:spPr>
          <a:xfrm>
            <a:off x="9277815" y="6551760"/>
            <a:ext cx="2799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cs typeface="Arial" panose="020B0604020202020204" pitchFamily="34" charset="0"/>
              </a:rPr>
              <a:t>Saad F et al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Eur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Urol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6lightgreencream">
  <a:themeElements>
    <a:clrScheme name="Presentation6lightgreencrea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6lightgreencream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tion6lightgreencre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6lightgreencrea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6lightgreencrea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6lightgreencrea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6lightgreencrea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6lightgreencrea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6lightgreencrea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6lightgreencrea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6lightgreencrea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6lightgreencrea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6lightgreencrea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6lightgreencrea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ustom Design">
  <a:themeElements>
    <a:clrScheme name="SCCA Brand Colors">
      <a:dk1>
        <a:srgbClr val="6C6463"/>
      </a:dk1>
      <a:lt1>
        <a:srgbClr val="FFFFFF"/>
      </a:lt1>
      <a:dk2>
        <a:srgbClr val="6C6463"/>
      </a:dk2>
      <a:lt2>
        <a:srgbClr val="5CB8B2"/>
      </a:lt2>
      <a:accent1>
        <a:srgbClr val="FFC72C"/>
      </a:accent1>
      <a:accent2>
        <a:srgbClr val="A3A467"/>
      </a:accent2>
      <a:accent3>
        <a:srgbClr val="7E9BC0"/>
      </a:accent3>
      <a:accent4>
        <a:srgbClr val="7E6990"/>
      </a:accent4>
      <a:accent5>
        <a:srgbClr val="6C6463"/>
      </a:accent5>
      <a:accent6>
        <a:srgbClr val="FFFFFF"/>
      </a:accent6>
      <a:hlink>
        <a:srgbClr val="5CB8B2"/>
      </a:hlink>
      <a:folHlink>
        <a:srgbClr val="7E9B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B5B3A-A912-434E-8326-663A9897777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55B2A82-7B3E-4C72-B2F1-97BB6376C596}">
  <ds:schemaRefs>
    <ds:schemaRef ds:uri="http://schemas.microsoft.com/office/2006/metadata/properties"/>
    <ds:schemaRef ds:uri="http://schemas.microsoft.com/office/infopath/2007/PartnerControls"/>
    <ds:schemaRef ds:uri="4b610a17-e1ff-4909-8e86-b72c4337a6d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0944F84-C7AC-4363-86D4-3B535B2164FD}"/>
</file>

<file path=customXml/itemProps4.xml><?xml version="1.0" encoding="utf-8"?>
<ds:datastoreItem xmlns:ds="http://schemas.openxmlformats.org/officeDocument/2006/customXml" ds:itemID="{E1049610-D5E8-4996-ACBC-EAFE4F784953}"/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Settings\vhoffman\Local Settings\Temp\Presentation6lightgreencream.pot</Template>
  <TotalTime>9065</TotalTime>
  <Words>1039</Words>
  <Application>Microsoft Macintosh PowerPoint</Application>
  <PresentationFormat>Widescreen</PresentationFormat>
  <Paragraphs>161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Montserrat</vt:lpstr>
      <vt:lpstr>Noto Sans Symbols</vt:lpstr>
      <vt:lpstr>Open Sans</vt:lpstr>
      <vt:lpstr>Wingdings</vt:lpstr>
      <vt:lpstr>Presentation6lightgreencream</vt:lpstr>
      <vt:lpstr>8_Custom Design</vt:lpstr>
      <vt:lpstr>1_Office Theme</vt:lpstr>
      <vt:lpstr>Year in Review: Optimizing use of Hormonal Therapy In Prostate Cancer    Tanya Dorff, MD Associate Professor of Medicine Section Chief, Genitourinary Cancer Program </vt:lpstr>
      <vt:lpstr>PRESTO: intensified therapy in biochemically recurrent prostate cancer</vt:lpstr>
      <vt:lpstr>Apalutamide prolonged PSA PFS</vt:lpstr>
      <vt:lpstr>FORMULA509: apalutamide (+ abi) with salvage XRT</vt:lpstr>
      <vt:lpstr>Toxicities with intensified therapy in FORMULA509</vt:lpstr>
      <vt:lpstr>STAMPEDE meta-analysis in non-metastatic prostate CA</vt:lpstr>
      <vt:lpstr>STAMPEDE meta-analysis: non-metastatic </vt:lpstr>
      <vt:lpstr>Deep PSA responses with apalutamide in nmCRPC: SPARTAN</vt:lpstr>
      <vt:lpstr>Deep PSA responses were associated with improved survival </vt:lpstr>
      <vt:lpstr>Dermatologic AE with apalutamide</vt:lpstr>
      <vt:lpstr>Dermatologic toxicities with apalutamide</vt:lpstr>
      <vt:lpstr>LATITUDE: visceral metastases</vt:lpstr>
      <vt:lpstr>Quality of life with docetaxel or abiraterone in mHSPC (STAMPEDE)</vt:lpstr>
      <vt:lpstr>5 year f/u STAMPEDE Abiraterone</vt:lpstr>
      <vt:lpstr>Enzalutamide in mHSPC</vt:lpstr>
      <vt:lpstr>Not much early diff for other subsets but after 18 mo monotx does worse</vt:lpstr>
      <vt:lpstr>Exposure-response relationship apalutamide mHSPC</vt:lpstr>
      <vt:lpstr>ARASENS: ADT + doce +/- darolutamide</vt:lpstr>
      <vt:lpstr>ARASENS VOLUME Subgroups: Overall Survival</vt:lpstr>
      <vt:lpstr>ARASENS RISK Subgroups: Overall Survival</vt:lpstr>
      <vt:lpstr>PEACE-1: ADT +/- abiraterone +/- RT to prostate primary. AND +/- docetaxel</vt:lpstr>
      <vt:lpstr>PEACE-1: ADT +/- abiraterone +/- RT to prostate primary. AND +/- docetaxel</vt:lpstr>
      <vt:lpstr>Up-front intensification: THE new paradigm in mHSPC</vt:lpstr>
      <vt:lpstr>Ongoing mHSPC trials with triplets</vt:lpstr>
      <vt:lpstr>Conclusions</vt:lpstr>
    </vt:vector>
  </TitlesOfParts>
  <Company>COH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Blue 2 Science Presentation</dc:title>
  <dc:subject/>
  <dc:creator>vhoffman</dc:creator>
  <cp:keywords/>
  <dc:description/>
  <cp:lastModifiedBy>Clayton Campbell</cp:lastModifiedBy>
  <cp:revision>267</cp:revision>
  <cp:lastPrinted>2007-01-17T18:23:39Z</cp:lastPrinted>
  <dcterms:created xsi:type="dcterms:W3CDTF">2007-05-14T19:43:30Z</dcterms:created>
  <dcterms:modified xsi:type="dcterms:W3CDTF">2023-02-27T16:45:36Z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1000.00000000000</vt:lpwstr>
  </property>
  <property fmtid="{D5CDD505-2E9C-101B-9397-08002B2CF9AE}" pid="4" name="Document">
    <vt:lpwstr>http://cms.coh.org/brand/Documents/Powerpoint%20Blue%202%20Science.ppt, PowerPoint Blue 2 Science Presentation</vt:lpwstr>
  </property>
  <property fmtid="{D5CDD505-2E9C-101B-9397-08002B2CF9AE}" pid="5" name="Subject">
    <vt:lpwstr/>
  </property>
  <property fmtid="{D5CDD505-2E9C-101B-9397-08002B2CF9AE}" pid="6" name="Keywords">
    <vt:lpwstr/>
  </property>
  <property fmtid="{D5CDD505-2E9C-101B-9397-08002B2CF9AE}" pid="7" name="_Author">
    <vt:lpwstr>vhoffman</vt:lpwstr>
  </property>
  <property fmtid="{D5CDD505-2E9C-101B-9397-08002B2CF9AE}" pid="8" name="_Category">
    <vt:lpwstr/>
  </property>
  <property fmtid="{D5CDD505-2E9C-101B-9397-08002B2CF9AE}" pid="9" name="Slides">
    <vt:lpwstr>2</vt:lpwstr>
  </property>
  <property fmtid="{D5CDD505-2E9C-101B-9397-08002B2CF9AE}" pid="10" name="Categories">
    <vt:lpwstr/>
  </property>
  <property fmtid="{D5CDD505-2E9C-101B-9397-08002B2CF9AE}" pid="11" name="Approval Level">
    <vt:lpwstr/>
  </property>
  <property fmtid="{D5CDD505-2E9C-101B-9397-08002B2CF9AE}" pid="12" name="_Comments">
    <vt:lpwstr/>
  </property>
  <property fmtid="{D5CDD505-2E9C-101B-9397-08002B2CF9AE}" pid="13" name="Assigned To">
    <vt:lpwstr/>
  </property>
  <property fmtid="{D5CDD505-2E9C-101B-9397-08002B2CF9AE}" pid="14" name="Category">
    <vt:lpwstr>Template</vt:lpwstr>
  </property>
  <property fmtid="{D5CDD505-2E9C-101B-9397-08002B2CF9AE}" pid="15" name="Section">
    <vt:lpwstr>Templates (Electronic)</vt:lpwstr>
  </property>
  <property fmtid="{D5CDD505-2E9C-101B-9397-08002B2CF9AE}" pid="16" name="Sort No">
    <vt:lpwstr>04</vt:lpwstr>
  </property>
  <property fmtid="{D5CDD505-2E9C-101B-9397-08002B2CF9AE}" pid="17" name="Description0">
    <vt:lpwstr>Used when making presentations on campus and the font is Arial. </vt:lpwstr>
  </property>
  <property fmtid="{D5CDD505-2E9C-101B-9397-08002B2CF9AE}" pid="18" name="PublishingExpirationDate">
    <vt:lpwstr/>
  </property>
  <property fmtid="{D5CDD505-2E9C-101B-9397-08002B2CF9AE}" pid="19" name="PublishingStartDate">
    <vt:lpwstr/>
  </property>
  <property fmtid="{D5CDD505-2E9C-101B-9397-08002B2CF9AE}" pid="20" name="ContentTypeId">
    <vt:lpwstr>0x01010018862A45804C7345BFDE61DA2C172BE7</vt:lpwstr>
  </property>
</Properties>
</file>