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7.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8128" r:id="rId4"/>
    <p:sldMasterId id="2147488164" r:id="rId5"/>
    <p:sldMasterId id="2147488176" r:id="rId6"/>
    <p:sldMasterId id="2147488226" r:id="rId7"/>
    <p:sldMasterId id="2147488236" r:id="rId8"/>
    <p:sldMasterId id="2147488250" r:id="rId9"/>
    <p:sldMasterId id="2147488275" r:id="rId10"/>
    <p:sldMasterId id="2147488298" r:id="rId11"/>
    <p:sldMasterId id="2147488312" r:id="rId12"/>
  </p:sldMasterIdLst>
  <p:notesMasterIdLst>
    <p:notesMasterId r:id="rId93"/>
  </p:notesMasterIdLst>
  <p:handoutMasterIdLst>
    <p:handoutMasterId r:id="rId94"/>
  </p:handoutMasterIdLst>
  <p:sldIdLst>
    <p:sldId id="13483" r:id="rId13"/>
    <p:sldId id="13106" r:id="rId14"/>
    <p:sldId id="13037" r:id="rId15"/>
    <p:sldId id="13038" r:id="rId16"/>
    <p:sldId id="13039" r:id="rId17"/>
    <p:sldId id="2135714464" r:id="rId18"/>
    <p:sldId id="2135714465" r:id="rId19"/>
    <p:sldId id="2135714466" r:id="rId20"/>
    <p:sldId id="13187" r:id="rId21"/>
    <p:sldId id="13204" r:id="rId22"/>
    <p:sldId id="13484" r:id="rId23"/>
    <p:sldId id="13485" r:id="rId24"/>
    <p:sldId id="13431" r:id="rId25"/>
    <p:sldId id="13432" r:id="rId26"/>
    <p:sldId id="13279" r:id="rId27"/>
    <p:sldId id="13287" r:id="rId28"/>
    <p:sldId id="13288" r:id="rId29"/>
    <p:sldId id="13289" r:id="rId30"/>
    <p:sldId id="386" r:id="rId31"/>
    <p:sldId id="387" r:id="rId32"/>
    <p:sldId id="364" r:id="rId33"/>
    <p:sldId id="379" r:id="rId34"/>
    <p:sldId id="380" r:id="rId35"/>
    <p:sldId id="381" r:id="rId36"/>
    <p:sldId id="374" r:id="rId37"/>
    <p:sldId id="376" r:id="rId38"/>
    <p:sldId id="373" r:id="rId39"/>
    <p:sldId id="382" r:id="rId40"/>
    <p:sldId id="372" r:id="rId41"/>
    <p:sldId id="2135714463" r:id="rId42"/>
    <p:sldId id="383" r:id="rId43"/>
    <p:sldId id="384" r:id="rId44"/>
    <p:sldId id="385" r:id="rId45"/>
    <p:sldId id="13502" r:id="rId46"/>
    <p:sldId id="13446" r:id="rId47"/>
    <p:sldId id="13290" r:id="rId48"/>
    <p:sldId id="13293" r:id="rId49"/>
    <p:sldId id="13294" r:id="rId50"/>
    <p:sldId id="13478" r:id="rId51"/>
    <p:sldId id="13476" r:id="rId52"/>
    <p:sldId id="13468" r:id="rId53"/>
    <p:sldId id="13486" r:id="rId54"/>
    <p:sldId id="268" r:id="rId55"/>
    <p:sldId id="3059" r:id="rId56"/>
    <p:sldId id="13291" r:id="rId57"/>
    <p:sldId id="13292" r:id="rId58"/>
    <p:sldId id="3047" r:id="rId59"/>
    <p:sldId id="269" r:id="rId60"/>
    <p:sldId id="3086" r:id="rId61"/>
    <p:sldId id="3107" r:id="rId62"/>
    <p:sldId id="271" r:id="rId63"/>
    <p:sldId id="13503" r:id="rId64"/>
    <p:sldId id="13447" r:id="rId65"/>
    <p:sldId id="13295" r:id="rId66"/>
    <p:sldId id="13296" r:id="rId67"/>
    <p:sldId id="13297" r:id="rId68"/>
    <p:sldId id="13299" r:id="rId69"/>
    <p:sldId id="259" r:id="rId70"/>
    <p:sldId id="264" r:id="rId71"/>
    <p:sldId id="265" r:id="rId72"/>
    <p:sldId id="13499" r:id="rId73"/>
    <p:sldId id="2135714460" r:id="rId74"/>
    <p:sldId id="274" r:id="rId75"/>
    <p:sldId id="280" r:id="rId76"/>
    <p:sldId id="257" r:id="rId77"/>
    <p:sldId id="261" r:id="rId78"/>
    <p:sldId id="262" r:id="rId79"/>
    <p:sldId id="13504" r:id="rId80"/>
    <p:sldId id="13490" r:id="rId81"/>
    <p:sldId id="13492" r:id="rId82"/>
    <p:sldId id="256" r:id="rId83"/>
    <p:sldId id="2135714461" r:id="rId84"/>
    <p:sldId id="258" r:id="rId85"/>
    <p:sldId id="2135714462" r:id="rId86"/>
    <p:sldId id="260" r:id="rId87"/>
    <p:sldId id="13495" r:id="rId88"/>
    <p:sldId id="13491" r:id="rId89"/>
    <p:sldId id="13496" r:id="rId90"/>
    <p:sldId id="13497" r:id="rId91"/>
    <p:sldId id="13498" r:id="rId9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71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uda, Nanci" initials="AN" lastIdx="2" clrIdx="0">
    <p:extLst>
      <p:ext uri="{19B8F6BF-5375-455C-9EA6-DF929625EA0E}">
        <p15:presenceInfo xmlns:p15="http://schemas.microsoft.com/office/powerpoint/2012/main" userId="S-1-5-21-150927795-2069884688-1238954376-844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FAFC"/>
    <a:srgbClr val="184482"/>
    <a:srgbClr val="002B4F"/>
    <a:srgbClr val="045090"/>
    <a:srgbClr val="FF00FF"/>
    <a:srgbClr val="0432FF"/>
    <a:srgbClr val="FFFFFF"/>
    <a:srgbClr val="215791"/>
    <a:srgbClr val="2C3085"/>
    <a:srgbClr val="C0DC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761CC8-7F8C-BC42-8D03-4858F7C3F6AD}" v="15" dt="2020-10-13T19:03:16.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370" autoAdjust="0"/>
    <p:restoredTop sz="94163" autoAdjust="0"/>
  </p:normalViewPr>
  <p:slideViewPr>
    <p:cSldViewPr>
      <p:cViewPr varScale="1">
        <p:scale>
          <a:sx n="87" d="100"/>
          <a:sy n="87" d="100"/>
        </p:scale>
        <p:origin x="232" y="496"/>
      </p:cViewPr>
      <p:guideLst>
        <p:guide orient="horz" pos="2160"/>
        <p:guide pos="3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56960"/>
    </p:cViewPr>
  </p:sorterViewPr>
  <p:notesViewPr>
    <p:cSldViewPr snapToGrid="0" snapToObjects="1">
      <p:cViewPr varScale="1">
        <p:scale>
          <a:sx n="70" d="100"/>
          <a:sy n="70" d="100"/>
        </p:scale>
        <p:origin x="-292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8.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2.xml"/><Relationship Id="rId90" Type="http://schemas.openxmlformats.org/officeDocument/2006/relationships/slide" Target="slides/slide78.xml"/><Relationship Id="rId95" Type="http://schemas.openxmlformats.org/officeDocument/2006/relationships/commentAuthors" Target="commentAuthors.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customXml" Target="../customXml/item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notesMaster" Target="notesMasters/notesMaster1.xml"/><Relationship Id="rId9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0.12</c:v>
                </c:pt>
                <c:pt idx="1">
                  <c:v>0.16</c:v>
                </c:pt>
                <c:pt idx="2">
                  <c:v>0.18</c:v>
                </c:pt>
                <c:pt idx="3">
                  <c:v>0.18</c:v>
                </c:pt>
                <c:pt idx="4">
                  <c:v>0.36</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c:formatCode>
                <c:ptCount val="8"/>
                <c:pt idx="0">
                  <c:v>0.03</c:v>
                </c:pt>
                <c:pt idx="1">
                  <c:v>7.0000000000000007E-2</c:v>
                </c:pt>
                <c:pt idx="2">
                  <c:v>7.0000000000000007E-2</c:v>
                </c:pt>
                <c:pt idx="3">
                  <c:v>7.0000000000000007E-2</c:v>
                </c:pt>
                <c:pt idx="4">
                  <c:v>0.09</c:v>
                </c:pt>
                <c:pt idx="5">
                  <c:v>0.11</c:v>
                </c:pt>
                <c:pt idx="6">
                  <c:v>0.25</c:v>
                </c:pt>
                <c:pt idx="7">
                  <c:v>0.32</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0.04</c:v>
                </c:pt>
                <c:pt idx="1">
                  <c:v>0.16</c:v>
                </c:pt>
                <c:pt idx="2">
                  <c:v>0.32</c:v>
                </c:pt>
                <c:pt idx="3">
                  <c:v>0.48</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0.04</c:v>
                </c:pt>
                <c:pt idx="1">
                  <c:v>0.26</c:v>
                </c:pt>
                <c:pt idx="2">
                  <c:v>0.3</c:v>
                </c:pt>
                <c:pt idx="3">
                  <c:v>0.4</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0.04</c:v>
                </c:pt>
                <c:pt idx="1">
                  <c:v>0.18</c:v>
                </c:pt>
                <c:pt idx="2">
                  <c:v>0.36</c:v>
                </c:pt>
                <c:pt idx="3">
                  <c:v>0.46</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0.02</c:v>
                </c:pt>
                <c:pt idx="1">
                  <c:v>0.16</c:v>
                </c:pt>
                <c:pt idx="2">
                  <c:v>0.36</c:v>
                </c:pt>
                <c:pt idx="3">
                  <c:v>0.46</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0.14000000000000001</c:v>
                </c:pt>
                <c:pt idx="1">
                  <c:v>0.04</c:v>
                </c:pt>
                <c:pt idx="2">
                  <c:v>0.04</c:v>
                </c:pt>
                <c:pt idx="3">
                  <c:v>0.1</c:v>
                </c:pt>
                <c:pt idx="4">
                  <c:v>0.14000000000000001</c:v>
                </c:pt>
                <c:pt idx="5">
                  <c:v>0.54</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0.08</c:v>
                </c:pt>
                <c:pt idx="1">
                  <c:v>0.02</c:v>
                </c:pt>
                <c:pt idx="2">
                  <c:v>0.16</c:v>
                </c:pt>
                <c:pt idx="3">
                  <c:v>0.18</c:v>
                </c:pt>
                <c:pt idx="4">
                  <c:v>0.22</c:v>
                </c:pt>
                <c:pt idx="5">
                  <c:v>0.34</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0.02</c:v>
                </c:pt>
                <c:pt idx="1">
                  <c:v>0.09</c:v>
                </c:pt>
                <c:pt idx="2">
                  <c:v>0.11</c:v>
                </c:pt>
                <c:pt idx="3">
                  <c:v>0.18</c:v>
                </c:pt>
                <c:pt idx="4">
                  <c:v>0.6</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0.03</c:v>
                </c:pt>
                <c:pt idx="1">
                  <c:v>0.13</c:v>
                </c:pt>
                <c:pt idx="2">
                  <c:v>0.21</c:v>
                </c:pt>
                <c:pt idx="3">
                  <c:v>0.25</c:v>
                </c:pt>
                <c:pt idx="4">
                  <c:v>0.4</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14630334129581"/>
          <c:y val="3.1609195402298854E-2"/>
          <c:w val="0.76854242236574366"/>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0%</c:formatCode>
                <c:ptCount val="7"/>
                <c:pt idx="0">
                  <c:v>0.02</c:v>
                </c:pt>
                <c:pt idx="1">
                  <c:v>0.04</c:v>
                </c:pt>
                <c:pt idx="2">
                  <c:v>0.1</c:v>
                </c:pt>
                <c:pt idx="3">
                  <c:v>0.16</c:v>
                </c:pt>
                <c:pt idx="4">
                  <c:v>0.18</c:v>
                </c:pt>
                <c:pt idx="5">
                  <c:v>0.18</c:v>
                </c:pt>
                <c:pt idx="6">
                  <c:v>0.3</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818569553805798E-2"/>
          <c:y val="3.1609195402298854E-2"/>
          <c:w val="0.89687007874015745"/>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numCache>
            </c:numRef>
          </c:cat>
          <c:val>
            <c:numRef>
              <c:f>Sheet1!$B$2:$B$10</c:f>
              <c:numCache>
                <c:formatCode>0%</c:formatCode>
                <c:ptCount val="9"/>
                <c:pt idx="0">
                  <c:v>0.02</c:v>
                </c:pt>
                <c:pt idx="1">
                  <c:v>0.02</c:v>
                </c:pt>
                <c:pt idx="2">
                  <c:v>0.04</c:v>
                </c:pt>
                <c:pt idx="3">
                  <c:v>0.04</c:v>
                </c:pt>
                <c:pt idx="4">
                  <c:v>0.06</c:v>
                </c:pt>
                <c:pt idx="5">
                  <c:v>0.08</c:v>
                </c:pt>
                <c:pt idx="6">
                  <c:v>0.14000000000000001</c:v>
                </c:pt>
                <c:pt idx="7">
                  <c:v>0.16</c:v>
                </c:pt>
                <c:pt idx="8">
                  <c:v>0.44</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14002979357316E-2"/>
          <c:y val="3.1609195402298854E-2"/>
          <c:w val="0.8778612470738455"/>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numCache>
            </c:numRef>
          </c:cat>
          <c:val>
            <c:numRef>
              <c:f>Sheet1!$B$2:$B$9</c:f>
              <c:numCache>
                <c:formatCode>0%</c:formatCode>
                <c:ptCount val="8"/>
                <c:pt idx="0">
                  <c:v>0.02</c:v>
                </c:pt>
                <c:pt idx="1">
                  <c:v>0.04</c:v>
                </c:pt>
                <c:pt idx="2">
                  <c:v>0.04</c:v>
                </c:pt>
                <c:pt idx="3">
                  <c:v>0.06</c:v>
                </c:pt>
                <c:pt idx="4">
                  <c:v>0.1</c:v>
                </c:pt>
                <c:pt idx="5">
                  <c:v>0.16</c:v>
                </c:pt>
                <c:pt idx="6">
                  <c:v>0.2</c:v>
                </c:pt>
                <c:pt idx="7">
                  <c:v>0.38</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588250906838892E-2"/>
          <c:y val="3.1609195402298854E-2"/>
          <c:w val="0.92210047480020052"/>
          <c:h val="0.89053624762421935"/>
        </c:manualLayout>
      </c:layout>
      <c:barChart>
        <c:barDir val="bar"/>
        <c:grouping val="clustered"/>
        <c:varyColors val="0"/>
        <c:ser>
          <c:idx val="0"/>
          <c:order val="0"/>
          <c:tx>
            <c:strRef>
              <c:f>Sheet1!$B$1</c:f>
              <c:strCache>
                <c:ptCount val="1"/>
                <c:pt idx="0">
                  <c:v>Series 1</c:v>
                </c:pt>
              </c:strCache>
            </c:strRef>
          </c:tx>
          <c:spPr>
            <a:solidFill>
              <a:srgbClr val="F6821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numCache>
            </c:numRef>
          </c:cat>
          <c:val>
            <c:numRef>
              <c:f>Sheet1!$B$2:$B$7</c:f>
              <c:numCache>
                <c:formatCode>0%</c:formatCode>
                <c:ptCount val="6"/>
                <c:pt idx="0">
                  <c:v>0.01</c:v>
                </c:pt>
                <c:pt idx="1">
                  <c:v>0.02</c:v>
                </c:pt>
                <c:pt idx="2">
                  <c:v>0.02</c:v>
                </c:pt>
                <c:pt idx="3">
                  <c:v>0.03</c:v>
                </c:pt>
                <c:pt idx="4">
                  <c:v>0.09</c:v>
                </c:pt>
                <c:pt idx="5">
                  <c:v>0.82</c:v>
                </c:pt>
              </c:numCache>
            </c:numRef>
          </c:val>
          <c:extLst>
            <c:ext xmlns:c16="http://schemas.microsoft.com/office/drawing/2014/chart" uri="{C3380CC4-5D6E-409C-BE32-E72D297353CC}">
              <c16:uniqueId val="{00000000-02A2-544A-B5B1-2618751AEB1F}"/>
            </c:ext>
          </c:extLst>
        </c:ser>
        <c:dLbls>
          <c:showLegendKey val="0"/>
          <c:showVal val="0"/>
          <c:showCatName val="0"/>
          <c:showSerName val="0"/>
          <c:showPercent val="0"/>
          <c:showBubbleSize val="0"/>
        </c:dLbls>
        <c:gapWidth val="98"/>
        <c:overlap val="-19"/>
        <c:axId val="1578381584"/>
        <c:axId val="1069943360"/>
      </c:barChart>
      <c:catAx>
        <c:axId val="1578381584"/>
        <c:scaling>
          <c:orientation val="minMax"/>
        </c:scaling>
        <c:delete val="0"/>
        <c:axPos val="l"/>
        <c:numFmt formatCode="General" sourceLinked="1"/>
        <c:majorTickMark val="none"/>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9943360"/>
        <c:crosses val="autoZero"/>
        <c:auto val="1"/>
        <c:lblAlgn val="ctr"/>
        <c:lblOffset val="100"/>
        <c:noMultiLvlLbl val="0"/>
      </c:catAx>
      <c:valAx>
        <c:axId val="1069943360"/>
        <c:scaling>
          <c:orientation val="minMax"/>
        </c:scaling>
        <c:delete val="0"/>
        <c:axPos val="b"/>
        <c:numFmt formatCode="0%" sourceLinked="1"/>
        <c:majorTickMark val="none"/>
        <c:minorTickMark val="none"/>
        <c:tickLblPos val="nextTo"/>
        <c:spPr>
          <a:noFill/>
          <a:ln>
            <a:solidFill>
              <a:srgbClr val="002060"/>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n-US"/>
          </a:p>
        </c:txPr>
        <c:crossAx val="1578381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Breast Cancer</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31094E-EE1B-DC4C-9055-4A48FF0273CD}" type="datetimeFigureOut">
              <a:rPr lang="en-US"/>
              <a:pPr>
                <a:defRPr/>
              </a:pPr>
              <a:t>10/14/2020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en-US"/>
              <a:t>00A_ONS-Breast-17-NL-Intro-Slides_v34fr</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047A620-AB8F-CF46-A88D-87A30D4E58B6}" type="slidenum">
              <a:rPr lang="en-US"/>
              <a:pPr>
                <a:defRPr/>
              </a:pPr>
              <a:t>‹#›</a:t>
            </a:fld>
            <a:endParaRPr lang="en-US"/>
          </a:p>
        </p:txBody>
      </p:sp>
    </p:spTree>
    <p:extLst>
      <p:ext uri="{BB962C8B-B14F-4D97-AF65-F5344CB8AC3E}">
        <p14:creationId xmlns:p14="http://schemas.microsoft.com/office/powerpoint/2010/main" val="385897391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Breast Cancer</a:t>
            </a:r>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r>
              <a:rPr lang="en-US"/>
              <a:t>00A_ONS-Breast-17-NL-Intro-Slides_v34fr</a:t>
            </a: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1FF50E98-AC92-C54A-ACBD-9B80212ADB1C}" type="slidenum">
              <a:rPr lang="en-US"/>
              <a:pPr>
                <a:defRPr/>
              </a:pPr>
              <a:t>‹#›</a:t>
            </a:fld>
            <a:endParaRPr lang="en-US"/>
          </a:p>
        </p:txBody>
      </p:sp>
    </p:spTree>
    <p:extLst>
      <p:ext uri="{BB962C8B-B14F-4D97-AF65-F5344CB8AC3E}">
        <p14:creationId xmlns:p14="http://schemas.microsoft.com/office/powerpoint/2010/main" val="1304991766"/>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xfrm>
            <a:off x="381000" y="685800"/>
            <a:ext cx="6096000" cy="3429000"/>
          </a:xfrm>
          <a:ln/>
        </p:spPr>
      </p:sp>
      <p:sp>
        <p:nvSpPr>
          <p:cNvPr id="8194" name="Notes Placeholder 2"/>
          <p:cNvSpPr>
            <a:spLocks noGrp="1"/>
          </p:cNvSpPr>
          <p:nvPr>
            <p:ph type="body" idx="1"/>
          </p:nvPr>
        </p:nvSpPr>
        <p:spPr>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
        <p:nvSpPr>
          <p:cNvPr id="8195"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9FDB787-9FB4-DC4A-80AA-DB3AF5C8F3C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Date Placeholder 1"/>
          <p:cNvSpPr>
            <a:spLocks noGrp="1"/>
          </p:cNvSpPr>
          <p:nvPr>
            <p:ph type="dt"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 name="Footer Placeholder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00A_ONS-GI-17-NL-Intro-Slides_v35rak</a:t>
            </a:r>
          </a:p>
        </p:txBody>
      </p:sp>
      <p:sp>
        <p:nvSpPr>
          <p:cNvPr id="4" name="Header Placeholder 3"/>
          <p:cNvSpPr>
            <a:spLocks noGrp="1"/>
          </p:cNvSpPr>
          <p:nvPr>
            <p:ph type="hdr"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Gastrointestinal</a:t>
            </a:r>
          </a:p>
        </p:txBody>
      </p:sp>
    </p:spTree>
    <p:extLst>
      <p:ext uri="{BB962C8B-B14F-4D97-AF65-F5344CB8AC3E}">
        <p14:creationId xmlns:p14="http://schemas.microsoft.com/office/powerpoint/2010/main" val="220165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091199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023084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260396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517525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416405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57661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635967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9DC956-3E5D-2144-A555-9C8FD0E3213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5717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27377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03998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Breast Cancer</a:t>
            </a:r>
          </a:p>
        </p:txBody>
      </p:sp>
      <p:sp>
        <p:nvSpPr>
          <p:cNvPr id="5" name="Footer Placeholder 4"/>
          <p:cNvSpPr>
            <a:spLocks noGrp="1"/>
          </p:cNvSpPr>
          <p:nvPr>
            <p:ph type="ftr" sz="quarter" idx="4"/>
          </p:nvPr>
        </p:nvSpPr>
        <p:spPr/>
        <p:txBody>
          <a:bodyPr/>
          <a:lstStyle/>
          <a:p>
            <a:pPr>
              <a:defRPr/>
            </a:pPr>
            <a:r>
              <a:rPr lang="en-US"/>
              <a:t>00A_ONS-Breast-17-NL-Intro-Slides_v34fr</a:t>
            </a:r>
          </a:p>
        </p:txBody>
      </p:sp>
      <p:sp>
        <p:nvSpPr>
          <p:cNvPr id="6" name="Slide Number Placeholder 5"/>
          <p:cNvSpPr>
            <a:spLocks noGrp="1"/>
          </p:cNvSpPr>
          <p:nvPr>
            <p:ph type="sldNum" sz="quarter" idx="5"/>
          </p:nvPr>
        </p:nvSpPr>
        <p:spPr/>
        <p:txBody>
          <a:bodyPr/>
          <a:lstStyle/>
          <a:p>
            <a:pPr>
              <a:defRPr/>
            </a:pPr>
            <a:fld id="{1FF50E98-AC92-C54A-ACBD-9B80212ADB1C}" type="slidenum">
              <a:rPr lang="en-US" smtClean="0"/>
              <a:pPr>
                <a:defRPr/>
              </a:pPr>
              <a:t>13</a:t>
            </a:fld>
            <a:endParaRPr lang="en-US"/>
          </a:p>
        </p:txBody>
      </p:sp>
    </p:spTree>
    <p:extLst>
      <p:ext uri="{BB962C8B-B14F-4D97-AF65-F5344CB8AC3E}">
        <p14:creationId xmlns:p14="http://schemas.microsoft.com/office/powerpoint/2010/main" val="826471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2892435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21956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094890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361950" y="1143000"/>
            <a:ext cx="6096000" cy="3429000"/>
          </a:xfrm>
          <a:ln/>
        </p:spPr>
      </p:sp>
      <p:sp>
        <p:nvSpPr>
          <p:cNvPr id="137219" name="Rectangle 3"/>
          <p:cNvSpPr>
            <a:spLocks noGrp="1" noChangeArrowheads="1"/>
          </p:cNvSpPr>
          <p:nvPr>
            <p:ph type="body" idx="1"/>
          </p:nvPr>
        </p:nvSpPr>
        <p:spPr>
          <a:xfrm>
            <a:off x="914400" y="4953000"/>
            <a:ext cx="5029200" cy="3505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extLst>
      <p:ext uri="{BB962C8B-B14F-4D97-AF65-F5344CB8AC3E}">
        <p14:creationId xmlns:p14="http://schemas.microsoft.com/office/powerpoint/2010/main" val="367914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792689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03922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91296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39692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072049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Breast Cancer</a:t>
            </a: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ＭＳ Ｐゴシック" charset="0"/>
              </a:rPr>
              <a:t>00A_ONS-Breast-17-NL-Intro-Slides_v34fr</a:t>
            </a: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F50E98-AC92-C54A-ACBD-9B80212ADB1C}"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1739865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41B896F-35A2-6049-851F-04ED8B4997C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67BA67AE-7475-F345-92F7-F4C5C4914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9B326C8D-0841-E04A-AB3E-F201E844CC9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12" rIns="91425" bIns="45712" anchor="b"/>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DE03C3-A100-DE47-9BA0-9C6776AA36B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80477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1ED76D2-77B3-044F-8475-F895A92E4C29}"/>
              </a:ext>
            </a:extLst>
          </p:cNvPr>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131DA01D-B94B-F647-B4E2-07929EE8D9F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8" name="Slide Number Placeholder 3">
            <a:extLst>
              <a:ext uri="{FF2B5EF4-FFF2-40B4-BE49-F238E27FC236}">
                <a16:creationId xmlns:a16="http://schemas.microsoft.com/office/drawing/2014/main" id="{57156BB9-48B6-9949-8B22-9135378C30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76288" indent="-298450">
              <a:defRPr sz="2400">
                <a:solidFill>
                  <a:schemeClr val="tx1"/>
                </a:solidFill>
                <a:latin typeface="Arial" panose="020B0604020202020204" pitchFamily="34" charset="0"/>
                <a:ea typeface="ヒラギノ角ゴ Pro W3" panose="020B0300000000000000" pitchFamily="34" charset="-128"/>
              </a:defRPr>
            </a:lvl2pPr>
            <a:lvl3pPr marL="1195388" indent="-238125">
              <a:defRPr sz="2400">
                <a:solidFill>
                  <a:schemeClr val="tx1"/>
                </a:solidFill>
                <a:latin typeface="Arial" panose="020B0604020202020204" pitchFamily="34" charset="0"/>
                <a:ea typeface="ヒラギノ角ゴ Pro W3" panose="020B0300000000000000" pitchFamily="34" charset="-128"/>
              </a:defRPr>
            </a:lvl3pPr>
            <a:lvl4pPr marL="1673225" indent="-238125">
              <a:defRPr sz="2400">
                <a:solidFill>
                  <a:schemeClr val="tx1"/>
                </a:solidFill>
                <a:latin typeface="Arial" panose="020B0604020202020204" pitchFamily="34" charset="0"/>
                <a:ea typeface="ヒラギノ角ゴ Pro W3" panose="020B0300000000000000" pitchFamily="34" charset="-128"/>
              </a:defRPr>
            </a:lvl4pPr>
            <a:lvl5pPr marL="2151063" indent="-238125">
              <a:defRPr sz="2400">
                <a:solidFill>
                  <a:schemeClr val="tx1"/>
                </a:solidFill>
                <a:latin typeface="Arial" panose="020B0604020202020204" pitchFamily="34" charset="0"/>
                <a:ea typeface="ヒラギノ角ゴ Pro W3" panose="020B0300000000000000" pitchFamily="34" charset="-128"/>
              </a:defRPr>
            </a:lvl5pPr>
            <a:lvl6pPr marL="26082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30654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5226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9798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606A907-9979-0041-9A95-3C8ED907CE2B}" type="slidenum">
              <a:rPr kumimoji="0" lang="en-GB" altLang="en-US" sz="1200" b="0" i="0" u="none" strike="noStrike" kern="1200" cap="none" spc="0" normalizeH="0" baseline="0" noProof="0" smtClean="0">
                <a:ln>
                  <a:noFill/>
                </a:ln>
                <a:solidFill>
                  <a:srgbClr val="000000"/>
                </a:solidFill>
                <a:effectLst/>
                <a:uLnTx/>
                <a:uFillTx/>
                <a:latin typeface="Verdana Regular"/>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GB" altLang="en-US" sz="1200" b="0" i="0" u="none" strike="noStrike" kern="1200" cap="none" spc="0" normalizeH="0" baseline="0" noProof="0">
              <a:ln>
                <a:noFill/>
              </a:ln>
              <a:solidFill>
                <a:srgbClr val="000000"/>
              </a:solidFill>
              <a:effectLst/>
              <a:uLnTx/>
              <a:uFillTx/>
              <a:latin typeface="Verdana Regular"/>
              <a:ea typeface="MS PGothic" panose="020B0600070205080204" pitchFamily="34" charset="-128"/>
              <a:cs typeface="+mn-cs"/>
            </a:endParaRPr>
          </a:p>
        </p:txBody>
      </p:sp>
    </p:spTree>
    <p:extLst>
      <p:ext uri="{BB962C8B-B14F-4D97-AF65-F5344CB8AC3E}">
        <p14:creationId xmlns:p14="http://schemas.microsoft.com/office/powerpoint/2010/main" val="205280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792FE0E-D492-BA4C-A350-8E5C4C50C792}"/>
              </a:ext>
            </a:extLst>
          </p:cNvPr>
          <p:cNvSpPr>
            <a:spLocks noGrp="1" noRot="1" noChangeAspect="1" noTextEdit="1"/>
          </p:cNvSpPr>
          <p:nvPr>
            <p:ph type="sldImg"/>
          </p:nvPr>
        </p:nvSpPr>
        <p:spPr bwMode="auto">
          <a:xfrm>
            <a:off x="434975" y="712788"/>
            <a:ext cx="6351588" cy="3573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AFD68262-0F98-FA42-957D-EBE98C5A6D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6EC93C98-41BE-A14F-B365-7A917FBCE6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panose="020B0300000000000000" pitchFamily="34" charset="-128"/>
              </a:defRPr>
            </a:lvl1pPr>
            <a:lvl2pPr marL="776288" indent="-298450">
              <a:defRPr sz="2400">
                <a:solidFill>
                  <a:schemeClr val="tx1"/>
                </a:solidFill>
                <a:latin typeface="Arial" panose="020B0604020202020204" pitchFamily="34" charset="0"/>
                <a:ea typeface="ヒラギノ角ゴ Pro W3" panose="020B0300000000000000" pitchFamily="34" charset="-128"/>
              </a:defRPr>
            </a:lvl2pPr>
            <a:lvl3pPr marL="1195388" indent="-238125">
              <a:defRPr sz="2400">
                <a:solidFill>
                  <a:schemeClr val="tx1"/>
                </a:solidFill>
                <a:latin typeface="Arial" panose="020B0604020202020204" pitchFamily="34" charset="0"/>
                <a:ea typeface="ヒラギノ角ゴ Pro W3" panose="020B0300000000000000" pitchFamily="34" charset="-128"/>
              </a:defRPr>
            </a:lvl3pPr>
            <a:lvl4pPr marL="1673225" indent="-238125">
              <a:defRPr sz="2400">
                <a:solidFill>
                  <a:schemeClr val="tx1"/>
                </a:solidFill>
                <a:latin typeface="Arial" panose="020B0604020202020204" pitchFamily="34" charset="0"/>
                <a:ea typeface="ヒラギノ角ゴ Pro W3" panose="020B0300000000000000" pitchFamily="34" charset="-128"/>
              </a:defRPr>
            </a:lvl4pPr>
            <a:lvl5pPr marL="2151063" indent="-238125">
              <a:defRPr sz="2400">
                <a:solidFill>
                  <a:schemeClr val="tx1"/>
                </a:solidFill>
                <a:latin typeface="Arial" panose="020B0604020202020204" pitchFamily="34" charset="0"/>
                <a:ea typeface="ヒラギノ角ゴ Pro W3" panose="020B0300000000000000" pitchFamily="34" charset="-128"/>
              </a:defRPr>
            </a:lvl5pPr>
            <a:lvl6pPr marL="26082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6pPr>
            <a:lvl7pPr marL="30654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7pPr>
            <a:lvl8pPr marL="35226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8pPr>
            <a:lvl9pPr marL="3979863" indent="-238125" eaLnBrk="0" fontAlgn="base" hangingPunct="0">
              <a:spcBef>
                <a:spcPct val="0"/>
              </a:spcBef>
              <a:spcAft>
                <a:spcPct val="0"/>
              </a:spcAft>
              <a:defRPr sz="2400">
                <a:solidFill>
                  <a:schemeClr val="tx1"/>
                </a:solidFill>
                <a:latin typeface="Arial" panose="020B0604020202020204" pitchFamily="34" charset="0"/>
                <a:ea typeface="ヒラギノ角ゴ Pro W3" panose="020B0300000000000000"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95740A-C5D9-2340-88FC-B8CD1E61243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11230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ags" Target="../tags/tag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A picture containing screenshot&#10;&#10;Description automatically generated">
            <a:extLst>
              <a:ext uri="{FF2B5EF4-FFF2-40B4-BE49-F238E27FC236}">
                <a16:creationId xmlns:a16="http://schemas.microsoft.com/office/drawing/2014/main" id="{A339E2B2-F6DA-1D45-B9D8-044B10C238C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solidFill>
                  <a:srgbClr val="002060"/>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060"/>
                </a:solidFill>
              </a:defRPr>
            </a:lvl1pPr>
          </a:lstStyle>
          <a:p>
            <a:pPr lvl="0"/>
            <a:r>
              <a:rPr lang="en-US" noProof="0"/>
              <a:t>Click to edit Master subtitle style</a:t>
            </a:r>
          </a:p>
        </p:txBody>
      </p:sp>
    </p:spTree>
    <p:extLst>
      <p:ext uri="{BB962C8B-B14F-4D97-AF65-F5344CB8AC3E}">
        <p14:creationId xmlns:p14="http://schemas.microsoft.com/office/powerpoint/2010/main" val="70295425"/>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592114"/>
      </p:ext>
    </p:extLst>
  </p:cSld>
  <p:clrMapOvr>
    <a:masterClrMapping/>
  </p:clrMapOvr>
  <p:transition spd="slow" advClick="0"/>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1696AEE-0C76-A342-B556-8163A3996F81}" type="datetimeFigureOut">
              <a:rPr lang="en-US" smtClean="0"/>
              <a:pPr>
                <a:defRPr/>
              </a:pPr>
              <a:t>10/14/2020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68AC15-885D-F44D-AE70-708E2AB0BA54}" type="slidenum">
              <a:rPr lang="en-US" smtClean="0"/>
              <a:pPr>
                <a:defRPr/>
              </a:pPr>
              <a:t>‹#›</a:t>
            </a:fld>
            <a:endParaRPr lang="en-US"/>
          </a:p>
        </p:txBody>
      </p:sp>
    </p:spTree>
    <p:extLst>
      <p:ext uri="{BB962C8B-B14F-4D97-AF65-F5344CB8AC3E}">
        <p14:creationId xmlns:p14="http://schemas.microsoft.com/office/powerpoint/2010/main" val="21773837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E3A847-BFBC-7B4E-AB4D-EBB2D7EE7533}" type="datetimeFigureOut">
              <a:rPr lang="en-US" smtClean="0"/>
              <a:pPr>
                <a:defRPr/>
              </a:pPr>
              <a:t>10/14/2020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8B6E5CC-F15B-6A4B-9C34-3F0AC9A50CA5}" type="slidenum">
              <a:rPr lang="en-US" smtClean="0"/>
              <a:pPr>
                <a:defRPr/>
              </a:pPr>
              <a:t>‹#›</a:t>
            </a:fld>
            <a:endParaRPr lang="en-US"/>
          </a:p>
        </p:txBody>
      </p:sp>
    </p:spTree>
    <p:extLst>
      <p:ext uri="{BB962C8B-B14F-4D97-AF65-F5344CB8AC3E}">
        <p14:creationId xmlns:p14="http://schemas.microsoft.com/office/powerpoint/2010/main" val="25143939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22D81EC-15E5-EF4E-9076-85524EF3AACB}" type="datetimeFigureOut">
              <a:rPr lang="en-US" smtClean="0"/>
              <a:pPr>
                <a:defRPr/>
              </a:pPr>
              <a:t>10/14/2020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F38EFBA-E3BA-374C-B200-598D32528E1A}" type="slidenum">
              <a:rPr lang="en-US" smtClean="0"/>
              <a:pPr>
                <a:defRPr/>
              </a:pPr>
              <a:t>‹#›</a:t>
            </a:fld>
            <a:endParaRPr lang="en-US"/>
          </a:p>
        </p:txBody>
      </p:sp>
    </p:spTree>
    <p:extLst>
      <p:ext uri="{BB962C8B-B14F-4D97-AF65-F5344CB8AC3E}">
        <p14:creationId xmlns:p14="http://schemas.microsoft.com/office/powerpoint/2010/main" val="363320409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D1EC80A-37F9-5C46-BED2-05EBB2931BB9}" type="datetimeFigureOut">
              <a:rPr lang="en-US" smtClean="0"/>
              <a:pPr>
                <a:defRPr/>
              </a:pPr>
              <a:t>10/14/2020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F839ED6-7395-F84C-B146-46E8BA4EE30E}" type="slidenum">
              <a:rPr lang="en-US" smtClean="0"/>
              <a:pPr>
                <a:defRPr/>
              </a:pPr>
              <a:t>‹#›</a:t>
            </a:fld>
            <a:endParaRPr lang="en-US"/>
          </a:p>
        </p:txBody>
      </p:sp>
    </p:spTree>
    <p:extLst>
      <p:ext uri="{BB962C8B-B14F-4D97-AF65-F5344CB8AC3E}">
        <p14:creationId xmlns:p14="http://schemas.microsoft.com/office/powerpoint/2010/main" val="3565145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CDB9FF3-1188-F149-BC8F-59E951FD6E94}" type="datetimeFigureOut">
              <a:rPr lang="en-US" smtClean="0"/>
              <a:pPr>
                <a:defRPr/>
              </a:pPr>
              <a:t>10/14/2020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B10065-24EF-8042-B54D-087CEA3B5888}" type="slidenum">
              <a:rPr lang="en-US" smtClean="0"/>
              <a:pPr>
                <a:defRPr/>
              </a:pPr>
              <a:t>‹#›</a:t>
            </a:fld>
            <a:endParaRPr lang="en-US"/>
          </a:p>
        </p:txBody>
      </p:sp>
    </p:spTree>
    <p:extLst>
      <p:ext uri="{BB962C8B-B14F-4D97-AF65-F5344CB8AC3E}">
        <p14:creationId xmlns:p14="http://schemas.microsoft.com/office/powerpoint/2010/main" val="5309888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761FAF8-EA57-6F41-B217-14DAB37F78A2}" type="datetimeFigureOut">
              <a:rPr lang="en-US" smtClean="0"/>
              <a:pPr>
                <a:defRPr/>
              </a:pPr>
              <a:t>10/14/2020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74D508-56BD-834D-BCE1-9D5A1378F8F7}" type="slidenum">
              <a:rPr lang="en-US" smtClean="0"/>
              <a:pPr>
                <a:defRPr/>
              </a:pPr>
              <a:t>‹#›</a:t>
            </a:fld>
            <a:endParaRPr lang="en-US"/>
          </a:p>
        </p:txBody>
      </p:sp>
    </p:spTree>
    <p:extLst>
      <p:ext uri="{BB962C8B-B14F-4D97-AF65-F5344CB8AC3E}">
        <p14:creationId xmlns:p14="http://schemas.microsoft.com/office/powerpoint/2010/main" val="21882262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2" y="220504"/>
            <a:ext cx="11447319" cy="838200"/>
          </a:xfrm>
          <a:prstGeom prst="rect">
            <a:avLst/>
          </a:prstGeom>
        </p:spPr>
        <p:txBody>
          <a:bodyPr lIns="82048" tIns="41025" rIns="82048" bIns="41025"/>
          <a:lstStyle>
            <a:lvl1pPr>
              <a:defRPr sz="24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8" y="6526841"/>
            <a:ext cx="11445393" cy="226084"/>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0435297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2" y="220504"/>
            <a:ext cx="11447319" cy="838200"/>
          </a:xfrm>
          <a:prstGeom prst="rect">
            <a:avLst/>
          </a:prstGeom>
        </p:spPr>
        <p:txBody>
          <a:bodyPr lIns="82048" tIns="41025" rIns="82048" bIns="41025"/>
          <a:lstStyle>
            <a:lvl1pPr>
              <a:defRPr sz="2400" b="1">
                <a:solidFill>
                  <a:schemeClr val="bg1"/>
                </a:solidFill>
              </a:defRPr>
            </a:lvl1pPr>
          </a:lstStyle>
          <a:p>
            <a:r>
              <a:rPr lang="en-US" dirty="0"/>
              <a:t>Click to edit Master title style</a:t>
            </a:r>
          </a:p>
        </p:txBody>
      </p:sp>
      <p:sp>
        <p:nvSpPr>
          <p:cNvPr id="3" name="Text Placeholder 5"/>
          <p:cNvSpPr>
            <a:spLocks noGrp="1"/>
          </p:cNvSpPr>
          <p:nvPr>
            <p:ph type="body" sz="quarter" idx="10"/>
          </p:nvPr>
        </p:nvSpPr>
        <p:spPr>
          <a:xfrm>
            <a:off x="382928" y="6526841"/>
            <a:ext cx="11445393" cy="226084"/>
          </a:xfrm>
          <a:prstGeom prst="rect">
            <a:avLst/>
          </a:prstGeom>
        </p:spPr>
        <p:txBody>
          <a:bodyPr lIns="82058" tIns="41029" rIns="82058" bIns="41029" anchor="b"/>
          <a:lstStyle>
            <a:lvl1pPr marL="0" indent="0">
              <a:buNone/>
              <a:defRPr sz="900" b="1">
                <a:solidFill>
                  <a:schemeClr val="bg1"/>
                </a:solidFill>
              </a:defRPr>
            </a:lvl1pPr>
            <a:lvl2pPr marL="307682" indent="0">
              <a:buNone/>
              <a:defRPr sz="825">
                <a:solidFill>
                  <a:schemeClr val="bg1"/>
                </a:solidFill>
              </a:defRPr>
            </a:lvl2pPr>
            <a:lvl3pPr marL="615365" indent="0">
              <a:buNone/>
              <a:defRPr sz="825">
                <a:solidFill>
                  <a:schemeClr val="bg1"/>
                </a:solidFill>
              </a:defRPr>
            </a:lvl3pPr>
            <a:lvl4pPr marL="923046" indent="0">
              <a:buNone/>
              <a:defRPr sz="825">
                <a:solidFill>
                  <a:schemeClr val="bg1"/>
                </a:solidFill>
              </a:defRPr>
            </a:lvl4pPr>
            <a:lvl5pPr marL="1230730" indent="0">
              <a:buNone/>
              <a:defRPr sz="825">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0749518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202174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3505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2916396"/>
      </p:ext>
    </p:extLst>
  </p:cSld>
  <p:clrMapOvr>
    <a:masterClrMapping/>
  </p:clrMapOvr>
  <p:transition spd="slow" advClick="0"/>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8436572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2412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6411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44568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6134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29686593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3527332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310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78001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8977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5837315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12554677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980453698"/>
      </p:ext>
    </p:extLst>
  </p:cSld>
  <p:clrMapOvr>
    <a:masterClrMapping/>
  </p:clrMapOvr>
  <p:transition spd="slow" advClick="0"/>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1779999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40170635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6777585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257264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6" y="115890"/>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3" y="6289942"/>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8" indent="0">
              <a:buNone/>
              <a:defRPr/>
            </a:lvl2pPr>
            <a:lvl3pPr marL="914415" indent="0">
              <a:buNone/>
              <a:defRPr/>
            </a:lvl3pPr>
            <a:lvl4pPr marL="1371623" indent="0">
              <a:buNone/>
              <a:defRPr/>
            </a:lvl4pPr>
            <a:lvl5pPr marL="182883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8" y="6491291"/>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3"/>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89787791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4112962805"/>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154253386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2013846368"/>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596741"/>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659D2F7D-FC5C-3F46-9C72-E18FC1D7FFE0}" type="slidenum">
              <a:rPr lang="en-GB"/>
              <a:pPr>
                <a:defRPr/>
              </a:pPr>
              <a:t>‹#›</a:t>
            </a:fld>
            <a:endParaRPr lang="en-GB"/>
          </a:p>
        </p:txBody>
      </p:sp>
    </p:spTree>
    <p:extLst>
      <p:ext uri="{BB962C8B-B14F-4D97-AF65-F5344CB8AC3E}">
        <p14:creationId xmlns:p14="http://schemas.microsoft.com/office/powerpoint/2010/main" val="370864016"/>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328949578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838732"/>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D0E9E-3BD5-9548-9947-946FA0B91C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606EF-6150-3A42-92BD-88517A858B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0B47B4-5B65-8A45-87F5-448D01B7BFD0}"/>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5" name="Footer Placeholder 4">
            <a:extLst>
              <a:ext uri="{FF2B5EF4-FFF2-40B4-BE49-F238E27FC236}">
                <a16:creationId xmlns:a16="http://schemas.microsoft.com/office/drawing/2014/main" id="{DB628620-4420-164B-A531-C90FFBFB4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AECC2-963F-C34B-9978-A485E72A2564}"/>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2591340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204D-5FFF-4943-A1D1-6C27FFE4F2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EAD738-8517-DB47-9730-1F785288E38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F88C0-3A6C-6048-9DBB-4842539AA994}"/>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5" name="Footer Placeholder 4">
            <a:extLst>
              <a:ext uri="{FF2B5EF4-FFF2-40B4-BE49-F238E27FC236}">
                <a16:creationId xmlns:a16="http://schemas.microsoft.com/office/drawing/2014/main" id="{256E8024-3A0F-3C4D-A270-B645B51EC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337AF-D947-2C45-8AE0-06B854421E60}"/>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1699825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16D6-E8D6-6C40-8512-F61C222E2E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EA963F7-B9AA-7543-9FB2-27B204FA2F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26F01D-6665-C649-9621-1B45D347BB0A}"/>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5" name="Footer Placeholder 4">
            <a:extLst>
              <a:ext uri="{FF2B5EF4-FFF2-40B4-BE49-F238E27FC236}">
                <a16:creationId xmlns:a16="http://schemas.microsoft.com/office/drawing/2014/main" id="{9C5A41CE-855C-D24F-A162-32F279D0D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972E1-BAC6-9046-9926-C5E2E7C194BB}"/>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1035987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3B852-E49E-7944-BD16-9008A6120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A42A8B-2D21-EB4E-92ED-35D984B95D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ECFDDC-9CF4-444C-9003-B5374B4B4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DC1E6-9512-924A-B92B-8DCDF59D43E5}"/>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6" name="Footer Placeholder 5">
            <a:extLst>
              <a:ext uri="{FF2B5EF4-FFF2-40B4-BE49-F238E27FC236}">
                <a16:creationId xmlns:a16="http://schemas.microsoft.com/office/drawing/2014/main" id="{18F4EF14-5C6A-0F49-8223-FA01A2E294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6C0E9-6537-7740-AB20-8B92E3126B6C}"/>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4125278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47E7-9A8A-6744-ABE7-20DED433A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3602C7-B929-1649-B41D-B0666A4C5E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59F37B-15EE-AA41-8C7F-106072BED5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245158-D4CD-164E-A1A1-7A0FBC03D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66842-ADDA-1348-9F2F-09171325B2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FCD4B4-4DEC-D74E-9846-0D53A409690F}"/>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8" name="Footer Placeholder 7">
            <a:extLst>
              <a:ext uri="{FF2B5EF4-FFF2-40B4-BE49-F238E27FC236}">
                <a16:creationId xmlns:a16="http://schemas.microsoft.com/office/drawing/2014/main" id="{36C8C85B-C78C-7142-A076-6DC5DF743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B26519-4266-594F-8E94-B57EEC934E6D}"/>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15834818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CEC-D994-EF42-A681-684CFA6BB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5B2F0-481E-D243-BDDD-B99072AED7A1}"/>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4" name="Footer Placeholder 3">
            <a:extLst>
              <a:ext uri="{FF2B5EF4-FFF2-40B4-BE49-F238E27FC236}">
                <a16:creationId xmlns:a16="http://schemas.microsoft.com/office/drawing/2014/main" id="{6F84B569-B1BF-0544-93AE-03C5260B04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6D1D66-F472-4B48-9BF1-6E94DACB3549}"/>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2112125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5968F5-9DD8-864E-ACC7-D67068A5951C}"/>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3" name="Footer Placeholder 2">
            <a:extLst>
              <a:ext uri="{FF2B5EF4-FFF2-40B4-BE49-F238E27FC236}">
                <a16:creationId xmlns:a16="http://schemas.microsoft.com/office/drawing/2014/main" id="{781046CE-4C6E-5049-9A4C-D2A5E2A356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6D3373-9B3B-AA48-A0AC-D3D5576F14E6}"/>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1632443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3BCD1-B25C-9148-98E6-10A73983B8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DA9F-1F91-4B4D-9C28-610E3C74FD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0D1332-3832-E944-8789-69DA16775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8C81AC-734F-C442-90C9-6DE93119E2A4}"/>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6" name="Footer Placeholder 5">
            <a:extLst>
              <a:ext uri="{FF2B5EF4-FFF2-40B4-BE49-F238E27FC236}">
                <a16:creationId xmlns:a16="http://schemas.microsoft.com/office/drawing/2014/main" id="{1175CF86-161F-DC4D-9641-598C7FE7B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97246-A6C1-7D4D-B095-F9BB25C2E720}"/>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1959088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C135-5FD4-9345-A560-41516B37E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1494F-9719-F947-9F82-A22D55CF17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8F4867-AA2C-C147-BE66-6A539C1D0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BD29C9-A84E-1C44-90BE-4C6E84945916}"/>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6" name="Footer Placeholder 5">
            <a:extLst>
              <a:ext uri="{FF2B5EF4-FFF2-40B4-BE49-F238E27FC236}">
                <a16:creationId xmlns:a16="http://schemas.microsoft.com/office/drawing/2014/main" id="{DF9483B6-9693-F54D-A3B6-5A39CE3082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0B6FB-1BD3-CA43-A105-C5147EDFBEDB}"/>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1558511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1CAAD-9E9F-AB44-AC93-5AE4398814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A744F0-0D1C-A648-A4E8-B51D5F6B14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5A5496-7E4D-014C-9729-1188C2548F1E}"/>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5" name="Footer Placeholder 4">
            <a:extLst>
              <a:ext uri="{FF2B5EF4-FFF2-40B4-BE49-F238E27FC236}">
                <a16:creationId xmlns:a16="http://schemas.microsoft.com/office/drawing/2014/main" id="{C046DB0A-780D-CF4E-8283-8EFF0C8CF8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10182C-1D33-0144-9862-D591108C5AB6}"/>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62297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8" indent="0">
              <a:buNone/>
              <a:defRPr sz="1800"/>
            </a:lvl2pPr>
            <a:lvl3pPr marL="914415" indent="0">
              <a:buNone/>
              <a:defRPr sz="1600"/>
            </a:lvl3pPr>
            <a:lvl4pPr marL="1371623" indent="0">
              <a:buNone/>
              <a:defRPr sz="1400"/>
            </a:lvl4pPr>
            <a:lvl5pPr marL="1828830" indent="0">
              <a:buNone/>
              <a:defRPr sz="1400"/>
            </a:lvl5pPr>
            <a:lvl6pPr marL="2286038" indent="0">
              <a:buNone/>
              <a:defRPr sz="1400"/>
            </a:lvl6pPr>
            <a:lvl7pPr marL="2743246" indent="0">
              <a:buNone/>
              <a:defRPr sz="1400"/>
            </a:lvl7pPr>
            <a:lvl8pPr marL="3200453" indent="0">
              <a:buNone/>
              <a:defRPr sz="1400"/>
            </a:lvl8pPr>
            <a:lvl9pPr marL="3657661" indent="0">
              <a:buNone/>
              <a:defRPr sz="1400"/>
            </a:lvl9pPr>
          </a:lstStyle>
          <a:p>
            <a:pPr lvl="0"/>
            <a:r>
              <a:rPr lang="en-US"/>
              <a:t>Click to edit Master text styles</a:t>
            </a:r>
          </a:p>
        </p:txBody>
      </p:sp>
    </p:spTree>
    <p:extLst>
      <p:ext uri="{BB962C8B-B14F-4D97-AF65-F5344CB8AC3E}">
        <p14:creationId xmlns:p14="http://schemas.microsoft.com/office/powerpoint/2010/main" val="4141831430"/>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22F12-F590-6247-8407-C3321BEF6B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F6D1CB-5AED-BE49-8EF1-E26789EB04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B458E-7D59-F04D-93D6-E4CC69ED2D2A}"/>
              </a:ext>
            </a:extLst>
          </p:cNvPr>
          <p:cNvSpPr>
            <a:spLocks noGrp="1"/>
          </p:cNvSpPr>
          <p:nvPr>
            <p:ph type="dt" sz="half" idx="10"/>
          </p:nvPr>
        </p:nvSpPr>
        <p:spPr/>
        <p:txBody>
          <a:bodyPr/>
          <a:lstStyle/>
          <a:p>
            <a:fld id="{74E3D5CB-6BDA-2241-B9B9-C3651179525F}" type="datetimeFigureOut">
              <a:rPr lang="en-US" smtClean="0"/>
              <a:t>10/14/2020</a:t>
            </a:fld>
            <a:endParaRPr lang="en-US"/>
          </a:p>
        </p:txBody>
      </p:sp>
      <p:sp>
        <p:nvSpPr>
          <p:cNvPr id="5" name="Footer Placeholder 4">
            <a:extLst>
              <a:ext uri="{FF2B5EF4-FFF2-40B4-BE49-F238E27FC236}">
                <a16:creationId xmlns:a16="http://schemas.microsoft.com/office/drawing/2014/main" id="{F5E0FD00-F03A-6645-B4DF-691F7D2E0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284DC-26D7-6A46-AD7F-8CF96A7FED0E}"/>
              </a:ext>
            </a:extLst>
          </p:cNvPr>
          <p:cNvSpPr>
            <a:spLocks noGrp="1"/>
          </p:cNvSpPr>
          <p:nvPr>
            <p:ph type="sldNum" sz="quarter" idx="12"/>
          </p:nvPr>
        </p:nvSpPr>
        <p:spPr/>
        <p:txBody>
          <a:bodyPr/>
          <a:lstStyle/>
          <a:p>
            <a:fld id="{5667D120-1769-894E-A538-06AD6627D2D8}" type="slidenum">
              <a:rPr lang="en-US" smtClean="0"/>
              <a:t>‹#›</a:t>
            </a:fld>
            <a:endParaRPr lang="en-US"/>
          </a:p>
        </p:txBody>
      </p:sp>
    </p:spTree>
    <p:extLst>
      <p:ext uri="{BB962C8B-B14F-4D97-AF65-F5344CB8AC3E}">
        <p14:creationId xmlns:p14="http://schemas.microsoft.com/office/powerpoint/2010/main" val="283939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F0B75C-2EB1-4A6A-8B17-47AACB36DA0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33612009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0B75C-2EB1-4A6A-8B17-47AACB36DA0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9250555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0B75C-2EB1-4A6A-8B17-47AACB36DA0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2169378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0B75C-2EB1-4A6A-8B17-47AACB36DA06}"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410601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0B75C-2EB1-4A6A-8B17-47AACB36DA06}" type="datetimeFigureOut">
              <a:rPr lang="en-US" smtClean="0"/>
              <a:t>10/14/2020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2452695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0B75C-2EB1-4A6A-8B17-47AACB36DA06}" type="datetimeFigureOut">
              <a:rPr lang="en-US" smtClean="0"/>
              <a:t>10/14/2020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4197014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0B75C-2EB1-4A6A-8B17-47AACB36DA06}" type="datetimeFigureOut">
              <a:rPr lang="en-US" smtClean="0"/>
              <a:t>10/14/2020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31085910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F0B75C-2EB1-4A6A-8B17-47AACB36DA06}"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3742577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F0B75C-2EB1-4A6A-8B17-47AACB36DA06}" type="datetimeFigureOut">
              <a:rPr lang="en-US" smtClean="0"/>
              <a:t>10/14/2020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2916064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2547233"/>
      </p:ext>
    </p:extLst>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0B75C-2EB1-4A6A-8B17-47AACB36DA0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3380885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0B75C-2EB1-4A6A-8B17-47AACB36DA06}" type="datetimeFigureOut">
              <a:rPr lang="en-US" smtClean="0"/>
              <a:t>10/14/2020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5086D6-0C93-4755-8548-67DF9B2C7BD5}" type="slidenum">
              <a:rPr lang="en-US" smtClean="0"/>
              <a:t>‹#›</a:t>
            </a:fld>
            <a:endParaRPr lang="en-US"/>
          </a:p>
        </p:txBody>
      </p:sp>
    </p:spTree>
    <p:extLst>
      <p:ext uri="{BB962C8B-B14F-4D97-AF65-F5344CB8AC3E}">
        <p14:creationId xmlns:p14="http://schemas.microsoft.com/office/powerpoint/2010/main" val="32126732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C71A3-969B-40F8-9882-C619615BF20F}"/>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ECB5299-B321-4D5D-98F0-29EE4BF266E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D6B66E-5A37-4CE8-8D3A-C2A83D8018C9}" type="slidenum">
              <a:rPr kumimoji="0" lang="en-US" sz="1200" b="0" i="0" u="none" strike="noStrike" kern="1200" cap="none" spc="0" normalizeH="0" baseline="0" noProof="0" smtClean="0">
                <a:ln>
                  <a:noFill/>
                </a:ln>
                <a:solidFill>
                  <a:srgbClr val="00009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00009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2647995"/>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4F21AC-05EC-4119-8B65-88E2F3473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5791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365AA2-8924-4132-97A9-30C5E4D286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220" r="2180" b="35452"/>
          <a:stretch/>
        </p:blipFill>
        <p:spPr>
          <a:xfrm>
            <a:off x="-1" y="2398059"/>
            <a:ext cx="12192001" cy="4459942"/>
          </a:xfrm>
          <a:prstGeom prst="rect">
            <a:avLst/>
          </a:prstGeom>
        </p:spPr>
      </p:pic>
      <p:sp>
        <p:nvSpPr>
          <p:cNvPr id="4" name="Rectangle 3">
            <a:extLst>
              <a:ext uri="{FF2B5EF4-FFF2-40B4-BE49-F238E27FC236}">
                <a16:creationId xmlns:a16="http://schemas.microsoft.com/office/drawing/2014/main" id="{C17A247B-D59B-4716-BCC6-ADE37C3B2ECD}"/>
              </a:ext>
            </a:extLst>
          </p:cNvPr>
          <p:cNvSpPr/>
          <p:nvPr userDrawn="1"/>
        </p:nvSpPr>
        <p:spPr>
          <a:xfrm>
            <a:off x="-1" y="3232087"/>
            <a:ext cx="12192001" cy="3625575"/>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79BD554-D1F9-4222-AB89-E1F5E292EE01}"/>
              </a:ext>
            </a:extLst>
          </p:cNvPr>
          <p:cNvSpPr>
            <a:spLocks noGrp="1"/>
          </p:cNvSpPr>
          <p:nvPr>
            <p:ph type="sldNum" sz="quarter" idx="12"/>
          </p:nvPr>
        </p:nvSpPr>
        <p:spPr/>
        <p:txBody>
          <a:bodyPr/>
          <a:lstStyle>
            <a:lvl1pPr>
              <a:defRPr>
                <a:solidFill>
                  <a:schemeClr val="bg1"/>
                </a:solidFill>
              </a:defRPr>
            </a:lvl1pPr>
          </a:lstStyle>
          <a:p>
            <a:fld id="{279CCD15-C04E-47B5-9C84-62DC1C88A95B}" type="slidenum">
              <a:rPr lang="en-US" smtClean="0"/>
              <a:pPr/>
              <a:t>‹#›</a:t>
            </a:fld>
            <a:endParaRPr lang="en-US"/>
          </a:p>
        </p:txBody>
      </p:sp>
      <p:sp>
        <p:nvSpPr>
          <p:cNvPr id="2" name="Title 1">
            <a:extLst>
              <a:ext uri="{FF2B5EF4-FFF2-40B4-BE49-F238E27FC236}">
                <a16:creationId xmlns:a16="http://schemas.microsoft.com/office/drawing/2014/main" id="{D9545FCE-980D-482D-931B-EEBFEC781588}"/>
              </a:ext>
            </a:extLst>
          </p:cNvPr>
          <p:cNvSpPr>
            <a:spLocks noGrp="1"/>
          </p:cNvSpPr>
          <p:nvPr>
            <p:ph type="ctrTitle"/>
          </p:nvPr>
        </p:nvSpPr>
        <p:spPr>
          <a:xfrm>
            <a:off x="359923" y="0"/>
            <a:ext cx="11472154" cy="2387600"/>
          </a:xfrm>
        </p:spPr>
        <p:txBody>
          <a:bodyPr anchor="b"/>
          <a:lstStyle>
            <a:lvl1pPr algn="ctr">
              <a:defRPr sz="6000" b="1">
                <a:solidFill>
                  <a:schemeClr val="accent3"/>
                </a:solidFill>
                <a:latin typeface="+mn-lt"/>
              </a:defRPr>
            </a:lvl1pPr>
          </a:lstStyle>
          <a:p>
            <a:r>
              <a:rPr lang="en-US"/>
              <a:t>Click to edit Master title style</a:t>
            </a:r>
          </a:p>
        </p:txBody>
      </p:sp>
      <p:sp>
        <p:nvSpPr>
          <p:cNvPr id="3" name="Subtitle 2">
            <a:extLst>
              <a:ext uri="{FF2B5EF4-FFF2-40B4-BE49-F238E27FC236}">
                <a16:creationId xmlns:a16="http://schemas.microsoft.com/office/drawing/2014/main" id="{2B5DF67E-06BF-44E0-A8B4-527A479BDF8B}"/>
              </a:ext>
            </a:extLst>
          </p:cNvPr>
          <p:cNvSpPr>
            <a:spLocks noGrp="1"/>
          </p:cNvSpPr>
          <p:nvPr>
            <p:ph type="subTitle" idx="1"/>
          </p:nvPr>
        </p:nvSpPr>
        <p:spPr>
          <a:xfrm>
            <a:off x="359923" y="2972268"/>
            <a:ext cx="11472154" cy="1655762"/>
          </a:xfrm>
        </p:spPr>
        <p:txBody>
          <a:bodyPr>
            <a:normAutofit/>
          </a:bodyPr>
          <a:lstStyle>
            <a:lvl1pPr marL="0" indent="0" algn="ctr">
              <a:buNone/>
              <a:defRPr sz="28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5070559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E9130-34B0-448E-AA29-C5E75EBB29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7D8598-5AB2-4314-AD12-AE5888035F8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8093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98FA-ADC5-4AE8-A9F2-280A55CA6208}"/>
              </a:ext>
            </a:extLst>
          </p:cNvPr>
          <p:cNvSpPr>
            <a:spLocks noGrp="1"/>
          </p:cNvSpPr>
          <p:nvPr>
            <p:ph type="title"/>
          </p:nvPr>
        </p:nvSpPr>
        <p:spPr>
          <a:xfrm>
            <a:off x="831850" y="1709738"/>
            <a:ext cx="10515600" cy="1977045"/>
          </a:xfrm>
        </p:spPr>
        <p:txBody>
          <a:bodyPr anchor="b">
            <a:normAutofit/>
          </a:bodyPr>
          <a:lstStyle>
            <a:lvl1pPr>
              <a:defRPr sz="4800"/>
            </a:lvl1pPr>
          </a:lstStyle>
          <a:p>
            <a:r>
              <a:rPr lang="en-US"/>
              <a:t>Click to edit Master title style</a:t>
            </a:r>
          </a:p>
        </p:txBody>
      </p:sp>
      <p:sp>
        <p:nvSpPr>
          <p:cNvPr id="4" name="Date Placeholder 3">
            <a:extLst>
              <a:ext uri="{FF2B5EF4-FFF2-40B4-BE49-F238E27FC236}">
                <a16:creationId xmlns:a16="http://schemas.microsoft.com/office/drawing/2014/main" id="{7DE47411-0671-4F92-B0A0-70639B30D55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526BE2B-F8C4-4E70-98D4-259DC6C72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604CE0C-0F5D-457D-A573-D26D18537F1C}"/>
              </a:ext>
            </a:extLst>
          </p:cNvPr>
          <p:cNvSpPr>
            <a:spLocks noGrp="1"/>
          </p:cNvSpPr>
          <p:nvPr>
            <p:ph type="sldNum" sz="quarter" idx="12"/>
          </p:nvPr>
        </p:nvSpPr>
        <p:spPr/>
        <p:txBody>
          <a:bodyPr/>
          <a:lstStyle/>
          <a:p>
            <a:fld id="{279CCD15-C04E-47B5-9C84-62DC1C88A95B}" type="slidenum">
              <a:rPr lang="en-US" smtClean="0"/>
              <a:t>‹#›</a:t>
            </a:fld>
            <a:endParaRPr lang="en-US"/>
          </a:p>
        </p:txBody>
      </p:sp>
    </p:spTree>
    <p:extLst>
      <p:ext uri="{BB962C8B-B14F-4D97-AF65-F5344CB8AC3E}">
        <p14:creationId xmlns:p14="http://schemas.microsoft.com/office/powerpoint/2010/main" val="362412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3542-1D79-453D-87E8-DA5EC125D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90EA61-EBE1-4CF8-A5F4-593D5910FFCD}"/>
              </a:ext>
            </a:extLst>
          </p:cNvPr>
          <p:cNvSpPr>
            <a:spLocks noGrp="1"/>
          </p:cNvSpPr>
          <p:nvPr>
            <p:ph sz="half" idx="1"/>
          </p:nvPr>
        </p:nvSpPr>
        <p:spPr>
          <a:xfrm>
            <a:off x="303179" y="143052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E13230-96E8-4D60-84AA-4F09701E6A9C}"/>
              </a:ext>
            </a:extLst>
          </p:cNvPr>
          <p:cNvSpPr>
            <a:spLocks noGrp="1"/>
          </p:cNvSpPr>
          <p:nvPr>
            <p:ph sz="half" idx="2"/>
          </p:nvPr>
        </p:nvSpPr>
        <p:spPr>
          <a:xfrm>
            <a:off x="5987375" y="1430524"/>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FC3824-3197-4B91-B410-4AFF29EF0487}"/>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7951C95-6F47-476F-B1F7-801289543D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B6D752-8C9E-4281-8E65-C4742C9C3EE7}"/>
              </a:ext>
            </a:extLst>
          </p:cNvPr>
          <p:cNvSpPr>
            <a:spLocks noGrp="1"/>
          </p:cNvSpPr>
          <p:nvPr>
            <p:ph type="sldNum" sz="quarter" idx="12"/>
          </p:nvPr>
        </p:nvSpPr>
        <p:spPr/>
        <p:txBody>
          <a:bodyPr/>
          <a:lstStyle/>
          <a:p>
            <a:fld id="{279CCD15-C04E-47B5-9C84-62DC1C88A95B}" type="slidenum">
              <a:rPr lang="en-US" smtClean="0"/>
              <a:t>‹#›</a:t>
            </a:fld>
            <a:endParaRPr lang="en-US"/>
          </a:p>
        </p:txBody>
      </p:sp>
    </p:spTree>
    <p:extLst>
      <p:ext uri="{BB962C8B-B14F-4D97-AF65-F5344CB8AC3E}">
        <p14:creationId xmlns:p14="http://schemas.microsoft.com/office/powerpoint/2010/main" val="15477876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69F5-B41A-4A35-82C6-572A0FC63771}"/>
              </a:ext>
            </a:extLst>
          </p:cNvPr>
          <p:cNvSpPr>
            <a:spLocks noGrp="1"/>
          </p:cNvSpPr>
          <p:nvPr>
            <p:ph type="title"/>
          </p:nvPr>
        </p:nvSpPr>
        <p:spPr>
          <a:xfrm>
            <a:off x="304800" y="-4173"/>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A00FC-5548-48DD-8A51-97153B152F08}"/>
              </a:ext>
            </a:extLst>
          </p:cNvPr>
          <p:cNvSpPr>
            <a:spLocks noGrp="1"/>
          </p:cNvSpPr>
          <p:nvPr>
            <p:ph type="body" idx="1"/>
          </p:nvPr>
        </p:nvSpPr>
        <p:spPr>
          <a:xfrm>
            <a:off x="304800" y="1126689"/>
            <a:ext cx="5157787" cy="823912"/>
          </a:xfrm>
        </p:spPr>
        <p:txBody>
          <a:bodyPr anchor="b">
            <a:normAutofit/>
          </a:bodyPr>
          <a:lstStyle>
            <a:lvl1pPr marL="0" indent="0">
              <a:buNone/>
              <a:defRPr sz="32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E31B0A-6D81-4672-A3C3-EEFC0753BDEF}"/>
              </a:ext>
            </a:extLst>
          </p:cNvPr>
          <p:cNvSpPr>
            <a:spLocks noGrp="1"/>
          </p:cNvSpPr>
          <p:nvPr>
            <p:ph sz="half" idx="2"/>
          </p:nvPr>
        </p:nvSpPr>
        <p:spPr>
          <a:xfrm>
            <a:off x="304800" y="2001440"/>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D9B7239-B7FC-4628-B360-289D9E5DD64E}"/>
              </a:ext>
            </a:extLst>
          </p:cNvPr>
          <p:cNvSpPr>
            <a:spLocks noGrp="1"/>
          </p:cNvSpPr>
          <p:nvPr>
            <p:ph type="body" sz="quarter" idx="3"/>
          </p:nvPr>
        </p:nvSpPr>
        <p:spPr>
          <a:xfrm>
            <a:off x="5637212" y="1126689"/>
            <a:ext cx="5183188" cy="823912"/>
          </a:xfrm>
        </p:spPr>
        <p:txBody>
          <a:bodyPr anchor="b">
            <a:normAutofit/>
          </a:bodyPr>
          <a:lstStyle>
            <a:lvl1pPr marL="0" indent="0">
              <a:buNone/>
              <a:defRPr sz="3200" b="1">
                <a:solidFill>
                  <a:schemeClr val="accent6">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B87BE0-88F2-49B4-BF08-230FC9B0B6AF}"/>
              </a:ext>
            </a:extLst>
          </p:cNvPr>
          <p:cNvSpPr>
            <a:spLocks noGrp="1"/>
          </p:cNvSpPr>
          <p:nvPr>
            <p:ph sz="quarter" idx="4"/>
          </p:nvPr>
        </p:nvSpPr>
        <p:spPr>
          <a:xfrm>
            <a:off x="5637212" y="2001440"/>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203B1A-8250-4DCE-8F49-ECC132D90E1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088A25B5-A7E9-47E6-AA00-7C1BDE16D30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31AE99B-01C4-45DC-A0BC-FABF90A5CE67}"/>
              </a:ext>
            </a:extLst>
          </p:cNvPr>
          <p:cNvSpPr>
            <a:spLocks noGrp="1"/>
          </p:cNvSpPr>
          <p:nvPr>
            <p:ph type="sldNum" sz="quarter" idx="12"/>
          </p:nvPr>
        </p:nvSpPr>
        <p:spPr/>
        <p:txBody>
          <a:bodyPr/>
          <a:lstStyle/>
          <a:p>
            <a:fld id="{279CCD15-C04E-47B5-9C84-62DC1C88A95B}" type="slidenum">
              <a:rPr lang="en-US" smtClean="0"/>
              <a:t>‹#›</a:t>
            </a:fld>
            <a:endParaRPr lang="en-US"/>
          </a:p>
        </p:txBody>
      </p:sp>
    </p:spTree>
    <p:extLst>
      <p:ext uri="{BB962C8B-B14F-4D97-AF65-F5344CB8AC3E}">
        <p14:creationId xmlns:p14="http://schemas.microsoft.com/office/powerpoint/2010/main" val="31508663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49B5-C4E6-45FD-8537-5E6F0CE02F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1CEC2E-2648-41DA-97A6-7296FFD982D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B584618-73A9-46CF-9107-D486E7A681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BF9F869-EB48-4ED9-B7B4-29E4EDA553E3}"/>
              </a:ext>
            </a:extLst>
          </p:cNvPr>
          <p:cNvSpPr>
            <a:spLocks noGrp="1"/>
          </p:cNvSpPr>
          <p:nvPr>
            <p:ph type="sldNum" sz="quarter" idx="12"/>
          </p:nvPr>
        </p:nvSpPr>
        <p:spPr/>
        <p:txBody>
          <a:bodyPr/>
          <a:lstStyle/>
          <a:p>
            <a:fld id="{279CCD15-C04E-47B5-9C84-62DC1C88A95B}" type="slidenum">
              <a:rPr lang="en-US" smtClean="0"/>
              <a:t>‹#›</a:t>
            </a:fld>
            <a:endParaRPr lang="en-US"/>
          </a:p>
        </p:txBody>
      </p:sp>
    </p:spTree>
    <p:extLst>
      <p:ext uri="{BB962C8B-B14F-4D97-AF65-F5344CB8AC3E}">
        <p14:creationId xmlns:p14="http://schemas.microsoft.com/office/powerpoint/2010/main" val="28505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062554"/>
      </p:ext>
    </p:extLst>
  </p:cSld>
  <p:clrMapOvr>
    <a:masterClrMapping/>
  </p:clrMapOvr>
  <p:transition spd="slow" advClick="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FA07A5-3FCF-4464-8AE6-025F8962B3A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588FCADE-1FDF-454E-97A1-10F3D39EA7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ABA53F1-E1EC-41E7-8B56-571199E29BE5}"/>
              </a:ext>
            </a:extLst>
          </p:cNvPr>
          <p:cNvSpPr>
            <a:spLocks noGrp="1"/>
          </p:cNvSpPr>
          <p:nvPr>
            <p:ph type="sldNum" sz="quarter" idx="12"/>
          </p:nvPr>
        </p:nvSpPr>
        <p:spPr/>
        <p:txBody>
          <a:bodyPr/>
          <a:lstStyle/>
          <a:p>
            <a:fld id="{279CCD15-C04E-47B5-9C84-62DC1C88A95B}" type="slidenum">
              <a:rPr lang="en-US" smtClean="0"/>
              <a:t>‹#›</a:t>
            </a:fld>
            <a:endParaRPr lang="en-US"/>
          </a:p>
        </p:txBody>
      </p:sp>
    </p:spTree>
    <p:extLst>
      <p:ext uri="{BB962C8B-B14F-4D97-AF65-F5344CB8AC3E}">
        <p14:creationId xmlns:p14="http://schemas.microsoft.com/office/powerpoint/2010/main" val="2831299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5ECB22B-D1FA-4510-B12A-4ABC863122CC}"/>
              </a:ext>
            </a:extLst>
          </p:cNvPr>
          <p:cNvSpPr>
            <a:spLocks noGrp="1"/>
          </p:cNvSpPr>
          <p:nvPr>
            <p:ph type="body" sz="quarter" idx="11" hasCustomPrompt="1"/>
          </p:nvPr>
        </p:nvSpPr>
        <p:spPr>
          <a:xfrm>
            <a:off x="889794" y="6511347"/>
            <a:ext cx="10245567" cy="271276"/>
          </a:xfrm>
          <a:prstGeom prst="rect">
            <a:avLst/>
          </a:prstGeom>
        </p:spPr>
        <p:txBody>
          <a:bodyPr bIns="0" anchor="b"/>
          <a:lstStyle>
            <a:lvl1pPr marL="0" indent="0">
              <a:spcBef>
                <a:spcPts val="150"/>
              </a:spcBef>
              <a:buFontTx/>
              <a:buNone/>
              <a:defRPr sz="600"/>
            </a:lvl1pPr>
            <a:lvl2pPr marL="457189" indent="0">
              <a:buFontTx/>
              <a:buNone/>
              <a:defRPr sz="600"/>
            </a:lvl2pPr>
            <a:lvl3pPr marL="914378" indent="0">
              <a:buFontTx/>
              <a:buNone/>
              <a:defRPr sz="600"/>
            </a:lvl3pPr>
            <a:lvl4pPr marL="1371566" indent="0">
              <a:buFontTx/>
              <a:buNone/>
              <a:defRPr sz="600"/>
            </a:lvl4pPr>
            <a:lvl5pPr marL="1828754" indent="0">
              <a:buFontTx/>
              <a:buNone/>
              <a:defRPr sz="600"/>
            </a:lvl5pPr>
          </a:lstStyle>
          <a:p>
            <a:pPr lvl="0"/>
            <a:r>
              <a:rPr lang="en-US" dirty="0"/>
              <a:t>References</a:t>
            </a:r>
          </a:p>
        </p:txBody>
      </p:sp>
      <p:sp>
        <p:nvSpPr>
          <p:cNvPr id="6" name="Slide Number Placeholder 5"/>
          <p:cNvSpPr>
            <a:spLocks noGrp="1"/>
          </p:cNvSpPr>
          <p:nvPr>
            <p:ph type="sldNum" sz="quarter" idx="4"/>
          </p:nvPr>
        </p:nvSpPr>
        <p:spPr>
          <a:xfrm>
            <a:off x="424500" y="6403347"/>
            <a:ext cx="274320" cy="216000"/>
          </a:xfrm>
          <a:prstGeom prst="rect">
            <a:avLst/>
          </a:prstGeom>
        </p:spPr>
        <p:txBody>
          <a:bodyPr vert="horz" lIns="0" tIns="0" rIns="0" bIns="0" rtlCol="0" anchor="b" anchorCtr="0"/>
          <a:lstStyle>
            <a:lvl1pPr algn="l">
              <a:defRPr sz="800" b="1">
                <a:solidFill>
                  <a:schemeClr val="tx1"/>
                </a:solidFill>
                <a:latin typeface="Arial" pitchFamily="34" charset="0"/>
                <a:cs typeface="Arial" pitchFamily="34" charset="0"/>
              </a:defRPr>
            </a:lvl1pPr>
          </a:lstStyle>
          <a:p>
            <a:fld id="{3C4F54F3-C349-4609-AFEE-01462D5C7942}" type="slidenum">
              <a:rPr lang="en-GB" smtClean="0">
                <a:solidFill>
                  <a:srgbClr val="000000"/>
                </a:solidFill>
              </a:rPr>
              <a:pPr/>
              <a:t>‹#›</a:t>
            </a:fld>
            <a:endParaRPr lang="en-GB">
              <a:solidFill>
                <a:srgbClr val="000000"/>
              </a:solidFill>
            </a:endParaRPr>
          </a:p>
        </p:txBody>
      </p:sp>
      <p:sp>
        <p:nvSpPr>
          <p:cNvPr id="5" name="Title 8"/>
          <p:cNvSpPr>
            <a:spLocks noGrp="1"/>
          </p:cNvSpPr>
          <p:nvPr>
            <p:ph type="title" hasCustomPrompt="1"/>
          </p:nvPr>
        </p:nvSpPr>
        <p:spPr>
          <a:xfrm>
            <a:off x="316085" y="192000"/>
            <a:ext cx="11687535" cy="672000"/>
          </a:xfrm>
          <a:prstGeom prst="rect">
            <a:avLst/>
          </a:prstGeom>
        </p:spPr>
        <p:txBody>
          <a:bodyPr vert="horz"/>
          <a:lstStyle>
            <a:lvl1pPr algn="l">
              <a:lnSpc>
                <a:spcPct val="100000"/>
              </a:lnSpc>
              <a:defRPr sz="1800" b="1" baseline="0">
                <a:solidFill>
                  <a:srgbClr val="830051"/>
                </a:solidFill>
                <a:latin typeface="Arial" pitchFamily="34" charset="0"/>
                <a:cs typeface="Arial" pitchFamily="34" charset="0"/>
              </a:defRPr>
            </a:lvl1pPr>
          </a:lstStyle>
          <a:p>
            <a:r>
              <a:rPr lang="en-GB" noProof="0" dirty="0"/>
              <a:t>Click to add title</a:t>
            </a:r>
          </a:p>
        </p:txBody>
      </p:sp>
      <p:sp>
        <p:nvSpPr>
          <p:cNvPr id="3" name="Content Placeholder 2">
            <a:extLst>
              <a:ext uri="{FF2B5EF4-FFF2-40B4-BE49-F238E27FC236}">
                <a16:creationId xmlns:a16="http://schemas.microsoft.com/office/drawing/2014/main" id="{39EEC608-DCB4-4F19-9034-836F81A9D3C9}"/>
              </a:ext>
            </a:extLst>
          </p:cNvPr>
          <p:cNvSpPr>
            <a:spLocks noGrp="1"/>
          </p:cNvSpPr>
          <p:nvPr>
            <p:ph sz="quarter" idx="10"/>
          </p:nvPr>
        </p:nvSpPr>
        <p:spPr>
          <a:xfrm>
            <a:off x="315914" y="1137921"/>
            <a:ext cx="11469687" cy="4859655"/>
          </a:xfrm>
          <a:prstGeom prst="rect">
            <a:avLst/>
          </a:prstGeom>
        </p:spPr>
        <p:txBody>
          <a:bodyPr/>
          <a:lstStyle>
            <a:lvl1pPr marL="171450" indent="-171450">
              <a:spcBef>
                <a:spcPts val="900"/>
              </a:spcBef>
              <a:buClr>
                <a:schemeClr val="tx2"/>
              </a:buClr>
              <a:defRPr sz="1500"/>
            </a:lvl1pPr>
            <a:lvl2pPr marL="685800" indent="-171450">
              <a:spcBef>
                <a:spcPts val="450"/>
              </a:spcBef>
              <a:buClr>
                <a:schemeClr val="tx2"/>
              </a:buClr>
              <a:defRPr sz="1500"/>
            </a:lvl2pPr>
            <a:lvl3pPr marL="1113235" indent="-171450">
              <a:buClr>
                <a:schemeClr val="tx2"/>
              </a:buClr>
              <a:buFont typeface="Wingdings" panose="05000000000000000000" pitchFamily="2" charset="2"/>
              <a:buChar char="§"/>
              <a:defRPr sz="1350"/>
            </a:lvl3pPr>
            <a:lvl4pPr marL="1540669" indent="-171450">
              <a:spcBef>
                <a:spcPts val="225"/>
              </a:spcBef>
              <a:buClr>
                <a:schemeClr val="tx2"/>
              </a:buClr>
              <a:buFont typeface="Courier New" panose="02070309020205020404" pitchFamily="49" charset="0"/>
              <a:buChar char="o"/>
              <a:defRPr sz="1200"/>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02685368"/>
      </p:ext>
    </p:extLst>
  </p:cSld>
  <p:clrMapOvr>
    <a:masterClrMapping/>
  </p:clrMapOvr>
  <p:extLst>
    <p:ext uri="{DCECCB84-F9BA-43D5-87BE-67443E8EF086}">
      <p15:sldGuideLst xmlns:p15="http://schemas.microsoft.com/office/powerpoint/2012/main">
        <p15:guide id="1" pos="3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062C938-3A79-264B-A967-6B05937ECFAD}"/>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id="{C5D2ABBD-9A29-AD4D-AAEB-A38B65BA50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30FFF9A-E928-BA46-BB2B-2F61AB70B5E2}"/>
              </a:ext>
            </a:extLst>
          </p:cNvPr>
          <p:cNvSpPr>
            <a:spLocks noGrp="1" noChangeArrowheads="1"/>
          </p:cNvSpPr>
          <p:nvPr>
            <p:ph type="sldNum" sz="quarter" idx="12"/>
          </p:nvPr>
        </p:nvSpPr>
        <p:spPr>
          <a:ln/>
        </p:spPr>
        <p:txBody>
          <a:bodyPr/>
          <a:lstStyle>
            <a:lvl1pPr>
              <a:defRPr/>
            </a:lvl1pPr>
          </a:lstStyle>
          <a:p>
            <a:pPr>
              <a:defRPr/>
            </a:pPr>
            <a:fld id="{209244F8-BB71-F34D-8512-6139EAF599D4}" type="slidenum">
              <a:rPr lang="en-US" altLang="en-US"/>
              <a:pPr>
                <a:defRPr/>
              </a:pPr>
              <a:t>‹#›</a:t>
            </a:fld>
            <a:endParaRPr lang="en-US" altLang="en-US"/>
          </a:p>
        </p:txBody>
      </p:sp>
    </p:spTree>
    <p:extLst>
      <p:ext uri="{BB962C8B-B14F-4D97-AF65-F5344CB8AC3E}">
        <p14:creationId xmlns:p14="http://schemas.microsoft.com/office/powerpoint/2010/main" val="3261499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422B056-1C62-DB40-A9D0-D5F6CC8C3F2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E658FC-E608-2442-A31A-63B9296A3D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83440A-3B9E-6244-A6E9-19B580C517C9}"/>
              </a:ext>
            </a:extLst>
          </p:cNvPr>
          <p:cNvSpPr>
            <a:spLocks noGrp="1" noChangeArrowheads="1"/>
          </p:cNvSpPr>
          <p:nvPr>
            <p:ph type="sldNum" sz="quarter" idx="12"/>
          </p:nvPr>
        </p:nvSpPr>
        <p:spPr>
          <a:ln/>
        </p:spPr>
        <p:txBody>
          <a:bodyPr/>
          <a:lstStyle>
            <a:lvl1pPr>
              <a:defRPr/>
            </a:lvl1pPr>
          </a:lstStyle>
          <a:p>
            <a:pPr>
              <a:defRPr/>
            </a:pPr>
            <a:fld id="{48550484-304D-5045-8D98-4A70289BF5C0}" type="slidenum">
              <a:rPr lang="en-US" altLang="en-US"/>
              <a:pPr>
                <a:defRPr/>
              </a:pPr>
              <a:t>‹#›</a:t>
            </a:fld>
            <a:endParaRPr lang="en-US" altLang="en-US"/>
          </a:p>
        </p:txBody>
      </p:sp>
    </p:spTree>
    <p:extLst>
      <p:ext uri="{BB962C8B-B14F-4D97-AF65-F5344CB8AC3E}">
        <p14:creationId xmlns:p14="http://schemas.microsoft.com/office/powerpoint/2010/main" val="1889623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D8C8A9-6160-E04D-8041-A89B2110CA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01C81B-8532-374C-B47B-5550BE310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17877D-32D6-3A4F-9464-E71A5998C443}"/>
              </a:ext>
            </a:extLst>
          </p:cNvPr>
          <p:cNvSpPr>
            <a:spLocks noGrp="1" noChangeArrowheads="1"/>
          </p:cNvSpPr>
          <p:nvPr>
            <p:ph type="sldNum" sz="quarter" idx="12"/>
          </p:nvPr>
        </p:nvSpPr>
        <p:spPr>
          <a:ln/>
        </p:spPr>
        <p:txBody>
          <a:bodyPr/>
          <a:lstStyle>
            <a:lvl1pPr>
              <a:defRPr/>
            </a:lvl1pPr>
          </a:lstStyle>
          <a:p>
            <a:pPr>
              <a:defRPr/>
            </a:pPr>
            <a:fld id="{FAEFED28-E7E0-1A43-B5B9-BE2080EEB046}" type="slidenum">
              <a:rPr lang="en-US" altLang="en-US"/>
              <a:pPr>
                <a:defRPr/>
              </a:pPr>
              <a:t>‹#›</a:t>
            </a:fld>
            <a:endParaRPr lang="en-US" altLang="en-US"/>
          </a:p>
        </p:txBody>
      </p:sp>
    </p:spTree>
    <p:extLst>
      <p:ext uri="{BB962C8B-B14F-4D97-AF65-F5344CB8AC3E}">
        <p14:creationId xmlns:p14="http://schemas.microsoft.com/office/powerpoint/2010/main" val="2548415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E628AA-D65B-294A-A0BA-5EEE317BD07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8B6AF2-1B39-734C-BA40-2CFA5A6026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41ABB03-BB78-0643-B58A-D0674F47B198}"/>
              </a:ext>
            </a:extLst>
          </p:cNvPr>
          <p:cNvSpPr>
            <a:spLocks noGrp="1" noChangeArrowheads="1"/>
          </p:cNvSpPr>
          <p:nvPr>
            <p:ph type="sldNum" sz="quarter" idx="12"/>
          </p:nvPr>
        </p:nvSpPr>
        <p:spPr>
          <a:ln/>
        </p:spPr>
        <p:txBody>
          <a:bodyPr/>
          <a:lstStyle>
            <a:lvl1pPr>
              <a:defRPr/>
            </a:lvl1pPr>
          </a:lstStyle>
          <a:p>
            <a:pPr>
              <a:defRPr/>
            </a:pPr>
            <a:fld id="{78BC3569-4F72-8243-A2E8-EDAC6343D71F}" type="slidenum">
              <a:rPr lang="en-US" altLang="en-US"/>
              <a:pPr>
                <a:defRPr/>
              </a:pPr>
              <a:t>‹#›</a:t>
            </a:fld>
            <a:endParaRPr lang="en-US" altLang="en-US"/>
          </a:p>
        </p:txBody>
      </p:sp>
    </p:spTree>
    <p:extLst>
      <p:ext uri="{BB962C8B-B14F-4D97-AF65-F5344CB8AC3E}">
        <p14:creationId xmlns:p14="http://schemas.microsoft.com/office/powerpoint/2010/main" val="1099871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84328B9-C1EC-5F4A-BBBB-E7E6E043C7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1FCE448-9167-5C47-8280-FD64727C5F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9954848-9F04-964F-9D8F-F01292FCD593}"/>
              </a:ext>
            </a:extLst>
          </p:cNvPr>
          <p:cNvSpPr>
            <a:spLocks noGrp="1" noChangeArrowheads="1"/>
          </p:cNvSpPr>
          <p:nvPr>
            <p:ph type="sldNum" sz="quarter" idx="12"/>
          </p:nvPr>
        </p:nvSpPr>
        <p:spPr>
          <a:ln/>
        </p:spPr>
        <p:txBody>
          <a:bodyPr/>
          <a:lstStyle>
            <a:lvl1pPr>
              <a:defRPr/>
            </a:lvl1pPr>
          </a:lstStyle>
          <a:p>
            <a:pPr>
              <a:defRPr/>
            </a:pPr>
            <a:fld id="{3BD1473C-F14F-E04C-AB9C-09BC479AC601}" type="slidenum">
              <a:rPr lang="en-US" altLang="en-US"/>
              <a:pPr>
                <a:defRPr/>
              </a:pPr>
              <a:t>‹#›</a:t>
            </a:fld>
            <a:endParaRPr lang="en-US" altLang="en-US"/>
          </a:p>
        </p:txBody>
      </p:sp>
    </p:spTree>
    <p:extLst>
      <p:ext uri="{BB962C8B-B14F-4D97-AF65-F5344CB8AC3E}">
        <p14:creationId xmlns:p14="http://schemas.microsoft.com/office/powerpoint/2010/main" val="925616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EB0B9B1-ECC1-3C46-8708-F41AACB5C1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A613F99-B32E-474E-BD72-44DCC1C17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9252C6D-4E43-9B4C-95DA-07FFCC4A30DA}"/>
              </a:ext>
            </a:extLst>
          </p:cNvPr>
          <p:cNvSpPr>
            <a:spLocks noGrp="1" noChangeArrowheads="1"/>
          </p:cNvSpPr>
          <p:nvPr>
            <p:ph type="sldNum" sz="quarter" idx="12"/>
          </p:nvPr>
        </p:nvSpPr>
        <p:spPr>
          <a:ln/>
        </p:spPr>
        <p:txBody>
          <a:bodyPr/>
          <a:lstStyle>
            <a:lvl1pPr>
              <a:defRPr/>
            </a:lvl1pPr>
          </a:lstStyle>
          <a:p>
            <a:pPr>
              <a:defRPr/>
            </a:pPr>
            <a:fld id="{9870EB5D-4D33-8544-A3B6-84B0A17E8CEC}" type="slidenum">
              <a:rPr lang="en-US" altLang="en-US"/>
              <a:pPr>
                <a:defRPr/>
              </a:pPr>
              <a:t>‹#›</a:t>
            </a:fld>
            <a:endParaRPr lang="en-US" altLang="en-US"/>
          </a:p>
        </p:txBody>
      </p:sp>
    </p:spTree>
    <p:extLst>
      <p:ext uri="{BB962C8B-B14F-4D97-AF65-F5344CB8AC3E}">
        <p14:creationId xmlns:p14="http://schemas.microsoft.com/office/powerpoint/2010/main" val="1036975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E81F9AE-5EAA-934E-AE05-52FCFBB5376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EE98C38-D89B-0A47-AACA-A2DA2107632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C6E6F5-6DB0-8148-B1F0-FFB77B9F322C}"/>
              </a:ext>
            </a:extLst>
          </p:cNvPr>
          <p:cNvSpPr>
            <a:spLocks noGrp="1" noChangeArrowheads="1"/>
          </p:cNvSpPr>
          <p:nvPr>
            <p:ph type="sldNum" sz="quarter" idx="12"/>
          </p:nvPr>
        </p:nvSpPr>
        <p:spPr>
          <a:ln/>
        </p:spPr>
        <p:txBody>
          <a:bodyPr/>
          <a:lstStyle>
            <a:lvl1pPr>
              <a:defRPr/>
            </a:lvl1pPr>
          </a:lstStyle>
          <a:p>
            <a:pPr>
              <a:defRPr/>
            </a:pPr>
            <a:fld id="{4392729A-E859-3549-A345-A25083614BA9}" type="slidenum">
              <a:rPr lang="en-US" altLang="en-US"/>
              <a:pPr>
                <a:defRPr/>
              </a:pPr>
              <a:t>‹#›</a:t>
            </a:fld>
            <a:endParaRPr lang="en-US" altLang="en-US"/>
          </a:p>
        </p:txBody>
      </p:sp>
    </p:spTree>
    <p:extLst>
      <p:ext uri="{BB962C8B-B14F-4D97-AF65-F5344CB8AC3E}">
        <p14:creationId xmlns:p14="http://schemas.microsoft.com/office/powerpoint/2010/main" val="5716045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34B075-C7C7-5E47-B800-B0D7CBC82B1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52BAD88-BE0F-094C-9D07-65485AE9E2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21568E9-5D57-BC4F-AC68-F1BEF3A3CA0D}"/>
              </a:ext>
            </a:extLst>
          </p:cNvPr>
          <p:cNvSpPr>
            <a:spLocks noGrp="1" noChangeArrowheads="1"/>
          </p:cNvSpPr>
          <p:nvPr>
            <p:ph type="sldNum" sz="quarter" idx="12"/>
          </p:nvPr>
        </p:nvSpPr>
        <p:spPr>
          <a:ln/>
        </p:spPr>
        <p:txBody>
          <a:bodyPr/>
          <a:lstStyle>
            <a:lvl1pPr>
              <a:defRPr/>
            </a:lvl1pPr>
          </a:lstStyle>
          <a:p>
            <a:pPr>
              <a:defRPr/>
            </a:pPr>
            <a:fld id="{4A314B29-BF28-9442-BE52-A36A72E2E4F0}" type="slidenum">
              <a:rPr lang="en-US" altLang="en-US"/>
              <a:pPr>
                <a:defRPr/>
              </a:pPr>
              <a:t>‹#›</a:t>
            </a:fld>
            <a:endParaRPr lang="en-US" altLang="en-US"/>
          </a:p>
        </p:txBody>
      </p:sp>
    </p:spTree>
    <p:extLst>
      <p:ext uri="{BB962C8B-B14F-4D97-AF65-F5344CB8AC3E}">
        <p14:creationId xmlns:p14="http://schemas.microsoft.com/office/powerpoint/2010/main" val="215688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Click to edit Master title style</a:t>
            </a:r>
          </a:p>
        </p:txBody>
      </p:sp>
    </p:spTree>
    <p:extLst>
      <p:ext uri="{BB962C8B-B14F-4D97-AF65-F5344CB8AC3E}">
        <p14:creationId xmlns:p14="http://schemas.microsoft.com/office/powerpoint/2010/main" val="2871921372"/>
      </p:ext>
    </p:extLst>
  </p:cSld>
  <p:clrMapOvr>
    <a:masterClrMapping/>
  </p:clrMapOvr>
  <p:transition spd="slow" advClick="0"/>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999AD98-F567-1241-B9A2-776A8F4AD7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3981E34-BE32-9C49-B7C2-A6DB89E927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44A23FD-8F51-E74A-BFD9-CF53228B0F33}"/>
              </a:ext>
            </a:extLst>
          </p:cNvPr>
          <p:cNvSpPr>
            <a:spLocks noGrp="1" noChangeArrowheads="1"/>
          </p:cNvSpPr>
          <p:nvPr>
            <p:ph type="sldNum" sz="quarter" idx="12"/>
          </p:nvPr>
        </p:nvSpPr>
        <p:spPr>
          <a:ln/>
        </p:spPr>
        <p:txBody>
          <a:bodyPr/>
          <a:lstStyle>
            <a:lvl1pPr>
              <a:defRPr/>
            </a:lvl1pPr>
          </a:lstStyle>
          <a:p>
            <a:pPr>
              <a:defRPr/>
            </a:pPr>
            <a:fld id="{73D38549-8932-6845-AA64-7AD779F0AC4A}" type="slidenum">
              <a:rPr lang="en-US" altLang="en-US"/>
              <a:pPr>
                <a:defRPr/>
              </a:pPr>
              <a:t>‹#›</a:t>
            </a:fld>
            <a:endParaRPr lang="en-US" altLang="en-US"/>
          </a:p>
        </p:txBody>
      </p:sp>
    </p:spTree>
    <p:extLst>
      <p:ext uri="{BB962C8B-B14F-4D97-AF65-F5344CB8AC3E}">
        <p14:creationId xmlns:p14="http://schemas.microsoft.com/office/powerpoint/2010/main" val="18637865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A93D33-368B-7A49-995C-F68B1CFD77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472D50-556D-6C4D-B9FF-CE9D6CB7524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FBC84B-299B-E540-939A-A1DA282C049C}"/>
              </a:ext>
            </a:extLst>
          </p:cNvPr>
          <p:cNvSpPr>
            <a:spLocks noGrp="1" noChangeArrowheads="1"/>
          </p:cNvSpPr>
          <p:nvPr>
            <p:ph type="sldNum" sz="quarter" idx="12"/>
          </p:nvPr>
        </p:nvSpPr>
        <p:spPr>
          <a:ln/>
        </p:spPr>
        <p:txBody>
          <a:bodyPr/>
          <a:lstStyle>
            <a:lvl1pPr>
              <a:defRPr/>
            </a:lvl1pPr>
          </a:lstStyle>
          <a:p>
            <a:pPr>
              <a:defRPr/>
            </a:pPr>
            <a:fld id="{9ADAE171-03AF-F14C-A171-7A24849CBBFB}" type="slidenum">
              <a:rPr lang="en-US" altLang="en-US"/>
              <a:pPr>
                <a:defRPr/>
              </a:pPr>
              <a:t>‹#›</a:t>
            </a:fld>
            <a:endParaRPr lang="en-US" altLang="en-US"/>
          </a:p>
        </p:txBody>
      </p:sp>
    </p:spTree>
    <p:extLst>
      <p:ext uri="{BB962C8B-B14F-4D97-AF65-F5344CB8AC3E}">
        <p14:creationId xmlns:p14="http://schemas.microsoft.com/office/powerpoint/2010/main" val="6684821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22482F-7B76-E04E-B4FD-4E3C4997276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D0498C-029A-7B4B-8AF2-0C67F727E7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45D1DA-57E5-9B46-8AC1-43CF395270C8}"/>
              </a:ext>
            </a:extLst>
          </p:cNvPr>
          <p:cNvSpPr>
            <a:spLocks noGrp="1" noChangeArrowheads="1"/>
          </p:cNvSpPr>
          <p:nvPr>
            <p:ph type="sldNum" sz="quarter" idx="12"/>
          </p:nvPr>
        </p:nvSpPr>
        <p:spPr>
          <a:ln/>
        </p:spPr>
        <p:txBody>
          <a:bodyPr/>
          <a:lstStyle>
            <a:lvl1pPr>
              <a:defRPr/>
            </a:lvl1pPr>
          </a:lstStyle>
          <a:p>
            <a:pPr>
              <a:defRPr/>
            </a:pPr>
            <a:fld id="{02405381-ECBD-E24F-A630-EDF9B45962B2}" type="slidenum">
              <a:rPr lang="en-US" altLang="en-US"/>
              <a:pPr>
                <a:defRPr/>
              </a:pPr>
              <a:t>‹#›</a:t>
            </a:fld>
            <a:endParaRPr lang="en-US" altLang="en-US"/>
          </a:p>
        </p:txBody>
      </p:sp>
    </p:spTree>
    <p:extLst>
      <p:ext uri="{BB962C8B-B14F-4D97-AF65-F5344CB8AC3E}">
        <p14:creationId xmlns:p14="http://schemas.microsoft.com/office/powerpoint/2010/main" val="28095660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981200"/>
            <a:ext cx="5080000" cy="3429000"/>
          </a:xfrm>
        </p:spPr>
        <p:txBody>
          <a:bodyPr/>
          <a:lstStyle/>
          <a:p>
            <a:pPr lvl="0"/>
            <a:endParaRPr lang="en-US" noProof="0"/>
          </a:p>
        </p:txBody>
      </p:sp>
      <p:sp>
        <p:nvSpPr>
          <p:cNvPr id="5" name="Rectangle 4">
            <a:extLst>
              <a:ext uri="{FF2B5EF4-FFF2-40B4-BE49-F238E27FC236}">
                <a16:creationId xmlns:a16="http://schemas.microsoft.com/office/drawing/2014/main" id="{91B498DD-CB1A-6547-802C-13FB6B16E59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C731CF-A7BE-C24A-83B3-1E3FE08073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6B058F-46F7-0644-95AB-C502E7F37505}"/>
              </a:ext>
            </a:extLst>
          </p:cNvPr>
          <p:cNvSpPr>
            <a:spLocks noGrp="1" noChangeArrowheads="1"/>
          </p:cNvSpPr>
          <p:nvPr>
            <p:ph type="sldNum" sz="quarter" idx="12"/>
          </p:nvPr>
        </p:nvSpPr>
        <p:spPr>
          <a:ln/>
        </p:spPr>
        <p:txBody>
          <a:bodyPr/>
          <a:lstStyle>
            <a:lvl1pPr>
              <a:defRPr/>
            </a:lvl1pPr>
          </a:lstStyle>
          <a:p>
            <a:pPr>
              <a:defRPr/>
            </a:pPr>
            <a:fld id="{34C3F413-AF40-ED43-905F-4CC1CC60F6C6}" type="slidenum">
              <a:rPr lang="en-US" altLang="en-US"/>
              <a:pPr>
                <a:defRPr/>
              </a:pPr>
              <a:t>‹#›</a:t>
            </a:fld>
            <a:endParaRPr lang="en-US" altLang="en-US"/>
          </a:p>
        </p:txBody>
      </p:sp>
    </p:spTree>
    <p:extLst>
      <p:ext uri="{BB962C8B-B14F-4D97-AF65-F5344CB8AC3E}">
        <p14:creationId xmlns:p14="http://schemas.microsoft.com/office/powerpoint/2010/main" val="24862795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70EC05-A93F-A742-9FB5-4697E6FC18FE}"/>
              </a:ext>
            </a:extLst>
          </p:cNvPr>
          <p:cNvSpPr txBox="1">
            <a:spLocks noChangeArrowheads="1"/>
          </p:cNvSpPr>
          <p:nvPr userDrawn="1"/>
        </p:nvSpPr>
        <p:spPr bwMode="auto">
          <a:xfrm>
            <a:off x="609600" y="6642100"/>
            <a:ext cx="10972800" cy="215900"/>
          </a:xfrm>
          <a:prstGeom prst="rect">
            <a:avLst/>
          </a:prstGeom>
          <a:noFill/>
          <a:ln>
            <a:noFill/>
          </a:ln>
        </p:spPr>
        <p:txBody>
          <a:bodyPr anchor="b">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200" eaLnBrk="1" hangingPunct="1">
              <a:defRPr/>
            </a:pPr>
            <a:r>
              <a:rPr lang="en-US" sz="800" dirty="0">
                <a:solidFill>
                  <a:prstClr val="black"/>
                </a:solidFill>
                <a:latin typeface="Trade Gothic LT Std" charset="0"/>
                <a:ea typeface="Calibri" charset="0"/>
                <a:cs typeface="Trade Gothic LT Std" charset="0"/>
              </a:rPr>
              <a:t>Dendreon Confidential Materials for Discussion Only. Not for Reproduction or Distribution.</a:t>
            </a:r>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a:xfrm>
            <a:off x="609600" y="1254394"/>
            <a:ext cx="10972800" cy="5117377"/>
          </a:xfrm>
        </p:spPr>
        <p:txBody>
          <a:bodyPr/>
          <a:lstStyle/>
          <a:p>
            <a:pPr lvl="0"/>
            <a:r>
              <a:rPr lang="en-US" dirty="0"/>
              <a:t>Click to edit Master text styles</a:t>
            </a:r>
          </a:p>
          <a:p>
            <a:pPr lvl="2"/>
            <a:r>
              <a:rPr lang="en-US" dirty="0"/>
              <a:t>Second level</a:t>
            </a:r>
          </a:p>
          <a:p>
            <a:pPr lvl="3"/>
            <a:r>
              <a:rPr lang="en-US" dirty="0"/>
              <a:t>Third level</a:t>
            </a:r>
          </a:p>
          <a:p>
            <a:pPr lvl="4"/>
            <a:r>
              <a:rPr lang="en-US" dirty="0"/>
              <a:t>Fourth level</a:t>
            </a:r>
          </a:p>
        </p:txBody>
      </p:sp>
      <p:sp>
        <p:nvSpPr>
          <p:cNvPr id="5" name="Slide Number Placeholder 5">
            <a:extLst>
              <a:ext uri="{FF2B5EF4-FFF2-40B4-BE49-F238E27FC236}">
                <a16:creationId xmlns:a16="http://schemas.microsoft.com/office/drawing/2014/main" id="{8AA8D567-2401-4A48-B0FA-C7B12AFF7D7F}"/>
              </a:ext>
            </a:extLst>
          </p:cNvPr>
          <p:cNvSpPr>
            <a:spLocks noGrp="1"/>
          </p:cNvSpPr>
          <p:nvPr>
            <p:ph type="sldNum" sz="quarter" idx="10"/>
          </p:nvPr>
        </p:nvSpPr>
        <p:spPr/>
        <p:txBody>
          <a:bodyPr/>
          <a:lstStyle>
            <a:lvl1pPr>
              <a:defRPr/>
            </a:lvl1pPr>
          </a:lstStyle>
          <a:p>
            <a:pPr>
              <a:defRPr/>
            </a:pPr>
            <a:fld id="{17D0C859-EA89-FA4F-BBAF-F33B6AFA44F7}" type="slidenum">
              <a:rPr lang="en-US" altLang="en-US"/>
              <a:pPr>
                <a:defRPr/>
              </a:pPr>
              <a:t>‹#›</a:t>
            </a:fld>
            <a:endParaRPr lang="en-US" altLang="en-US"/>
          </a:p>
        </p:txBody>
      </p:sp>
    </p:spTree>
    <p:extLst>
      <p:ext uri="{BB962C8B-B14F-4D97-AF65-F5344CB8AC3E}">
        <p14:creationId xmlns:p14="http://schemas.microsoft.com/office/powerpoint/2010/main" val="273262004"/>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7FC10B-46EF-D342-A4AC-AB1F54F04E5C}"/>
              </a:ext>
            </a:extLst>
          </p:cNvPr>
          <p:cNvPicPr>
            <a:picLocks noChangeAspect="1"/>
          </p:cNvPicPr>
          <p:nvPr userDrawn="1"/>
        </p:nvPicPr>
        <p:blipFill>
          <a:blip r:embed="rId2"/>
          <a:srcRect/>
          <a:stretch/>
        </p:blipFill>
        <p:spPr>
          <a:xfrm>
            <a:off x="0" y="0"/>
            <a:ext cx="12192000" cy="6858000"/>
          </a:xfrm>
          <a:prstGeom prst="rect">
            <a:avLst/>
          </a:prstGeom>
        </p:spPr>
      </p:pic>
      <p:sp>
        <p:nvSpPr>
          <p:cNvPr id="4098" name="Rectangle 2"/>
          <p:cNvSpPr>
            <a:spLocks noGrp="1" noChangeArrowheads="1"/>
          </p:cNvSpPr>
          <p:nvPr>
            <p:ph type="ctrTitle"/>
          </p:nvPr>
        </p:nvSpPr>
        <p:spPr>
          <a:xfrm>
            <a:off x="914400" y="1981200"/>
            <a:ext cx="10363200" cy="1143000"/>
          </a:xfrm>
        </p:spPr>
        <p:txBody>
          <a:bodyPr/>
          <a:lstStyle>
            <a:lvl1pPr algn="ctr">
              <a:defRPr sz="2300">
                <a:solidFill>
                  <a:srgbClr val="002060"/>
                </a:solidFill>
              </a:defRPr>
            </a:lvl1pPr>
          </a:lstStyle>
          <a:p>
            <a:pPr lvl="0"/>
            <a:r>
              <a:rPr lang="en-US" noProof="0"/>
              <a:t>Click to edit Master title style</a:t>
            </a:r>
          </a:p>
        </p:txBody>
      </p:sp>
      <p:sp>
        <p:nvSpPr>
          <p:cNvPr id="4099" name="Rectangle 3"/>
          <p:cNvSpPr>
            <a:spLocks noGrp="1" noChangeArrowheads="1"/>
          </p:cNvSpPr>
          <p:nvPr>
            <p:ph type="subTitle" idx="1"/>
          </p:nvPr>
        </p:nvSpPr>
        <p:spPr>
          <a:xfrm>
            <a:off x="1828800" y="3886200"/>
            <a:ext cx="8534400" cy="1752600"/>
          </a:xfrm>
        </p:spPr>
        <p:txBody>
          <a:bodyPr/>
          <a:lstStyle>
            <a:lvl1pPr marL="0" indent="0" algn="ctr">
              <a:buFontTx/>
              <a:buNone/>
              <a:defRPr>
                <a:solidFill>
                  <a:srgbClr val="002060"/>
                </a:solidFill>
              </a:defRPr>
            </a:lvl1pPr>
          </a:lstStyle>
          <a:p>
            <a:pPr lvl="0"/>
            <a:r>
              <a:rPr lang="en-US" noProof="0"/>
              <a:t>Click to edit Master subtitle style</a:t>
            </a:r>
          </a:p>
        </p:txBody>
      </p:sp>
      <p:sp>
        <p:nvSpPr>
          <p:cNvPr id="8" name="TextBox 7">
            <a:extLst>
              <a:ext uri="{FF2B5EF4-FFF2-40B4-BE49-F238E27FC236}">
                <a16:creationId xmlns:a16="http://schemas.microsoft.com/office/drawing/2014/main" id="{A404503A-7D90-EF4B-82C0-6DC00F511974}"/>
              </a:ext>
            </a:extLst>
          </p:cNvPr>
          <p:cNvSpPr txBox="1"/>
          <p:nvPr userDrawn="1"/>
        </p:nvSpPr>
        <p:spPr>
          <a:xfrm>
            <a:off x="8001000" y="6425830"/>
            <a:ext cx="1840721" cy="307777"/>
          </a:xfrm>
          <a:prstGeom prst="rect">
            <a:avLst/>
          </a:prstGeom>
          <a:noFill/>
        </p:spPr>
        <p:txBody>
          <a:bodyPr wrap="square" rtlCol="0">
            <a:spAutoFit/>
          </a:bodyPr>
          <a:lstStyle/>
          <a:p>
            <a:pPr marL="0" marR="0" lvl="0" indent="0" algn="r" defTabSz="455613" rtl="0" eaLnBrk="1" fontAlgn="base" latinLnBrk="0" hangingPunct="1">
              <a:lnSpc>
                <a:spcPct val="100000"/>
              </a:lnSpc>
              <a:spcBef>
                <a:spcPct val="0"/>
              </a:spcBef>
              <a:spcAft>
                <a:spcPct val="0"/>
              </a:spcAft>
              <a:buClrTx/>
              <a:buSzTx/>
              <a:buFontTx/>
              <a:buNone/>
              <a:tabLst/>
              <a:defRPr/>
            </a:pPr>
            <a:r>
              <a:rPr lang="en-US" sz="1400" b="0" kern="1200" dirty="0">
                <a:solidFill>
                  <a:srgbClr val="002B50"/>
                </a:solidFill>
                <a:effectLst/>
                <a:latin typeface="Arial" panose="020B0604020202020204" pitchFamily="34" charset="0"/>
                <a:ea typeface="MS PGothic" charset="0"/>
                <a:cs typeface="Arial" panose="020B0604020202020204" pitchFamily="34" charset="0"/>
              </a:rPr>
              <a:t>Co-provided by</a:t>
            </a:r>
          </a:p>
        </p:txBody>
      </p:sp>
      <p:pic>
        <p:nvPicPr>
          <p:cNvPr id="9" name="Picture 8" descr="A picture containing clock, drawing&#10;&#10;Description automatically generated">
            <a:extLst>
              <a:ext uri="{FF2B5EF4-FFF2-40B4-BE49-F238E27FC236}">
                <a16:creationId xmlns:a16="http://schemas.microsoft.com/office/drawing/2014/main" id="{055EC167-E8E0-0442-B78C-9D8972887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61081" y="6425830"/>
            <a:ext cx="1176040" cy="199927"/>
          </a:xfrm>
          <a:prstGeom prst="rect">
            <a:avLst/>
          </a:prstGeom>
        </p:spPr>
      </p:pic>
    </p:spTree>
    <p:extLst>
      <p:ext uri="{BB962C8B-B14F-4D97-AF65-F5344CB8AC3E}">
        <p14:creationId xmlns:p14="http://schemas.microsoft.com/office/powerpoint/2010/main" val="646167100"/>
      </p:ext>
    </p:extLst>
  </p:cSld>
  <p:clrMapOvr>
    <a:masterClrMapping/>
  </p:clrMapOvr>
  <p:transition spd="slow" advClick="0"/>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6280284"/>
      </p:ext>
    </p:extLst>
  </p:cSld>
  <p:clrMapOvr>
    <a:masterClrMapping/>
  </p:clrMapOvr>
  <p:transition spd="slow" advClick="0"/>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8" indent="0">
              <a:buNone/>
              <a:defRPr sz="1800"/>
            </a:lvl2pPr>
            <a:lvl3pPr marL="914415" indent="0">
              <a:buNone/>
              <a:defRPr sz="1600"/>
            </a:lvl3pPr>
            <a:lvl4pPr marL="1371623" indent="0">
              <a:buNone/>
              <a:defRPr sz="1400"/>
            </a:lvl4pPr>
            <a:lvl5pPr marL="1828830" indent="0">
              <a:buNone/>
              <a:defRPr sz="1400"/>
            </a:lvl5pPr>
            <a:lvl6pPr marL="2286038" indent="0">
              <a:buNone/>
              <a:defRPr sz="1400"/>
            </a:lvl6pPr>
            <a:lvl7pPr marL="2743246" indent="0">
              <a:buNone/>
              <a:defRPr sz="1400"/>
            </a:lvl7pPr>
            <a:lvl8pPr marL="3200453" indent="0">
              <a:buNone/>
              <a:defRPr sz="1400"/>
            </a:lvl8pPr>
            <a:lvl9pPr marL="3657661" indent="0">
              <a:buNone/>
              <a:defRPr sz="1400"/>
            </a:lvl9pPr>
          </a:lstStyle>
          <a:p>
            <a:pPr lvl="0"/>
            <a:r>
              <a:rPr lang="en-US"/>
              <a:t>Click to edit Master text styles</a:t>
            </a:r>
          </a:p>
        </p:txBody>
      </p:sp>
    </p:spTree>
    <p:extLst>
      <p:ext uri="{BB962C8B-B14F-4D97-AF65-F5344CB8AC3E}">
        <p14:creationId xmlns:p14="http://schemas.microsoft.com/office/powerpoint/2010/main" val="499097635"/>
      </p:ext>
    </p:extLst>
  </p:cSld>
  <p:clrMapOvr>
    <a:masterClrMapping/>
  </p:clrMapOvr>
  <p:transition spd="slow" advClick="0"/>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62088"/>
            <a:ext cx="5080000" cy="5027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5639944"/>
      </p:ext>
    </p:extLst>
  </p:cSld>
  <p:clrMapOvr>
    <a:masterClrMapping/>
  </p:clrMapOvr>
  <p:transition spd="slow" advClick="0"/>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8" indent="0">
              <a:buNone/>
              <a:defRPr sz="2000" b="1"/>
            </a:lvl2pPr>
            <a:lvl3pPr marL="914415" indent="0">
              <a:buNone/>
              <a:defRPr sz="1800" b="1"/>
            </a:lvl3pPr>
            <a:lvl4pPr marL="1371623" indent="0">
              <a:buNone/>
              <a:defRPr sz="1600" b="1"/>
            </a:lvl4pPr>
            <a:lvl5pPr marL="1828830" indent="0">
              <a:buNone/>
              <a:defRPr sz="1600" b="1"/>
            </a:lvl5pPr>
            <a:lvl6pPr marL="2286038" indent="0">
              <a:buNone/>
              <a:defRPr sz="1600" b="1"/>
            </a:lvl6pPr>
            <a:lvl7pPr marL="2743246" indent="0">
              <a:buNone/>
              <a:defRPr sz="1600" b="1"/>
            </a:lvl7pPr>
            <a:lvl8pPr marL="3200453" indent="0">
              <a:buNone/>
              <a:defRPr sz="1600" b="1"/>
            </a:lvl8pPr>
            <a:lvl9pPr marL="365766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6027724"/>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410157"/>
      </p:ext>
    </p:extLst>
  </p:cSld>
  <p:clrMapOvr>
    <a:masterClrMapping/>
  </p:clrMapOvr>
  <p:transition spd="slow" advClick="0"/>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dirty="0"/>
              <a:t>Click to edit Master title style</a:t>
            </a:r>
          </a:p>
        </p:txBody>
      </p:sp>
    </p:spTree>
    <p:extLst>
      <p:ext uri="{BB962C8B-B14F-4D97-AF65-F5344CB8AC3E}">
        <p14:creationId xmlns:p14="http://schemas.microsoft.com/office/powerpoint/2010/main" val="1812402656"/>
      </p:ext>
    </p:extLst>
  </p:cSld>
  <p:clrMapOvr>
    <a:masterClrMapping/>
  </p:clrMapOvr>
  <p:transition spd="slow" advClick="0"/>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601812"/>
      </p:ext>
    </p:extLst>
  </p:cSld>
  <p:clrMapOvr>
    <a:masterClrMapping/>
  </p:clrMapOvr>
  <p:transition spd="slow" advClick="0"/>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2821238514"/>
      </p:ext>
    </p:extLst>
  </p:cSld>
  <p:clrMapOvr>
    <a:masterClrMapping/>
  </p:clrMapOvr>
  <p:transition spd="slow" advClick="0"/>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8" indent="0">
              <a:buNone/>
              <a:defRPr sz="2800"/>
            </a:lvl2pPr>
            <a:lvl3pPr marL="914415" indent="0">
              <a:buNone/>
              <a:defRPr sz="2400"/>
            </a:lvl3pPr>
            <a:lvl4pPr marL="1371623" indent="0">
              <a:buNone/>
              <a:defRPr sz="2000"/>
            </a:lvl4pPr>
            <a:lvl5pPr marL="1828830"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3980650482"/>
      </p:ext>
    </p:extLst>
  </p:cSld>
  <p:clrMapOvr>
    <a:masterClrMapping/>
  </p:clrMapOvr>
  <p:transition spd="slow" advClick="0"/>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12846"/>
      </p:ext>
    </p:extLst>
  </p:cSld>
  <p:clrMapOvr>
    <a:masterClrMapping/>
  </p:clrMapOvr>
  <p:transition spd="slow" advClick="0"/>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0"/>
            <a:ext cx="2590800" cy="6489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1" y="0"/>
            <a:ext cx="7569200" cy="6489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8850815"/>
      </p:ext>
    </p:extLst>
  </p:cSld>
  <p:clrMapOvr>
    <a:masterClrMapping/>
  </p:clrMapOvr>
  <p:transition spd="slow" advClick="0"/>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cs typeface="ＭＳ Ｐゴシック"/>
              </a:rPr>
              <a:pPr>
                <a:defRPr/>
              </a:pPr>
              <a:t>‹#›</a:t>
            </a:fld>
            <a:endParaRPr lang="en-GB">
              <a:cs typeface="ＭＳ Ｐゴシック"/>
            </a:endParaRPr>
          </a:p>
        </p:txBody>
      </p:sp>
    </p:spTree>
    <p:extLst>
      <p:ext uri="{BB962C8B-B14F-4D97-AF65-F5344CB8AC3E}">
        <p14:creationId xmlns:p14="http://schemas.microsoft.com/office/powerpoint/2010/main" val="3552477293"/>
      </p:ext>
    </p:extLst>
  </p:cSld>
  <p:clrMapOvr>
    <a:masterClrMapping/>
  </p:clrMapOvr>
  <p:transition spd="slow" advClick="0"/>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6" y="115890"/>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3" y="6289942"/>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8" indent="0">
              <a:buNone/>
              <a:defRPr/>
            </a:lvl2pPr>
            <a:lvl3pPr marL="914415" indent="0">
              <a:buNone/>
              <a:defRPr/>
            </a:lvl3pPr>
            <a:lvl4pPr marL="1371623" indent="0">
              <a:buNone/>
              <a:defRPr/>
            </a:lvl4pPr>
            <a:lvl5pPr marL="182883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8" y="6491291"/>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3"/>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646107052"/>
      </p:ext>
    </p:extLst>
  </p:cSld>
  <p:clrMapOvr>
    <a:masterClrMapping/>
  </p:clrMapOvr>
  <p:transition spd="slow" advClick="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NEW Title Only">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2"/>
          </p:nvPr>
        </p:nvSpPr>
        <p:spPr>
          <a:xfrm>
            <a:off x="630769" y="6631088"/>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3"/>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2E99AA7-133A-E54F-B877-701653B6C8EF}" type="slidenum">
              <a:rPr lang="en-GB"/>
              <a:pPr>
                <a:defRPr/>
              </a:pPr>
              <a:t>‹#›</a:t>
            </a:fld>
            <a:endParaRPr lang="en-GB"/>
          </a:p>
        </p:txBody>
      </p:sp>
    </p:spTree>
    <p:extLst>
      <p:ext uri="{BB962C8B-B14F-4D97-AF65-F5344CB8AC3E}">
        <p14:creationId xmlns:p14="http://schemas.microsoft.com/office/powerpoint/2010/main" val="2080553000"/>
      </p:ext>
    </p:extLst>
  </p:cSld>
  <p:clrMapOvr>
    <a:masterClrMapping/>
  </p:clrMapOvr>
  <p:transition spd="slow" advClick="0"/>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4"/>
          <p:cNvSpPr>
            <a:spLocks noGrp="1"/>
          </p:cNvSpPr>
          <p:nvPr>
            <p:ph type="body" sz="quarter" idx="10"/>
          </p:nvPr>
        </p:nvSpPr>
        <p:spPr>
          <a:xfrm>
            <a:off x="609600" y="6210780"/>
            <a:ext cx="5488517" cy="447993"/>
          </a:xfrm>
        </p:spPr>
        <p:txBody>
          <a:bodyPr anchor="b"/>
          <a:lstStyle>
            <a:lvl1pPr marL="0" indent="0">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
        <p:nvSpPr>
          <p:cNvPr id="5" name="Text Placeholder 4"/>
          <p:cNvSpPr>
            <a:spLocks noGrp="1"/>
          </p:cNvSpPr>
          <p:nvPr>
            <p:ph type="body" sz="quarter" idx="11"/>
          </p:nvPr>
        </p:nvSpPr>
        <p:spPr>
          <a:xfrm>
            <a:off x="6098118" y="6210780"/>
            <a:ext cx="5488517" cy="447993"/>
          </a:xfrm>
        </p:spPr>
        <p:txBody>
          <a:bodyPr anchor="b"/>
          <a:lstStyle>
            <a:lvl1pPr marL="0" indent="0" algn="r">
              <a:spcAft>
                <a:spcPts val="0"/>
              </a:spcAft>
              <a:buNone/>
              <a:defRPr sz="1200"/>
            </a:lvl1pPr>
            <a:lvl2pPr marL="376244" indent="0">
              <a:buNone/>
              <a:defRPr/>
            </a:lvl2pPr>
            <a:lvl3pPr marL="722324" indent="0">
              <a:buNone/>
              <a:defRPr/>
            </a:lvl3pPr>
            <a:lvl4pPr marL="995380" indent="0">
              <a:buNone/>
              <a:defRPr/>
            </a:lvl4pPr>
            <a:lvl5pPr marL="1395435" indent="0">
              <a:buFont typeface="Arial" pitchFamily="34" charset="0"/>
              <a:buNone/>
              <a:defRPr/>
            </a:lvl5pPr>
          </a:lstStyle>
          <a:p>
            <a:pPr lvl="0"/>
            <a:r>
              <a:rPr lang="en-US" dirty="0"/>
              <a:t>Click to edit Master text styles</a:t>
            </a:r>
            <a:endParaRPr lang="en-GB" dirty="0"/>
          </a:p>
        </p:txBody>
      </p:sp>
    </p:spTree>
    <p:extLst>
      <p:ext uri="{BB962C8B-B14F-4D97-AF65-F5344CB8AC3E}">
        <p14:creationId xmlns:p14="http://schemas.microsoft.com/office/powerpoint/2010/main" val="3902649370"/>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9"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9" y="1435103"/>
            <a:ext cx="4011084" cy="4691063"/>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276656697"/>
      </p:ext>
    </p:extLst>
  </p:cSld>
  <p:clrMapOvr>
    <a:masterClrMapping/>
  </p:clrMapOvr>
  <p:transition spd="slow" advClick="0"/>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4_NEW Title Only">
    <p:spTree>
      <p:nvGrpSpPr>
        <p:cNvPr id="1" name=""/>
        <p:cNvGrpSpPr/>
        <p:nvPr/>
      </p:nvGrpSpPr>
      <p:grpSpPr>
        <a:xfrm>
          <a:off x="0" y="0"/>
          <a:ext cx="0" cy="0"/>
          <a:chOff x="0" y="0"/>
          <a:chExt cx="0" cy="0"/>
        </a:xfrm>
      </p:grpSpPr>
      <p:sp>
        <p:nvSpPr>
          <p:cNvPr id="4" name="Title 3"/>
          <p:cNvSpPr>
            <a:spLocks noGrp="1"/>
          </p:cNvSpPr>
          <p:nvPr>
            <p:ph type="title"/>
          </p:nvPr>
        </p:nvSpPr>
        <p:spPr>
          <a:xfrm>
            <a:off x="609600" y="0"/>
            <a:ext cx="10972800" cy="1143000"/>
          </a:xfrm>
        </p:spPr>
        <p:txBody>
          <a:bodyPr/>
          <a:lstStyle/>
          <a:p>
            <a:r>
              <a:rPr lang="en-US" dirty="0"/>
              <a:t>Click to edit Master title style</a:t>
            </a:r>
            <a:endParaRPr lang="en-GB" dirty="0"/>
          </a:p>
        </p:txBody>
      </p:sp>
      <p:sp>
        <p:nvSpPr>
          <p:cNvPr id="7" name="Text Placeholder 6"/>
          <p:cNvSpPr>
            <a:spLocks noGrp="1"/>
          </p:cNvSpPr>
          <p:nvPr>
            <p:ph type="body" sz="quarter" idx="12"/>
          </p:nvPr>
        </p:nvSpPr>
        <p:spPr>
          <a:xfrm>
            <a:off x="630767" y="6631087"/>
            <a:ext cx="7738116" cy="153888"/>
          </a:xfrm>
        </p:spPr>
        <p:txBody>
          <a:bodyPr lIns="0" tIns="0" rIns="0" bIns="0" anchor="b">
            <a:spAutoFit/>
          </a:bodyPr>
          <a:lstStyle>
            <a:lvl1pPr marL="0" indent="0">
              <a:spcBef>
                <a:spcPts val="0"/>
              </a:spcBef>
              <a:buFontTx/>
              <a:buNone/>
              <a:defRPr sz="1000">
                <a:solidFill>
                  <a:srgbClr val="000066"/>
                </a:solidFill>
              </a:defRPr>
            </a:lvl1pPr>
          </a:lstStyle>
          <a:p>
            <a:pPr lvl="0"/>
            <a:r>
              <a:rPr lang="en-US" dirty="0"/>
              <a:t>Click to edit Master text styles</a:t>
            </a:r>
            <a:endParaRPr lang="en-GB" dirty="0"/>
          </a:p>
        </p:txBody>
      </p:sp>
      <p:sp>
        <p:nvSpPr>
          <p:cNvPr id="5" name="Slide Number Placeholder 2"/>
          <p:cNvSpPr>
            <a:spLocks noGrp="1"/>
          </p:cNvSpPr>
          <p:nvPr>
            <p:ph type="sldNum" sz="quarter" idx="13"/>
          </p:nvPr>
        </p:nvSpPr>
        <p:spPr>
          <a:xfrm>
            <a:off x="4233" y="6489701"/>
            <a:ext cx="533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cs typeface="+mn-cs"/>
              </a:defRPr>
            </a:lvl1pPr>
          </a:lstStyle>
          <a:p>
            <a:pPr>
              <a:defRPr/>
            </a:pPr>
            <a:fld id="{796EC0D8-CF13-B54F-AABB-1280F8E58F14}" type="slidenum">
              <a:rPr lang="en-GB"/>
              <a:pPr>
                <a:defRPr/>
              </a:pPr>
              <a:t>‹#›</a:t>
            </a:fld>
            <a:endParaRPr lang="en-GB"/>
          </a:p>
        </p:txBody>
      </p:sp>
    </p:spTree>
    <p:extLst>
      <p:ext uri="{BB962C8B-B14F-4D97-AF65-F5344CB8AC3E}">
        <p14:creationId xmlns:p14="http://schemas.microsoft.com/office/powerpoint/2010/main" val="2359604888"/>
      </p:ext>
    </p:extLst>
  </p:cSld>
  <p:clrMapOvr>
    <a:masterClrMapping/>
  </p:clrMapOvr>
  <p:transition spd="slow" advClick="0"/>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7485" y="115889"/>
            <a:ext cx="10991849" cy="779671"/>
          </a:xfrm>
        </p:spPr>
        <p:txBody>
          <a:bodyPr>
            <a:normAutofit/>
          </a:bodyPr>
          <a:lstStyle>
            <a:lvl1pPr algn="l">
              <a:defRPr sz="2800" b="1" i="0">
                <a:solidFill>
                  <a:srgbClr val="064F59"/>
                </a:solidFill>
                <a:latin typeface="Arial"/>
              </a:defRPr>
            </a:lvl1pPr>
          </a:lstStyle>
          <a:p>
            <a:r>
              <a:rPr lang="en-US" dirty="0"/>
              <a:t>Click to edit Master title style</a:t>
            </a:r>
          </a:p>
        </p:txBody>
      </p:sp>
      <p:sp>
        <p:nvSpPr>
          <p:cNvPr id="3" name="Content Placeholder 2"/>
          <p:cNvSpPr>
            <a:spLocks noGrp="1"/>
          </p:cNvSpPr>
          <p:nvPr>
            <p:ph idx="1"/>
          </p:nvPr>
        </p:nvSpPr>
        <p:spPr>
          <a:xfrm>
            <a:off x="617284" y="1376989"/>
            <a:ext cx="10972800" cy="4525963"/>
          </a:xfrm>
        </p:spPr>
        <p:txBody>
          <a:bodyPr lIns="0" rtlCol="0">
            <a:normAutofit/>
          </a:bodyPr>
          <a:lstStyle>
            <a:lvl1pPr>
              <a:defRPr lang="en-US" sz="2100" dirty="0" smtClean="0"/>
            </a:lvl1pPr>
            <a:lvl2pPr>
              <a:defRPr lang="en-US" sz="2000" dirty="0" smtClean="0"/>
            </a:lvl2pPr>
            <a:lvl3pPr>
              <a:defRPr lang="en-US" sz="2000"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1"/>
          <p:cNvSpPr>
            <a:spLocks noGrp="1"/>
          </p:cNvSpPr>
          <p:nvPr>
            <p:ph type="body" sz="quarter" idx="10"/>
          </p:nvPr>
        </p:nvSpPr>
        <p:spPr>
          <a:xfrm>
            <a:off x="615951" y="6289940"/>
            <a:ext cx="10993967" cy="463313"/>
          </a:xfrm>
        </p:spPr>
        <p:txBody>
          <a:bodyPr lIns="0" tIns="0" rIns="0" bIns="0" anchor="b">
            <a:noAutofit/>
          </a:bodyPr>
          <a:lstStyle>
            <a:lvl1pPr marL="0" indent="0">
              <a:lnSpc>
                <a:spcPct val="100000"/>
              </a:lnSpc>
              <a:spcBef>
                <a:spcPts val="200"/>
              </a:spcBef>
              <a:buNone/>
              <a:defRPr sz="1000" b="0">
                <a:solidFill>
                  <a:srgbClr val="064F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Click to edit Master text styles</a:t>
            </a:r>
          </a:p>
        </p:txBody>
      </p:sp>
      <p:sp>
        <p:nvSpPr>
          <p:cNvPr id="5" name="Slide Number Placeholder 5"/>
          <p:cNvSpPr>
            <a:spLocks noGrp="1"/>
          </p:cNvSpPr>
          <p:nvPr>
            <p:ph type="sldNum" sz="quarter" idx="11"/>
          </p:nvPr>
        </p:nvSpPr>
        <p:spPr>
          <a:xfrm>
            <a:off x="9012767" y="6491289"/>
            <a:ext cx="2844800" cy="365125"/>
          </a:xfrm>
          <a:prstGeom prst="rect">
            <a:avLst/>
          </a:prstGeom>
        </p:spPr>
        <p:txBody>
          <a:bodyPr/>
          <a:lstStyle>
            <a:lvl1pPr>
              <a:defRPr sz="1100" b="0" i="0">
                <a:solidFill>
                  <a:srgbClr val="064F59"/>
                </a:solidFill>
                <a:latin typeface="Arial"/>
                <a:cs typeface="Arial"/>
              </a:defRPr>
            </a:lvl1pPr>
          </a:lstStyle>
          <a:p>
            <a:pPr>
              <a:defRPr/>
            </a:pPr>
            <a:fld id="{865B40A2-B197-3B46-BE14-65D655D54854}" type="slidenum">
              <a:rPr lang="en-US"/>
              <a:pPr>
                <a:defRPr/>
              </a:pPr>
              <a:t>‹#›</a:t>
            </a:fld>
            <a:endParaRPr lang="en-US" dirty="0"/>
          </a:p>
        </p:txBody>
      </p:sp>
      <p:sp>
        <p:nvSpPr>
          <p:cNvPr id="6" name="Footer Placeholder 7"/>
          <p:cNvSpPr>
            <a:spLocks noGrp="1"/>
          </p:cNvSpPr>
          <p:nvPr>
            <p:ph type="ftr" sz="quarter" idx="12"/>
          </p:nvPr>
        </p:nvSpPr>
        <p:spPr>
          <a:xfrm>
            <a:off x="4165600" y="6356351"/>
            <a:ext cx="3860800" cy="365125"/>
          </a:xfrm>
          <a:prstGeom prst="rect">
            <a:avLst/>
          </a:prstGeom>
        </p:spPr>
        <p:txBody>
          <a:bodyPr/>
          <a:lstStyle>
            <a:lvl1pPr>
              <a:defRPr>
                <a:solidFill>
                  <a:srgbClr val="064F59">
                    <a:tint val="75000"/>
                  </a:srgbClr>
                </a:solidFill>
              </a:defRPr>
            </a:lvl1pPr>
          </a:lstStyle>
          <a:p>
            <a:pPr>
              <a:defRPr/>
            </a:pPr>
            <a:endParaRPr lang="en-US"/>
          </a:p>
        </p:txBody>
      </p:sp>
    </p:spTree>
    <p:extLst>
      <p:ext uri="{BB962C8B-B14F-4D97-AF65-F5344CB8AC3E}">
        <p14:creationId xmlns:p14="http://schemas.microsoft.com/office/powerpoint/2010/main" val="3003095406"/>
      </p:ext>
    </p:extLst>
  </p:cSld>
  <p:clrMapOvr>
    <a:masterClrMapping/>
  </p:clrMapOvr>
  <p:transition spd="slow" advClick="0"/>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1773560504"/>
      </p:ext>
    </p:extLst>
  </p:cSld>
  <p:clrMapOvr>
    <a:masterClrMapping/>
  </p:clrMapOvr>
  <p:transition spd="slow" advClick="0"/>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744345"/>
      </p:ext>
    </p:extLst>
  </p:cSld>
  <p:clrMapOvr>
    <a:masterClrMapping/>
  </p:clrMapOvr>
  <p:transition spd="slow" advClick="0"/>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0154-3FD4-41F9-84EA-7F763E0925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50F231-B340-4E77-9FF1-DA691207C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95CA3A-27AC-4E74-99C3-9645C6BFB81D}"/>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0700321-BDF3-440C-9507-D01D4B45066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D63E029-F5BB-4353-84B5-98EA620C3E80}"/>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9428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6672-7E9C-4E3E-904B-FAC939D6E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68590-2991-4603-B821-075E7D2291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68730E-1B12-4732-908D-E65F1B0CE88A}"/>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DBBAB3-7084-48E1-A980-4DF3EBE76A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B8EAD96-F9B3-4152-AD7D-3648C4C85811}"/>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6842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30F3-D83C-4090-866B-BACC48158C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9A0878-DEFB-4BF9-9082-75816CA957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20C17B-2699-426B-8BB8-7434D8623CC9}"/>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D6A0B2C-9C45-48A0-95A5-9E5D930062D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F04EAD2-A01C-4264-AE2C-73046B14C987}"/>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705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E593-CA99-4A18-B31F-0FB75DCB07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9A2483-87EA-4208-BF74-EA9DE24EF7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4C55B4-8DB9-4C11-884D-A619F4EFE0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FC7DAB-8B04-4115-A05A-80D45C77F9A3}"/>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401B8FC-4DAC-4984-BB86-9804CA88DCE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6232718-CE96-483D-9739-F049B21E808F}"/>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985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7823-541E-45C2-8A37-F15A81F6EC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D1A9B5-7933-4E79-9185-5DA872BD96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1C84E2-359D-49F3-91EC-7F75BF7AF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138FCB-B9A2-46F4-853C-EE93B06F82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27A2C0-79A7-46B6-80A0-1181623FBC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411CB7-A78D-4AA9-BA8B-48753FE8B1A6}"/>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286B5339-63AA-4464-A073-5DD536F8B8B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48A664C-6313-4E5F-9341-202812CBB19A}"/>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7950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EBF04-DA71-4AC1-95E5-B576502738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A79E80-E88D-4D7B-B90A-8A4645B7B2CC}"/>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80D89E5-FD48-48A5-8418-B4B1F626C2C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6916705-02FE-4C2F-ABC8-117055D2D76D}"/>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108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8" indent="0">
              <a:buNone/>
              <a:defRPr sz="2800"/>
            </a:lvl2pPr>
            <a:lvl3pPr marL="914415" indent="0">
              <a:buNone/>
              <a:defRPr sz="2400"/>
            </a:lvl3pPr>
            <a:lvl4pPr marL="1371623" indent="0">
              <a:buNone/>
              <a:defRPr sz="2000"/>
            </a:lvl4pPr>
            <a:lvl5pPr marL="1828830" indent="0">
              <a:buNone/>
              <a:defRPr sz="2000"/>
            </a:lvl5pPr>
            <a:lvl6pPr marL="2286038" indent="0">
              <a:buNone/>
              <a:defRPr sz="2000"/>
            </a:lvl6pPr>
            <a:lvl7pPr marL="2743246" indent="0">
              <a:buNone/>
              <a:defRPr sz="2000"/>
            </a:lvl7pPr>
            <a:lvl8pPr marL="3200453" indent="0">
              <a:buNone/>
              <a:defRPr sz="2000"/>
            </a:lvl8pPr>
            <a:lvl9pPr marL="3657661"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8" indent="0">
              <a:buNone/>
              <a:defRPr sz="1200"/>
            </a:lvl2pPr>
            <a:lvl3pPr marL="914415" indent="0">
              <a:buNone/>
              <a:defRPr sz="1000"/>
            </a:lvl3pPr>
            <a:lvl4pPr marL="1371623" indent="0">
              <a:buNone/>
              <a:defRPr sz="900"/>
            </a:lvl4pPr>
            <a:lvl5pPr marL="1828830" indent="0">
              <a:buNone/>
              <a:defRPr sz="900"/>
            </a:lvl5pPr>
            <a:lvl6pPr marL="2286038" indent="0">
              <a:buNone/>
              <a:defRPr sz="900"/>
            </a:lvl6pPr>
            <a:lvl7pPr marL="2743246" indent="0">
              <a:buNone/>
              <a:defRPr sz="900"/>
            </a:lvl7pPr>
            <a:lvl8pPr marL="3200453" indent="0">
              <a:buNone/>
              <a:defRPr sz="900"/>
            </a:lvl8pPr>
            <a:lvl9pPr marL="3657661" indent="0">
              <a:buNone/>
              <a:defRPr sz="900"/>
            </a:lvl9pPr>
          </a:lstStyle>
          <a:p>
            <a:pPr lvl="0"/>
            <a:r>
              <a:rPr lang="en-US"/>
              <a:t>Click to edit Master text styles</a:t>
            </a:r>
          </a:p>
        </p:txBody>
      </p:sp>
    </p:spTree>
    <p:extLst>
      <p:ext uri="{BB962C8B-B14F-4D97-AF65-F5344CB8AC3E}">
        <p14:creationId xmlns:p14="http://schemas.microsoft.com/office/powerpoint/2010/main" val="3142932249"/>
      </p:ext>
    </p:extLst>
  </p:cSld>
  <p:clrMapOvr>
    <a:masterClrMapping/>
  </p:clrMapOvr>
  <p:transition spd="slow" advClick="0"/>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44D745-CA58-4AF4-9FDF-D40A97623CE5}"/>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1BF6F1F-E768-4DEA-9BB1-C56E0931ADBB}"/>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DD100CE-1FA0-4EEA-BC4F-B911DE30CA25}"/>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8452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C44D7-671E-4BD8-B2FA-C21CEBE27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88268-6FAC-4F0B-A31D-1AB77467F3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1293C23-3CB8-4689-A4BC-DCFA4A21FD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E5A177-2CE9-4B8B-8B97-DCBF00130855}"/>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88E0606-DD02-47F0-B1E8-AA8908B9CCD2}"/>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ECD7DA03-2EBC-4563-B282-FDD3955644F1}"/>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1332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2A8B-44EC-4E80-9B69-F94E0360E7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EE46F60-9B51-458F-B724-D869491ED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1087A89-069E-4E8C-A3B4-E7B0F121D4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4D3B0-F48A-477A-AEB7-61301D71499B}"/>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C22CF2D-2A3A-4D80-AB00-722C4175180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3775BE7-EB17-4362-9AE6-970E8C486748}"/>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762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C37D-34B6-406B-895D-9169848A5A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38271E-B364-4B1D-ABDD-34903AE0DA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6CD69-7C0B-4073-9702-F6D0FE2C352F}"/>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00D6BE-3F35-4075-BCF5-2C12D96CAFE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5757917-DF28-4D09-B889-B8FF5B87C307}"/>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2778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1AFD77-95C6-4A56-A318-F51DABE322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0F0950-0594-4082-A912-F7479E359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08616-4D51-4CC1-861D-639F157AACC8}"/>
              </a:ext>
            </a:extLst>
          </p:cNvPr>
          <p:cNvSpPr>
            <a:spLocks noGrp="1"/>
          </p:cNvSpPr>
          <p:nvPr>
            <p:ph type="dt" sz="half" idx="10"/>
          </p:nvPr>
        </p:nvSpPr>
        <p:spPr/>
        <p:txBody>
          <a:body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2AD871E-FA2F-4159-A4A9-A55A902C9D6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2E1331B-A136-41C3-808B-2FEE63039BA2}"/>
              </a:ext>
            </a:extLst>
          </p:cNvPr>
          <p:cNvSpPr>
            <a:spLocks noGrp="1"/>
          </p:cNvSpPr>
          <p:nvPr>
            <p:ph type="sldNum" sz="quarter" idx="12"/>
          </p:nvPr>
        </p:nvSpPr>
        <p:spPr/>
        <p:txBody>
          <a:body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9307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0CDF4B11-01F1-9440-863A-08C76BE7721A}" type="datetimeFigureOut">
              <a:rPr lang="en-US" smtClean="0"/>
              <a:pPr>
                <a:defRPr/>
              </a:pPr>
              <a:t>10/14/2020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D8DAC02-E27F-6240-9184-55CEDCF9B4B0}" type="slidenum">
              <a:rPr lang="en-US" smtClean="0"/>
              <a:pPr>
                <a:defRPr/>
              </a:pPr>
              <a:t>‹#›</a:t>
            </a:fld>
            <a:endParaRPr lang="en-US"/>
          </a:p>
        </p:txBody>
      </p:sp>
    </p:spTree>
    <p:extLst>
      <p:ext uri="{BB962C8B-B14F-4D97-AF65-F5344CB8AC3E}">
        <p14:creationId xmlns:p14="http://schemas.microsoft.com/office/powerpoint/2010/main" val="20188320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07AE8B9-76F3-3C48-8C96-28F414F01530}" type="datetimeFigureOut">
              <a:rPr lang="en-US" smtClean="0"/>
              <a:pPr>
                <a:defRPr/>
              </a:pPr>
              <a:t>10/14/2020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D2C2523-EF7E-C54C-A3B6-3CA157F3FBFA}" type="slidenum">
              <a:rPr lang="en-US" smtClean="0"/>
              <a:pPr>
                <a:defRPr/>
              </a:pPr>
              <a:t>‹#›</a:t>
            </a:fld>
            <a:endParaRPr lang="en-US"/>
          </a:p>
        </p:txBody>
      </p:sp>
    </p:spTree>
    <p:extLst>
      <p:ext uri="{BB962C8B-B14F-4D97-AF65-F5344CB8AC3E}">
        <p14:creationId xmlns:p14="http://schemas.microsoft.com/office/powerpoint/2010/main" val="22589765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24C9C9DC-2DBF-D146-A8F3-AD8B234B9736}" type="datetimeFigureOut">
              <a:rPr lang="en-US" smtClean="0"/>
              <a:pPr>
                <a:defRPr/>
              </a:pPr>
              <a:t>10/14/2020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986736E-CE01-2641-9215-FD762FAABA01}" type="slidenum">
              <a:rPr lang="en-US" smtClean="0"/>
              <a:pPr>
                <a:defRPr/>
              </a:pPr>
              <a:t>‹#›</a:t>
            </a:fld>
            <a:endParaRPr lang="en-US"/>
          </a:p>
        </p:txBody>
      </p:sp>
    </p:spTree>
    <p:extLst>
      <p:ext uri="{BB962C8B-B14F-4D97-AF65-F5344CB8AC3E}">
        <p14:creationId xmlns:p14="http://schemas.microsoft.com/office/powerpoint/2010/main" val="29883047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1A464451-4B92-6A4E-93F0-3C8AEAB61539}" type="datetimeFigureOut">
              <a:rPr lang="en-US" smtClean="0"/>
              <a:pPr>
                <a:defRPr/>
              </a:pPr>
              <a:t>10/14/2020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286CA8-19E9-C949-94C5-6499E169699A}" type="slidenum">
              <a:rPr lang="en-US" smtClean="0"/>
              <a:pPr>
                <a:defRPr/>
              </a:pPr>
              <a:t>‹#›</a:t>
            </a:fld>
            <a:endParaRPr lang="en-US"/>
          </a:p>
        </p:txBody>
      </p:sp>
    </p:spTree>
    <p:extLst>
      <p:ext uri="{BB962C8B-B14F-4D97-AF65-F5344CB8AC3E}">
        <p14:creationId xmlns:p14="http://schemas.microsoft.com/office/powerpoint/2010/main" val="31421551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032EBE24-77C2-3044-80E9-9972D09AF76C}" type="datetimeFigureOut">
              <a:rPr lang="en-US" smtClean="0"/>
              <a:pPr>
                <a:defRPr/>
              </a:pPr>
              <a:t>10/14/2020</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E48F9FF-0358-F44C-A55A-B315D17F129D}" type="slidenum">
              <a:rPr lang="en-US" smtClean="0"/>
              <a:pPr>
                <a:defRPr/>
              </a:pPr>
              <a:t>‹#›</a:t>
            </a:fld>
            <a:endParaRPr lang="en-US"/>
          </a:p>
        </p:txBody>
      </p:sp>
    </p:spTree>
    <p:extLst>
      <p:ext uri="{BB962C8B-B14F-4D97-AF65-F5344CB8AC3E}">
        <p14:creationId xmlns:p14="http://schemas.microsoft.com/office/powerpoint/2010/main" val="135211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10" Type="http://schemas.openxmlformats.org/officeDocument/2006/relationships/theme" Target="../theme/theme4.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image" Target="../media/image6.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theme" Target="../theme/theme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7.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image" Target="../media/image9.png"/><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image" Target="../media/image8.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theme" Target="../theme/theme9.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B0FB4E-0B98-D14C-8FFE-6B84020301A7}"/>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8270520"/>
      </p:ext>
    </p:extLst>
  </p:cSld>
  <p:clrMap bg1="lt1" tx1="dk1" bg2="lt2" tx2="dk2" accent1="accent1" accent2="accent2" accent3="accent3" accent4="accent4" accent5="accent5" accent6="accent6" hlink="hlink" folHlink="folHlink"/>
  <p:sldLayoutIdLst>
    <p:sldLayoutId id="2147488129" r:id="rId1"/>
    <p:sldLayoutId id="2147488130" r:id="rId2"/>
    <p:sldLayoutId id="2147488131" r:id="rId3"/>
    <p:sldLayoutId id="2147488132" r:id="rId4"/>
    <p:sldLayoutId id="2147488133" r:id="rId5"/>
    <p:sldLayoutId id="2147488134" r:id="rId6"/>
    <p:sldLayoutId id="2147488135" r:id="rId7"/>
    <p:sldLayoutId id="2147488136" r:id="rId8"/>
    <p:sldLayoutId id="2147488137" r:id="rId9"/>
    <p:sldLayoutId id="2147488138" r:id="rId10"/>
    <p:sldLayoutId id="2147488139" r:id="rId11"/>
    <p:sldLayoutId id="2147488140" r:id="rId12"/>
    <p:sldLayoutId id="2147488141" r:id="rId13"/>
    <p:sldLayoutId id="2147488143" r:id="rId14"/>
    <p:sldLayoutId id="2147488145" r:id="rId15"/>
    <p:sldLayoutId id="2147488146" r:id="rId16"/>
    <p:sldLayoutId id="2147488149" r:id="rId17"/>
    <p:sldLayoutId id="2147488162" r:id="rId18"/>
    <p:sldLayoutId id="2147488163" r:id="rId19"/>
  </p:sldLayoutIdLst>
  <p:transition spd="slow" advClick="0"/>
  <p:txStyles>
    <p:titleStyle>
      <a:lvl1pPr algn="l" rtl="0" eaLnBrk="0" fontAlgn="base" hangingPunct="0">
        <a:spcBef>
          <a:spcPct val="0"/>
        </a:spcBef>
        <a:spcAft>
          <a:spcPct val="0"/>
        </a:spcAft>
        <a:defRPr sz="2600" b="1">
          <a:solidFill>
            <a:srgbClr val="0432FF"/>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09E79-C40C-434A-8FA9-CAB7CD2C6B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8D057B-8299-A449-B4AE-C45AA250FF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42FD48-271B-B44D-8711-836918F977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E3D5CB-6BDA-2241-B9B9-C3651179525F}" type="datetimeFigureOut">
              <a:rPr lang="en-US" smtClean="0"/>
              <a:t>10/14/2020</a:t>
            </a:fld>
            <a:endParaRPr lang="en-US"/>
          </a:p>
        </p:txBody>
      </p:sp>
      <p:sp>
        <p:nvSpPr>
          <p:cNvPr id="5" name="Footer Placeholder 4">
            <a:extLst>
              <a:ext uri="{FF2B5EF4-FFF2-40B4-BE49-F238E27FC236}">
                <a16:creationId xmlns:a16="http://schemas.microsoft.com/office/drawing/2014/main" id="{D0EFFBBC-4F5E-134A-AD03-4DC5694A58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1D0B7C-450F-2749-81EE-30D38C35F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7D120-1769-894E-A538-06AD6627D2D8}" type="slidenum">
              <a:rPr lang="en-US" smtClean="0"/>
              <a:t>‹#›</a:t>
            </a:fld>
            <a:endParaRPr lang="en-US"/>
          </a:p>
        </p:txBody>
      </p:sp>
    </p:spTree>
    <p:extLst>
      <p:ext uri="{BB962C8B-B14F-4D97-AF65-F5344CB8AC3E}">
        <p14:creationId xmlns:p14="http://schemas.microsoft.com/office/powerpoint/2010/main" val="3151523444"/>
      </p:ext>
    </p:extLst>
  </p:cSld>
  <p:clrMap bg1="lt1" tx1="dk1" bg2="lt2" tx2="dk2" accent1="accent1" accent2="accent2" accent3="accent3" accent4="accent4" accent5="accent5" accent6="accent6" hlink="hlink" folHlink="folHlink"/>
  <p:sldLayoutIdLst>
    <p:sldLayoutId id="2147488165" r:id="rId1"/>
    <p:sldLayoutId id="2147488166" r:id="rId2"/>
    <p:sldLayoutId id="2147488167" r:id="rId3"/>
    <p:sldLayoutId id="2147488168" r:id="rId4"/>
    <p:sldLayoutId id="2147488169" r:id="rId5"/>
    <p:sldLayoutId id="2147488170" r:id="rId6"/>
    <p:sldLayoutId id="2147488171" r:id="rId7"/>
    <p:sldLayoutId id="2147488172" r:id="rId8"/>
    <p:sldLayoutId id="2147488173" r:id="rId9"/>
    <p:sldLayoutId id="2147488174" r:id="rId10"/>
    <p:sldLayoutId id="21474881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F0B75C-2EB1-4A6A-8B17-47AACB36DA06}" type="datetimeFigureOut">
              <a:rPr lang="en-US" smtClean="0"/>
              <a:t>10/14/2020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5086D6-0C93-4755-8548-67DF9B2C7BD5}" type="slidenum">
              <a:rPr lang="en-US" smtClean="0"/>
              <a:t>‹#›</a:t>
            </a:fld>
            <a:endParaRPr lang="en-US"/>
          </a:p>
        </p:txBody>
      </p:sp>
    </p:spTree>
    <p:extLst>
      <p:ext uri="{BB962C8B-B14F-4D97-AF65-F5344CB8AC3E}">
        <p14:creationId xmlns:p14="http://schemas.microsoft.com/office/powerpoint/2010/main" val="1536949188"/>
      </p:ext>
    </p:extLst>
  </p:cSld>
  <p:clrMap bg1="lt1" tx1="dk1" bg2="lt2" tx2="dk2" accent1="accent1" accent2="accent2" accent3="accent3" accent4="accent4" accent5="accent5" accent6="accent6" hlink="hlink" folHlink="folHlink"/>
  <p:sldLayoutIdLst>
    <p:sldLayoutId id="2147488177" r:id="rId1"/>
    <p:sldLayoutId id="2147488178" r:id="rId2"/>
    <p:sldLayoutId id="2147488179" r:id="rId3"/>
    <p:sldLayoutId id="2147488180" r:id="rId4"/>
    <p:sldLayoutId id="2147488181" r:id="rId5"/>
    <p:sldLayoutId id="2147488182" r:id="rId6"/>
    <p:sldLayoutId id="2147488183" r:id="rId7"/>
    <p:sldLayoutId id="2147488184" r:id="rId8"/>
    <p:sldLayoutId id="2147488185" r:id="rId9"/>
    <p:sldLayoutId id="2147488186" r:id="rId10"/>
    <p:sldLayoutId id="2147488187" r:id="rId11"/>
    <p:sldLayoutId id="21474882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EF6F9D-B57C-4A3C-8C06-C0031BB8BDC3}"/>
              </a:ext>
            </a:extLst>
          </p:cNvPr>
          <p:cNvSpPr>
            <a:spLocks noGrp="1"/>
          </p:cNvSpPr>
          <p:nvPr>
            <p:ph type="title"/>
          </p:nvPr>
        </p:nvSpPr>
        <p:spPr>
          <a:xfrm>
            <a:off x="303179" y="247650"/>
            <a:ext cx="11622932" cy="82239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BB33D1-054A-4FF8-AA6A-09AE9D6E68F0}"/>
              </a:ext>
            </a:extLst>
          </p:cNvPr>
          <p:cNvSpPr>
            <a:spLocks noGrp="1"/>
          </p:cNvSpPr>
          <p:nvPr>
            <p:ph type="body" idx="1"/>
          </p:nvPr>
        </p:nvSpPr>
        <p:spPr>
          <a:xfrm>
            <a:off x="303179" y="1459149"/>
            <a:ext cx="11622932" cy="4600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id="{98B49070-DE90-4329-A251-39E8124FA595}"/>
              </a:ext>
            </a:extLst>
          </p:cNvPr>
          <p:cNvSpPr>
            <a:spLocks noGrp="1"/>
          </p:cNvSpPr>
          <p:nvPr>
            <p:ph type="sldNum" sz="quarter" idx="4"/>
          </p:nvPr>
        </p:nvSpPr>
        <p:spPr>
          <a:xfrm>
            <a:off x="9448800" y="649253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CCD15-C04E-47B5-9C84-62DC1C88A95B}" type="slidenum">
              <a:rPr lang="en-US" smtClean="0"/>
              <a:t>‹#›</a:t>
            </a:fld>
            <a:endParaRPr lang="en-US"/>
          </a:p>
        </p:txBody>
      </p:sp>
    </p:spTree>
    <p:extLst>
      <p:ext uri="{BB962C8B-B14F-4D97-AF65-F5344CB8AC3E}">
        <p14:creationId xmlns:p14="http://schemas.microsoft.com/office/powerpoint/2010/main" val="2480441056"/>
      </p:ext>
    </p:extLst>
  </p:cSld>
  <p:clrMap bg1="lt1" tx1="dk1" bg2="lt2" tx2="dk2" accent1="accent1" accent2="accent2" accent3="accent3" accent4="accent4" accent5="accent5" accent6="accent6" hlink="hlink" folHlink="folHlink"/>
  <p:sldLayoutIdLst>
    <p:sldLayoutId id="2147488227" r:id="rId1"/>
    <p:sldLayoutId id="2147488228" r:id="rId2"/>
    <p:sldLayoutId id="2147488229" r:id="rId3"/>
    <p:sldLayoutId id="2147488230" r:id="rId4"/>
    <p:sldLayoutId id="2147488231" r:id="rId5"/>
    <p:sldLayoutId id="2147488232" r:id="rId6"/>
    <p:sldLayoutId id="2147488233" r:id="rId7"/>
    <p:sldLayoutId id="2147488234" r:id="rId8"/>
    <p:sldLayoutId id="2147488235" r:id="rId9"/>
  </p:sldLayoutIdLst>
  <p:hf hdr="0" ftr="0" dt="0"/>
  <p:txStyles>
    <p:titleStyle>
      <a:lvl1pPr algn="l" defTabSz="914400" rtl="0" eaLnBrk="1" latinLnBrk="0" hangingPunct="1">
        <a:lnSpc>
          <a:spcPct val="90000"/>
        </a:lnSpc>
        <a:spcBef>
          <a:spcPct val="0"/>
        </a:spcBef>
        <a:buNone/>
        <a:defRPr sz="3600" b="1" kern="1200">
          <a:solidFill>
            <a:schemeClr val="accent6">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6">
            <a:lumMod val="75000"/>
          </a:schemeClr>
        </a:buClr>
        <a:buFont typeface="Wingdings" panose="05000000000000000000" pitchFamily="2" charset="2"/>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panose="05000000000000000000" pitchFamily="2" charset="2"/>
        <a:buChar char="§"/>
        <a:defRPr sz="2400" kern="1200">
          <a:solidFill>
            <a:schemeClr val="tx1"/>
          </a:solidFill>
          <a:latin typeface="+mn-lt"/>
          <a:ea typeface="+mn-ea"/>
          <a:cs typeface="+mn-cs"/>
        </a:defRPr>
      </a:lvl3pPr>
      <a:lvl4pPr marL="1546225" indent="-174625" algn="l" defTabSz="914400" rtl="0" eaLnBrk="1" latinLnBrk="0" hangingPunct="1">
        <a:lnSpc>
          <a:spcPct val="90000"/>
        </a:lnSpc>
        <a:spcBef>
          <a:spcPts val="500"/>
        </a:spcBef>
        <a:buClr>
          <a:schemeClr val="accent6">
            <a:lumMod val="75000"/>
          </a:schemeClr>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33996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64">
          <p15:clr>
            <a:srgbClr val="F26B43"/>
          </p15:clr>
        </p15:guide>
        <p15:guide id="4" orient="horz" pos="504">
          <p15:clr>
            <a:srgbClr val="F26B43"/>
          </p15:clr>
        </p15:guide>
        <p15:guide id="5" orient="horz" pos="960">
          <p15:clr>
            <a:srgbClr val="F26B43"/>
          </p15:clr>
        </p15:guide>
        <p15:guide id="6" orient="horz" pos="422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12" descr="yccsmilowbackgrndwhite">
            <a:extLst>
              <a:ext uri="{FF2B5EF4-FFF2-40B4-BE49-F238E27FC236}">
                <a16:creationId xmlns:a16="http://schemas.microsoft.com/office/drawing/2014/main" id="{43F36EFE-51DF-C347-AED7-3217465AE108}"/>
              </a:ext>
            </a:extLst>
          </p:cNvPr>
          <p:cNvPicPr>
            <a:picLocks noChangeArrowheads="1"/>
          </p:cNvPicPr>
          <p:nvPr userDrawn="1"/>
        </p:nvPicPr>
        <p:blipFill rotWithShape="1">
          <a:blip r:embed="rId15">
            <a:extLst>
              <a:ext uri="{28A0092B-C50C-407E-A947-70E740481C1C}">
                <a14:useLocalDpi xmlns:a14="http://schemas.microsoft.com/office/drawing/2010/main" val="0"/>
              </a:ext>
            </a:extLst>
          </a:blip>
          <a:srcRect t="93333"/>
          <a:stretch/>
        </p:blipFill>
        <p:spPr bwMode="auto">
          <a:xfrm>
            <a:off x="0" y="6416040"/>
            <a:ext cx="933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yccsmilowbackgrndwhite">
            <a:extLst>
              <a:ext uri="{FF2B5EF4-FFF2-40B4-BE49-F238E27FC236}">
                <a16:creationId xmlns:a16="http://schemas.microsoft.com/office/drawing/2014/main" id="{EB233E53-5A4B-2F46-822B-B81A0D77735B}"/>
              </a:ext>
            </a:extLst>
          </p:cNvPr>
          <p:cNvPicPr>
            <a:picLocks noChangeArrowheads="1"/>
          </p:cNvPicPr>
          <p:nvPr userDrawn="1"/>
        </p:nvPicPr>
        <p:blipFill rotWithShape="1">
          <a:blip r:embed="rId15">
            <a:extLst>
              <a:ext uri="{28A0092B-C50C-407E-A947-70E740481C1C}">
                <a14:useLocalDpi xmlns:a14="http://schemas.microsoft.com/office/drawing/2010/main" val="0"/>
              </a:ext>
            </a:extLst>
          </a:blip>
          <a:srcRect l="44490" t="93333"/>
          <a:stretch/>
        </p:blipFill>
        <p:spPr bwMode="auto">
          <a:xfrm>
            <a:off x="7010400" y="6416040"/>
            <a:ext cx="518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yccsmilowbackgrndwhite">
            <a:extLst>
              <a:ext uri="{FF2B5EF4-FFF2-40B4-BE49-F238E27FC236}">
                <a16:creationId xmlns:a16="http://schemas.microsoft.com/office/drawing/2014/main" id="{049E4205-2264-D845-A6FB-89D3D8BB2FB6}"/>
              </a:ext>
            </a:extLst>
          </p:cNvPr>
          <p:cNvPicPr>
            <a:picLocks noChangeArrowheads="1"/>
          </p:cNvPicPr>
          <p:nvPr userDrawn="1"/>
        </p:nvPicPr>
        <p:blipFill rotWithShape="1">
          <a:blip r:embed="rId15">
            <a:extLst>
              <a:ext uri="{28A0092B-C50C-407E-A947-70E740481C1C}">
                <a14:useLocalDpi xmlns:a14="http://schemas.microsoft.com/office/drawing/2010/main" val="0"/>
              </a:ext>
            </a:extLst>
          </a:blip>
          <a:srcRect b="6889"/>
          <a:stretch/>
        </p:blipFill>
        <p:spPr bwMode="auto">
          <a:xfrm>
            <a:off x="2786380" y="15240"/>
            <a:ext cx="9334500" cy="638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a:extLst>
              <a:ext uri="{FF2B5EF4-FFF2-40B4-BE49-F238E27FC236}">
                <a16:creationId xmlns:a16="http://schemas.microsoft.com/office/drawing/2014/main" id="{06047593-202D-421E-BF1C-D43C52C3CDD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111" charset="0"/>
                <a:ea typeface="ヒラギノ角ゴ Pro W3" pitchFamily="-111" charset="-128"/>
                <a:cs typeface="ヒラギノ角ゴ Pro W3" pitchFamily="-111" charset="-128"/>
              </a:defRPr>
            </a:lvl1pPr>
          </a:lstStyle>
          <a:p>
            <a:pPr>
              <a:defRPr/>
            </a:pPr>
            <a:endParaRPr lang="en-US"/>
          </a:p>
        </p:txBody>
      </p:sp>
      <p:sp>
        <p:nvSpPr>
          <p:cNvPr id="1029" name="Rectangle 5">
            <a:extLst>
              <a:ext uri="{FF2B5EF4-FFF2-40B4-BE49-F238E27FC236}">
                <a16:creationId xmlns:a16="http://schemas.microsoft.com/office/drawing/2014/main" id="{A781FEB8-1FAD-41CC-8415-0B9B4642F660}"/>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111" charset="0"/>
                <a:ea typeface="ヒラギノ角ゴ Pro W3" pitchFamily="-111" charset="-128"/>
                <a:cs typeface="ヒラギノ角ゴ Pro W3" pitchFamily="-111" charset="-128"/>
              </a:defRPr>
            </a:lvl1pPr>
          </a:lstStyle>
          <a:p>
            <a:pPr>
              <a:defRPr/>
            </a:pPr>
            <a:endParaRPr lang="en-US"/>
          </a:p>
        </p:txBody>
      </p:sp>
      <p:sp>
        <p:nvSpPr>
          <p:cNvPr id="1030" name="Rectangle 6">
            <a:extLst>
              <a:ext uri="{FF2B5EF4-FFF2-40B4-BE49-F238E27FC236}">
                <a16:creationId xmlns:a16="http://schemas.microsoft.com/office/drawing/2014/main" id="{53D2207E-C553-4B30-9226-7DA983FE8F53}"/>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a typeface="ヒラギノ角ゴ Pro W3" pitchFamily="-110" charset="-128"/>
                <a:cs typeface="+mn-cs"/>
              </a:defRPr>
            </a:lvl1pPr>
          </a:lstStyle>
          <a:p>
            <a:pPr>
              <a:defRPr/>
            </a:pPr>
            <a:fld id="{24D729DF-FAED-BE46-85D6-5776AE04C21C}" type="slidenum">
              <a:rPr lang="en-US" altLang="en-US"/>
              <a:pPr>
                <a:defRPr/>
              </a:pPr>
              <a:t>‹#›</a:t>
            </a:fld>
            <a:endParaRPr lang="en-US" altLang="en-US"/>
          </a:p>
        </p:txBody>
      </p:sp>
      <p:sp>
        <p:nvSpPr>
          <p:cNvPr id="3" name="Title Placeholder 2">
            <a:extLst>
              <a:ext uri="{FF2B5EF4-FFF2-40B4-BE49-F238E27FC236}">
                <a16:creationId xmlns:a16="http://schemas.microsoft.com/office/drawing/2014/main" id="{A7CB8976-403B-E941-B350-1E0D0BC6EDEA}"/>
              </a:ext>
            </a:extLst>
          </p:cNvPr>
          <p:cNvSpPr>
            <a:spLocks noGrp="1" noChangeArrowheads="1"/>
          </p:cNvSpPr>
          <p:nvPr>
            <p:ph type="title"/>
          </p:nvPr>
        </p:nvSpPr>
        <p:spPr bwMode="auto">
          <a:xfrm>
            <a:off x="914400" y="685800"/>
            <a:ext cx="10363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1" name="Rectangle 3">
            <a:extLst>
              <a:ext uri="{FF2B5EF4-FFF2-40B4-BE49-F238E27FC236}">
                <a16:creationId xmlns:a16="http://schemas.microsoft.com/office/drawing/2014/main" id="{23B75BF0-1D81-8646-8F69-0D84DDC778E9}"/>
              </a:ext>
            </a:extLst>
          </p:cNvPr>
          <p:cNvSpPr>
            <a:spLocks noGrp="1" noChangeArrowheads="1"/>
          </p:cNvSpPr>
          <p:nvPr>
            <p:ph type="body" idx="1"/>
          </p:nvPr>
        </p:nvSpPr>
        <p:spPr bwMode="auto">
          <a:xfrm>
            <a:off x="914400" y="1981200"/>
            <a:ext cx="1036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34042650"/>
      </p:ext>
    </p:extLst>
  </p:cSld>
  <p:clrMap bg1="dk2" tx1="lt1" bg2="dk1" tx2="lt2" accent1="accent1" accent2="accent2" accent3="accent3" accent4="accent4" accent5="accent5" accent6="accent6" hlink="hlink" folHlink="folHlink"/>
  <p:sldLayoutIdLst>
    <p:sldLayoutId id="2147488237" r:id="rId1"/>
    <p:sldLayoutId id="2147488238" r:id="rId2"/>
    <p:sldLayoutId id="2147488239" r:id="rId3"/>
    <p:sldLayoutId id="2147488240" r:id="rId4"/>
    <p:sldLayoutId id="2147488241" r:id="rId5"/>
    <p:sldLayoutId id="2147488242" r:id="rId6"/>
    <p:sldLayoutId id="2147488243" r:id="rId7"/>
    <p:sldLayoutId id="2147488244" r:id="rId8"/>
    <p:sldLayoutId id="2147488245" r:id="rId9"/>
    <p:sldLayoutId id="2147488246" r:id="rId10"/>
    <p:sldLayoutId id="2147488247" r:id="rId11"/>
    <p:sldLayoutId id="2147488248" r:id="rId12"/>
    <p:sldLayoutId id="2147488249" r:id="rId13"/>
  </p:sldLayoutIdLst>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2pPr>
      <a:lvl3pPr algn="ctr" rtl="0" eaLnBrk="0" fontAlgn="base" hangingPunct="0">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3pPr>
      <a:lvl4pPr algn="ctr" rtl="0" eaLnBrk="0" fontAlgn="base" hangingPunct="0">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4pPr>
      <a:lvl5pPr algn="ctr" rtl="0" eaLnBrk="0" fontAlgn="base" hangingPunct="0">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5pPr>
      <a:lvl6pPr marL="457200" algn="ctr" rtl="0" fontAlgn="base">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6pPr>
      <a:lvl7pPr marL="914400" algn="ctr" rtl="0" fontAlgn="base">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7pPr>
      <a:lvl8pPr marL="1371600" algn="ctr" rtl="0" fontAlgn="base">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8pPr>
      <a:lvl9pPr marL="1828800" algn="ctr" rtl="0" fontAlgn="base">
        <a:spcBef>
          <a:spcPct val="0"/>
        </a:spcBef>
        <a:spcAft>
          <a:spcPct val="0"/>
        </a:spcAft>
        <a:defRPr sz="3600">
          <a:solidFill>
            <a:schemeClr val="bg1"/>
          </a:solidFill>
          <a:latin typeface="Arial Bold" pitchFamily="-107" charset="0"/>
          <a:ea typeface="ヒラギノ角ゴ Pro W3" pitchFamily="-107" charset="-128"/>
          <a:cs typeface="ヒラギノ角ゴ Pro W3" pitchFamily="-107" charset="-128"/>
        </a:defRPr>
      </a:lvl9pPr>
    </p:titleStyle>
    <p:bodyStyle>
      <a:lvl1pPr marL="342900" indent="-342900" algn="l" rtl="0" eaLnBrk="0" fontAlgn="base" hangingPunct="0">
        <a:spcBef>
          <a:spcPct val="20000"/>
        </a:spcBef>
        <a:spcAft>
          <a:spcPct val="0"/>
        </a:spcAft>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bg1"/>
          </a:solidFill>
          <a:latin typeface="+mn-lt"/>
          <a:ea typeface="+mn-ea"/>
          <a:cs typeface="+mn-cs"/>
        </a:defRPr>
      </a:lvl3pPr>
      <a:lvl4pPr marL="1600200" indent="-228600" algn="l" rtl="0" eaLnBrk="0" fontAlgn="base" hangingPunct="0">
        <a:spcBef>
          <a:spcPct val="20000"/>
        </a:spcBef>
        <a:spcAft>
          <a:spcPct val="0"/>
        </a:spcAft>
        <a:buChar char="–"/>
        <a:defRPr>
          <a:solidFill>
            <a:schemeClr val="bg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bg1"/>
          </a:solidFill>
          <a:latin typeface="+mn-lt"/>
          <a:ea typeface="+mn-ea"/>
          <a:cs typeface="+mn-cs"/>
        </a:defRPr>
      </a:lvl5pPr>
      <a:lvl6pPr marL="2514600" indent="-228600" algn="l" rtl="0" fontAlgn="base">
        <a:spcBef>
          <a:spcPct val="20000"/>
        </a:spcBef>
        <a:spcAft>
          <a:spcPct val="0"/>
        </a:spcAft>
        <a:buChar char="»"/>
        <a:defRPr sz="1600">
          <a:solidFill>
            <a:schemeClr val="bg1"/>
          </a:solidFill>
          <a:latin typeface="+mn-lt"/>
          <a:ea typeface="+mn-ea"/>
          <a:cs typeface="+mn-cs"/>
        </a:defRPr>
      </a:lvl6pPr>
      <a:lvl7pPr marL="2971800" indent="-228600" algn="l" rtl="0" fontAlgn="base">
        <a:spcBef>
          <a:spcPct val="20000"/>
        </a:spcBef>
        <a:spcAft>
          <a:spcPct val="0"/>
        </a:spcAft>
        <a:buChar char="»"/>
        <a:defRPr sz="1600">
          <a:solidFill>
            <a:schemeClr val="bg1"/>
          </a:solidFill>
          <a:latin typeface="+mn-lt"/>
          <a:ea typeface="+mn-ea"/>
          <a:cs typeface="+mn-cs"/>
        </a:defRPr>
      </a:lvl7pPr>
      <a:lvl8pPr marL="3429000" indent="-228600" algn="l" rtl="0" fontAlgn="base">
        <a:spcBef>
          <a:spcPct val="20000"/>
        </a:spcBef>
        <a:spcAft>
          <a:spcPct val="0"/>
        </a:spcAft>
        <a:buChar char="»"/>
        <a:defRPr sz="1600">
          <a:solidFill>
            <a:schemeClr val="bg1"/>
          </a:solidFill>
          <a:latin typeface="+mn-lt"/>
          <a:ea typeface="+mn-ea"/>
          <a:cs typeface="+mn-cs"/>
        </a:defRPr>
      </a:lvl8pPr>
      <a:lvl9pPr marL="3886200" indent="-228600" algn="l" rtl="0" fontAlgn="base">
        <a:spcBef>
          <a:spcPct val="20000"/>
        </a:spcBef>
        <a:spcAft>
          <a:spcPct val="0"/>
        </a:spcAft>
        <a:buChar char="»"/>
        <a:defRPr sz="1600">
          <a:solidFill>
            <a:schemeClr val="bg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B0FB4E-0B98-D14C-8FFE-6B84020301A7}"/>
              </a:ext>
            </a:extLst>
          </p:cNvPr>
          <p:cNvPicPr>
            <a:picLocks noChangeAspect="1"/>
          </p:cNvPicPr>
          <p:nvPr userDrawn="1"/>
        </p:nvPicPr>
        <p:blipFill>
          <a:blip r:embed="rId21"/>
          <a:stretch>
            <a:fillRect/>
          </a:stretch>
        </p:blipFill>
        <p:spPr>
          <a:xfrm>
            <a:off x="0" y="0"/>
            <a:ext cx="12192000" cy="6858000"/>
          </a:xfrm>
          <a:prstGeom prst="rect">
            <a:avLst/>
          </a:prstGeom>
        </p:spPr>
      </p:pic>
      <p:sp>
        <p:nvSpPr>
          <p:cNvPr id="1027" name="Rectangle 2"/>
          <p:cNvSpPr>
            <a:spLocks noGrp="1" noChangeArrowheads="1"/>
          </p:cNvSpPr>
          <p:nvPr>
            <p:ph type="title"/>
          </p:nvPr>
        </p:nvSpPr>
        <p:spPr bwMode="auto">
          <a:xfrm>
            <a:off x="609600" y="0"/>
            <a:ext cx="10972800"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09600" y="1371600"/>
            <a:ext cx="10972800" cy="5029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924660"/>
      </p:ext>
    </p:extLst>
  </p:cSld>
  <p:clrMap bg1="lt1" tx1="dk1" bg2="lt2" tx2="dk2" accent1="accent1" accent2="accent2" accent3="accent3" accent4="accent4" accent5="accent5" accent6="accent6" hlink="hlink" folHlink="folHlink"/>
  <p:sldLayoutIdLst>
    <p:sldLayoutId id="2147488251" r:id="rId1"/>
    <p:sldLayoutId id="2147488252" r:id="rId2"/>
    <p:sldLayoutId id="2147488253" r:id="rId3"/>
    <p:sldLayoutId id="2147488254" r:id="rId4"/>
    <p:sldLayoutId id="2147488255" r:id="rId5"/>
    <p:sldLayoutId id="2147488256" r:id="rId6"/>
    <p:sldLayoutId id="2147488257" r:id="rId7"/>
    <p:sldLayoutId id="2147488258" r:id="rId8"/>
    <p:sldLayoutId id="2147488259" r:id="rId9"/>
    <p:sldLayoutId id="2147488260" r:id="rId10"/>
    <p:sldLayoutId id="2147488261" r:id="rId11"/>
    <p:sldLayoutId id="2147488262" r:id="rId12"/>
    <p:sldLayoutId id="2147488263" r:id="rId13"/>
    <p:sldLayoutId id="2147488264" r:id="rId14"/>
    <p:sldLayoutId id="2147488265" r:id="rId15"/>
    <p:sldLayoutId id="2147488266" r:id="rId16"/>
    <p:sldLayoutId id="2147488267" r:id="rId17"/>
    <p:sldLayoutId id="2147488268" r:id="rId18"/>
    <p:sldLayoutId id="2147488269" r:id="rId19"/>
  </p:sldLayoutIdLst>
  <p:transition spd="slow" advClick="0"/>
  <p:txStyles>
    <p:titleStyle>
      <a:lvl1pPr algn="l" rtl="0" eaLnBrk="0" fontAlgn="base" hangingPunct="0">
        <a:spcBef>
          <a:spcPct val="0"/>
        </a:spcBef>
        <a:spcAft>
          <a:spcPct val="0"/>
        </a:spcAft>
        <a:defRPr sz="2600" b="1">
          <a:solidFill>
            <a:srgbClr val="0432FF"/>
          </a:solidFill>
          <a:latin typeface="+mj-lt"/>
          <a:ea typeface="+mj-ea"/>
          <a:cs typeface="+mj-cs"/>
        </a:defRPr>
      </a:lvl1pPr>
      <a:lvl2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2pPr>
      <a:lvl3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3pPr>
      <a:lvl4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4pPr>
      <a:lvl5pPr algn="l" rtl="0" eaLnBrk="0" fontAlgn="base" hangingPunct="0">
        <a:spcBef>
          <a:spcPct val="0"/>
        </a:spcBef>
        <a:spcAft>
          <a:spcPct val="0"/>
        </a:spcAft>
        <a:defRPr sz="2600" b="1">
          <a:solidFill>
            <a:srgbClr val="EFC53D"/>
          </a:solidFill>
          <a:latin typeface="Arial" charset="0"/>
          <a:ea typeface="ＭＳ Ｐゴシック" charset="0"/>
          <a:cs typeface="ＭＳ Ｐゴシック" charset="0"/>
        </a:defRPr>
      </a:lvl5pPr>
      <a:lvl6pPr marL="457208" algn="l" rtl="0" fontAlgn="base">
        <a:spcBef>
          <a:spcPct val="0"/>
        </a:spcBef>
        <a:spcAft>
          <a:spcPct val="0"/>
        </a:spcAft>
        <a:defRPr sz="2600" b="1">
          <a:solidFill>
            <a:srgbClr val="EFC53D"/>
          </a:solidFill>
          <a:latin typeface="Arial" charset="0"/>
          <a:ea typeface="ＭＳ Ｐゴシック" charset="0"/>
          <a:cs typeface="ＭＳ Ｐゴシック" charset="0"/>
        </a:defRPr>
      </a:lvl6pPr>
      <a:lvl7pPr marL="914415" algn="l" rtl="0" fontAlgn="base">
        <a:spcBef>
          <a:spcPct val="0"/>
        </a:spcBef>
        <a:spcAft>
          <a:spcPct val="0"/>
        </a:spcAft>
        <a:defRPr sz="2600" b="1">
          <a:solidFill>
            <a:srgbClr val="EFC53D"/>
          </a:solidFill>
          <a:latin typeface="Arial" charset="0"/>
          <a:ea typeface="ＭＳ Ｐゴシック" charset="0"/>
          <a:cs typeface="ＭＳ Ｐゴシック" charset="0"/>
        </a:defRPr>
      </a:lvl7pPr>
      <a:lvl8pPr marL="1371623" algn="l" rtl="0" fontAlgn="base">
        <a:spcBef>
          <a:spcPct val="0"/>
        </a:spcBef>
        <a:spcAft>
          <a:spcPct val="0"/>
        </a:spcAft>
        <a:defRPr sz="2600" b="1">
          <a:solidFill>
            <a:srgbClr val="EFC53D"/>
          </a:solidFill>
          <a:latin typeface="Arial" charset="0"/>
          <a:ea typeface="ＭＳ Ｐゴシック" charset="0"/>
          <a:cs typeface="ＭＳ Ｐゴシック" charset="0"/>
        </a:defRPr>
      </a:lvl8pPr>
      <a:lvl9pPr marL="1828830" algn="l" rtl="0" fontAlgn="base">
        <a:spcBef>
          <a:spcPct val="0"/>
        </a:spcBef>
        <a:spcAft>
          <a:spcPct val="0"/>
        </a:spcAft>
        <a:defRPr sz="2600" b="1">
          <a:solidFill>
            <a:srgbClr val="EFC53D"/>
          </a:solidFill>
          <a:latin typeface="Arial" charset="0"/>
          <a:ea typeface="ＭＳ Ｐゴシック" charset="0"/>
          <a:cs typeface="ＭＳ Ｐゴシック" charset="0"/>
        </a:defRPr>
      </a:lvl9pPr>
    </p:titleStyle>
    <p:bodyStyle>
      <a:lvl1pPr marL="342906" indent="-342906" algn="l" rtl="0" eaLnBrk="0" fontAlgn="base" hangingPunct="0">
        <a:spcBef>
          <a:spcPct val="20000"/>
        </a:spcBef>
        <a:spcAft>
          <a:spcPct val="0"/>
        </a:spcAft>
        <a:buChar char="•"/>
        <a:defRPr sz="2500">
          <a:solidFill>
            <a:srgbClr val="002060"/>
          </a:solidFill>
          <a:latin typeface="+mn-lt"/>
          <a:ea typeface="+mn-ea"/>
          <a:cs typeface="+mn-cs"/>
        </a:defRPr>
      </a:lvl1pPr>
      <a:lvl2pPr marL="742962" indent="-285755" algn="l" rtl="0" eaLnBrk="0" fontAlgn="base" hangingPunct="0">
        <a:spcBef>
          <a:spcPct val="20000"/>
        </a:spcBef>
        <a:spcAft>
          <a:spcPct val="0"/>
        </a:spcAft>
        <a:buChar char="–"/>
        <a:defRPr sz="2500">
          <a:solidFill>
            <a:srgbClr val="002060"/>
          </a:solidFill>
          <a:latin typeface="+mn-lt"/>
          <a:ea typeface="+mn-ea"/>
        </a:defRPr>
      </a:lvl2pPr>
      <a:lvl3pPr marL="1143019" indent="-228604" algn="l" rtl="0" eaLnBrk="0" fontAlgn="base" hangingPunct="0">
        <a:spcBef>
          <a:spcPct val="20000"/>
        </a:spcBef>
        <a:spcAft>
          <a:spcPct val="0"/>
        </a:spcAft>
        <a:buChar char="•"/>
        <a:defRPr sz="2500">
          <a:solidFill>
            <a:srgbClr val="002060"/>
          </a:solidFill>
          <a:latin typeface="+mn-lt"/>
          <a:ea typeface="+mn-ea"/>
        </a:defRPr>
      </a:lvl3pPr>
      <a:lvl4pPr marL="1600227" indent="-228604" algn="l" rtl="0" eaLnBrk="0" fontAlgn="base" hangingPunct="0">
        <a:spcBef>
          <a:spcPct val="20000"/>
        </a:spcBef>
        <a:spcAft>
          <a:spcPct val="0"/>
        </a:spcAft>
        <a:buChar char="–"/>
        <a:defRPr sz="2500">
          <a:solidFill>
            <a:srgbClr val="002060"/>
          </a:solidFill>
          <a:latin typeface="+mn-lt"/>
          <a:ea typeface="+mn-ea"/>
        </a:defRPr>
      </a:lvl4pPr>
      <a:lvl5pPr marL="2057434" indent="-228604" algn="l" rtl="0" eaLnBrk="0" fontAlgn="base" hangingPunct="0">
        <a:spcBef>
          <a:spcPct val="20000"/>
        </a:spcBef>
        <a:spcAft>
          <a:spcPct val="0"/>
        </a:spcAft>
        <a:buChar char="»"/>
        <a:defRPr sz="2500">
          <a:solidFill>
            <a:srgbClr val="002060"/>
          </a:solidFill>
          <a:latin typeface="+mn-lt"/>
          <a:ea typeface="+mn-ea"/>
        </a:defRPr>
      </a:lvl5pPr>
      <a:lvl6pPr marL="2514642" indent="-228604" algn="l" rtl="0" fontAlgn="base">
        <a:spcBef>
          <a:spcPct val="20000"/>
        </a:spcBef>
        <a:spcAft>
          <a:spcPct val="0"/>
        </a:spcAft>
        <a:buChar char="»"/>
        <a:defRPr sz="2500">
          <a:solidFill>
            <a:schemeClr val="bg1"/>
          </a:solidFill>
          <a:latin typeface="+mn-lt"/>
          <a:ea typeface="+mn-ea"/>
        </a:defRPr>
      </a:lvl6pPr>
      <a:lvl7pPr marL="2971849" indent="-228604" algn="l" rtl="0" fontAlgn="base">
        <a:spcBef>
          <a:spcPct val="20000"/>
        </a:spcBef>
        <a:spcAft>
          <a:spcPct val="0"/>
        </a:spcAft>
        <a:buChar char="»"/>
        <a:defRPr sz="2500">
          <a:solidFill>
            <a:schemeClr val="bg1"/>
          </a:solidFill>
          <a:latin typeface="+mn-lt"/>
          <a:ea typeface="+mn-ea"/>
        </a:defRPr>
      </a:lvl7pPr>
      <a:lvl8pPr marL="3429057" indent="-228604" algn="l" rtl="0" fontAlgn="base">
        <a:spcBef>
          <a:spcPct val="20000"/>
        </a:spcBef>
        <a:spcAft>
          <a:spcPct val="0"/>
        </a:spcAft>
        <a:buChar char="»"/>
        <a:defRPr sz="2500">
          <a:solidFill>
            <a:schemeClr val="bg1"/>
          </a:solidFill>
          <a:latin typeface="+mn-lt"/>
          <a:ea typeface="+mn-ea"/>
        </a:defRPr>
      </a:lvl8pPr>
      <a:lvl9pPr marL="3886265" indent="-228604" algn="l" rtl="0" fontAlgn="base">
        <a:spcBef>
          <a:spcPct val="20000"/>
        </a:spcBef>
        <a:spcAft>
          <a:spcPct val="0"/>
        </a:spcAft>
        <a:buChar char="»"/>
        <a:defRPr sz="2500">
          <a:solidFill>
            <a:schemeClr val="bg1"/>
          </a:solidFill>
          <a:latin typeface="+mn-lt"/>
          <a:ea typeface="+mn-ea"/>
        </a:defRPr>
      </a:lvl9pPr>
    </p:bodyStyle>
    <p:otherStyle>
      <a:defPPr>
        <a:defRPr lang="en-US"/>
      </a:defPPr>
      <a:lvl1pPr marL="0" algn="l" defTabSz="457208" rtl="0" eaLnBrk="1" latinLnBrk="0" hangingPunct="1">
        <a:defRPr sz="1800" kern="1200">
          <a:solidFill>
            <a:schemeClr val="tx1"/>
          </a:solidFill>
          <a:latin typeface="+mn-lt"/>
          <a:ea typeface="+mn-ea"/>
          <a:cs typeface="+mn-cs"/>
        </a:defRPr>
      </a:lvl1pPr>
      <a:lvl2pPr marL="457208" algn="l" defTabSz="457208" rtl="0" eaLnBrk="1" latinLnBrk="0" hangingPunct="1">
        <a:defRPr sz="1800" kern="1200">
          <a:solidFill>
            <a:schemeClr val="tx1"/>
          </a:solidFill>
          <a:latin typeface="+mn-lt"/>
          <a:ea typeface="+mn-ea"/>
          <a:cs typeface="+mn-cs"/>
        </a:defRPr>
      </a:lvl2pPr>
      <a:lvl3pPr marL="914415" algn="l" defTabSz="457208" rtl="0" eaLnBrk="1" latinLnBrk="0" hangingPunct="1">
        <a:defRPr sz="1800" kern="1200">
          <a:solidFill>
            <a:schemeClr val="tx1"/>
          </a:solidFill>
          <a:latin typeface="+mn-lt"/>
          <a:ea typeface="+mn-ea"/>
          <a:cs typeface="+mn-cs"/>
        </a:defRPr>
      </a:lvl3pPr>
      <a:lvl4pPr marL="1371623" algn="l" defTabSz="457208" rtl="0" eaLnBrk="1" latinLnBrk="0" hangingPunct="1">
        <a:defRPr sz="1800" kern="1200">
          <a:solidFill>
            <a:schemeClr val="tx1"/>
          </a:solidFill>
          <a:latin typeface="+mn-lt"/>
          <a:ea typeface="+mn-ea"/>
          <a:cs typeface="+mn-cs"/>
        </a:defRPr>
      </a:lvl4pPr>
      <a:lvl5pPr marL="1828830" algn="l" defTabSz="457208" rtl="0" eaLnBrk="1" latinLnBrk="0" hangingPunct="1">
        <a:defRPr sz="1800" kern="1200">
          <a:solidFill>
            <a:schemeClr val="tx1"/>
          </a:solidFill>
          <a:latin typeface="+mn-lt"/>
          <a:ea typeface="+mn-ea"/>
          <a:cs typeface="+mn-cs"/>
        </a:defRPr>
      </a:lvl5pPr>
      <a:lvl6pPr marL="2286038" algn="l" defTabSz="457208" rtl="0" eaLnBrk="1" latinLnBrk="0" hangingPunct="1">
        <a:defRPr sz="1800" kern="1200">
          <a:solidFill>
            <a:schemeClr val="tx1"/>
          </a:solidFill>
          <a:latin typeface="+mn-lt"/>
          <a:ea typeface="+mn-ea"/>
          <a:cs typeface="+mn-cs"/>
        </a:defRPr>
      </a:lvl6pPr>
      <a:lvl7pPr marL="2743246" algn="l" defTabSz="457208" rtl="0" eaLnBrk="1" latinLnBrk="0" hangingPunct="1">
        <a:defRPr sz="1800" kern="1200">
          <a:solidFill>
            <a:schemeClr val="tx1"/>
          </a:solidFill>
          <a:latin typeface="+mn-lt"/>
          <a:ea typeface="+mn-ea"/>
          <a:cs typeface="+mn-cs"/>
        </a:defRPr>
      </a:lvl7pPr>
      <a:lvl8pPr marL="3200453" algn="l" defTabSz="457208" rtl="0" eaLnBrk="1" latinLnBrk="0" hangingPunct="1">
        <a:defRPr sz="1800" kern="1200">
          <a:solidFill>
            <a:schemeClr val="tx1"/>
          </a:solidFill>
          <a:latin typeface="+mn-lt"/>
          <a:ea typeface="+mn-ea"/>
          <a:cs typeface="+mn-cs"/>
        </a:defRPr>
      </a:lvl8pPr>
      <a:lvl9pPr marL="3657661" algn="l" defTabSz="45720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35DB7-5CD2-4E41-A7B3-DEAB258C0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AC83A2-EAD3-4DEB-8017-BE54D138A6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768A0-70D1-4AB4-A69C-0C33A47CA0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A66BC5-E425-48CA-AE67-87EBE017884F}" type="datetimeFigureOut">
              <a:rPr lang="en-US" smtClean="0">
                <a:solidFill>
                  <a:prstClr val="black">
                    <a:tint val="75000"/>
                  </a:prstClr>
                </a:solidFill>
              </a:rPr>
              <a:pPr/>
              <a:t>10/14/2020</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42979C-4635-4D0D-AD3E-D76F50E8A5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38A8EFE-EA5F-44C1-AB7E-A29EB7CC7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97799-C754-4926-B12B-47E700F613D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660663"/>
      </p:ext>
    </p:extLst>
  </p:cSld>
  <p:clrMap bg1="lt1" tx1="dk1" bg2="lt2" tx2="dk2" accent1="accent1" accent2="accent2" accent3="accent3" accent4="accent4" accent5="accent5" accent6="accent6" hlink="hlink" folHlink="folHlink"/>
  <p:sldLayoutIdLst>
    <p:sldLayoutId id="2147488276" r:id="rId1"/>
    <p:sldLayoutId id="2147488277" r:id="rId2"/>
    <p:sldLayoutId id="2147488278" r:id="rId3"/>
    <p:sldLayoutId id="2147488279" r:id="rId4"/>
    <p:sldLayoutId id="2147488280" r:id="rId5"/>
    <p:sldLayoutId id="2147488281" r:id="rId6"/>
    <p:sldLayoutId id="2147488282" r:id="rId7"/>
    <p:sldLayoutId id="2147488283" r:id="rId8"/>
    <p:sldLayoutId id="2147488284" r:id="rId9"/>
    <p:sldLayoutId id="2147488285" r:id="rId10"/>
    <p:sldLayoutId id="21474882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4D729DF-FAED-BE46-85D6-5776AE04C21C}" type="slidenum">
              <a:rPr lang="en-US" altLang="en-US" smtClean="0"/>
              <a:pPr>
                <a:defRPr/>
              </a:pPr>
              <a:t>‹#›</a:t>
            </a:fld>
            <a:endParaRPr lang="en-US" altLang="en-US"/>
          </a:p>
        </p:txBody>
      </p:sp>
    </p:spTree>
    <p:extLst>
      <p:ext uri="{BB962C8B-B14F-4D97-AF65-F5344CB8AC3E}">
        <p14:creationId xmlns:p14="http://schemas.microsoft.com/office/powerpoint/2010/main" val="182232785"/>
      </p:ext>
    </p:extLst>
  </p:cSld>
  <p:clrMap bg1="lt1" tx1="dk1" bg2="lt2" tx2="dk2" accent1="accent1" accent2="accent2" accent3="accent3" accent4="accent4" accent5="accent5" accent6="accent6" hlink="hlink" folHlink="folHlink"/>
  <p:sldLayoutIdLst>
    <p:sldLayoutId id="2147488299" r:id="rId1"/>
    <p:sldLayoutId id="2147488300" r:id="rId2"/>
    <p:sldLayoutId id="2147488301" r:id="rId3"/>
    <p:sldLayoutId id="2147488302" r:id="rId4"/>
    <p:sldLayoutId id="2147488303" r:id="rId5"/>
    <p:sldLayoutId id="2147488304" r:id="rId6"/>
    <p:sldLayoutId id="2147488305" r:id="rId7"/>
    <p:sldLayoutId id="2147488306" r:id="rId8"/>
    <p:sldLayoutId id="2147488307" r:id="rId9"/>
    <p:sldLayoutId id="2147488308" r:id="rId10"/>
    <p:sldLayoutId id="2147488309" r:id="rId11"/>
    <p:sldLayoutId id="2147488310" r:id="rId12"/>
    <p:sldLayoutId id="214748831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Box 6">
            <a:extLst>
              <a:ext uri="{FF2B5EF4-FFF2-40B4-BE49-F238E27FC236}">
                <a16:creationId xmlns:a16="http://schemas.microsoft.com/office/drawing/2014/main" id="{672743C8-70EC-C249-BCF9-6B56D197B86E}"/>
              </a:ext>
            </a:extLst>
          </p:cNvPr>
          <p:cNvSpPr txBox="1"/>
          <p:nvPr userDrawn="1"/>
        </p:nvSpPr>
        <p:spPr>
          <a:xfrm>
            <a:off x="8544272" y="6425830"/>
            <a:ext cx="1307321" cy="307777"/>
          </a:xfrm>
          <a:prstGeom prst="rect">
            <a:avLst/>
          </a:prstGeom>
          <a:noFill/>
        </p:spPr>
        <p:txBody>
          <a:bodyPr wrap="square" rtlCol="0">
            <a:spAutoFit/>
          </a:bodyPr>
          <a:lstStyle/>
          <a:p>
            <a:pPr marL="0" marR="0" lvl="0" indent="0" algn="ctr" defTabSz="455613" rtl="0" eaLnBrk="1" fontAlgn="base" latinLnBrk="0" hangingPunct="1">
              <a:lnSpc>
                <a:spcPct val="100000"/>
              </a:lnSpc>
              <a:spcBef>
                <a:spcPct val="0"/>
              </a:spcBef>
              <a:spcAft>
                <a:spcPct val="0"/>
              </a:spcAft>
              <a:buClrTx/>
              <a:buSzTx/>
              <a:buFontTx/>
              <a:buNone/>
              <a:tabLst/>
              <a:defRPr/>
            </a:pPr>
            <a:r>
              <a:rPr lang="en-US" sz="1400" b="0" kern="1200" dirty="0">
                <a:solidFill>
                  <a:schemeClr val="tx1"/>
                </a:solidFill>
                <a:effectLst/>
                <a:latin typeface="Calibri" panose="020F0502020204030204" pitchFamily="34" charset="0"/>
                <a:ea typeface="MS PGothic" charset="0"/>
                <a:cs typeface="Calibri" panose="020F0502020204030204" pitchFamily="34" charset="0"/>
              </a:rPr>
              <a:t>Co-provided by</a:t>
            </a:r>
          </a:p>
        </p:txBody>
      </p:sp>
      <p:pic>
        <p:nvPicPr>
          <p:cNvPr id="9" name="Picture 8" descr="A picture containing clock, drawing&#10;&#10;Description automatically generated">
            <a:extLst>
              <a:ext uri="{FF2B5EF4-FFF2-40B4-BE49-F238E27FC236}">
                <a16:creationId xmlns:a16="http://schemas.microsoft.com/office/drawing/2014/main" id="{AD422C83-8937-3642-9A36-A29461ED966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888512" y="6425830"/>
            <a:ext cx="1176040" cy="199927"/>
          </a:xfrm>
          <a:prstGeom prst="rect">
            <a:avLst/>
          </a:prstGeom>
        </p:spPr>
      </p:pic>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21">
            <a:alphaModFix amt="60000"/>
            <a:extLst>
              <a:ext uri="{28A0092B-C50C-407E-A947-70E740481C1C}">
                <a14:useLocalDpi xmlns:a14="http://schemas.microsoft.com/office/drawing/2010/main" val="0"/>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571180734"/>
      </p:ext>
    </p:extLst>
  </p:cSld>
  <p:clrMap bg1="lt1" tx1="dk1" bg2="lt2" tx2="dk2" accent1="accent1" accent2="accent2" accent3="accent3" accent4="accent4" accent5="accent5" accent6="accent6" hlink="hlink" folHlink="folHlink"/>
  <p:sldLayoutIdLst>
    <p:sldLayoutId id="2147488313" r:id="rId1"/>
    <p:sldLayoutId id="2147488314" r:id="rId2"/>
    <p:sldLayoutId id="2147488315" r:id="rId3"/>
    <p:sldLayoutId id="2147488316" r:id="rId4"/>
    <p:sldLayoutId id="2147488317" r:id="rId5"/>
    <p:sldLayoutId id="2147488318" r:id="rId6"/>
    <p:sldLayoutId id="2147488319" r:id="rId7"/>
    <p:sldLayoutId id="2147488320" r:id="rId8"/>
    <p:sldLayoutId id="2147488321" r:id="rId9"/>
    <p:sldLayoutId id="2147488322" r:id="rId10"/>
    <p:sldLayoutId id="2147488323" r:id="rId11"/>
    <p:sldLayoutId id="2147488324" r:id="rId12"/>
    <p:sldLayoutId id="2147488325" r:id="rId13"/>
    <p:sldLayoutId id="2147488326" r:id="rId14"/>
    <p:sldLayoutId id="2147488327" r:id="rId15"/>
    <p:sldLayoutId id="2147488328" r:id="rId16"/>
    <p:sldLayoutId id="2147488329" r:id="rId17"/>
    <p:sldLayoutId id="2147488330" r:id="rId18"/>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58.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9.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6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researchtopractice.com/Privacy-Policy" TargetMode="External"/><Relationship Id="rId1" Type="http://schemas.openxmlformats.org/officeDocument/2006/relationships/slideLayout" Target="../slideLayouts/slideLayout10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researchtopractice.com/ASCOProstate20/Video" TargetMode="External"/><Relationship Id="rId2" Type="http://schemas.openxmlformats.org/officeDocument/2006/relationships/hyperlink" Target="http://www.researchtopractice.com/ASCOProstate20/CME" TargetMode="External"/><Relationship Id="rId1" Type="http://schemas.openxmlformats.org/officeDocument/2006/relationships/slideLayout" Target="../slideLayouts/slideLayout109.xml"/><Relationship Id="rId5" Type="http://schemas.openxmlformats.org/officeDocument/2006/relationships/hyperlink" Target="http://www.researchtopractice.com/ASCOProstate20" TargetMode="External"/><Relationship Id="rId4" Type="http://schemas.openxmlformats.org/officeDocument/2006/relationships/hyperlink" Target="http://www.researchtopractice.com/ASCOProstate20/Video/CME"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932363" y="5703888"/>
            <a:ext cx="23272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b"/>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0"/>
              </a:spcBef>
              <a:spcAft>
                <a:spcPct val="20000"/>
              </a:spcAft>
              <a:buClr>
                <a:srgbClr val="000000"/>
              </a:buClr>
              <a:buSzPct val="80000"/>
              <a:buFont typeface="Wingdings" charset="2"/>
              <a:buNone/>
              <a:tabLst/>
              <a:defRPr/>
            </a:pPr>
            <a: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t>Moderator</a:t>
            </a:r>
            <a:br>
              <a:rPr kumimoji="0" lang="en-US" altLang="x-none" sz="2200" b="1" i="0" u="none" strike="noStrike" kern="1200" cap="none" spc="0" normalizeH="0" baseline="0" noProof="0" dirty="0">
                <a:ln>
                  <a:noFill/>
                </a:ln>
                <a:solidFill>
                  <a:srgbClr val="FFFFFF"/>
                </a:solidFill>
                <a:effectLst/>
                <a:uLnTx/>
                <a:uFillTx/>
                <a:latin typeface="Arial" charset="0"/>
                <a:ea typeface="ＭＳ Ｐゴシック" charset="-128"/>
              </a:rPr>
            </a:br>
            <a:r>
              <a:rPr kumimoji="0" lang="en-US" altLang="x-none" sz="2200" b="1" i="0" u="none" strike="noStrike" kern="1200" cap="none" spc="0" normalizeH="0" baseline="0" noProof="0" dirty="0">
                <a:ln>
                  <a:noFill/>
                </a:ln>
                <a:solidFill>
                  <a:srgbClr val="002B50"/>
                </a:solidFill>
                <a:effectLst/>
                <a:uLnTx/>
                <a:uFillTx/>
                <a:latin typeface="Arial" charset="0"/>
                <a:ea typeface="ＭＳ Ｐゴシック" charset="-128"/>
              </a:rPr>
              <a:t>Neil Love, MD</a:t>
            </a:r>
          </a:p>
        </p:txBody>
      </p:sp>
      <p:sp>
        <p:nvSpPr>
          <p:cNvPr id="8" name="Text Box 7"/>
          <p:cNvSpPr txBox="1">
            <a:spLocks noChangeArrowheads="1"/>
          </p:cNvSpPr>
          <p:nvPr/>
        </p:nvSpPr>
        <p:spPr bwMode="auto">
          <a:xfrm>
            <a:off x="5469066" y="4284663"/>
            <a:ext cx="12538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x-none" sz="2200" b="1" i="0" u="none" strike="noStrike" kern="1200" cap="none" spc="0" normalizeH="0" baseline="0" noProof="0" dirty="0">
                <a:ln>
                  <a:noFill/>
                </a:ln>
                <a:solidFill>
                  <a:srgbClr val="0432FF"/>
                </a:solidFill>
                <a:effectLst/>
                <a:uLnTx/>
                <a:uFillTx/>
                <a:latin typeface="Arial" charset="0"/>
                <a:ea typeface="ＭＳ Ｐゴシック" charset="-128"/>
              </a:rPr>
              <a:t>Faculty </a:t>
            </a:r>
          </a:p>
        </p:txBody>
      </p:sp>
      <p:sp>
        <p:nvSpPr>
          <p:cNvPr id="9" name="Rectangle 8"/>
          <p:cNvSpPr>
            <a:spLocks noChangeArrowheads="1"/>
          </p:cNvSpPr>
          <p:nvPr/>
        </p:nvSpPr>
        <p:spPr bwMode="auto">
          <a:xfrm>
            <a:off x="0" y="144463"/>
            <a:ext cx="1219200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ts val="1800"/>
              </a:spcBef>
              <a:spcAft>
                <a:spcPts val="0"/>
              </a:spcAft>
              <a:buClrTx/>
              <a:buSzTx/>
              <a:buFontTx/>
              <a:buNone/>
              <a:tabLst/>
              <a:defRPr/>
            </a:pPr>
            <a: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t>Recent Advances in Medical Oncology: </a:t>
            </a:r>
            <a:b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br>
            <a:r>
              <a:rPr kumimoji="0" lang="en-US" altLang="x-none" sz="3600" b="1" i="0" u="none" strike="noStrike" kern="1200" cap="none" spc="0" normalizeH="0" baseline="0" noProof="0" dirty="0">
                <a:ln>
                  <a:noFill/>
                </a:ln>
                <a:solidFill>
                  <a:srgbClr val="0432FF"/>
                </a:solidFill>
                <a:effectLst/>
                <a:uLnTx/>
                <a:uFillTx/>
                <a:latin typeface="Arial" charset="0"/>
                <a:ea typeface="ヒラギノ角ゴ Pro W3" charset="-128"/>
              </a:rPr>
              <a:t>Prostate Cancer</a:t>
            </a:r>
          </a:p>
          <a:p>
            <a:pPr marL="0" marR="0" lvl="0" indent="0" algn="ctr" defTabSz="914400" rtl="0" eaLnBrk="0" fontAlgn="base" latinLnBrk="0" hangingPunct="0">
              <a:lnSpc>
                <a:spcPct val="100000"/>
              </a:lnSpc>
              <a:spcBef>
                <a:spcPts val="1800"/>
              </a:spcBef>
              <a:spcAft>
                <a:spcPts val="0"/>
              </a:spcAft>
              <a:buClrTx/>
              <a:buSzTx/>
              <a:buFontTx/>
              <a:buNone/>
              <a:tabLst/>
              <a:defRPr/>
            </a:pPr>
            <a:r>
              <a:rPr kumimoji="0" lang="en-US" altLang="x-none" sz="2600" b="1" i="0" u="none" strike="noStrike" kern="1200" cap="none" spc="0" normalizeH="0" baseline="0" noProof="0" dirty="0">
                <a:ln>
                  <a:noFill/>
                </a:ln>
                <a:solidFill>
                  <a:srgbClr val="002B50"/>
                </a:solidFill>
                <a:effectLst/>
                <a:uLnTx/>
                <a:uFillTx/>
                <a:latin typeface="Arial" charset="0"/>
                <a:ea typeface="ヒラギノ角ゴ Pro W3" charset="-128"/>
              </a:rPr>
              <a:t>Wednesday, July 1, 2020</a:t>
            </a:r>
            <a:br>
              <a:rPr kumimoji="0" lang="en-US" altLang="x-none" sz="2600" b="1" i="0" u="none" strike="noStrike" kern="1200" cap="none" spc="0" normalizeH="0" baseline="0" noProof="0" dirty="0">
                <a:ln>
                  <a:noFill/>
                </a:ln>
                <a:solidFill>
                  <a:srgbClr val="002B50"/>
                </a:solidFill>
                <a:effectLst/>
                <a:uLnTx/>
                <a:uFillTx/>
                <a:latin typeface="Arial" charset="0"/>
                <a:ea typeface="ヒラギノ角ゴ Pro W3" charset="-128"/>
              </a:rPr>
            </a:br>
            <a:r>
              <a:rPr kumimoji="0" lang="en-US" altLang="x-none" sz="2600" b="1" i="0" u="none" strike="noStrike" kern="1200" cap="none" spc="0" normalizeH="0" baseline="0" noProof="0" dirty="0">
                <a:ln>
                  <a:noFill/>
                </a:ln>
                <a:solidFill>
                  <a:srgbClr val="002B50"/>
                </a:solidFill>
                <a:effectLst/>
                <a:uLnTx/>
                <a:uFillTx/>
                <a:latin typeface="Arial" charset="0"/>
                <a:ea typeface="ヒラギノ角ゴ Pro W3" charset="-128"/>
              </a:rPr>
              <a:t>5:00 PM – 6:00 PM ET</a:t>
            </a:r>
          </a:p>
        </p:txBody>
      </p:sp>
      <p:sp>
        <p:nvSpPr>
          <p:cNvPr id="6" name="Text Box 6">
            <a:extLst>
              <a:ext uri="{FF2B5EF4-FFF2-40B4-BE49-F238E27FC236}">
                <a16:creationId xmlns:a16="http://schemas.microsoft.com/office/drawing/2014/main" id="{A1CF853B-C7D7-E346-B0DF-B9F31F41F192}"/>
              </a:ext>
            </a:extLst>
          </p:cNvPr>
          <p:cNvSpPr txBox="1">
            <a:spLocks noChangeArrowheads="1"/>
          </p:cNvSpPr>
          <p:nvPr/>
        </p:nvSpPr>
        <p:spPr bwMode="auto">
          <a:xfrm>
            <a:off x="914400" y="4724400"/>
            <a:ext cx="5029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B4F"/>
                </a:solidFill>
                <a:effectLst/>
                <a:uLnTx/>
                <a:uFillTx/>
                <a:latin typeface="Arial" charset="0"/>
                <a:ea typeface="ＭＳ Ｐゴシック" charset="-128"/>
              </a:rPr>
              <a:t>Robert </a:t>
            </a:r>
            <a:r>
              <a:rPr kumimoji="0" lang="en-US" sz="2200" b="1" i="0" u="none" strike="noStrike" kern="1200" cap="none" spc="0" normalizeH="0" baseline="0" noProof="0" dirty="0" err="1">
                <a:ln>
                  <a:noFill/>
                </a:ln>
                <a:solidFill>
                  <a:srgbClr val="002B4F"/>
                </a:solidFill>
                <a:effectLst/>
                <a:uLnTx/>
                <a:uFillTx/>
                <a:latin typeface="Arial" charset="0"/>
                <a:ea typeface="ＭＳ Ｐゴシック" charset="-128"/>
              </a:rPr>
              <a:t>Dreicer</a:t>
            </a:r>
            <a:r>
              <a:rPr kumimoji="0" lang="en-US" sz="2200" b="1" i="0" u="none" strike="noStrike" kern="1200" cap="none" spc="0" normalizeH="0" baseline="0" noProof="0" dirty="0">
                <a:ln>
                  <a:noFill/>
                </a:ln>
                <a:solidFill>
                  <a:srgbClr val="002B4F"/>
                </a:solidFill>
                <a:effectLst/>
                <a:uLnTx/>
                <a:uFillTx/>
                <a:latin typeface="Arial" charset="0"/>
                <a:ea typeface="ＭＳ Ｐゴシック" charset="-128"/>
              </a:rPr>
              <a:t>, MD, MS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B4F"/>
                </a:solidFill>
                <a:effectLst/>
                <a:uLnTx/>
                <a:uFillTx/>
                <a:latin typeface="Arial" charset="0"/>
                <a:ea typeface="ＭＳ Ｐゴシック" charset="-128"/>
              </a:rPr>
              <a:t>Daniel P </a:t>
            </a:r>
            <a:r>
              <a:rPr kumimoji="0" lang="en-US" sz="2200" b="1" i="0" u="none" strike="noStrike" kern="1200" cap="none" spc="0" normalizeH="0" baseline="0" noProof="0" dirty="0" err="1">
                <a:ln>
                  <a:noFill/>
                </a:ln>
                <a:solidFill>
                  <a:srgbClr val="002B4F"/>
                </a:solidFill>
                <a:effectLst/>
                <a:uLnTx/>
                <a:uFillTx/>
                <a:latin typeface="Arial" charset="0"/>
                <a:ea typeface="ＭＳ Ｐゴシック" charset="-128"/>
              </a:rPr>
              <a:t>Petrylak</a:t>
            </a:r>
            <a:r>
              <a:rPr kumimoji="0" lang="en-US" sz="2200" b="1" i="0" u="none" strike="noStrike" kern="1200" cap="none" spc="0" normalizeH="0" baseline="0" noProof="0" dirty="0">
                <a:ln>
                  <a:noFill/>
                </a:ln>
                <a:solidFill>
                  <a:srgbClr val="002B4F"/>
                </a:solidFill>
                <a:effectLst/>
                <a:uLnTx/>
                <a:uFillTx/>
                <a:latin typeface="Arial" charset="0"/>
                <a:ea typeface="ＭＳ Ｐゴシック" charset="-128"/>
              </a:rPr>
              <a:t>, MD</a:t>
            </a:r>
          </a:p>
        </p:txBody>
      </p:sp>
      <p:sp>
        <p:nvSpPr>
          <p:cNvPr id="10" name="Text Box 6">
            <a:extLst>
              <a:ext uri="{FF2B5EF4-FFF2-40B4-BE49-F238E27FC236}">
                <a16:creationId xmlns:a16="http://schemas.microsoft.com/office/drawing/2014/main" id="{8A487B31-0999-8147-A985-FC5CC66D7901}"/>
              </a:ext>
            </a:extLst>
          </p:cNvPr>
          <p:cNvSpPr txBox="1">
            <a:spLocks noChangeArrowheads="1"/>
          </p:cNvSpPr>
          <p:nvPr/>
        </p:nvSpPr>
        <p:spPr bwMode="auto">
          <a:xfrm>
            <a:off x="7162800" y="4726193"/>
            <a:ext cx="4814339"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0" tIns="0" rIns="0" bIns="0" numCol="1">
            <a:no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2B4F"/>
                </a:solidFill>
                <a:effectLst/>
                <a:uLnTx/>
                <a:uFillTx/>
                <a:latin typeface="Arial" charset="0"/>
                <a:ea typeface="ＭＳ Ｐゴシック" charset="-128"/>
              </a:rPr>
              <a:t>Christopher Sweeney, MBBS</a:t>
            </a:r>
          </a:p>
        </p:txBody>
      </p:sp>
    </p:spTree>
    <p:extLst>
      <p:ext uri="{BB962C8B-B14F-4D97-AF65-F5344CB8AC3E}">
        <p14:creationId xmlns:p14="http://schemas.microsoft.com/office/powerpoint/2010/main" val="349654374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a:t>Dr </a:t>
            </a:r>
            <a:r>
              <a:rPr lang="en-US" dirty="0" err="1"/>
              <a:t>Dreicer</a:t>
            </a:r>
            <a:r>
              <a:rPr lang="en-US" dirty="0"/>
              <a:t> — Disclosures</a:t>
            </a:r>
          </a:p>
        </p:txBody>
      </p:sp>
      <p:graphicFrame>
        <p:nvGraphicFramePr>
          <p:cNvPr id="4" name="Table 3">
            <a:extLst>
              <a:ext uri="{FF2B5EF4-FFF2-40B4-BE49-F238E27FC236}">
                <a16:creationId xmlns:a16="http://schemas.microsoft.com/office/drawing/2014/main" id="{A9D9A238-088C-CE4B-9E4F-18754567C03F}"/>
              </a:ext>
            </a:extLst>
          </p:cNvPr>
          <p:cNvGraphicFramePr>
            <a:graphicFrameLocks noGrp="1"/>
          </p:cNvGraphicFramePr>
          <p:nvPr/>
        </p:nvGraphicFramePr>
        <p:xfrm>
          <a:off x="1809750" y="2667000"/>
          <a:ext cx="8572500" cy="2133600"/>
        </p:xfrm>
        <a:graphic>
          <a:graphicData uri="http://schemas.openxmlformats.org/drawingml/2006/table">
            <a:tbl>
              <a:tblPr firstRow="1" bandRow="1">
                <a:tableStyleId>{5C22544A-7EE6-4342-B048-85BDC9FD1C3A}</a:tableStyleId>
              </a:tblPr>
              <a:tblGrid>
                <a:gridCol w="2629380">
                  <a:extLst>
                    <a:ext uri="{9D8B030D-6E8A-4147-A177-3AD203B41FA5}">
                      <a16:colId xmlns:a16="http://schemas.microsoft.com/office/drawing/2014/main" val="1723418156"/>
                    </a:ext>
                  </a:extLst>
                </a:gridCol>
                <a:gridCol w="5943120">
                  <a:extLst>
                    <a:ext uri="{9D8B030D-6E8A-4147-A177-3AD203B41FA5}">
                      <a16:colId xmlns:a16="http://schemas.microsoft.com/office/drawing/2014/main" val="2617489920"/>
                    </a:ext>
                  </a:extLst>
                </a:gridCol>
              </a:tblGrid>
              <a:tr h="1066800">
                <a:tc>
                  <a:txBody>
                    <a:bodyPr/>
                    <a:lstStyle/>
                    <a:p>
                      <a:r>
                        <a:rPr lang="en-US" sz="1800" b="1" kern="1200" dirty="0">
                          <a:solidFill>
                            <a:schemeClr val="tx2"/>
                          </a:solidFill>
                          <a:effectLst/>
                          <a:latin typeface="+mn-lt"/>
                          <a:ea typeface="+mn-ea"/>
                          <a:cs typeface="+mn-cs"/>
                        </a:rPr>
                        <a:t>Advisory Committee </a:t>
                      </a:r>
                      <a:endParaRPr lang="en-US" b="1"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2"/>
                          </a:solidFill>
                          <a:effectLst/>
                          <a:latin typeface="+mn-lt"/>
                          <a:ea typeface="+mn-ea"/>
                          <a:cs typeface="+mn-cs"/>
                        </a:rPr>
                        <a:t>Astellas, Eisai Inc, Janssen Biotech Inc, Novartis, Orion Corporation, Pfizer Inc, Seattle Genetics, </a:t>
                      </a:r>
                      <a:r>
                        <a:rPr lang="en-US" sz="1800" b="0" kern="1200" dirty="0" err="1">
                          <a:solidFill>
                            <a:schemeClr val="tx2"/>
                          </a:solidFill>
                          <a:effectLst/>
                          <a:latin typeface="+mn-lt"/>
                          <a:ea typeface="+mn-ea"/>
                          <a:cs typeface="+mn-cs"/>
                        </a:rPr>
                        <a:t>Vizuri</a:t>
                      </a:r>
                      <a:r>
                        <a:rPr lang="en-US" sz="1800" b="0" kern="1200" dirty="0">
                          <a:solidFill>
                            <a:schemeClr val="tx2"/>
                          </a:solidFill>
                          <a:effectLst/>
                          <a:latin typeface="+mn-lt"/>
                          <a:ea typeface="+mn-ea"/>
                          <a:cs typeface="+mn-cs"/>
                        </a:rPr>
                        <a:t> Health Sciences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1066800">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b="1" dirty="0">
                          <a:solidFill>
                            <a:schemeClr val="tx2"/>
                          </a:solidFill>
                        </a:rPr>
                        <a:t>Contracted Research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2"/>
                          </a:solidFill>
                          <a:effectLst/>
                          <a:latin typeface="+mn-lt"/>
                          <a:ea typeface="+mn-ea"/>
                          <a:cs typeface="+mn-cs"/>
                        </a:rPr>
                        <a:t>Bristol-Myers Squibb Company, </a:t>
                      </a:r>
                      <a:r>
                        <a:rPr lang="en-US" sz="1800" b="0" kern="1200" dirty="0" err="1">
                          <a:solidFill>
                            <a:schemeClr val="tx2"/>
                          </a:solidFill>
                          <a:effectLst/>
                          <a:latin typeface="+mn-lt"/>
                          <a:ea typeface="+mn-ea"/>
                          <a:cs typeface="+mn-cs"/>
                        </a:rPr>
                        <a:t>Exelexis</a:t>
                      </a:r>
                      <a:r>
                        <a:rPr lang="en-US" sz="1800" b="0" kern="1200" dirty="0">
                          <a:solidFill>
                            <a:schemeClr val="tx2"/>
                          </a:solidFill>
                          <a:effectLst/>
                          <a:latin typeface="+mn-lt"/>
                          <a:ea typeface="+mn-ea"/>
                          <a:cs typeface="+mn-cs"/>
                        </a:rPr>
                        <a:t> Inc, Pfizer Inc, Seattle Genetics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23712"/>
                  </a:ext>
                </a:extLst>
              </a:tr>
            </a:tbl>
          </a:graphicData>
        </a:graphic>
      </p:graphicFrame>
    </p:spTree>
    <p:extLst>
      <p:ext uri="{BB962C8B-B14F-4D97-AF65-F5344CB8AC3E}">
        <p14:creationId xmlns:p14="http://schemas.microsoft.com/office/powerpoint/2010/main" val="3458492910"/>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a:t>Dr </a:t>
            </a:r>
            <a:r>
              <a:rPr lang="en-US" dirty="0" err="1"/>
              <a:t>Petrylak</a:t>
            </a:r>
            <a:r>
              <a:rPr lang="en-US" dirty="0"/>
              <a:t> — Disclosures</a:t>
            </a:r>
          </a:p>
        </p:txBody>
      </p:sp>
      <p:graphicFrame>
        <p:nvGraphicFramePr>
          <p:cNvPr id="4" name="Table 3">
            <a:extLst>
              <a:ext uri="{FF2B5EF4-FFF2-40B4-BE49-F238E27FC236}">
                <a16:creationId xmlns:a16="http://schemas.microsoft.com/office/drawing/2014/main" id="{A9D9A238-088C-CE4B-9E4F-18754567C03F}"/>
              </a:ext>
            </a:extLst>
          </p:cNvPr>
          <p:cNvGraphicFramePr>
            <a:graphicFrameLocks noGrp="1"/>
          </p:cNvGraphicFramePr>
          <p:nvPr/>
        </p:nvGraphicFramePr>
        <p:xfrm>
          <a:off x="1600200" y="1676400"/>
          <a:ext cx="9315450" cy="4648200"/>
        </p:xfrm>
        <a:graphic>
          <a:graphicData uri="http://schemas.openxmlformats.org/drawingml/2006/table">
            <a:tbl>
              <a:tblPr firstRow="1" bandRow="1">
                <a:tableStyleId>{5C22544A-7EE6-4342-B048-85BDC9FD1C3A}</a:tableStyleId>
              </a:tblPr>
              <a:tblGrid>
                <a:gridCol w="2857260">
                  <a:extLst>
                    <a:ext uri="{9D8B030D-6E8A-4147-A177-3AD203B41FA5}">
                      <a16:colId xmlns:a16="http://schemas.microsoft.com/office/drawing/2014/main" val="1723418156"/>
                    </a:ext>
                  </a:extLst>
                </a:gridCol>
                <a:gridCol w="6458190">
                  <a:extLst>
                    <a:ext uri="{9D8B030D-6E8A-4147-A177-3AD203B41FA5}">
                      <a16:colId xmlns:a16="http://schemas.microsoft.com/office/drawing/2014/main" val="2617489920"/>
                    </a:ext>
                  </a:extLst>
                </a:gridCol>
              </a:tblGrid>
              <a:tr h="1746668">
                <a:tc>
                  <a:txBody>
                    <a:bodyPr/>
                    <a:lstStyle/>
                    <a:p>
                      <a:r>
                        <a:rPr lang="en-US" sz="1800" b="1" kern="1200" dirty="0">
                          <a:solidFill>
                            <a:schemeClr val="tx2"/>
                          </a:solidFill>
                          <a:effectLst/>
                          <a:latin typeface="+mn-lt"/>
                          <a:ea typeface="+mn-ea"/>
                          <a:cs typeface="+mn-cs"/>
                        </a:rPr>
                        <a:t>Consulting Agreements </a:t>
                      </a:r>
                      <a:endParaRPr lang="en-US" b="1"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2"/>
                          </a:solidFill>
                          <a:effectLst/>
                          <a:latin typeface="+mn-lt"/>
                          <a:ea typeface="+mn-ea"/>
                          <a:cs typeface="+mn-cs"/>
                        </a:rPr>
                        <a:t>Advanced Accelerator Applications, Amgen Inc, Astellas, AstraZeneca Pharmaceuticals LP, Bayer HealthCare Pharmaceuticals, Bicycle Therapeutics, Boehringer Ingelheim Pharmaceuticals Inc, Bristol-Myers Squibb Company, Clovis Oncology, </a:t>
                      </a:r>
                      <a:r>
                        <a:rPr lang="en-US" sz="1800" b="0" kern="1200" dirty="0" err="1">
                          <a:solidFill>
                            <a:schemeClr val="tx2"/>
                          </a:solidFill>
                          <a:effectLst/>
                          <a:latin typeface="+mn-lt"/>
                          <a:ea typeface="+mn-ea"/>
                          <a:cs typeface="+mn-cs"/>
                        </a:rPr>
                        <a:t>Exelixis</a:t>
                      </a:r>
                      <a:r>
                        <a:rPr lang="en-US" sz="1800" b="0" kern="1200" dirty="0">
                          <a:solidFill>
                            <a:schemeClr val="tx2"/>
                          </a:solidFill>
                          <a:effectLst/>
                          <a:latin typeface="+mn-lt"/>
                          <a:ea typeface="+mn-ea"/>
                          <a:cs typeface="+mn-cs"/>
                        </a:rPr>
                        <a:t> Inc, Incyte Corporation, Janssen Biotech Inc, Lilly, Pfizer Inc, Pharmacyclics LLC, an AbbVie Company, Roche Laboratories Inc, Seattle Genetics, </a:t>
                      </a:r>
                      <a:r>
                        <a:rPr lang="en-US" sz="1800" b="0" kern="1200" dirty="0" err="1">
                          <a:solidFill>
                            <a:schemeClr val="tx2"/>
                          </a:solidFill>
                          <a:effectLst/>
                          <a:latin typeface="+mn-lt"/>
                          <a:ea typeface="+mn-ea"/>
                          <a:cs typeface="+mn-cs"/>
                        </a:rPr>
                        <a:t>UroGen</a:t>
                      </a:r>
                      <a:r>
                        <a:rPr lang="en-US" sz="1800" b="0" kern="1200" dirty="0">
                          <a:solidFill>
                            <a:schemeClr val="tx2"/>
                          </a:solidFill>
                          <a:effectLst/>
                          <a:latin typeface="+mn-lt"/>
                          <a:ea typeface="+mn-ea"/>
                          <a:cs typeface="+mn-cs"/>
                        </a:rPr>
                        <a:t> Pharma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1746668">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b="1" dirty="0">
                          <a:solidFill>
                            <a:schemeClr val="tx2"/>
                          </a:solidFill>
                        </a:rPr>
                        <a:t>Contracted Research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2"/>
                          </a:solidFill>
                          <a:effectLst/>
                          <a:latin typeface="+mn-lt"/>
                          <a:ea typeface="+mn-ea"/>
                          <a:cs typeface="+mn-cs"/>
                        </a:rPr>
                        <a:t>Advanced Accelerator Applications, Astellas, AstraZeneca Pharmaceuticals LP, Bayer HealthCare Pharmaceuticals, Bristol-Myers Squibb Company, Clovis Oncology, </a:t>
                      </a:r>
                      <a:r>
                        <a:rPr lang="en-US" sz="1800" b="0" kern="1200" dirty="0" err="1">
                          <a:solidFill>
                            <a:schemeClr val="tx2"/>
                          </a:solidFill>
                          <a:effectLst/>
                          <a:latin typeface="+mn-lt"/>
                          <a:ea typeface="+mn-ea"/>
                          <a:cs typeface="+mn-cs"/>
                        </a:rPr>
                        <a:t>Endocyte</a:t>
                      </a:r>
                      <a:r>
                        <a:rPr lang="en-US" sz="1800" b="0" kern="1200" dirty="0">
                          <a:solidFill>
                            <a:schemeClr val="tx2"/>
                          </a:solidFill>
                          <a:effectLst/>
                          <a:latin typeface="+mn-lt"/>
                          <a:ea typeface="+mn-ea"/>
                          <a:cs typeface="+mn-cs"/>
                        </a:rPr>
                        <a:t> Inc, Genentech, a member of the Roche Group, </a:t>
                      </a:r>
                      <a:r>
                        <a:rPr lang="en-US" sz="1800" b="0" kern="1200" dirty="0" err="1">
                          <a:solidFill>
                            <a:schemeClr val="tx2"/>
                          </a:solidFill>
                          <a:effectLst/>
                          <a:latin typeface="+mn-lt"/>
                          <a:ea typeface="+mn-ea"/>
                          <a:cs typeface="+mn-cs"/>
                        </a:rPr>
                        <a:t>Innocrin</a:t>
                      </a:r>
                      <a:r>
                        <a:rPr lang="en-US" sz="1800" b="0" kern="1200" dirty="0">
                          <a:solidFill>
                            <a:schemeClr val="tx2"/>
                          </a:solidFill>
                          <a:effectLst/>
                          <a:latin typeface="+mn-lt"/>
                          <a:ea typeface="+mn-ea"/>
                          <a:cs typeface="+mn-cs"/>
                        </a:rPr>
                        <a:t> Pharmaceuticals Inc, Lilly, Merck, Novartis, Pfizer Inc, </a:t>
                      </a:r>
                      <a:r>
                        <a:rPr lang="en-US" sz="1800" b="0" kern="1200" dirty="0" err="1">
                          <a:solidFill>
                            <a:schemeClr val="tx2"/>
                          </a:solidFill>
                          <a:effectLst/>
                          <a:latin typeface="+mn-lt"/>
                          <a:ea typeface="+mn-ea"/>
                          <a:cs typeface="+mn-cs"/>
                        </a:rPr>
                        <a:t>Progenics</a:t>
                      </a:r>
                      <a:r>
                        <a:rPr lang="en-US" sz="1800" b="0" kern="1200" dirty="0">
                          <a:solidFill>
                            <a:schemeClr val="tx2"/>
                          </a:solidFill>
                          <a:effectLst/>
                          <a:latin typeface="+mn-lt"/>
                          <a:ea typeface="+mn-ea"/>
                          <a:cs typeface="+mn-cs"/>
                        </a:rPr>
                        <a:t> Pharmaceuticals Inc, Roche Laboratories Inc, Sanofi Genzyme, Seattle Genetics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23712"/>
                  </a:ext>
                </a:extLst>
              </a:tr>
              <a:tr h="624840">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b="1" dirty="0">
                          <a:solidFill>
                            <a:schemeClr val="tx2"/>
                          </a:solidFill>
                        </a:rPr>
                        <a:t>Ownership Interest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sz="1800" b="0" kern="1200" dirty="0" err="1">
                          <a:solidFill>
                            <a:schemeClr val="tx2"/>
                          </a:solidFill>
                          <a:effectLst/>
                          <a:latin typeface="+mn-lt"/>
                          <a:ea typeface="+mn-ea"/>
                          <a:cs typeface="+mn-cs"/>
                        </a:rPr>
                        <a:t>Bellicum</a:t>
                      </a:r>
                      <a:r>
                        <a:rPr lang="en-US" sz="1800" b="0" kern="1200" dirty="0">
                          <a:solidFill>
                            <a:schemeClr val="tx2"/>
                          </a:solidFill>
                          <a:effectLst/>
                          <a:latin typeface="+mn-lt"/>
                          <a:ea typeface="+mn-ea"/>
                          <a:cs typeface="+mn-cs"/>
                        </a:rPr>
                        <a:t> Pharmaceuticals Inc, </a:t>
                      </a:r>
                      <a:r>
                        <a:rPr lang="en-US" sz="1800" b="0" kern="1200" dirty="0" err="1">
                          <a:solidFill>
                            <a:schemeClr val="tx2"/>
                          </a:solidFill>
                          <a:effectLst/>
                          <a:latin typeface="+mn-lt"/>
                          <a:ea typeface="+mn-ea"/>
                          <a:cs typeface="+mn-cs"/>
                        </a:rPr>
                        <a:t>Tyme</a:t>
                      </a:r>
                      <a:r>
                        <a:rPr lang="en-US" sz="1800" b="0" kern="1200" dirty="0">
                          <a:solidFill>
                            <a:schemeClr val="tx2"/>
                          </a:solidFill>
                          <a:effectLst/>
                          <a:latin typeface="+mn-lt"/>
                          <a:ea typeface="+mn-ea"/>
                          <a:cs typeface="+mn-cs"/>
                        </a:rPr>
                        <a:t> Inc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897619"/>
                  </a:ext>
                </a:extLst>
              </a:tr>
            </a:tbl>
          </a:graphicData>
        </a:graphic>
      </p:graphicFrame>
    </p:spTree>
    <p:extLst>
      <p:ext uri="{BB962C8B-B14F-4D97-AF65-F5344CB8AC3E}">
        <p14:creationId xmlns:p14="http://schemas.microsoft.com/office/powerpoint/2010/main" val="2339279953"/>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56FBB-CC19-3644-8AAD-F95191BDE868}"/>
              </a:ext>
            </a:extLst>
          </p:cNvPr>
          <p:cNvSpPr>
            <a:spLocks noGrp="1"/>
          </p:cNvSpPr>
          <p:nvPr>
            <p:ph type="title"/>
          </p:nvPr>
        </p:nvSpPr>
        <p:spPr/>
        <p:txBody>
          <a:bodyPr/>
          <a:lstStyle/>
          <a:p>
            <a:r>
              <a:rPr lang="en-US" dirty="0"/>
              <a:t>Dr Sweeney — Disclosures</a:t>
            </a:r>
          </a:p>
        </p:txBody>
      </p:sp>
      <p:graphicFrame>
        <p:nvGraphicFramePr>
          <p:cNvPr id="4" name="Table 3">
            <a:extLst>
              <a:ext uri="{FF2B5EF4-FFF2-40B4-BE49-F238E27FC236}">
                <a16:creationId xmlns:a16="http://schemas.microsoft.com/office/drawing/2014/main" id="{A9D9A238-088C-CE4B-9E4F-18754567C03F}"/>
              </a:ext>
            </a:extLst>
          </p:cNvPr>
          <p:cNvGraphicFramePr>
            <a:graphicFrameLocks noGrp="1"/>
          </p:cNvGraphicFramePr>
          <p:nvPr/>
        </p:nvGraphicFramePr>
        <p:xfrm>
          <a:off x="1600200" y="2438400"/>
          <a:ext cx="8839200" cy="2286000"/>
        </p:xfrm>
        <a:graphic>
          <a:graphicData uri="http://schemas.openxmlformats.org/drawingml/2006/table">
            <a:tbl>
              <a:tblPr firstRow="1" bandRow="1">
                <a:tableStyleId>{5C22544A-7EE6-4342-B048-85BDC9FD1C3A}</a:tableStyleId>
              </a:tblPr>
              <a:tblGrid>
                <a:gridCol w="2711183">
                  <a:extLst>
                    <a:ext uri="{9D8B030D-6E8A-4147-A177-3AD203B41FA5}">
                      <a16:colId xmlns:a16="http://schemas.microsoft.com/office/drawing/2014/main" val="1723418156"/>
                    </a:ext>
                  </a:extLst>
                </a:gridCol>
                <a:gridCol w="6128017">
                  <a:extLst>
                    <a:ext uri="{9D8B030D-6E8A-4147-A177-3AD203B41FA5}">
                      <a16:colId xmlns:a16="http://schemas.microsoft.com/office/drawing/2014/main" val="2617489920"/>
                    </a:ext>
                  </a:extLst>
                </a:gridCol>
              </a:tblGrid>
              <a:tr h="1143000">
                <a:tc>
                  <a:txBody>
                    <a:bodyPr/>
                    <a:lstStyle/>
                    <a:p>
                      <a:r>
                        <a:rPr lang="en-US" sz="1800" b="1" kern="1200" dirty="0">
                          <a:solidFill>
                            <a:schemeClr val="tx2"/>
                          </a:solidFill>
                          <a:effectLst/>
                          <a:latin typeface="+mn-lt"/>
                          <a:ea typeface="+mn-ea"/>
                          <a:cs typeface="+mn-cs"/>
                        </a:rPr>
                        <a:t>Consulting Agreements </a:t>
                      </a:r>
                      <a:endParaRPr lang="en-US" b="1" dirty="0">
                        <a:solidFill>
                          <a:schemeClr val="tx2"/>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2"/>
                          </a:solidFill>
                          <a:effectLst/>
                          <a:latin typeface="+mn-lt"/>
                          <a:ea typeface="+mn-ea"/>
                          <a:cs typeface="+mn-cs"/>
                        </a:rPr>
                        <a:t>Astellas, Bayer HealthCare Pharmaceuticals, Genentech, a member of the Roche Group, Lilly, Pfizer Inc, Sanofi Genzyme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17183"/>
                  </a:ext>
                </a:extLst>
              </a:tr>
              <a:tr h="1143000">
                <a:tc>
                  <a:txBody>
                    <a:bodyPr/>
                    <a:lstStyle/>
                    <a:p>
                      <a:pPr marL="0" marR="0" indent="0" algn="l" defTabSz="457208" rtl="0" eaLnBrk="1" fontAlgn="auto" latinLnBrk="0" hangingPunct="1">
                        <a:lnSpc>
                          <a:spcPct val="100000"/>
                        </a:lnSpc>
                        <a:spcBef>
                          <a:spcPts val="0"/>
                        </a:spcBef>
                        <a:spcAft>
                          <a:spcPts val="0"/>
                        </a:spcAft>
                        <a:buClrTx/>
                        <a:buSzTx/>
                        <a:buFontTx/>
                        <a:buNone/>
                        <a:tabLst/>
                        <a:defRPr/>
                      </a:pPr>
                      <a:r>
                        <a:rPr lang="en-US" b="1" dirty="0">
                          <a:solidFill>
                            <a:schemeClr val="tx2"/>
                          </a:solidFill>
                        </a:rPr>
                        <a:t>Contracted Research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kern="1200" dirty="0">
                          <a:solidFill>
                            <a:schemeClr val="tx2"/>
                          </a:solidFill>
                          <a:effectLst/>
                          <a:latin typeface="+mn-lt"/>
                          <a:ea typeface="+mn-ea"/>
                          <a:cs typeface="+mn-cs"/>
                        </a:rPr>
                        <a:t>Astellas, Bayer HealthCare Pharmaceuticals, </a:t>
                      </a:r>
                      <a:r>
                        <a:rPr lang="en-US" sz="1800" b="0" kern="1200" dirty="0" err="1">
                          <a:solidFill>
                            <a:schemeClr val="tx2"/>
                          </a:solidFill>
                          <a:effectLst/>
                          <a:latin typeface="+mn-lt"/>
                          <a:ea typeface="+mn-ea"/>
                          <a:cs typeface="+mn-cs"/>
                        </a:rPr>
                        <a:t>Dendreon</a:t>
                      </a:r>
                      <a:r>
                        <a:rPr lang="en-US" sz="1800" b="0" kern="1200" dirty="0">
                          <a:solidFill>
                            <a:schemeClr val="tx2"/>
                          </a:solidFill>
                          <a:effectLst/>
                          <a:latin typeface="+mn-lt"/>
                          <a:ea typeface="+mn-ea"/>
                          <a:cs typeface="+mn-cs"/>
                        </a:rPr>
                        <a:t> Pharmaceuticals Inc, Janssen Biotech Inc, Pfizer Inc, Sanofi Genzyme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1023712"/>
                  </a:ext>
                </a:extLst>
              </a:tr>
            </a:tbl>
          </a:graphicData>
        </a:graphic>
      </p:graphicFrame>
    </p:spTree>
    <p:extLst>
      <p:ext uri="{BB962C8B-B14F-4D97-AF65-F5344CB8AC3E}">
        <p14:creationId xmlns:p14="http://schemas.microsoft.com/office/powerpoint/2010/main" val="3449088658"/>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550C-284A-0F4D-9161-CEB55B3B0AD4}"/>
              </a:ext>
            </a:extLst>
          </p:cNvPr>
          <p:cNvSpPr>
            <a:spLocks noGrp="1"/>
          </p:cNvSpPr>
          <p:nvPr>
            <p:ph type="title"/>
          </p:nvPr>
        </p:nvSpPr>
        <p:spPr/>
        <p:txBody>
          <a:bodyPr/>
          <a:lstStyle/>
          <a:p>
            <a:pPr algn="ctr"/>
            <a:r>
              <a:rPr lang="en-US" dirty="0"/>
              <a:t>Agenda</a:t>
            </a:r>
          </a:p>
        </p:txBody>
      </p:sp>
      <p:sp>
        <p:nvSpPr>
          <p:cNvPr id="3" name="TextBox 2">
            <a:extLst>
              <a:ext uri="{FF2B5EF4-FFF2-40B4-BE49-F238E27FC236}">
                <a16:creationId xmlns:a16="http://schemas.microsoft.com/office/drawing/2014/main" id="{E36FB6F8-0C5B-5440-9E5B-73DCDEC1AFD2}"/>
              </a:ext>
            </a:extLst>
          </p:cNvPr>
          <p:cNvSpPr txBox="1"/>
          <p:nvPr/>
        </p:nvSpPr>
        <p:spPr>
          <a:xfrm>
            <a:off x="609600" y="1447800"/>
            <a:ext cx="11201400" cy="5093702"/>
          </a:xfrm>
          <a:prstGeom prst="rect">
            <a:avLst/>
          </a:prstGeom>
          <a:noFill/>
        </p:spPr>
        <p:txBody>
          <a:bodyPr wrap="square" rtlCol="0">
            <a:spAutoFit/>
          </a:bodyPr>
          <a:lstStyle/>
          <a:p>
            <a:r>
              <a:rPr lang="en-US" sz="2000" b="1" dirty="0">
                <a:solidFill>
                  <a:srgbClr val="0432FF"/>
                </a:solidFill>
                <a:latin typeface="Arial" panose="020B0604020202020204" pitchFamily="34" charset="0"/>
                <a:ea typeface="+mj-ea"/>
                <a:cs typeface="Arial" panose="020B0604020202020204" pitchFamily="34" charset="0"/>
              </a:rPr>
              <a:t>Module 1: M0 Castration-Resistant Prostate Cancer (PC) — Dr </a:t>
            </a:r>
            <a:r>
              <a:rPr lang="en-US" sz="2000" b="1" dirty="0" err="1">
                <a:solidFill>
                  <a:srgbClr val="0432FF"/>
                </a:solidFill>
                <a:latin typeface="Arial" panose="020B0604020202020204" pitchFamily="34" charset="0"/>
                <a:ea typeface="+mj-ea"/>
                <a:cs typeface="Arial" panose="020B0604020202020204" pitchFamily="34" charset="0"/>
              </a:rPr>
              <a:t>Petrylak</a:t>
            </a:r>
            <a:endParaRPr lang="en-US" sz="2000" b="1" dirty="0">
              <a:solidFill>
                <a:srgbClr val="0432FF"/>
              </a:solidFill>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Endocrine treatment for patients with cardiovascular disease </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SPARTAN, ARAMIS and PROSPER trials and implications</a:t>
            </a:r>
          </a:p>
          <a:p>
            <a:pPr>
              <a:spcBef>
                <a:spcPts val="1800"/>
              </a:spcBef>
            </a:pPr>
            <a:r>
              <a:rPr lang="en-US" sz="2000" b="1" dirty="0">
                <a:solidFill>
                  <a:srgbClr val="0432FF"/>
                </a:solidFill>
                <a:latin typeface="Arial" panose="020B0604020202020204" pitchFamily="34" charset="0"/>
                <a:ea typeface="+mj-ea"/>
                <a:cs typeface="Arial" panose="020B0604020202020204" pitchFamily="34" charset="0"/>
              </a:rPr>
              <a:t>Module 2: Metastatic Hormone-Sensitive PC — Dr Sweeney</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Secondary hormonal therapy versus chemotherapy</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LATITUDE, ARCHES, TITAN and ENZAMET trials and implications</a:t>
            </a:r>
          </a:p>
          <a:p>
            <a:pPr>
              <a:spcBef>
                <a:spcPts val="1800"/>
              </a:spcBef>
            </a:pPr>
            <a:r>
              <a:rPr lang="en-US" sz="2000" b="1" dirty="0">
                <a:solidFill>
                  <a:srgbClr val="0432FF"/>
                </a:solidFill>
                <a:latin typeface="Arial" panose="020B0604020202020204" pitchFamily="34" charset="0"/>
                <a:ea typeface="+mj-ea"/>
                <a:cs typeface="Arial" panose="020B0604020202020204" pitchFamily="34" charset="0"/>
              </a:rPr>
              <a:t>Module 3: Castration-Resistant Metastatic PC — Dr </a:t>
            </a:r>
            <a:r>
              <a:rPr lang="en-US" sz="2000" b="1" dirty="0" err="1">
                <a:solidFill>
                  <a:srgbClr val="0432FF"/>
                </a:solidFill>
                <a:latin typeface="Arial" panose="020B0604020202020204" pitchFamily="34" charset="0"/>
                <a:ea typeface="+mj-ea"/>
                <a:cs typeface="Arial" panose="020B0604020202020204" pitchFamily="34" charset="0"/>
              </a:rPr>
              <a:t>Dreicer</a:t>
            </a:r>
            <a:endParaRPr lang="en-US" sz="2000" b="1" dirty="0">
              <a:solidFill>
                <a:srgbClr val="0432FF"/>
              </a:solidFill>
              <a:latin typeface="Arial" panose="020B0604020202020204" pitchFamily="34" charset="0"/>
              <a:ea typeface="+mj-ea"/>
              <a:cs typeface="Arial" panose="020B0604020202020204" pitchFamily="34" charset="0"/>
            </a:endParaRPr>
          </a:p>
          <a:p>
            <a:pPr marL="342900" indent="-342900">
              <a:buFont typeface="Arial" panose="020B0604020202020204" pitchFamily="34" charset="0"/>
              <a:buChar char="•"/>
            </a:pPr>
            <a:r>
              <a:rPr lang="en-US" sz="2000" dirty="0" err="1">
                <a:solidFill>
                  <a:srgbClr val="002B4F"/>
                </a:solidFill>
                <a:latin typeface="Arial" panose="020B0604020202020204" pitchFamily="34" charset="0"/>
                <a:ea typeface="+mj-ea"/>
                <a:cs typeface="Arial" panose="020B0604020202020204" pitchFamily="34" charset="0"/>
              </a:rPr>
              <a:t>Cabazitaxel</a:t>
            </a:r>
            <a:r>
              <a:rPr lang="en-US" sz="2000" dirty="0">
                <a:solidFill>
                  <a:srgbClr val="002B4F"/>
                </a:solidFill>
                <a:latin typeface="Arial" panose="020B0604020202020204" pitchFamily="34" charset="0"/>
                <a:ea typeface="+mj-ea"/>
                <a:cs typeface="Arial" panose="020B0604020202020204" pitchFamily="34" charset="0"/>
              </a:rPr>
              <a:t> versus secondary endocrine treatment</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Radium-223</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PARP inhibitors</a:t>
            </a:r>
          </a:p>
          <a:p>
            <a:pPr>
              <a:spcBef>
                <a:spcPts val="1800"/>
              </a:spcBef>
            </a:pPr>
            <a:r>
              <a:rPr lang="en-US" sz="2000" b="1" dirty="0">
                <a:solidFill>
                  <a:srgbClr val="0432FF"/>
                </a:solidFill>
                <a:latin typeface="Arial" panose="020B0604020202020204" pitchFamily="34" charset="0"/>
                <a:ea typeface="+mj-ea"/>
                <a:cs typeface="Arial" panose="020B0604020202020204" pitchFamily="34" charset="0"/>
              </a:rPr>
              <a:t>Module 4: ASCO Journal Club</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ARV-110 PROTAC</a:t>
            </a:r>
            <a:r>
              <a:rPr lang="en-US" sz="2000" baseline="30000" dirty="0">
                <a:solidFill>
                  <a:srgbClr val="002B4F"/>
                </a:solidFill>
                <a:latin typeface="Arial" panose="020B0604020202020204" pitchFamily="34" charset="0"/>
                <a:ea typeface="+mj-ea"/>
                <a:cs typeface="Arial" panose="020B0604020202020204" pitchFamily="34" charset="0"/>
              </a:rPr>
              <a:t>®</a:t>
            </a:r>
            <a:r>
              <a:rPr lang="en-US" sz="2000" dirty="0">
                <a:solidFill>
                  <a:srgbClr val="002B4F"/>
                </a:solidFill>
                <a:latin typeface="Arial" panose="020B0604020202020204" pitchFamily="34" charset="0"/>
                <a:ea typeface="+mj-ea"/>
                <a:cs typeface="Arial" panose="020B0604020202020204" pitchFamily="34" charset="0"/>
              </a:rPr>
              <a:t> degrader (Abstract 3500)</a:t>
            </a:r>
          </a:p>
          <a:p>
            <a:pPr marL="342900" indent="-342900">
              <a:buFont typeface="Arial" panose="020B0604020202020204" pitchFamily="34" charset="0"/>
              <a:buChar char="•"/>
            </a:pPr>
            <a:r>
              <a:rPr lang="en-US" sz="2000" baseline="30000" dirty="0">
                <a:solidFill>
                  <a:srgbClr val="002B4F"/>
                </a:solidFill>
                <a:latin typeface="Arial" panose="020B0604020202020204" pitchFamily="34" charset="0"/>
                <a:ea typeface="+mj-ea"/>
                <a:cs typeface="Arial" panose="020B0604020202020204" pitchFamily="34" charset="0"/>
              </a:rPr>
              <a:t>177</a:t>
            </a:r>
            <a:r>
              <a:rPr lang="en-US" sz="2000" dirty="0">
                <a:solidFill>
                  <a:srgbClr val="002B4F"/>
                </a:solidFill>
                <a:latin typeface="Arial" panose="020B0604020202020204" pitchFamily="34" charset="0"/>
                <a:ea typeface="+mj-ea"/>
                <a:cs typeface="Arial" panose="020B0604020202020204" pitchFamily="34" charset="0"/>
              </a:rPr>
              <a:t>Lu-PSMA-617 (Abstract 5500)</a:t>
            </a:r>
          </a:p>
          <a:p>
            <a:pPr marL="342900" indent="-342900">
              <a:buFont typeface="Arial" panose="020B0604020202020204" pitchFamily="34" charset="0"/>
              <a:buChar char="•"/>
            </a:pPr>
            <a:r>
              <a:rPr lang="en-US" sz="2000" dirty="0">
                <a:solidFill>
                  <a:srgbClr val="002B4F"/>
                </a:solidFill>
                <a:latin typeface="Arial" panose="020B0604020202020204" pitchFamily="34" charset="0"/>
                <a:ea typeface="+mj-ea"/>
                <a:cs typeface="Arial" panose="020B0604020202020204" pitchFamily="34" charset="0"/>
              </a:rPr>
              <a:t>PSMA imaging (Abstract 5501)</a:t>
            </a:r>
          </a:p>
        </p:txBody>
      </p:sp>
    </p:spTree>
    <p:extLst>
      <p:ext uri="{BB962C8B-B14F-4D97-AF65-F5344CB8AC3E}">
        <p14:creationId xmlns:p14="http://schemas.microsoft.com/office/powerpoint/2010/main" val="1395833321"/>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899C4-C9FF-1F47-9D6B-33BF2DC2B226}"/>
              </a:ext>
            </a:extLst>
          </p:cNvPr>
          <p:cNvSpPr>
            <a:spLocks noGrp="1"/>
          </p:cNvSpPr>
          <p:nvPr>
            <p:ph type="body" idx="1"/>
          </p:nvPr>
        </p:nvSpPr>
        <p:spPr>
          <a:xfrm>
            <a:off x="1219200" y="2895600"/>
            <a:ext cx="9982200" cy="2286000"/>
          </a:xfrm>
        </p:spPr>
        <p:txBody>
          <a:bodyPr/>
          <a:lstStyle/>
          <a:p>
            <a:r>
              <a:rPr lang="en-US" sz="2800" b="1" dirty="0">
                <a:solidFill>
                  <a:srgbClr val="0432FF"/>
                </a:solidFill>
                <a:latin typeface="Arial" panose="020B0604020202020204" pitchFamily="34" charset="0"/>
                <a:cs typeface="Arial" panose="020B0604020202020204" pitchFamily="34" charset="0"/>
              </a:rPr>
              <a:t>Module 1: M0 Castration-Resistant Prostate Cancer (PC) — Dr </a:t>
            </a:r>
            <a:r>
              <a:rPr lang="en-US" sz="2800" b="1" dirty="0" err="1">
                <a:solidFill>
                  <a:srgbClr val="0432FF"/>
                </a:solidFill>
                <a:latin typeface="Arial" panose="020B0604020202020204" pitchFamily="34" charset="0"/>
                <a:cs typeface="Arial" panose="020B0604020202020204" pitchFamily="34" charset="0"/>
              </a:rPr>
              <a:t>Petrylak</a:t>
            </a:r>
            <a:endParaRPr lang="en-US" sz="2800" b="1" dirty="0">
              <a:solidFill>
                <a:srgbClr val="0432FF"/>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dirty="0">
                <a:solidFill>
                  <a:srgbClr val="002B4F"/>
                </a:solidFill>
                <a:latin typeface="Arial" panose="020B0604020202020204" pitchFamily="34" charset="0"/>
                <a:cs typeface="Arial" panose="020B0604020202020204" pitchFamily="34" charset="0"/>
              </a:rPr>
              <a:t>Endocrine treatment for patients with cardiovascular disease </a:t>
            </a:r>
          </a:p>
          <a:p>
            <a:pPr marL="342900" indent="-342900">
              <a:buFont typeface="Arial" panose="020B0604020202020204" pitchFamily="34" charset="0"/>
              <a:buChar char="•"/>
            </a:pPr>
            <a:r>
              <a:rPr lang="en-US" sz="2800" dirty="0">
                <a:solidFill>
                  <a:srgbClr val="002B4F"/>
                </a:solidFill>
                <a:latin typeface="Arial" panose="020B0604020202020204" pitchFamily="34" charset="0"/>
                <a:cs typeface="Arial" panose="020B0604020202020204" pitchFamily="34" charset="0"/>
              </a:rPr>
              <a:t>SPARTAN, ARAMIS and PROSPER trials and implications</a:t>
            </a:r>
          </a:p>
        </p:txBody>
      </p:sp>
    </p:spTree>
    <p:extLst>
      <p:ext uri="{BB962C8B-B14F-4D97-AF65-F5344CB8AC3E}">
        <p14:creationId xmlns:p14="http://schemas.microsoft.com/office/powerpoint/2010/main" val="1762597103"/>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1700" dirty="0"/>
              <a:t>A 65-year-old man s/p radical prostatectomy followed by radiation therapy for PSA-only recurrence (M0) receives an LHRH agonist for further PSA progression. Regulatory and reimbursement issues aside, what would be your most likely treatment recommendation if the patient responded but then experienced PSA progression to a </a:t>
            </a:r>
            <a:r>
              <a:rPr lang="en-US" sz="1700" u="sng" dirty="0"/>
              <a:t>PSA level of 3.4 ng/dL with a doubling time of 10 months</a:t>
            </a:r>
            <a:r>
              <a:rPr lang="en-US" sz="1700" dirty="0"/>
              <a:t>?</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3287017663"/>
              </p:ext>
            </p:extLst>
          </p:nvPr>
        </p:nvGraphicFramePr>
        <p:xfrm>
          <a:off x="4419600" y="1623977"/>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0" y="2050388"/>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Continue LHRH agonist </a:t>
            </a:r>
            <a:b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and add </a:t>
            </a: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apalutamide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0" y="2953852"/>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Continue LHRH agonist </a:t>
            </a:r>
            <a:b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and add enzalutamide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0" y="4622857"/>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Continue LHRH agonist alone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9468D591-A010-EC42-9E82-B53F1BC6AFFD}"/>
              </a:ext>
            </a:extLst>
          </p:cNvPr>
          <p:cNvSpPr txBox="1">
            <a:spLocks noChangeArrowheads="1"/>
          </p:cNvSpPr>
          <p:nvPr/>
        </p:nvSpPr>
        <p:spPr bwMode="auto">
          <a:xfrm>
            <a:off x="0" y="3828168"/>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Continue LHRH agonist </a:t>
            </a:r>
            <a:b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and add </a:t>
            </a: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darolutamide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EDF8C6A6-EE1D-8E4D-B4FE-03BA8601FB57}"/>
              </a:ext>
            </a:extLst>
          </p:cNvPr>
          <p:cNvSpPr txBox="1">
            <a:spLocks noChangeArrowheads="1"/>
          </p:cNvSpPr>
          <p:nvPr/>
        </p:nvSpPr>
        <p:spPr bwMode="auto">
          <a:xfrm>
            <a:off x="0" y="5486400"/>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Continue LHRH agonist </a:t>
            </a:r>
            <a:b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and add abiraterone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CBFDF46E-BBBA-6641-8120-6B929F0A8274}"/>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2442320836"/>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049000" cy="1143000"/>
          </a:xfrm>
        </p:spPr>
        <p:txBody>
          <a:bodyPr/>
          <a:lstStyle/>
          <a:p>
            <a:r>
              <a:rPr lang="en-US" dirty="0"/>
              <a:t>How would you compare the efficacy of enzalutamide, apalutamide and darolutamide in patients with M0 prostate cancer?</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1827398410"/>
              </p:ext>
            </p:extLst>
          </p:nvPr>
        </p:nvGraphicFramePr>
        <p:xfrm>
          <a:off x="4724400" y="1623977"/>
          <a:ext cx="64770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304800" y="1990921"/>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The efficacy is about the same</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304800" y="2747294"/>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is more efficacious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304800" y="3474433"/>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Apalutamide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is more efficacious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9468D591-A010-EC42-9E82-B53F1BC6AFFD}"/>
              </a:ext>
            </a:extLst>
          </p:cNvPr>
          <p:cNvSpPr txBox="1">
            <a:spLocks noChangeArrowheads="1"/>
          </p:cNvSpPr>
          <p:nvPr/>
        </p:nvSpPr>
        <p:spPr bwMode="auto">
          <a:xfrm>
            <a:off x="304800" y="4206411"/>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Darolutamide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is more efficacious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A85B15AD-D7CD-A045-AF89-B08876026630}"/>
              </a:ext>
            </a:extLst>
          </p:cNvPr>
          <p:cNvSpPr txBox="1">
            <a:spLocks noChangeArrowheads="1"/>
          </p:cNvSpPr>
          <p:nvPr/>
        </p:nvSpPr>
        <p:spPr bwMode="auto">
          <a:xfrm>
            <a:off x="304800" y="4904442"/>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Other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5A2BCA2B-3F2A-DD45-B172-4B273875D279}"/>
              </a:ext>
            </a:extLst>
          </p:cNvPr>
          <p:cNvSpPr txBox="1">
            <a:spLocks noChangeArrowheads="1"/>
          </p:cNvSpPr>
          <p:nvPr/>
        </p:nvSpPr>
        <p:spPr bwMode="auto">
          <a:xfrm>
            <a:off x="304800" y="5622865"/>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I don’t know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3" name="Text Box 4">
            <a:extLst>
              <a:ext uri="{FF2B5EF4-FFF2-40B4-BE49-F238E27FC236}">
                <a16:creationId xmlns:a16="http://schemas.microsoft.com/office/drawing/2014/main" id="{C06F7E17-4429-F34D-9381-A60DF74479D4}"/>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3035050082"/>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049000" cy="1143000"/>
          </a:xfrm>
        </p:spPr>
        <p:txBody>
          <a:bodyPr/>
          <a:lstStyle/>
          <a:p>
            <a:r>
              <a:rPr lang="en-US" dirty="0"/>
              <a:t>How would you compare the tolerability of enzalutamide, apalutamide and darolutamide in patients with M0 prostate cancer?</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4194802841"/>
              </p:ext>
            </p:extLst>
          </p:nvPr>
        </p:nvGraphicFramePr>
        <p:xfrm>
          <a:off x="4419600" y="1623977"/>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0" y="1991727"/>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The tolerability is about the same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0" y="4179837"/>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is more tolerable</a:t>
            </a: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0" y="2793488"/>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Darolutamide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is more tolerable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9468D591-A010-EC42-9E82-B53F1BC6AFFD}"/>
              </a:ext>
            </a:extLst>
          </p:cNvPr>
          <p:cNvSpPr txBox="1">
            <a:spLocks noChangeArrowheads="1"/>
          </p:cNvSpPr>
          <p:nvPr/>
        </p:nvSpPr>
        <p:spPr bwMode="auto">
          <a:xfrm>
            <a:off x="0" y="3512341"/>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Apalutamide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is more tolerable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A85B15AD-D7CD-A045-AF89-B08876026630}"/>
              </a:ext>
            </a:extLst>
          </p:cNvPr>
          <p:cNvSpPr txBox="1">
            <a:spLocks noChangeArrowheads="1"/>
          </p:cNvSpPr>
          <p:nvPr/>
        </p:nvSpPr>
        <p:spPr bwMode="auto">
          <a:xfrm>
            <a:off x="0" y="4918289"/>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Other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5A2BCA2B-3F2A-DD45-B172-4B273875D279}"/>
              </a:ext>
            </a:extLst>
          </p:cNvPr>
          <p:cNvSpPr txBox="1">
            <a:spLocks noChangeArrowheads="1"/>
          </p:cNvSpPr>
          <p:nvPr/>
        </p:nvSpPr>
        <p:spPr bwMode="auto">
          <a:xfrm>
            <a:off x="0" y="5571250"/>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I don’t know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3" name="Text Box 4">
            <a:extLst>
              <a:ext uri="{FF2B5EF4-FFF2-40B4-BE49-F238E27FC236}">
                <a16:creationId xmlns:a16="http://schemas.microsoft.com/office/drawing/2014/main" id="{6E227362-24C6-A244-AF44-8CD1EC4C189B}"/>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893386838"/>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125200" cy="1143000"/>
          </a:xfrm>
        </p:spPr>
        <p:txBody>
          <a:bodyPr/>
          <a:lstStyle/>
          <a:p>
            <a:r>
              <a:rPr lang="en-US" sz="2400" dirty="0"/>
              <a:t>In general, which endocrine treatment would you prefer for an 84-year-old man with prostate cancer (PC) and a history of atrial fibrillation, sick sinus syndrome, pacemaker placement and hypertension?</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4419600" y="1370994"/>
          <a:ext cx="67818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609600" y="1828800"/>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Darolutamide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1530D4C0-F2EA-AE46-8CCB-A6B5919C7622}"/>
              </a:ext>
            </a:extLst>
          </p:cNvPr>
          <p:cNvSpPr txBox="1">
            <a:spLocks noChangeArrowheads="1"/>
          </p:cNvSpPr>
          <p:nvPr/>
        </p:nvSpPr>
        <p:spPr bwMode="auto">
          <a:xfrm>
            <a:off x="149204" y="3407298"/>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Apalutamide</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CB532018-CCDD-234E-AEFC-ECEF26A35D8A}"/>
              </a:ext>
            </a:extLst>
          </p:cNvPr>
          <p:cNvSpPr/>
          <p:nvPr/>
        </p:nvSpPr>
        <p:spPr>
          <a:xfrm>
            <a:off x="304800" y="6008264"/>
            <a:ext cx="3733800" cy="369332"/>
          </a:xfrm>
          <a:prstGeom prst="rect">
            <a:avLst/>
          </a:prstGeom>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45</a:t>
            </a:r>
          </a:p>
        </p:txBody>
      </p:sp>
      <p:sp>
        <p:nvSpPr>
          <p:cNvPr id="11" name="Text Box 4">
            <a:extLst>
              <a:ext uri="{FF2B5EF4-FFF2-40B4-BE49-F238E27FC236}">
                <a16:creationId xmlns:a16="http://schemas.microsoft.com/office/drawing/2014/main" id="{934C44A4-2054-B14E-BBBB-A750ED7FF4D9}"/>
              </a:ext>
            </a:extLst>
          </p:cNvPr>
          <p:cNvSpPr txBox="1">
            <a:spLocks noChangeArrowheads="1"/>
          </p:cNvSpPr>
          <p:nvPr/>
        </p:nvSpPr>
        <p:spPr bwMode="auto">
          <a:xfrm>
            <a:off x="609600" y="2675429"/>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Enzalutamide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9BA1C30A-EDBE-4943-BCAB-A11C984CDCF0}"/>
              </a:ext>
            </a:extLst>
          </p:cNvPr>
          <p:cNvSpPr txBox="1">
            <a:spLocks noChangeArrowheads="1"/>
          </p:cNvSpPr>
          <p:nvPr/>
        </p:nvSpPr>
        <p:spPr bwMode="auto">
          <a:xfrm>
            <a:off x="149204" y="4180782"/>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Abiraterone/prednisone</a:t>
            </a:r>
          </a:p>
        </p:txBody>
      </p:sp>
      <p:sp>
        <p:nvSpPr>
          <p:cNvPr id="10" name="Text Box 4">
            <a:extLst>
              <a:ext uri="{FF2B5EF4-FFF2-40B4-BE49-F238E27FC236}">
                <a16:creationId xmlns:a16="http://schemas.microsoft.com/office/drawing/2014/main" id="{11F5A877-D447-0D4B-8E35-61B040DC00F0}"/>
              </a:ext>
            </a:extLst>
          </p:cNvPr>
          <p:cNvSpPr txBox="1">
            <a:spLocks noChangeArrowheads="1"/>
          </p:cNvSpPr>
          <p:nvPr/>
        </p:nvSpPr>
        <p:spPr bwMode="auto">
          <a:xfrm>
            <a:off x="149204" y="5009382"/>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Other</a:t>
            </a:r>
          </a:p>
        </p:txBody>
      </p:sp>
    </p:spTree>
    <p:extLst>
      <p:ext uri="{BB962C8B-B14F-4D97-AF65-F5344CB8AC3E}">
        <p14:creationId xmlns:p14="http://schemas.microsoft.com/office/powerpoint/2010/main" val="452537948"/>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AC4F3FD-4B87-474E-AB90-4768E7E3FDF0}"/>
              </a:ext>
            </a:extLst>
          </p:cNvPr>
          <p:cNvSpPr>
            <a:spLocks noGrp="1" noChangeArrowheads="1"/>
          </p:cNvSpPr>
          <p:nvPr>
            <p:ph type="title"/>
          </p:nvPr>
        </p:nvSpPr>
        <p:spPr/>
        <p:txBody>
          <a:bodyPr/>
          <a:lstStyle/>
          <a:p>
            <a:pPr algn="l"/>
            <a:r>
              <a:rPr lang="en-US" altLang="en-US" sz="2800" b="1" dirty="0"/>
              <a:t>Case Presentation – Dr </a:t>
            </a:r>
            <a:r>
              <a:rPr lang="en-US" altLang="en-US" sz="2800" b="1" dirty="0" err="1"/>
              <a:t>Petrylak</a:t>
            </a:r>
            <a:r>
              <a:rPr lang="en-US" altLang="en-US" sz="2800" b="1" dirty="0"/>
              <a:t>: A man with M0 prostate cancer</a:t>
            </a:r>
            <a:endParaRPr lang="en-US" altLang="en-US" sz="2800" dirty="0"/>
          </a:p>
        </p:txBody>
      </p:sp>
      <p:sp>
        <p:nvSpPr>
          <p:cNvPr id="16387" name="Content Placeholder 2">
            <a:extLst>
              <a:ext uri="{FF2B5EF4-FFF2-40B4-BE49-F238E27FC236}">
                <a16:creationId xmlns:a16="http://schemas.microsoft.com/office/drawing/2014/main" id="{DC489438-5FC1-8D4B-8093-2A4F61D5F5BF}"/>
              </a:ext>
            </a:extLst>
          </p:cNvPr>
          <p:cNvSpPr>
            <a:spLocks noGrp="1" noChangeArrowheads="1"/>
          </p:cNvSpPr>
          <p:nvPr>
            <p:ph idx="1"/>
          </p:nvPr>
        </p:nvSpPr>
        <p:spPr/>
        <p:txBody>
          <a:bodyPr/>
          <a:lstStyle/>
          <a:p>
            <a:r>
              <a:rPr lang="en-US" altLang="en-US" dirty="0"/>
              <a:t>84-year-old man</a:t>
            </a:r>
          </a:p>
          <a:p>
            <a:r>
              <a:rPr lang="en-US" altLang="en-US" dirty="0"/>
              <a:t>Past medical history which includes atrial fibrillation, sick sinus syndrome, pacemaker placement, and hypertension.</a:t>
            </a:r>
          </a:p>
          <a:p>
            <a:r>
              <a:rPr lang="en-US" altLang="en-US" dirty="0"/>
              <a:t>Radical prostatectomy in 2010. Gleason 4+3=7. pT3aN0M0 </a:t>
            </a:r>
          </a:p>
          <a:p>
            <a:r>
              <a:rPr lang="en-US" altLang="en-US" dirty="0"/>
              <a:t>2012 status post the placement of a urethral sling for stress incontinence</a:t>
            </a:r>
          </a:p>
          <a:p>
            <a:r>
              <a:rPr lang="en-US" altLang="en-US" dirty="0"/>
              <a:t>PSA rose in 2013, was started on androgen blockade</a:t>
            </a:r>
          </a:p>
        </p:txBody>
      </p:sp>
    </p:spTree>
    <p:extLst>
      <p:ext uri="{BB962C8B-B14F-4D97-AF65-F5344CB8AC3E}">
        <p14:creationId xmlns:p14="http://schemas.microsoft.com/office/powerpoint/2010/main" val="33376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2664E-1CDD-1647-9105-872E6192C667}"/>
              </a:ext>
            </a:extLst>
          </p:cNvPr>
          <p:cNvSpPr>
            <a:spLocks noGrp="1"/>
          </p:cNvSpPr>
          <p:nvPr>
            <p:ph type="title"/>
          </p:nvPr>
        </p:nvSpPr>
        <p:spPr/>
        <p:txBody>
          <a:bodyPr/>
          <a:lstStyle/>
          <a:p>
            <a:r>
              <a:rPr lang="en-US" dirty="0"/>
              <a:t>Faculty</a:t>
            </a:r>
          </a:p>
        </p:txBody>
      </p:sp>
      <p:sp>
        <p:nvSpPr>
          <p:cNvPr id="4" name="Text Box 7">
            <a:extLst>
              <a:ext uri="{FF2B5EF4-FFF2-40B4-BE49-F238E27FC236}">
                <a16:creationId xmlns:a16="http://schemas.microsoft.com/office/drawing/2014/main" id="{BEBE4280-A774-5747-AFEC-0E95E2037A00}"/>
              </a:ext>
            </a:extLst>
          </p:cNvPr>
          <p:cNvSpPr txBox="1">
            <a:spLocks noChangeArrowheads="1"/>
          </p:cNvSpPr>
          <p:nvPr/>
        </p:nvSpPr>
        <p:spPr bwMode="auto">
          <a:xfrm>
            <a:off x="1838375" y="1749151"/>
            <a:ext cx="4029025" cy="1666412"/>
          </a:xfrm>
          <a:prstGeom prst="rect">
            <a:avLst/>
          </a:prstGeom>
          <a:noFill/>
          <a:ln w="9525">
            <a:noFill/>
            <a:miter lim="800000"/>
            <a:headEnd/>
            <a:tailEnd/>
          </a:ln>
        </p:spPr>
        <p:txBody>
          <a:bodyPr lIns="68580" tIns="0" rIns="0" bIns="0">
            <a:prstTxWarp prst="textNoShape">
              <a:avLst/>
            </a:prstTxWarp>
          </a:bodyPr>
          <a:lstStyle/>
          <a:p>
            <a:pPr lvl="0" defTabSz="455613" eaLnBrk="1" hangingPunct="1">
              <a:defRPr/>
            </a:pPr>
            <a:r>
              <a:rPr lang="en-US" sz="1600" b="1" dirty="0">
                <a:solidFill>
                  <a:srgbClr val="002060"/>
                </a:solidFill>
                <a:latin typeface="Arial" panose="020B0604020202020204" pitchFamily="34" charset="0"/>
                <a:ea typeface="MS PGothic" charset="0"/>
                <a:cs typeface="Arial" panose="020B0604020202020204" pitchFamily="34" charset="0"/>
              </a:rPr>
              <a:t>Robert </a:t>
            </a:r>
            <a:r>
              <a:rPr lang="en-US" sz="1600" b="1" dirty="0" err="1">
                <a:solidFill>
                  <a:srgbClr val="002060"/>
                </a:solidFill>
                <a:latin typeface="Arial" panose="020B0604020202020204" pitchFamily="34" charset="0"/>
                <a:ea typeface="MS PGothic" charset="0"/>
                <a:cs typeface="Arial" panose="020B0604020202020204" pitchFamily="34" charset="0"/>
              </a:rPr>
              <a:t>Dreicer</a:t>
            </a:r>
            <a:r>
              <a:rPr lang="en-US" sz="1600" b="1" dirty="0">
                <a:solidFill>
                  <a:srgbClr val="002060"/>
                </a:solidFill>
                <a:latin typeface="Arial" panose="020B0604020202020204" pitchFamily="34" charset="0"/>
                <a:ea typeface="MS PGothic" charset="0"/>
                <a:cs typeface="Arial" panose="020B0604020202020204" pitchFamily="34" charset="0"/>
              </a:rPr>
              <a:t>, MD, MS</a:t>
            </a:r>
            <a:br>
              <a:rPr lang="en-US" sz="1600" b="1"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Section Head, Medical Oncology</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Deputy Director, University of Virginia Cancer Center</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Associate Director for Clinical Research </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Professor of Medicine and Urology</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University of Virginia School of Medicine</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Charlottesville, Virginia</a:t>
            </a:r>
          </a:p>
        </p:txBody>
      </p:sp>
      <p:sp>
        <p:nvSpPr>
          <p:cNvPr id="8" name="Text Box 7">
            <a:extLst>
              <a:ext uri="{FF2B5EF4-FFF2-40B4-BE49-F238E27FC236}">
                <a16:creationId xmlns:a16="http://schemas.microsoft.com/office/drawing/2014/main" id="{B1D32E7D-CB18-C444-833A-828D3DDBFF59}"/>
              </a:ext>
            </a:extLst>
          </p:cNvPr>
          <p:cNvSpPr txBox="1">
            <a:spLocks noChangeArrowheads="1"/>
          </p:cNvSpPr>
          <p:nvPr/>
        </p:nvSpPr>
        <p:spPr bwMode="auto">
          <a:xfrm>
            <a:off x="7543800" y="1675010"/>
            <a:ext cx="4038600" cy="1023199"/>
          </a:xfrm>
          <a:prstGeom prst="rect">
            <a:avLst/>
          </a:prstGeom>
          <a:noFill/>
          <a:ln w="9525">
            <a:noFill/>
            <a:miter lim="800000"/>
            <a:headEnd/>
            <a:tailEnd/>
          </a:ln>
        </p:spPr>
        <p:txBody>
          <a:bodyPr lIns="68580" tIns="0" rIns="0" bIns="0">
            <a:prstTxWarp prst="textNoShape">
              <a:avLst/>
            </a:prstTxWarp>
          </a:bodyPr>
          <a:lstStyle/>
          <a:p>
            <a:pPr lvl="0" defTabSz="455613" eaLnBrk="1" hangingPunct="1">
              <a:defRPr/>
            </a:pPr>
            <a:r>
              <a:rPr lang="en-US" sz="1600" b="1" dirty="0">
                <a:solidFill>
                  <a:srgbClr val="002060"/>
                </a:solidFill>
                <a:latin typeface="Arial" panose="020B0604020202020204" pitchFamily="34" charset="0"/>
                <a:ea typeface="MS PGothic" charset="0"/>
                <a:cs typeface="Arial" panose="020B0604020202020204" pitchFamily="34" charset="0"/>
              </a:rPr>
              <a:t>Christopher Sweeney, MBBS</a:t>
            </a:r>
            <a:br>
              <a:rPr lang="en-US" sz="1600" b="1"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Professor, Medicine</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Harvard Medical School</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Medical Oncologist</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Dana-Farber Cancer Institute</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Boston, Massachusetts</a:t>
            </a:r>
            <a:br>
              <a:rPr lang="en-US" sz="1600" b="1" dirty="0">
                <a:solidFill>
                  <a:srgbClr val="002060"/>
                </a:solidFill>
                <a:latin typeface="Arial" panose="020B0604020202020204" pitchFamily="34" charset="0"/>
                <a:ea typeface="MS PGothic" charset="0"/>
                <a:cs typeface="Arial" panose="020B0604020202020204" pitchFamily="34" charset="0"/>
              </a:rPr>
            </a:br>
            <a:endParaRPr lang="en-US" sz="1600" dirty="0">
              <a:solidFill>
                <a:srgbClr val="002060"/>
              </a:solidFill>
              <a:latin typeface="Arial" panose="020B0604020202020204" pitchFamily="34" charset="0"/>
              <a:ea typeface="MS PGothic" charset="0"/>
              <a:cs typeface="Arial" panose="020B0604020202020204" pitchFamily="34" charset="0"/>
            </a:endParaRPr>
          </a:p>
        </p:txBody>
      </p:sp>
      <p:pic>
        <p:nvPicPr>
          <p:cNvPr id="7" name="Picture 6">
            <a:extLst>
              <a:ext uri="{FF2B5EF4-FFF2-40B4-BE49-F238E27FC236}">
                <a16:creationId xmlns:a16="http://schemas.microsoft.com/office/drawing/2014/main" id="{7B8F8C8D-DE0F-9044-9EA6-79A4006B542E}"/>
              </a:ext>
            </a:extLst>
          </p:cNvPr>
          <p:cNvPicPr>
            <a:picLocks noChangeAspect="1"/>
          </p:cNvPicPr>
          <p:nvPr/>
        </p:nvPicPr>
        <p:blipFill>
          <a:blip r:embed="rId2"/>
          <a:srcRect/>
          <a:stretch/>
        </p:blipFill>
        <p:spPr>
          <a:xfrm>
            <a:off x="521531" y="1766169"/>
            <a:ext cx="1261872" cy="1261872"/>
          </a:xfrm>
          <a:prstGeom prst="rect">
            <a:avLst/>
          </a:prstGeom>
        </p:spPr>
      </p:pic>
      <p:sp>
        <p:nvSpPr>
          <p:cNvPr id="9" name="Text Box 7">
            <a:extLst>
              <a:ext uri="{FF2B5EF4-FFF2-40B4-BE49-F238E27FC236}">
                <a16:creationId xmlns:a16="http://schemas.microsoft.com/office/drawing/2014/main" id="{64596854-DC4F-6648-BEFF-02C6BA770871}"/>
              </a:ext>
            </a:extLst>
          </p:cNvPr>
          <p:cNvSpPr txBox="1">
            <a:spLocks noChangeArrowheads="1"/>
          </p:cNvSpPr>
          <p:nvPr/>
        </p:nvSpPr>
        <p:spPr bwMode="auto">
          <a:xfrm>
            <a:off x="1838375" y="4339951"/>
            <a:ext cx="4029025" cy="1666412"/>
          </a:xfrm>
          <a:prstGeom prst="rect">
            <a:avLst/>
          </a:prstGeom>
          <a:noFill/>
          <a:ln w="9525">
            <a:noFill/>
            <a:miter lim="800000"/>
            <a:headEnd/>
            <a:tailEnd/>
          </a:ln>
        </p:spPr>
        <p:txBody>
          <a:bodyPr lIns="68580" tIns="0" rIns="0" bIns="0">
            <a:prstTxWarp prst="textNoShape">
              <a:avLst/>
            </a:prstTxWarp>
          </a:bodyPr>
          <a:lstStyle/>
          <a:p>
            <a:pPr lvl="0" defTabSz="455613" eaLnBrk="1" hangingPunct="1">
              <a:defRPr/>
            </a:pPr>
            <a:r>
              <a:rPr lang="en-US" sz="1600" b="1" dirty="0">
                <a:solidFill>
                  <a:srgbClr val="002060"/>
                </a:solidFill>
                <a:latin typeface="Arial" panose="020B0604020202020204" pitchFamily="34" charset="0"/>
                <a:ea typeface="MS PGothic" charset="0"/>
                <a:cs typeface="Arial" panose="020B0604020202020204" pitchFamily="34" charset="0"/>
              </a:rPr>
              <a:t>Daniel P </a:t>
            </a:r>
            <a:r>
              <a:rPr lang="en-US" sz="1600" b="1" dirty="0" err="1">
                <a:solidFill>
                  <a:srgbClr val="002060"/>
                </a:solidFill>
                <a:latin typeface="Arial" panose="020B0604020202020204" pitchFamily="34" charset="0"/>
                <a:ea typeface="MS PGothic" charset="0"/>
                <a:cs typeface="Arial" panose="020B0604020202020204" pitchFamily="34" charset="0"/>
              </a:rPr>
              <a:t>Petrylak</a:t>
            </a:r>
            <a:r>
              <a:rPr lang="en-US" sz="1600" b="1" dirty="0">
                <a:solidFill>
                  <a:srgbClr val="002060"/>
                </a:solidFill>
                <a:latin typeface="Arial" panose="020B0604020202020204" pitchFamily="34" charset="0"/>
                <a:ea typeface="MS PGothic" charset="0"/>
                <a:cs typeface="Arial" panose="020B0604020202020204" pitchFamily="34" charset="0"/>
              </a:rPr>
              <a:t>, MD</a:t>
            </a:r>
            <a:br>
              <a:rPr lang="en-US" sz="1600" b="1"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Professor of Internal Medicine (Medical Oncology) and Urology</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Yale University</a:t>
            </a:r>
            <a:br>
              <a:rPr lang="en-US" sz="1600" dirty="0">
                <a:solidFill>
                  <a:srgbClr val="002060"/>
                </a:solidFill>
                <a:latin typeface="Arial" panose="020B0604020202020204" pitchFamily="34" charset="0"/>
                <a:ea typeface="MS PGothic" charset="0"/>
                <a:cs typeface="Arial" panose="020B0604020202020204" pitchFamily="34" charset="0"/>
              </a:rPr>
            </a:br>
            <a:r>
              <a:rPr lang="en-US" sz="1600" dirty="0">
                <a:solidFill>
                  <a:srgbClr val="002060"/>
                </a:solidFill>
                <a:latin typeface="Arial" panose="020B0604020202020204" pitchFamily="34" charset="0"/>
                <a:ea typeface="MS PGothic" charset="0"/>
                <a:cs typeface="Arial" panose="020B0604020202020204" pitchFamily="34" charset="0"/>
              </a:rPr>
              <a:t>New Haven, Connecticut</a:t>
            </a:r>
          </a:p>
        </p:txBody>
      </p:sp>
      <p:pic>
        <p:nvPicPr>
          <p:cNvPr id="10" name="Picture 9">
            <a:extLst>
              <a:ext uri="{FF2B5EF4-FFF2-40B4-BE49-F238E27FC236}">
                <a16:creationId xmlns:a16="http://schemas.microsoft.com/office/drawing/2014/main" id="{A0E0C602-C9A4-2647-9FFD-BC88D74471BA}"/>
              </a:ext>
            </a:extLst>
          </p:cNvPr>
          <p:cNvPicPr>
            <a:picLocks noChangeAspect="1"/>
          </p:cNvPicPr>
          <p:nvPr/>
        </p:nvPicPr>
        <p:blipFill>
          <a:blip r:embed="rId3"/>
          <a:srcRect/>
          <a:stretch/>
        </p:blipFill>
        <p:spPr>
          <a:xfrm>
            <a:off x="521531" y="4356969"/>
            <a:ext cx="1261872" cy="1261872"/>
          </a:xfrm>
          <a:prstGeom prst="rect">
            <a:avLst/>
          </a:prstGeom>
        </p:spPr>
      </p:pic>
      <p:pic>
        <p:nvPicPr>
          <p:cNvPr id="12" name="Picture 11">
            <a:extLst>
              <a:ext uri="{FF2B5EF4-FFF2-40B4-BE49-F238E27FC236}">
                <a16:creationId xmlns:a16="http://schemas.microsoft.com/office/drawing/2014/main" id="{303E28E9-FB3A-7B49-B2CA-54A0259CEFA4}"/>
              </a:ext>
            </a:extLst>
          </p:cNvPr>
          <p:cNvPicPr>
            <a:picLocks noChangeAspect="1"/>
          </p:cNvPicPr>
          <p:nvPr/>
        </p:nvPicPr>
        <p:blipFill>
          <a:blip r:embed="rId4"/>
          <a:srcRect/>
          <a:stretch/>
        </p:blipFill>
        <p:spPr>
          <a:xfrm>
            <a:off x="6180209" y="1766169"/>
            <a:ext cx="1261872" cy="1261872"/>
          </a:xfrm>
          <a:prstGeom prst="rect">
            <a:avLst/>
          </a:prstGeom>
        </p:spPr>
      </p:pic>
    </p:spTree>
    <p:extLst>
      <p:ext uri="{BB962C8B-B14F-4D97-AF65-F5344CB8AC3E}">
        <p14:creationId xmlns:p14="http://schemas.microsoft.com/office/powerpoint/2010/main" val="7268488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5DD49A17-A2C9-2F4E-84CF-1D1CBFDDC5E0}"/>
              </a:ext>
            </a:extLst>
          </p:cNvPr>
          <p:cNvSpPr>
            <a:spLocks noGrp="1" noChangeArrowheads="1"/>
          </p:cNvSpPr>
          <p:nvPr>
            <p:ph type="title"/>
          </p:nvPr>
        </p:nvSpPr>
        <p:spPr/>
        <p:txBody>
          <a:bodyPr/>
          <a:lstStyle/>
          <a:p>
            <a:pPr algn="l"/>
            <a:r>
              <a:rPr lang="en-US" altLang="en-US" sz="2800" b="1" dirty="0"/>
              <a:t>Case Presentation – Dr </a:t>
            </a:r>
            <a:r>
              <a:rPr lang="en-US" altLang="en-US" sz="2800" b="1" dirty="0" err="1"/>
              <a:t>Petrylak</a:t>
            </a:r>
            <a:r>
              <a:rPr lang="en-US" altLang="en-US" sz="2800" b="1" dirty="0"/>
              <a:t>: A man with M0 prostate cancer (</a:t>
            </a:r>
            <a:r>
              <a:rPr lang="en-US" altLang="en-US" sz="2800" b="1" dirty="0" err="1"/>
              <a:t>cont</a:t>
            </a:r>
            <a:r>
              <a:rPr lang="en-US" altLang="en-US" sz="2800" b="1" dirty="0"/>
              <a:t>)</a:t>
            </a:r>
            <a:endParaRPr lang="en-US" altLang="en-US" sz="2800" dirty="0"/>
          </a:p>
        </p:txBody>
      </p:sp>
      <p:sp>
        <p:nvSpPr>
          <p:cNvPr id="15363" name="Content Placeholder 2">
            <a:extLst>
              <a:ext uri="{FF2B5EF4-FFF2-40B4-BE49-F238E27FC236}">
                <a16:creationId xmlns:a16="http://schemas.microsoft.com/office/drawing/2014/main" id="{8A449116-28C6-DE4E-8EEE-2EFC36F8DB5D}"/>
              </a:ext>
            </a:extLst>
          </p:cNvPr>
          <p:cNvSpPr>
            <a:spLocks noGrp="1" noChangeArrowheads="1"/>
          </p:cNvSpPr>
          <p:nvPr>
            <p:ph idx="1"/>
          </p:nvPr>
        </p:nvSpPr>
        <p:spPr/>
        <p:txBody>
          <a:bodyPr/>
          <a:lstStyle/>
          <a:p>
            <a:pPr>
              <a:spcBef>
                <a:spcPts val="1872"/>
              </a:spcBef>
            </a:pPr>
            <a:r>
              <a:rPr lang="pt-BR" altLang="en-US" dirty="0"/>
              <a:t>PSA 3/18/2019 = 6.99</a:t>
            </a:r>
            <a:r>
              <a:rPr lang="pt-BR" altLang="en-US"/>
              <a:t>; 9/20/2019 </a:t>
            </a:r>
            <a:r>
              <a:rPr lang="pt-BR" altLang="en-US" dirty="0"/>
              <a:t>= 9.44; 3/19/2020 = 24.2; </a:t>
            </a:r>
            <a:r>
              <a:rPr lang="pt-BR" altLang="en-US" dirty="0" err="1"/>
              <a:t>imaging</a:t>
            </a:r>
            <a:r>
              <a:rPr lang="pt-BR" altLang="en-US" dirty="0"/>
              <a:t> negative for </a:t>
            </a:r>
            <a:r>
              <a:rPr lang="pt-BR" altLang="en-US" dirty="0" err="1"/>
              <a:t>metastatic</a:t>
            </a:r>
            <a:r>
              <a:rPr lang="pt-BR" altLang="en-US" dirty="0"/>
              <a:t> </a:t>
            </a:r>
            <a:r>
              <a:rPr lang="pt-BR" altLang="en-US" dirty="0" err="1"/>
              <a:t>disease</a:t>
            </a:r>
            <a:endParaRPr lang="pt-BR" altLang="en-US" dirty="0"/>
          </a:p>
          <a:p>
            <a:pPr>
              <a:spcBef>
                <a:spcPts val="1872"/>
              </a:spcBef>
            </a:pPr>
            <a:r>
              <a:rPr lang="pt-BR" altLang="en-US" dirty="0" err="1"/>
              <a:t>Started</a:t>
            </a:r>
            <a:r>
              <a:rPr lang="pt-BR" altLang="en-US" dirty="0"/>
              <a:t> </a:t>
            </a:r>
            <a:r>
              <a:rPr lang="pt-BR" altLang="en-US" dirty="0" err="1"/>
              <a:t>enzalutamide</a:t>
            </a:r>
            <a:r>
              <a:rPr lang="pt-BR" altLang="en-US" dirty="0"/>
              <a:t> in 4/2020, PSA 6/2020=3</a:t>
            </a:r>
            <a:endParaRPr lang="en-US" altLang="en-US" dirty="0"/>
          </a:p>
        </p:txBody>
      </p:sp>
    </p:spTree>
    <p:extLst>
      <p:ext uri="{BB962C8B-B14F-4D97-AF65-F5344CB8AC3E}">
        <p14:creationId xmlns:p14="http://schemas.microsoft.com/office/powerpoint/2010/main" val="3973922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3D34DD2-7F8B-9745-94C9-9B5C916BD075}"/>
              </a:ext>
            </a:extLst>
          </p:cNvPr>
          <p:cNvSpPr>
            <a:spLocks noGrp="1" noChangeArrowheads="1"/>
          </p:cNvSpPr>
          <p:nvPr>
            <p:ph type="title" idx="4294967295"/>
          </p:nvPr>
        </p:nvSpPr>
        <p:spPr>
          <a:xfrm>
            <a:off x="1917700" y="228600"/>
            <a:ext cx="8420100" cy="1143000"/>
          </a:xfrm>
        </p:spPr>
        <p:txBody>
          <a:bodyPr/>
          <a:lstStyle/>
          <a:p>
            <a:pPr eaLnBrk="1" hangingPunct="1"/>
            <a:r>
              <a:rPr lang="en-US" altLang="en-US" sz="4200" dirty="0"/>
              <a:t>Next-Generation Antiandrogens</a:t>
            </a:r>
          </a:p>
        </p:txBody>
      </p:sp>
      <p:sp>
        <p:nvSpPr>
          <p:cNvPr id="21507" name="Text Box 3">
            <a:extLst>
              <a:ext uri="{FF2B5EF4-FFF2-40B4-BE49-F238E27FC236}">
                <a16:creationId xmlns:a16="http://schemas.microsoft.com/office/drawing/2014/main" id="{D530FD3E-7C1A-C645-AB8F-E46BBA4B3972}"/>
              </a:ext>
            </a:extLst>
          </p:cNvPr>
          <p:cNvSpPr txBox="1">
            <a:spLocks noChangeArrowheads="1"/>
          </p:cNvSpPr>
          <p:nvPr/>
        </p:nvSpPr>
        <p:spPr bwMode="auto">
          <a:xfrm>
            <a:off x="2106613" y="6157913"/>
            <a:ext cx="48434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marL="690563"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marL="1076325" indent="-271463">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marL="1490663" indent="-300038">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marL="1884363" indent="-2794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marL="2341563" indent="-2794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marL="2798763" indent="-2794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marL="3255963" indent="-2794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marL="3713163" indent="-2794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altLang="en-US" sz="1300" b="1" i="0" u="none" strike="noStrike" kern="1200" cap="none" spc="0" normalizeH="0" baseline="0" noProof="0">
                <a:ln>
                  <a:noFill/>
                </a:ln>
                <a:solidFill>
                  <a:srgbClr val="FFFFFF"/>
                </a:solidFill>
                <a:effectLst/>
                <a:uLnTx/>
                <a:uFillTx/>
                <a:latin typeface="Arial Narrow" panose="020B0604020202020204" pitchFamily="34" charset="0"/>
                <a:ea typeface="ヒラギノ角ゴ Pro W3" panose="020B0300000000000000" pitchFamily="34" charset="-128"/>
                <a:cs typeface="Arial" panose="020B0604020202020204" pitchFamily="34" charset="0"/>
              </a:rPr>
              <a:t>Moilanen A et al. </a:t>
            </a:r>
            <a:r>
              <a:rPr kumimoji="0" lang="sv-SE" altLang="en-US" sz="1300" b="1" i="1" u="none" strike="noStrike" kern="1200" cap="none" spc="0" normalizeH="0" baseline="0" noProof="0">
                <a:ln>
                  <a:noFill/>
                </a:ln>
                <a:solidFill>
                  <a:srgbClr val="FFFFFF"/>
                </a:solidFill>
                <a:effectLst/>
                <a:uLnTx/>
                <a:uFillTx/>
                <a:latin typeface="Arial Narrow" panose="020B0604020202020204" pitchFamily="34" charset="0"/>
                <a:ea typeface="ヒラギノ角ゴ Pro W3" panose="020B0300000000000000" pitchFamily="34" charset="-128"/>
                <a:cs typeface="Arial" panose="020B0604020202020204" pitchFamily="34" charset="0"/>
              </a:rPr>
              <a:t>Sci Rep</a:t>
            </a:r>
            <a:r>
              <a:rPr kumimoji="0" lang="sv-SE" altLang="en-US" sz="1300" b="1" i="0" u="none" strike="noStrike" kern="1200" cap="none" spc="0" normalizeH="0" baseline="0" noProof="0">
                <a:ln>
                  <a:noFill/>
                </a:ln>
                <a:solidFill>
                  <a:srgbClr val="FFFFFF"/>
                </a:solidFill>
                <a:effectLst/>
                <a:uLnTx/>
                <a:uFillTx/>
                <a:latin typeface="Arial Narrow" panose="020B0604020202020204" pitchFamily="34" charset="0"/>
                <a:ea typeface="ヒラギノ角ゴ Pro W3" panose="020B0300000000000000" pitchFamily="34" charset="-128"/>
                <a:cs typeface="Arial" panose="020B0604020202020204" pitchFamily="34" charset="0"/>
              </a:rPr>
              <a:t>  2015; 5: 12007</a:t>
            </a:r>
            <a:r>
              <a:rPr kumimoji="0" lang="nl-NL" altLang="en-US" sz="1300" b="1" i="0" u="none" strike="noStrike" kern="1200" cap="none" spc="0" normalizeH="0" baseline="0" noProof="0">
                <a:ln>
                  <a:noFill/>
                </a:ln>
                <a:solidFill>
                  <a:srgbClr val="FFFFFF"/>
                </a:solidFill>
                <a:effectLst/>
                <a:uLnTx/>
                <a:uFillTx/>
                <a:latin typeface="Arial Narrow" panose="020B0604020202020204" pitchFamily="34" charset="0"/>
                <a:ea typeface="ヒラギノ角ゴ Pro W3" panose="020B0300000000000000" pitchFamily="34" charset="-128"/>
                <a:cs typeface="Arial" panose="020B0604020202020204" pitchFamily="34" charset="0"/>
              </a:rPr>
              <a:t>.</a:t>
            </a:r>
            <a:endParaRPr kumimoji="0" lang="en-US" altLang="en-US" sz="1300" b="1" i="0" u="none" strike="noStrike" kern="1200" cap="none" spc="0" normalizeH="0" baseline="0" noProof="0">
              <a:ln>
                <a:noFill/>
              </a:ln>
              <a:solidFill>
                <a:srgbClr val="FFFFFF"/>
              </a:solidFill>
              <a:effectLst/>
              <a:uLnTx/>
              <a:uFillTx/>
              <a:latin typeface="Arial Narrow" panose="020B0604020202020204" pitchFamily="34" charset="0"/>
              <a:ea typeface="ヒラギノ角ゴ Pro W3" panose="020B0300000000000000" pitchFamily="34" charset="-128"/>
              <a:cs typeface="Arial" panose="020B0604020202020204" pitchFamily="34" charset="0"/>
            </a:endParaRPr>
          </a:p>
        </p:txBody>
      </p:sp>
      <p:pic>
        <p:nvPicPr>
          <p:cNvPr id="63492" name="Picture 2">
            <a:extLst>
              <a:ext uri="{FF2B5EF4-FFF2-40B4-BE49-F238E27FC236}">
                <a16:creationId xmlns:a16="http://schemas.microsoft.com/office/drawing/2014/main" id="{26E6AAE9-6ECC-4267-A3AD-BDCBD6C71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68" y="1287163"/>
            <a:ext cx="6415090" cy="238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3493" name="Picture 3">
            <a:extLst>
              <a:ext uri="{FF2B5EF4-FFF2-40B4-BE49-F238E27FC236}">
                <a16:creationId xmlns:a16="http://schemas.microsoft.com/office/drawing/2014/main" id="{2CEADE62-0CEB-42C2-94AE-E99DAABD6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3439" y="1219201"/>
            <a:ext cx="3671680" cy="3033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33" name="Content Placeholder 3">
            <a:extLst>
              <a:ext uri="{FF2B5EF4-FFF2-40B4-BE49-F238E27FC236}">
                <a16:creationId xmlns:a16="http://schemas.microsoft.com/office/drawing/2014/main" id="{A6613B59-0B00-4AD5-B649-923C3739046D}"/>
              </a:ext>
            </a:extLst>
          </p:cNvPr>
          <p:cNvGraphicFramePr>
            <a:graphicFrameLocks noGrp="1"/>
          </p:cNvGraphicFramePr>
          <p:nvPr/>
        </p:nvGraphicFramePr>
        <p:xfrm>
          <a:off x="2106613" y="4600576"/>
          <a:ext cx="7816850" cy="1501776"/>
        </p:xfrm>
        <a:graphic>
          <a:graphicData uri="http://schemas.openxmlformats.org/drawingml/2006/table">
            <a:tbl>
              <a:tblPr/>
              <a:tblGrid>
                <a:gridCol w="1768475">
                  <a:extLst>
                    <a:ext uri="{9D8B030D-6E8A-4147-A177-3AD203B41FA5}">
                      <a16:colId xmlns:a16="http://schemas.microsoft.com/office/drawing/2014/main" val="20000"/>
                    </a:ext>
                  </a:extLst>
                </a:gridCol>
                <a:gridCol w="1012825">
                  <a:extLst>
                    <a:ext uri="{9D8B030D-6E8A-4147-A177-3AD203B41FA5}">
                      <a16:colId xmlns:a16="http://schemas.microsoft.com/office/drawing/2014/main" val="20001"/>
                    </a:ext>
                  </a:extLst>
                </a:gridCol>
                <a:gridCol w="1246187">
                  <a:extLst>
                    <a:ext uri="{9D8B030D-6E8A-4147-A177-3AD203B41FA5}">
                      <a16:colId xmlns:a16="http://schemas.microsoft.com/office/drawing/2014/main" val="20002"/>
                    </a:ext>
                  </a:extLst>
                </a:gridCol>
                <a:gridCol w="1246188">
                  <a:extLst>
                    <a:ext uri="{9D8B030D-6E8A-4147-A177-3AD203B41FA5}">
                      <a16:colId xmlns:a16="http://schemas.microsoft.com/office/drawing/2014/main" val="20003"/>
                    </a:ext>
                  </a:extLst>
                </a:gridCol>
                <a:gridCol w="1246187">
                  <a:extLst>
                    <a:ext uri="{9D8B030D-6E8A-4147-A177-3AD203B41FA5}">
                      <a16:colId xmlns:a16="http://schemas.microsoft.com/office/drawing/2014/main" val="20004"/>
                    </a:ext>
                  </a:extLst>
                </a:gridCol>
                <a:gridCol w="1296988">
                  <a:extLst>
                    <a:ext uri="{9D8B030D-6E8A-4147-A177-3AD203B41FA5}">
                      <a16:colId xmlns:a16="http://schemas.microsoft.com/office/drawing/2014/main" val="20005"/>
                    </a:ext>
                  </a:extLst>
                </a:gridCol>
              </a:tblGrid>
              <a:tr h="640032">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900" b="1" i="0" u="none" strike="noStrike" cap="none" normalizeH="0" baseline="0" dirty="0">
                        <a:ln>
                          <a:noFill/>
                        </a:ln>
                        <a:solidFill>
                          <a:schemeClr val="bg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ea typeface="Arial" charset="0"/>
                          <a:cs typeface="Arial" charset="0"/>
                        </a:rPr>
                        <a:t>Compound</a:t>
                      </a:r>
                    </a:p>
                  </a:txBody>
                  <a:tcPr marL="129968" marR="129968" marT="45696" marB="45696" horzOverflow="overflow">
                    <a:lnL w="28575"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ea typeface="Arial" charset="0"/>
                          <a:cs typeface="Arial" charset="0"/>
                        </a:rPr>
                        <a:t>AR-WT affinity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err="1">
                          <a:ln>
                            <a:noFill/>
                          </a:ln>
                          <a:solidFill>
                            <a:schemeClr val="bg1"/>
                          </a:solidFill>
                          <a:effectLst/>
                          <a:latin typeface="Arial" charset="0"/>
                          <a:ea typeface="Arial" charset="0"/>
                          <a:cs typeface="Arial" charset="0"/>
                        </a:rPr>
                        <a:t>Ki</a:t>
                      </a:r>
                      <a:r>
                        <a:rPr kumimoji="0" lang="fi-FI" altLang="en-US" sz="1200" b="1" i="0" u="none" strike="noStrike" cap="none" normalizeH="0" baseline="0" dirty="0">
                          <a:ln>
                            <a:noFill/>
                          </a:ln>
                          <a:solidFill>
                            <a:schemeClr val="bg1"/>
                          </a:solidFill>
                          <a:effectLst/>
                          <a:latin typeface="Arial" charset="0"/>
                          <a:ea typeface="Arial" charset="0"/>
                          <a:cs typeface="Arial" charset="0"/>
                        </a:rPr>
                        <a:t> (</a:t>
                      </a:r>
                      <a:r>
                        <a:rPr kumimoji="0" lang="fi-FI" altLang="en-US" sz="1200" b="1" i="0" u="none" strike="noStrike" cap="none" normalizeH="0" baseline="0" dirty="0" err="1">
                          <a:ln>
                            <a:noFill/>
                          </a:ln>
                          <a:solidFill>
                            <a:schemeClr val="bg1"/>
                          </a:solidFill>
                          <a:effectLst/>
                          <a:latin typeface="Arial" charset="0"/>
                          <a:ea typeface="Arial" charset="0"/>
                          <a:cs typeface="Arial" charset="0"/>
                        </a:rPr>
                        <a:t>nM</a:t>
                      </a:r>
                      <a:r>
                        <a:rPr kumimoji="0" lang="fi-FI" altLang="en-US" sz="1200" b="1" i="0" u="none" strike="noStrike" cap="none" normalizeH="0" baseline="0" dirty="0">
                          <a:ln>
                            <a:noFill/>
                          </a:ln>
                          <a:solidFill>
                            <a:schemeClr val="bg1"/>
                          </a:solidFill>
                          <a:effectLst/>
                          <a:latin typeface="Arial" charset="0"/>
                          <a:ea typeface="Arial" charset="0"/>
                          <a:cs typeface="Arial" charset="0"/>
                        </a:rPr>
                        <a:t>)</a:t>
                      </a:r>
                      <a:endParaRPr kumimoji="0" lang="en-US" altLang="en-US" sz="1200" b="1" i="0" u="none" strike="noStrike" cap="none" normalizeH="0" baseline="0" dirty="0">
                        <a:ln>
                          <a:noFill/>
                        </a:ln>
                        <a:solidFill>
                          <a:schemeClr val="bg1"/>
                        </a:solidFill>
                        <a:effectLst/>
                        <a:latin typeface="Arial" charset="0"/>
                        <a:ea typeface="Arial" charset="0"/>
                        <a:cs typeface="Arial" charset="0"/>
                      </a:endParaRPr>
                    </a:p>
                  </a:txBody>
                  <a:tcPr marL="129968" marR="129968"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ea typeface="Arial" charset="0"/>
                          <a:cs typeface="Arial" charset="0"/>
                        </a:rPr>
                        <a:t>Antagonism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AR-WT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IC50 (</a:t>
                      </a:r>
                      <a:r>
                        <a:rPr kumimoji="0" lang="fi-FI" altLang="en-US" sz="1200" b="1" i="0" u="none" strike="noStrike" cap="none" normalizeH="0" baseline="0" dirty="0" err="1">
                          <a:ln>
                            <a:noFill/>
                          </a:ln>
                          <a:solidFill>
                            <a:schemeClr val="bg1"/>
                          </a:solidFill>
                          <a:effectLst/>
                          <a:latin typeface="Arial" charset="0"/>
                          <a:ea typeface="Arial" charset="0"/>
                          <a:cs typeface="Arial" charset="0"/>
                        </a:rPr>
                        <a:t>nM</a:t>
                      </a:r>
                      <a:r>
                        <a:rPr kumimoji="0" lang="fi-FI" altLang="en-US" sz="1200" b="1" i="0" u="none" strike="noStrike" cap="none" normalizeH="0" baseline="0" dirty="0">
                          <a:ln>
                            <a:noFill/>
                          </a:ln>
                          <a:solidFill>
                            <a:schemeClr val="bg1"/>
                          </a:solidFill>
                          <a:effectLst/>
                          <a:latin typeface="Arial" charset="0"/>
                          <a:ea typeface="Arial" charset="0"/>
                          <a:cs typeface="Arial" charset="0"/>
                        </a:rPr>
                        <a:t>)</a:t>
                      </a:r>
                      <a:endParaRPr kumimoji="0" lang="en-US" altLang="en-US" sz="1200" b="1" i="0" u="none" strike="noStrike" cap="none" normalizeH="0" baseline="0" dirty="0">
                        <a:ln>
                          <a:noFill/>
                        </a:ln>
                        <a:solidFill>
                          <a:schemeClr val="bg1"/>
                        </a:solidFill>
                        <a:effectLst/>
                        <a:latin typeface="Arial" charset="0"/>
                        <a:ea typeface="Arial" charset="0"/>
                        <a:cs typeface="Arial" charset="0"/>
                      </a:endParaRPr>
                    </a:p>
                  </a:txBody>
                  <a:tcPr marL="129968" marR="129968"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ea typeface="Arial" charset="0"/>
                          <a:cs typeface="Arial" charset="0"/>
                        </a:rPr>
                        <a:t>Antagonism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AR </a:t>
                      </a:r>
                      <a:r>
                        <a:rPr kumimoji="0" lang="fi-FI" altLang="en-US" sz="1200" b="1" i="0" u="sng" strike="noStrike" cap="none" normalizeH="0" baseline="0" dirty="0">
                          <a:ln>
                            <a:noFill/>
                          </a:ln>
                          <a:solidFill>
                            <a:schemeClr val="bg1"/>
                          </a:solidFill>
                          <a:effectLst/>
                          <a:latin typeface="Arial" charset="0"/>
                          <a:ea typeface="Arial" charset="0"/>
                          <a:cs typeface="Arial" charset="0"/>
                        </a:rPr>
                        <a:t>T878A</a:t>
                      </a:r>
                      <a:r>
                        <a:rPr kumimoji="0" lang="fi-FI" altLang="en-US" sz="1200" b="1" i="0" u="none" strike="noStrike" cap="none" normalizeH="0" baseline="0" dirty="0">
                          <a:ln>
                            <a:noFill/>
                          </a:ln>
                          <a:solidFill>
                            <a:schemeClr val="bg1"/>
                          </a:solidFill>
                          <a:effectLst/>
                          <a:latin typeface="Arial" charset="0"/>
                          <a:ea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IC50 (</a:t>
                      </a:r>
                      <a:r>
                        <a:rPr kumimoji="0" lang="fi-FI" altLang="en-US" sz="1200" b="1" i="0" u="none" strike="noStrike" cap="none" normalizeH="0" baseline="0" dirty="0" err="1">
                          <a:ln>
                            <a:noFill/>
                          </a:ln>
                          <a:solidFill>
                            <a:schemeClr val="bg1"/>
                          </a:solidFill>
                          <a:effectLst/>
                          <a:latin typeface="Arial" charset="0"/>
                          <a:ea typeface="Arial" charset="0"/>
                          <a:cs typeface="Arial" charset="0"/>
                        </a:rPr>
                        <a:t>nM</a:t>
                      </a:r>
                      <a:r>
                        <a:rPr kumimoji="0" lang="fi-FI" altLang="en-US" sz="1200" b="1" i="0" u="none" strike="noStrike" cap="none" normalizeH="0" baseline="0" dirty="0">
                          <a:ln>
                            <a:noFill/>
                          </a:ln>
                          <a:solidFill>
                            <a:schemeClr val="bg1"/>
                          </a:solidFill>
                          <a:effectLst/>
                          <a:latin typeface="Arial" charset="0"/>
                          <a:ea typeface="Arial" charset="0"/>
                          <a:cs typeface="Arial" charset="0"/>
                        </a:rPr>
                        <a:t>)</a:t>
                      </a:r>
                      <a:endParaRPr kumimoji="0" lang="en-US" altLang="en-US" sz="1200" b="1" i="0" u="none" strike="noStrike" cap="none" normalizeH="0" baseline="0" dirty="0">
                        <a:ln>
                          <a:noFill/>
                        </a:ln>
                        <a:solidFill>
                          <a:schemeClr val="bg1"/>
                        </a:solidFill>
                        <a:effectLst/>
                        <a:latin typeface="Arial" charset="0"/>
                        <a:ea typeface="Arial" charset="0"/>
                        <a:cs typeface="Arial" charset="0"/>
                      </a:endParaRPr>
                    </a:p>
                  </a:txBody>
                  <a:tcPr marL="129968" marR="129968"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charset="0"/>
                          <a:ea typeface="Arial" charset="0"/>
                          <a:cs typeface="Arial" charset="0"/>
                        </a:rPr>
                        <a:t>Antagonism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AR </a:t>
                      </a:r>
                      <a:r>
                        <a:rPr kumimoji="0" lang="fi-FI" altLang="en-US" sz="1200" b="1" i="0" u="sng" strike="noStrike" cap="none" normalizeH="0" baseline="0" dirty="0">
                          <a:ln>
                            <a:noFill/>
                          </a:ln>
                          <a:solidFill>
                            <a:schemeClr val="bg1"/>
                          </a:solidFill>
                          <a:effectLst/>
                          <a:latin typeface="Arial" charset="0"/>
                          <a:ea typeface="Arial" charset="0"/>
                          <a:cs typeface="Arial" charset="0"/>
                        </a:rPr>
                        <a:t>F877L</a:t>
                      </a:r>
                      <a:r>
                        <a:rPr kumimoji="0" lang="fi-FI" altLang="en-US" sz="1200" b="1" i="0" u="none" strike="noStrike" cap="none" normalizeH="0" baseline="0" dirty="0">
                          <a:ln>
                            <a:noFill/>
                          </a:ln>
                          <a:solidFill>
                            <a:schemeClr val="bg1"/>
                          </a:solidFill>
                          <a:effectLst/>
                          <a:latin typeface="Arial" charset="0"/>
                          <a:ea typeface="Arial"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IC50 (</a:t>
                      </a:r>
                      <a:r>
                        <a:rPr kumimoji="0" lang="fi-FI" altLang="en-US" sz="1200" b="1" i="0" u="none" strike="noStrike" cap="none" normalizeH="0" baseline="0" dirty="0" err="1">
                          <a:ln>
                            <a:noFill/>
                          </a:ln>
                          <a:solidFill>
                            <a:schemeClr val="bg1"/>
                          </a:solidFill>
                          <a:effectLst/>
                          <a:latin typeface="Arial" charset="0"/>
                          <a:ea typeface="Arial" charset="0"/>
                          <a:cs typeface="Arial" charset="0"/>
                        </a:rPr>
                        <a:t>nM</a:t>
                      </a:r>
                      <a:r>
                        <a:rPr kumimoji="0" lang="fi-FI" altLang="en-US" sz="1200" b="1" i="0" u="none" strike="noStrike" cap="none" normalizeH="0" baseline="0" dirty="0">
                          <a:ln>
                            <a:noFill/>
                          </a:ln>
                          <a:solidFill>
                            <a:schemeClr val="bg1"/>
                          </a:solidFill>
                          <a:effectLst/>
                          <a:latin typeface="Arial" charset="0"/>
                          <a:ea typeface="Arial" charset="0"/>
                          <a:cs typeface="Arial" charset="0"/>
                        </a:rPr>
                        <a:t>)</a:t>
                      </a:r>
                      <a:endParaRPr kumimoji="0" lang="en-US" altLang="en-US" sz="1200" b="1" i="0" u="none" strike="noStrike" cap="none" normalizeH="0" baseline="0" dirty="0">
                        <a:ln>
                          <a:noFill/>
                        </a:ln>
                        <a:solidFill>
                          <a:schemeClr val="bg1"/>
                        </a:solidFill>
                        <a:effectLst/>
                        <a:latin typeface="Arial" charset="0"/>
                        <a:ea typeface="Arial" charset="0"/>
                        <a:cs typeface="Arial" charset="0"/>
                      </a:endParaRPr>
                    </a:p>
                  </a:txBody>
                  <a:tcPr marL="129968" marR="129968" marT="45696" marB="4569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err="1">
                          <a:ln>
                            <a:noFill/>
                          </a:ln>
                          <a:solidFill>
                            <a:schemeClr val="bg1"/>
                          </a:solidFill>
                          <a:effectLst/>
                          <a:latin typeface="Arial" charset="0"/>
                          <a:ea typeface="Arial" charset="0"/>
                          <a:cs typeface="Arial" charset="0"/>
                        </a:rPr>
                        <a:t>Proliferation</a:t>
                      </a:r>
                      <a:endParaRPr kumimoji="0" lang="fi-FI" altLang="en-US" sz="1200" b="1" i="0" u="none" strike="noStrike" cap="none" normalizeH="0" baseline="0" dirty="0">
                        <a:ln>
                          <a:noFill/>
                        </a:ln>
                        <a:solidFill>
                          <a:schemeClr val="bg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err="1">
                          <a:ln>
                            <a:noFill/>
                          </a:ln>
                          <a:solidFill>
                            <a:schemeClr val="bg1"/>
                          </a:solidFill>
                          <a:effectLst/>
                          <a:latin typeface="Arial" charset="0"/>
                          <a:ea typeface="Arial" charset="0"/>
                          <a:cs typeface="Arial" charset="0"/>
                        </a:rPr>
                        <a:t>VCaP</a:t>
                      </a:r>
                      <a:r>
                        <a:rPr kumimoji="0" lang="fi-FI" altLang="en-US" sz="1200" b="1" i="0" u="none" strike="noStrike" cap="none" normalizeH="0" baseline="0" dirty="0">
                          <a:ln>
                            <a:noFill/>
                          </a:ln>
                          <a:solidFill>
                            <a:schemeClr val="bg1"/>
                          </a:solidFill>
                          <a:effectLst/>
                          <a:latin typeface="Arial" charset="0"/>
                          <a:ea typeface="Arial" charset="0"/>
                          <a:cs typeface="Arial" charset="0"/>
                        </a:rPr>
                        <a:t> </a:t>
                      </a:r>
                      <a:endParaRPr kumimoji="0" lang="fi-FI" altLang="en-US" sz="900" b="1" i="0" u="none" strike="noStrike" cap="none" normalizeH="0" baseline="0" dirty="0">
                        <a:ln>
                          <a:noFill/>
                        </a:ln>
                        <a:solidFill>
                          <a:schemeClr val="bg1"/>
                        </a:solidFill>
                        <a:effectLst/>
                        <a:latin typeface="Arial" charset="0"/>
                        <a:ea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bg1"/>
                          </a:solidFill>
                          <a:effectLst/>
                          <a:latin typeface="Arial" charset="0"/>
                          <a:ea typeface="Arial" charset="0"/>
                          <a:cs typeface="Arial" charset="0"/>
                        </a:rPr>
                        <a:t>IC50 (</a:t>
                      </a:r>
                      <a:r>
                        <a:rPr kumimoji="0" lang="fi-FI" altLang="en-US" sz="1200" b="1" i="0" u="none" strike="noStrike" cap="none" normalizeH="0" baseline="0" dirty="0" err="1">
                          <a:ln>
                            <a:noFill/>
                          </a:ln>
                          <a:solidFill>
                            <a:schemeClr val="bg1"/>
                          </a:solidFill>
                          <a:effectLst/>
                          <a:latin typeface="Arial" charset="0"/>
                          <a:ea typeface="Arial" charset="0"/>
                          <a:cs typeface="Arial" charset="0"/>
                        </a:rPr>
                        <a:t>nM</a:t>
                      </a:r>
                      <a:r>
                        <a:rPr kumimoji="0" lang="fi-FI" altLang="en-US" sz="1200" b="1" i="0" u="none" strike="noStrike" cap="none" normalizeH="0" baseline="0" dirty="0">
                          <a:ln>
                            <a:noFill/>
                          </a:ln>
                          <a:solidFill>
                            <a:schemeClr val="bg1"/>
                          </a:solidFill>
                          <a:effectLst/>
                          <a:latin typeface="Arial" charset="0"/>
                          <a:ea typeface="Arial" charset="0"/>
                          <a:cs typeface="Arial" charset="0"/>
                        </a:rPr>
                        <a:t>)</a:t>
                      </a:r>
                    </a:p>
                  </a:txBody>
                  <a:tcPr marL="129968" marR="129968" marT="45696" marB="45696" horzOverflow="overflow">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4552">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Enzalutamide</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28575"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78</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rgbClr val="000000"/>
                          </a:solidFill>
                          <a:effectLst/>
                          <a:latin typeface="Arial" charset="0"/>
                          <a:ea typeface="Arial" charset="0"/>
                          <a:cs typeface="Arial" charset="0"/>
                        </a:rPr>
                        <a:t>155</a:t>
                      </a:r>
                      <a:endParaRPr kumimoji="0" lang="en-US" altLang="en-US" sz="1200" b="1" i="0" u="none" strike="noStrike" cap="none" normalizeH="0" baseline="0">
                        <a:ln>
                          <a:noFill/>
                        </a:ln>
                        <a:solidFill>
                          <a:srgbClr val="000000"/>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296</a:t>
                      </a: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agonist</a:t>
                      </a: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400</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1"/>
                  </a:ext>
                </a:extLst>
              </a:tr>
              <a:tr h="274552">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err="1">
                          <a:ln>
                            <a:noFill/>
                          </a:ln>
                          <a:solidFill>
                            <a:schemeClr val="tx1"/>
                          </a:solidFill>
                          <a:effectLst/>
                          <a:latin typeface="Arial" charset="0"/>
                          <a:ea typeface="Arial" charset="0"/>
                          <a:cs typeface="Arial" charset="0"/>
                        </a:rPr>
                        <a:t>Apalutamide</a:t>
                      </a:r>
                      <a:endParaRPr kumimoji="0" lang="fi-FI" altLang="en-US" sz="1200" b="1" i="0" u="none" strike="noStrike" cap="none" normalizeH="0" baseline="0" dirty="0">
                        <a:ln>
                          <a:noFill/>
                        </a:ln>
                        <a:solidFill>
                          <a:schemeClr val="tx1"/>
                        </a:solidFill>
                        <a:effectLst/>
                        <a:latin typeface="Arial" charset="0"/>
                        <a:ea typeface="Arial" charset="0"/>
                        <a:cs typeface="Arial" charset="0"/>
                      </a:endParaRPr>
                    </a:p>
                  </a:txBody>
                  <a:tcPr marL="129968" marR="129968" marT="45696" marB="45696" anchor="ctr" horzOverflow="overflow">
                    <a:lnL w="28575"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53</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rgbClr val="000000"/>
                          </a:solidFill>
                          <a:effectLst/>
                          <a:latin typeface="Arial" charset="0"/>
                          <a:ea typeface="Arial" charset="0"/>
                          <a:cs typeface="Arial" charset="0"/>
                        </a:rPr>
                        <a:t>168</a:t>
                      </a:r>
                      <a:endParaRPr kumimoji="0" lang="en-US" altLang="en-US" sz="1200" b="1" i="0" u="none" strike="noStrike" cap="none" normalizeH="0" baseline="0">
                        <a:ln>
                          <a:noFill/>
                        </a:ln>
                        <a:solidFill>
                          <a:srgbClr val="000000"/>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1130</a:t>
                      </a: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charset="0"/>
                          <a:ea typeface="Arial" charset="0"/>
                          <a:cs typeface="Arial" charset="0"/>
                        </a:rPr>
                        <a:t>agonist</a:t>
                      </a: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300</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r h="312640">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err="1">
                          <a:ln>
                            <a:noFill/>
                          </a:ln>
                          <a:solidFill>
                            <a:schemeClr val="tx1"/>
                          </a:solidFill>
                          <a:effectLst/>
                          <a:latin typeface="Arial" charset="0"/>
                          <a:ea typeface="Arial" charset="0"/>
                          <a:cs typeface="Arial" charset="0"/>
                        </a:rPr>
                        <a:t>Darolutamide</a:t>
                      </a:r>
                      <a:endParaRPr kumimoji="0" lang="fi-FI" altLang="en-US" sz="1200" b="1" i="0" u="none" strike="noStrike" cap="none" normalizeH="0" baseline="0" dirty="0">
                        <a:ln>
                          <a:noFill/>
                        </a:ln>
                        <a:solidFill>
                          <a:schemeClr val="tx1"/>
                        </a:solidFill>
                        <a:effectLst/>
                        <a:latin typeface="Arial" charset="0"/>
                        <a:ea typeface="Arial" charset="0"/>
                        <a:cs typeface="Arial" charset="0"/>
                      </a:endParaRPr>
                    </a:p>
                  </a:txBody>
                  <a:tcPr marL="129968" marR="129968" marT="45696" marB="45696" anchor="ctr" horzOverflow="overflow">
                    <a:lnL w="28575"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9</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a:ln>
                            <a:noFill/>
                          </a:ln>
                          <a:solidFill>
                            <a:schemeClr val="tx1"/>
                          </a:solidFill>
                          <a:effectLst/>
                          <a:latin typeface="Arial" charset="0"/>
                          <a:ea typeface="Arial" charset="0"/>
                          <a:cs typeface="Arial" charset="0"/>
                        </a:rPr>
                        <a:t>65</a:t>
                      </a:r>
                      <a:endParaRPr kumimoji="0" lang="en-US" altLang="en-US" sz="1200" b="1" i="0" u="none" strike="noStrike" cap="none" normalizeH="0" baseline="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Arial" charset="0"/>
                          <a:cs typeface="Arial" charset="0"/>
                        </a:rPr>
                        <a:t>700</a:t>
                      </a: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Arial" charset="0"/>
                          <a:ea typeface="Arial" charset="0"/>
                          <a:cs typeface="Arial" charset="0"/>
                        </a:rPr>
                        <a:t>66</a:t>
                      </a:r>
                    </a:p>
                  </a:txBody>
                  <a:tcPr marL="129968" marR="129968" marT="45696" marB="4569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92D050"/>
                    </a:solidFill>
                  </a:tcPr>
                </a:tc>
                <a:tc>
                  <a:txBody>
                    <a:bodyPr/>
                    <a:lstStyle>
                      <a:lvl1pPr eaLnBrk="0" hangingPunct="0">
                        <a:spcBef>
                          <a:spcPct val="20000"/>
                        </a:spcBef>
                        <a:buClr>
                          <a:srgbClr val="FFFF00"/>
                        </a:buClr>
                        <a:defRPr sz="2400">
                          <a:solidFill>
                            <a:schemeClr val="bg1"/>
                          </a:solidFill>
                          <a:latin typeface="Arial" charset="0"/>
                        </a:defRPr>
                      </a:lvl1pPr>
                      <a:lvl2pPr marL="742950" indent="-285750" eaLnBrk="0" hangingPunct="0">
                        <a:spcBef>
                          <a:spcPct val="20000"/>
                        </a:spcBef>
                        <a:buClr>
                          <a:srgbClr val="FFFF00"/>
                        </a:buClr>
                        <a:defRPr sz="2200">
                          <a:solidFill>
                            <a:schemeClr val="bg1"/>
                          </a:solidFill>
                          <a:latin typeface="Arial" charset="0"/>
                        </a:defRPr>
                      </a:lvl2pPr>
                      <a:lvl3pPr marL="1143000" indent="-228600" eaLnBrk="0" hangingPunct="0">
                        <a:spcBef>
                          <a:spcPct val="20000"/>
                        </a:spcBef>
                        <a:buClr>
                          <a:srgbClr val="FFFF00"/>
                        </a:buClr>
                        <a:defRPr sz="2000">
                          <a:solidFill>
                            <a:schemeClr val="bg1"/>
                          </a:solidFill>
                          <a:latin typeface="Arial" charset="0"/>
                        </a:defRPr>
                      </a:lvl3pPr>
                      <a:lvl4pPr marL="1600200" indent="-228600" eaLnBrk="0" hangingPunct="0">
                        <a:spcBef>
                          <a:spcPct val="20000"/>
                        </a:spcBef>
                        <a:buClr>
                          <a:srgbClr val="FFFF00"/>
                        </a:buClr>
                        <a:defRPr sz="2000">
                          <a:solidFill>
                            <a:schemeClr val="bg1"/>
                          </a:solidFill>
                          <a:latin typeface="Arial" charset="0"/>
                        </a:defRPr>
                      </a:lvl4pPr>
                      <a:lvl5pPr marL="2057400" indent="-228600" eaLnBrk="0" hangingPunct="0">
                        <a:spcBef>
                          <a:spcPct val="20000"/>
                        </a:spcBef>
                        <a:buClr>
                          <a:srgbClr val="FFFF00"/>
                        </a:buClr>
                        <a:defRPr>
                          <a:solidFill>
                            <a:schemeClr val="bg1"/>
                          </a:solidFill>
                          <a:latin typeface="Arial" charset="0"/>
                        </a:defRPr>
                      </a:lvl5pPr>
                      <a:lvl6pPr marL="2514600" indent="-228600" eaLnBrk="0" fontAlgn="base" hangingPunct="0">
                        <a:spcBef>
                          <a:spcPct val="20000"/>
                        </a:spcBef>
                        <a:spcAft>
                          <a:spcPct val="0"/>
                        </a:spcAft>
                        <a:buClr>
                          <a:srgbClr val="FFFF00"/>
                        </a:buClr>
                        <a:defRPr>
                          <a:solidFill>
                            <a:schemeClr val="bg1"/>
                          </a:solidFill>
                          <a:latin typeface="Arial" charset="0"/>
                        </a:defRPr>
                      </a:lvl6pPr>
                      <a:lvl7pPr marL="2971800" indent="-228600" eaLnBrk="0" fontAlgn="base" hangingPunct="0">
                        <a:spcBef>
                          <a:spcPct val="20000"/>
                        </a:spcBef>
                        <a:spcAft>
                          <a:spcPct val="0"/>
                        </a:spcAft>
                        <a:buClr>
                          <a:srgbClr val="FFFF00"/>
                        </a:buClr>
                        <a:defRPr>
                          <a:solidFill>
                            <a:schemeClr val="bg1"/>
                          </a:solidFill>
                          <a:latin typeface="Arial" charset="0"/>
                        </a:defRPr>
                      </a:lvl7pPr>
                      <a:lvl8pPr marL="3429000" indent="-228600" eaLnBrk="0" fontAlgn="base" hangingPunct="0">
                        <a:spcBef>
                          <a:spcPct val="20000"/>
                        </a:spcBef>
                        <a:spcAft>
                          <a:spcPct val="0"/>
                        </a:spcAft>
                        <a:buClr>
                          <a:srgbClr val="FFFF00"/>
                        </a:buClr>
                        <a:defRPr>
                          <a:solidFill>
                            <a:schemeClr val="bg1"/>
                          </a:solidFill>
                          <a:latin typeface="Arial" charset="0"/>
                        </a:defRPr>
                      </a:lvl8pPr>
                      <a:lvl9pPr marL="3886200" indent="-228600" eaLnBrk="0" fontAlgn="base" hangingPunct="0">
                        <a:spcBef>
                          <a:spcPct val="20000"/>
                        </a:spcBef>
                        <a:spcAft>
                          <a:spcPct val="0"/>
                        </a:spcAft>
                        <a:buClr>
                          <a:srgbClr val="FFFF00"/>
                        </a:buClr>
                        <a:defRPr>
                          <a:solidFill>
                            <a:schemeClr val="bg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i-FI" altLang="en-US" sz="1200" b="1" i="0" u="none" strike="noStrike" cap="none" normalizeH="0" baseline="0" dirty="0">
                          <a:ln>
                            <a:noFill/>
                          </a:ln>
                          <a:solidFill>
                            <a:schemeClr val="tx1"/>
                          </a:solidFill>
                          <a:effectLst/>
                          <a:latin typeface="Arial" charset="0"/>
                          <a:ea typeface="Arial" charset="0"/>
                          <a:cs typeface="Arial" charset="0"/>
                        </a:rPr>
                        <a:t>500</a:t>
                      </a:r>
                      <a:endParaRPr kumimoji="0" lang="en-US" altLang="en-US" sz="1200" b="1" i="0" u="none" strike="noStrike" cap="none" normalizeH="0" baseline="0" dirty="0">
                        <a:ln>
                          <a:noFill/>
                        </a:ln>
                        <a:solidFill>
                          <a:schemeClr val="tx1"/>
                        </a:solidFill>
                        <a:effectLst/>
                        <a:latin typeface="Arial" charset="0"/>
                        <a:ea typeface="Arial" charset="0"/>
                        <a:cs typeface="Arial" charset="0"/>
                      </a:endParaRPr>
                    </a:p>
                  </a:txBody>
                  <a:tcPr marL="129968" marR="129968" marT="45696" marB="45696" anchor="ctr" horzOverflow="overflow">
                    <a:lnL w="12700" cap="flat" cmpd="sng" algn="ctr">
                      <a:solidFill>
                        <a:schemeClr val="bg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3"/>
                  </a:ext>
                </a:extLst>
              </a:tr>
            </a:tbl>
          </a:graphicData>
        </a:graphic>
      </p:graphicFrame>
      <p:sp>
        <p:nvSpPr>
          <p:cNvPr id="34" name="TextBox 33">
            <a:extLst>
              <a:ext uri="{FF2B5EF4-FFF2-40B4-BE49-F238E27FC236}">
                <a16:creationId xmlns:a16="http://schemas.microsoft.com/office/drawing/2014/main" id="{CBA644D0-EA40-487E-B00A-3A3C140945F3}"/>
              </a:ext>
            </a:extLst>
          </p:cNvPr>
          <p:cNvSpPr txBox="1">
            <a:spLocks noChangeArrowheads="1"/>
          </p:cNvSpPr>
          <p:nvPr/>
        </p:nvSpPr>
        <p:spPr bwMode="auto">
          <a:xfrm>
            <a:off x="2936876" y="3836989"/>
            <a:ext cx="3097213" cy="523875"/>
          </a:xfrm>
          <a:prstGeom prst="rect">
            <a:avLst/>
          </a:prstGeom>
          <a:solidFill>
            <a:srgbClr val="92D050"/>
          </a:solidFill>
          <a:ln w="25400">
            <a:solidFill>
              <a:schemeClr val="accent1"/>
            </a:solidFill>
            <a:miter lim="800000"/>
            <a:headEnd/>
            <a:tailEnd/>
          </a:ln>
          <a:effectLst>
            <a:outerShdw blurRad="40000" dist="20000" dir="5400000" rotWithShape="0">
              <a:srgbClr val="000000">
                <a:alpha val="37999"/>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1" charset="-128"/>
                <a:cs typeface="Arial" pitchFamily="34" charset="0"/>
              </a:rPr>
              <a:t>No CYP inhibition or induction with therapeutic doses</a:t>
            </a:r>
          </a:p>
        </p:txBody>
      </p:sp>
      <p:sp>
        <p:nvSpPr>
          <p:cNvPr id="2" name="Rectangle 1">
            <a:extLst>
              <a:ext uri="{FF2B5EF4-FFF2-40B4-BE49-F238E27FC236}">
                <a16:creationId xmlns:a16="http://schemas.microsoft.com/office/drawing/2014/main" id="{0D3DE1D8-5B7F-2746-A26F-BF6AF8F6122C}"/>
              </a:ext>
            </a:extLst>
          </p:cNvPr>
          <p:cNvSpPr/>
          <p:nvPr/>
        </p:nvSpPr>
        <p:spPr>
          <a:xfrm>
            <a:off x="6019800" y="6563380"/>
            <a:ext cx="6223000" cy="523220"/>
          </a:xfrm>
          <a:prstGeom prst="rect">
            <a:avLst/>
          </a:prstGeom>
        </p:spPr>
        <p:txBody>
          <a:bodyPr wrap="square">
            <a:spAutoFit/>
          </a:bodyPr>
          <a:lstStyle/>
          <a:p>
            <a:pPr>
              <a:defRPr/>
            </a:pPr>
            <a:r>
              <a:rPr kumimoji="0" lang="en-US" sz="1400" b="0" i="0" u="none" strike="noStrike" kern="1200" cap="none" spc="0" normalizeH="0" baseline="0" noProof="0" dirty="0" err="1">
                <a:ln>
                  <a:noFill/>
                </a:ln>
                <a:solidFill>
                  <a:srgbClr val="FFFFFF"/>
                </a:solidFill>
                <a:effectLst/>
                <a:uLnTx/>
                <a:uFillTx/>
                <a:latin typeface="Helvetica" pitchFamily="2" charset="0"/>
                <a:ea typeface="ヒラギノ角ゴ Pro W3" panose="020B0300000000000000" pitchFamily="34" charset="-128"/>
              </a:rPr>
              <a:t>Moilanen</a:t>
            </a:r>
            <a:r>
              <a:rPr kumimoji="0" lang="en-US" sz="1400" b="0" i="0" u="none" strike="noStrike" kern="1200" cap="none" spc="0" normalizeH="0" baseline="0" noProof="0" dirty="0">
                <a:ln>
                  <a:noFill/>
                </a:ln>
                <a:solidFill>
                  <a:srgbClr val="FFFFFF"/>
                </a:solidFill>
                <a:effectLst/>
                <a:uLnTx/>
                <a:uFillTx/>
                <a:latin typeface="Helvetica" pitchFamily="2" charset="0"/>
                <a:ea typeface="ヒラギノ角ゴ Pro W3" panose="020B0300000000000000" pitchFamily="34" charset="-128"/>
              </a:rPr>
              <a:t> A et al. </a:t>
            </a:r>
            <a:r>
              <a:rPr kumimoji="0" lang="en-US" sz="1400" b="0" i="1" u="none" strike="noStrike" kern="1200" cap="none" spc="0" normalizeH="0" baseline="0" noProof="0" dirty="0">
                <a:ln>
                  <a:noFill/>
                </a:ln>
                <a:solidFill>
                  <a:srgbClr val="FFFFFF"/>
                </a:solidFill>
                <a:effectLst/>
                <a:uLnTx/>
                <a:uFillTx/>
                <a:latin typeface="Helvetica" pitchFamily="2" charset="0"/>
                <a:ea typeface="ヒラギノ角ゴ Pro W3" panose="020B0300000000000000" pitchFamily="34" charset="-128"/>
              </a:rPr>
              <a:t>Sci Rep</a:t>
            </a:r>
            <a:r>
              <a:rPr kumimoji="0" lang="en-US" sz="1400" b="0" i="0" u="none" strike="noStrike" kern="1200" cap="none" spc="0" normalizeH="0" baseline="0" noProof="0" dirty="0">
                <a:ln>
                  <a:noFill/>
                </a:ln>
                <a:solidFill>
                  <a:srgbClr val="FFFFFF"/>
                </a:solidFill>
                <a:effectLst/>
                <a:uLnTx/>
                <a:uFillTx/>
                <a:latin typeface="Helvetica" pitchFamily="2" charset="0"/>
                <a:ea typeface="ヒラギノ角ゴ Pro W3" panose="020B0300000000000000" pitchFamily="34" charset="-128"/>
              </a:rPr>
              <a:t>  2015; 5:12007. 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pitchFamily="2" charset="0"/>
                <a:ea typeface="ヒラギノ角ゴ Pro W3" panose="020B0300000000000000" pitchFamily="34" charset="-128"/>
              </a:rPr>
              <a:t> </a:t>
            </a:r>
          </a:p>
        </p:txBody>
      </p:sp>
      <p:sp>
        <p:nvSpPr>
          <p:cNvPr id="3" name="TextBox 2">
            <a:extLst>
              <a:ext uri="{FF2B5EF4-FFF2-40B4-BE49-F238E27FC236}">
                <a16:creationId xmlns:a16="http://schemas.microsoft.com/office/drawing/2014/main" id="{A262C7F3-4436-5846-A640-29B33908A2ED}"/>
              </a:ext>
            </a:extLst>
          </p:cNvPr>
          <p:cNvSpPr txBox="1"/>
          <p:nvPr/>
        </p:nvSpPr>
        <p:spPr>
          <a:xfrm>
            <a:off x="9372599" y="1457651"/>
            <a:ext cx="1482519" cy="261610"/>
          </a:xfrm>
          <a:prstGeom prst="rect">
            <a:avLst/>
          </a:prstGeom>
          <a:solidFill>
            <a:srgbClr val="92D050"/>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panose="020B0300000000000000" pitchFamily="34" charset="-128"/>
              </a:rPr>
              <a:t>Darolutamide</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 3%</a:t>
            </a:r>
          </a:p>
        </p:txBody>
      </p:sp>
      <p:sp>
        <p:nvSpPr>
          <p:cNvPr id="10" name="TextBox 9">
            <a:extLst>
              <a:ext uri="{FF2B5EF4-FFF2-40B4-BE49-F238E27FC236}">
                <a16:creationId xmlns:a16="http://schemas.microsoft.com/office/drawing/2014/main" id="{635C5CDD-DEF0-E74E-93A2-D0836C8D2D04}"/>
              </a:ext>
            </a:extLst>
          </p:cNvPr>
          <p:cNvSpPr txBox="1"/>
          <p:nvPr/>
        </p:nvSpPr>
        <p:spPr>
          <a:xfrm>
            <a:off x="6949918" y="2029290"/>
            <a:ext cx="1501222" cy="261610"/>
          </a:xfrm>
          <a:prstGeom prst="rect">
            <a:avLst/>
          </a:prstGeom>
          <a:solidFill>
            <a:srgbClr val="FFC00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err="1">
                <a:ln>
                  <a:noFill/>
                </a:ln>
                <a:solidFill>
                  <a:srgbClr val="000000"/>
                </a:solidFill>
                <a:effectLst/>
                <a:uLnTx/>
                <a:uFillTx/>
                <a:latin typeface="Arial" panose="020B0604020202020204" pitchFamily="34" charset="0"/>
                <a:ea typeface="ヒラギノ角ゴ Pro W3" panose="020B0300000000000000" pitchFamily="34" charset="-128"/>
              </a:rPr>
              <a:t>Apalutamide</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 19%*</a:t>
            </a:r>
          </a:p>
        </p:txBody>
      </p:sp>
      <p:sp>
        <p:nvSpPr>
          <p:cNvPr id="4" name="Rectangle 3">
            <a:extLst>
              <a:ext uri="{FF2B5EF4-FFF2-40B4-BE49-F238E27FC236}">
                <a16:creationId xmlns:a16="http://schemas.microsoft.com/office/drawing/2014/main" id="{42189DAD-4A4A-3648-8E3E-FA1AA8D9BDA1}"/>
              </a:ext>
            </a:extLst>
          </p:cNvPr>
          <p:cNvSpPr/>
          <p:nvPr/>
        </p:nvSpPr>
        <p:spPr>
          <a:xfrm>
            <a:off x="4536394" y="2317482"/>
            <a:ext cx="1717137" cy="369332"/>
          </a:xfrm>
          <a:prstGeom prst="rect">
            <a:avLst/>
          </a:prstGeom>
          <a:solidFill>
            <a:schemeClr val="tx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General chemical structure</a:t>
            </a:r>
            <a:br>
              <a:rPr kumimoji="0" lang="en-US" sz="900" b="1"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br>
            <a:r>
              <a:rPr kumimoji="0" lang="en-US" sz="900" b="1"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for </a:t>
            </a:r>
            <a:r>
              <a:rPr kumimoji="0" lang="en-US" sz="900" b="1" i="0" u="none" strike="noStrike" kern="1200" cap="none" spc="0" normalizeH="0" baseline="0" noProof="0" dirty="0" err="1">
                <a:ln>
                  <a:noFill/>
                </a:ln>
                <a:solidFill>
                  <a:srgbClr val="000000"/>
                </a:solidFill>
                <a:effectLst/>
                <a:uLnTx/>
                <a:uFillTx/>
                <a:latin typeface="Helvetica" pitchFamily="2" charset="0"/>
                <a:ea typeface="ヒラギノ角ゴ Pro W3" panose="020B0300000000000000" pitchFamily="34" charset="-128"/>
              </a:rPr>
              <a:t>Darolutamide</a:t>
            </a:r>
            <a:r>
              <a:rPr kumimoji="0" lang="en-US" sz="900" b="1"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(ODM-201)</a:t>
            </a:r>
          </a:p>
        </p:txBody>
      </p:sp>
      <p:sp>
        <p:nvSpPr>
          <p:cNvPr id="13" name="Rectangle 12">
            <a:extLst>
              <a:ext uri="{FF2B5EF4-FFF2-40B4-BE49-F238E27FC236}">
                <a16:creationId xmlns:a16="http://schemas.microsoft.com/office/drawing/2014/main" id="{81574EB0-22A1-CA4D-B096-7486F4A738F3}"/>
              </a:ext>
            </a:extLst>
          </p:cNvPr>
          <p:cNvSpPr/>
          <p:nvPr/>
        </p:nvSpPr>
        <p:spPr>
          <a:xfrm>
            <a:off x="2710171" y="2421213"/>
            <a:ext cx="1467068" cy="230832"/>
          </a:xfrm>
          <a:prstGeom prst="rect">
            <a:avLst/>
          </a:prstGeom>
          <a:solidFill>
            <a:schemeClr val="tx1"/>
          </a:solidFill>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err="1">
                <a:ln>
                  <a:noFill/>
                </a:ln>
                <a:solidFill>
                  <a:srgbClr val="000000"/>
                </a:solidFill>
                <a:effectLst/>
                <a:uLnTx/>
                <a:uFillTx/>
                <a:latin typeface="Helvetica" pitchFamily="2" charset="0"/>
                <a:ea typeface="ヒラギノ角ゴ Pro W3" panose="020B0300000000000000" pitchFamily="34" charset="-128"/>
              </a:rPr>
              <a:t>Apalutamide</a:t>
            </a:r>
            <a:r>
              <a:rPr kumimoji="0" lang="en-US" sz="900" b="1"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(ARN-509)</a:t>
            </a:r>
          </a:p>
        </p:txBody>
      </p:sp>
      <p:sp>
        <p:nvSpPr>
          <p:cNvPr id="14" name="TextBox 13">
            <a:extLst>
              <a:ext uri="{FF2B5EF4-FFF2-40B4-BE49-F238E27FC236}">
                <a16:creationId xmlns:a16="http://schemas.microsoft.com/office/drawing/2014/main" id="{FFC6FDAF-793A-4D48-9BE2-A40FF3354FB3}"/>
              </a:ext>
            </a:extLst>
          </p:cNvPr>
          <p:cNvSpPr txBox="1"/>
          <p:nvPr/>
        </p:nvSpPr>
        <p:spPr>
          <a:xfrm>
            <a:off x="7775022" y="1619650"/>
            <a:ext cx="1501222" cy="261610"/>
          </a:xfrm>
          <a:prstGeom prst="rect">
            <a:avLst/>
          </a:prstGeom>
          <a:solidFill>
            <a:srgbClr val="FFC00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ヒラギノ角ゴ Pro W3" panose="020B0300000000000000" pitchFamily="34" charset="-128"/>
              </a:rPr>
              <a:t>Enzalutamide 29%*</a:t>
            </a:r>
          </a:p>
        </p:txBody>
      </p:sp>
      <p:sp>
        <p:nvSpPr>
          <p:cNvPr id="15" name="Text Box 22">
            <a:extLst>
              <a:ext uri="{FF2B5EF4-FFF2-40B4-BE49-F238E27FC236}">
                <a16:creationId xmlns:a16="http://schemas.microsoft.com/office/drawing/2014/main" id="{49C80BDE-978F-2846-80D4-6C5D885EDEFB}"/>
              </a:ext>
            </a:extLst>
          </p:cNvPr>
          <p:cNvSpPr txBox="1">
            <a:spLocks noChangeArrowheads="1"/>
          </p:cNvSpPr>
          <p:nvPr/>
        </p:nvSpPr>
        <p:spPr bwMode="auto">
          <a:xfrm>
            <a:off x="858894" y="6531858"/>
            <a:ext cx="6608706"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None/>
            </a:pPr>
            <a:r>
              <a:rPr lang="en-US" sz="1400" dirty="0">
                <a:ea typeface="ＭＳ Ｐゴシック" charset="-128"/>
              </a:rPr>
              <a:t>Courtesy of </a:t>
            </a:r>
            <a:r>
              <a:rPr lang="en-US" sz="1400" dirty="0"/>
              <a:t>Robert Dreicer, MD, MS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77135541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hidden="1">
            <a:extLst>
              <a:ext uri="{FF2B5EF4-FFF2-40B4-BE49-F238E27FC236}">
                <a16:creationId xmlns:a16="http://schemas.microsoft.com/office/drawing/2014/main" id="{AB914010-66C6-664E-9898-5FB069F33303}"/>
              </a:ext>
            </a:extLst>
          </p:cNvPr>
          <p:cNvSpPr>
            <a:spLocks noGrp="1" noChangeArrowheads="1"/>
          </p:cNvSpPr>
          <p:nvPr>
            <p:ph type="title"/>
          </p:nvPr>
        </p:nvSpPr>
        <p:spPr/>
        <p:txBody>
          <a:bodyPr/>
          <a:lstStyle/>
          <a:p>
            <a:r>
              <a:rPr lang="en-US" altLang="en-US"/>
              <a:t>PROSPER</a:t>
            </a:r>
            <a:br>
              <a:rPr lang="en-US" altLang="en-US"/>
            </a:br>
            <a:r>
              <a:rPr lang="en-US" altLang="en-US" i="1"/>
              <a:t>Randomized, Double-Blind, Phase 3 Trial </a:t>
            </a:r>
            <a:br>
              <a:rPr lang="en-US" altLang="en-US" i="1"/>
            </a:br>
            <a:r>
              <a:rPr lang="en-US" altLang="en-US" i="1"/>
              <a:t>of Enzalutamide in Nonmetastatic CRPC</a:t>
            </a:r>
          </a:p>
        </p:txBody>
      </p:sp>
      <p:pic>
        <p:nvPicPr>
          <p:cNvPr id="23555" name="Picture 2">
            <a:extLst>
              <a:ext uri="{FF2B5EF4-FFF2-40B4-BE49-F238E27FC236}">
                <a16:creationId xmlns:a16="http://schemas.microsoft.com/office/drawing/2014/main" id="{3D04E561-39DF-014E-B22A-804963F03D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445"/>
          <a:stretch/>
        </p:blipFill>
        <p:spPr bwMode="auto">
          <a:xfrm>
            <a:off x="1676400" y="16476"/>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7754E8C-55B2-EB44-806A-703391AF83F9}"/>
              </a:ext>
            </a:extLst>
          </p:cNvPr>
          <p:cNvSpPr txBox="1"/>
          <p:nvPr/>
        </p:nvSpPr>
        <p:spPr>
          <a:xfrm>
            <a:off x="457200" y="6019800"/>
            <a:ext cx="3035831" cy="3231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2B5C"/>
                </a:solidFill>
                <a:effectLst/>
                <a:uLnTx/>
                <a:uFillTx/>
                <a:latin typeface="Arial" panose="020B0604020202020204" pitchFamily="34" charset="0"/>
                <a:ea typeface="ヒラギノ角ゴ Pro W3" panose="020B0300000000000000" pitchFamily="34" charset="-128"/>
              </a:rPr>
              <a:t>ClinicalTrials.gov</a:t>
            </a:r>
            <a:r>
              <a:rPr kumimoji="0" lang="en-US" sz="1500" b="0" i="0" u="none" strike="noStrike" kern="1200" cap="none" spc="0" normalizeH="0" baseline="0" noProof="0" dirty="0">
                <a:ln>
                  <a:noFill/>
                </a:ln>
                <a:solidFill>
                  <a:srgbClr val="002B5C"/>
                </a:solidFill>
                <a:effectLst/>
                <a:uLnTx/>
                <a:uFillTx/>
                <a:latin typeface="Arial" panose="020B0604020202020204" pitchFamily="34" charset="0"/>
                <a:ea typeface="ヒラギノ角ゴ Pro W3" panose="020B0300000000000000" pitchFamily="34" charset="-128"/>
              </a:rPr>
              <a:t>. NCT02003924.</a:t>
            </a:r>
          </a:p>
        </p:txBody>
      </p:sp>
      <p:sp>
        <p:nvSpPr>
          <p:cNvPr id="5" name="Rectangle 4">
            <a:extLst>
              <a:ext uri="{FF2B5EF4-FFF2-40B4-BE49-F238E27FC236}">
                <a16:creationId xmlns:a16="http://schemas.microsoft.com/office/drawing/2014/main" id="{201FB2D6-03C6-1544-8D24-36E9FAE56D94}"/>
              </a:ext>
            </a:extLst>
          </p:cNvPr>
          <p:cNvSpPr/>
          <p:nvPr/>
        </p:nvSpPr>
        <p:spPr>
          <a:xfrm>
            <a:off x="6553200" y="6563380"/>
            <a:ext cx="5867400" cy="523220"/>
          </a:xfrm>
          <a:prstGeom prst="rect">
            <a:avLst/>
          </a:prstGeom>
        </p:spPr>
        <p:txBody>
          <a:bodyPr wrap="square">
            <a:spAutoFit/>
          </a:bodyPr>
          <a:lstStyle/>
          <a:p>
            <a:pPr>
              <a:defRPr/>
            </a:pPr>
            <a:r>
              <a:rPr kumimoji="0" lang="en-US" sz="1400" b="0" i="0" u="none" strike="noStrike" kern="1200" cap="none" spc="0" normalizeH="0" baseline="0" noProof="0" dirty="0">
                <a:ln>
                  <a:noFill/>
                </a:ln>
                <a:solidFill>
                  <a:srgbClr val="FFFFFF"/>
                </a:solidFill>
                <a:effectLst/>
                <a:uLnTx/>
                <a:uFillTx/>
                <a:latin typeface="Helvetica" pitchFamily="2" charset="0"/>
                <a:ea typeface="ヒラギノ角ゴ Pro W3" panose="020B0300000000000000" pitchFamily="34" charset="-128"/>
              </a:rPr>
              <a:t>			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Helvetica" pitchFamily="2" charset="0"/>
                <a:ea typeface="ヒラギノ角ゴ Pro W3" panose="020B0300000000000000" pitchFamily="34" charset="-128"/>
              </a:rPr>
              <a:t> </a:t>
            </a:r>
          </a:p>
        </p:txBody>
      </p:sp>
    </p:spTree>
    <p:extLst>
      <p:ext uri="{BB962C8B-B14F-4D97-AF65-F5344CB8AC3E}">
        <p14:creationId xmlns:p14="http://schemas.microsoft.com/office/powerpoint/2010/main" val="127574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hidden="1">
            <a:extLst>
              <a:ext uri="{FF2B5EF4-FFF2-40B4-BE49-F238E27FC236}">
                <a16:creationId xmlns:a16="http://schemas.microsoft.com/office/drawing/2014/main" id="{5DCFBF15-FDB7-B749-8EB1-F3FBABDD710C}"/>
              </a:ext>
            </a:extLst>
          </p:cNvPr>
          <p:cNvSpPr>
            <a:spLocks noGrp="1" noChangeArrowheads="1"/>
          </p:cNvSpPr>
          <p:nvPr>
            <p:ph type="title"/>
          </p:nvPr>
        </p:nvSpPr>
        <p:spPr/>
        <p:txBody>
          <a:bodyPr/>
          <a:lstStyle/>
          <a:p>
            <a:r>
              <a:rPr lang="en-US" altLang="en-US"/>
              <a:t>SPARTAN</a:t>
            </a:r>
            <a:br>
              <a:rPr lang="en-US" altLang="en-US"/>
            </a:br>
            <a:r>
              <a:rPr lang="en-US" altLang="en-US" i="1"/>
              <a:t>Randomized, Double-Blind, Phase 3 Trial </a:t>
            </a:r>
            <a:br>
              <a:rPr lang="en-US" altLang="en-US" i="1"/>
            </a:br>
            <a:r>
              <a:rPr lang="en-US" altLang="en-US" i="1"/>
              <a:t>of Apalutamide in Nonmetastatic CRPC</a:t>
            </a:r>
          </a:p>
        </p:txBody>
      </p:sp>
      <p:pic>
        <p:nvPicPr>
          <p:cNvPr id="24579" name="Picture 2">
            <a:extLst>
              <a:ext uri="{FF2B5EF4-FFF2-40B4-BE49-F238E27FC236}">
                <a16:creationId xmlns:a16="http://schemas.microsoft.com/office/drawing/2014/main" id="{DD649693-09F4-A34B-945B-ED9C517564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222"/>
          <a:stretch/>
        </p:blipFill>
        <p:spPr bwMode="auto">
          <a:xfrm>
            <a:off x="152400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BA3B5E0-6350-8141-8D1C-C59693485F6A}"/>
              </a:ext>
            </a:extLst>
          </p:cNvPr>
          <p:cNvSpPr txBox="1"/>
          <p:nvPr/>
        </p:nvSpPr>
        <p:spPr>
          <a:xfrm>
            <a:off x="457200" y="6019800"/>
            <a:ext cx="3035831" cy="3231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err="1">
                <a:ln>
                  <a:noFill/>
                </a:ln>
                <a:solidFill>
                  <a:srgbClr val="002B5C"/>
                </a:solidFill>
                <a:effectLst/>
                <a:uLnTx/>
                <a:uFillTx/>
                <a:latin typeface="Arial" panose="020B0604020202020204" pitchFamily="34" charset="0"/>
                <a:ea typeface="ヒラギノ角ゴ Pro W3" panose="020B0300000000000000" pitchFamily="34" charset="-128"/>
              </a:rPr>
              <a:t>ClinicalTrials.gov</a:t>
            </a:r>
            <a:r>
              <a:rPr kumimoji="0" lang="en-US" sz="1500" b="0" i="0" u="none" strike="noStrike" kern="1200" cap="none" spc="0" normalizeH="0" baseline="0" noProof="0" dirty="0">
                <a:ln>
                  <a:noFill/>
                </a:ln>
                <a:solidFill>
                  <a:srgbClr val="002B5C"/>
                </a:solidFill>
                <a:effectLst/>
                <a:uLnTx/>
                <a:uFillTx/>
                <a:latin typeface="Arial" panose="020B0604020202020204" pitchFamily="34" charset="0"/>
                <a:ea typeface="ヒラギノ角ゴ Pro W3" panose="020B0300000000000000" pitchFamily="34" charset="-128"/>
              </a:rPr>
              <a:t>. NCT02003924.</a:t>
            </a:r>
          </a:p>
        </p:txBody>
      </p:sp>
      <p:sp>
        <p:nvSpPr>
          <p:cNvPr id="2" name="Rectangle 1">
            <a:extLst>
              <a:ext uri="{FF2B5EF4-FFF2-40B4-BE49-F238E27FC236}">
                <a16:creationId xmlns:a16="http://schemas.microsoft.com/office/drawing/2014/main" id="{F0D8229C-E8F0-7646-9D2D-7CC70A280DB4}"/>
              </a:ext>
            </a:extLst>
          </p:cNvPr>
          <p:cNvSpPr/>
          <p:nvPr/>
        </p:nvSpPr>
        <p:spPr>
          <a:xfrm>
            <a:off x="9296400" y="6550223"/>
            <a:ext cx="2900089" cy="307777"/>
          </a:xfrm>
          <a:prstGeom prst="rect">
            <a:avLst/>
          </a:prstGeom>
        </p:spPr>
        <p:txBody>
          <a:bodyPr wrap="none">
            <a:spAutoFit/>
          </a:bodyPr>
          <a:lstStyle/>
          <a:p>
            <a:r>
              <a:rPr lang="en-US" sz="1400" dirty="0">
                <a:solidFill>
                  <a:srgbClr val="FFFFFF"/>
                </a:solidFill>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79215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3">
            <a:extLst>
              <a:ext uri="{FF2B5EF4-FFF2-40B4-BE49-F238E27FC236}">
                <a16:creationId xmlns:a16="http://schemas.microsoft.com/office/drawing/2014/main" id="{999945A8-54E2-F545-BA04-DA2A23B88377}"/>
              </a:ext>
            </a:extLst>
          </p:cNvPr>
          <p:cNvSpPr txBox="1">
            <a:spLocks/>
          </p:cNvSpPr>
          <p:nvPr/>
        </p:nvSpPr>
        <p:spPr bwMode="auto">
          <a:xfrm>
            <a:off x="1371601" y="5067940"/>
            <a:ext cx="4589464"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marL="214313" indent="-214313" defTabSz="342900">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marL="742950" indent="-285750" defTabSz="34290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marL="1143000" indent="-228600" defTabSz="3429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marL="1600200" indent="-228600" defTabSz="3429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marL="2057400" indent="-228600" defTabSz="3429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marL="25146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marL="29718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marL="34290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marL="38862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214313" marR="0" lvl="0" indent="-214313" algn="l" defTabSz="342900" rtl="0" eaLnBrk="1" fontAlgn="base" latinLnBrk="0" hangingPunct="1">
              <a:lnSpc>
                <a:spcPct val="100000"/>
              </a:lnSpc>
              <a:spcBef>
                <a:spcPct val="0"/>
              </a:spcBef>
              <a:spcAft>
                <a:spcPct val="0"/>
              </a:spcAft>
              <a:buClrTx/>
              <a:buSzTx/>
              <a:buFontTx/>
              <a:buChar char="•"/>
              <a:tabLst/>
              <a:defRPr/>
            </a:pPr>
            <a:r>
              <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rPr>
              <a:t>72% reduction of distant progression or death</a:t>
            </a:r>
          </a:p>
          <a:p>
            <a:pPr marL="214313" marR="0" lvl="0" indent="-214313" algn="l" defTabSz="342900" rtl="0" eaLnBrk="1" fontAlgn="base" latinLnBrk="0" hangingPunct="1">
              <a:lnSpc>
                <a:spcPct val="100000"/>
              </a:lnSpc>
              <a:spcBef>
                <a:spcPct val="0"/>
              </a:spcBef>
              <a:spcAft>
                <a:spcPct val="0"/>
              </a:spcAft>
              <a:buClrTx/>
              <a:buSzTx/>
              <a:buFontTx/>
              <a:buChar char="•"/>
              <a:tabLst/>
              <a:defRPr/>
            </a:pPr>
            <a:r>
              <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rPr>
              <a:t>Median MFS: APA 40.5 months vs PBO 16.2</a:t>
            </a:r>
          </a:p>
          <a:p>
            <a:pPr marL="214313" marR="0" lvl="0" indent="-214313" algn="l" defTabSz="342900" rtl="0" eaLnBrk="1" fontAlgn="base" latinLnBrk="0" hangingPunct="1">
              <a:lnSpc>
                <a:spcPct val="100000"/>
              </a:lnSpc>
              <a:spcBef>
                <a:spcPct val="0"/>
              </a:spcBef>
              <a:spcAft>
                <a:spcPct val="0"/>
              </a:spcAft>
              <a:buClrTx/>
              <a:buSzTx/>
              <a:buFontTx/>
              <a:buChar char="•"/>
              <a:tabLst/>
              <a:defRPr/>
            </a:pPr>
            <a:r>
              <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rPr>
              <a:t>24-month additional MFS benefit</a:t>
            </a:r>
          </a:p>
          <a:p>
            <a:pPr marL="214313" marR="0" lvl="0" indent="-214313" algn="l" defTabSz="342900" rtl="0" eaLnBrk="1" fontAlgn="base" latinLnBrk="0" hangingPunct="1">
              <a:lnSpc>
                <a:spcPct val="100000"/>
              </a:lnSpc>
              <a:spcBef>
                <a:spcPct val="0"/>
              </a:spcBef>
              <a:spcAft>
                <a:spcPct val="0"/>
              </a:spcAft>
              <a:buClrTx/>
              <a:buSzTx/>
              <a:buFontTx/>
              <a:buChar char="•"/>
              <a:tabLst/>
              <a:defRPr/>
            </a:pPr>
            <a:endPar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endParaRPr>
          </a:p>
        </p:txBody>
      </p:sp>
      <p:sp>
        <p:nvSpPr>
          <p:cNvPr id="88069" name="Title 3">
            <a:extLst>
              <a:ext uri="{FF2B5EF4-FFF2-40B4-BE49-F238E27FC236}">
                <a16:creationId xmlns:a16="http://schemas.microsoft.com/office/drawing/2014/main" id="{57BC66D6-F9EF-584A-AC87-100A75A04E2D}"/>
              </a:ext>
            </a:extLst>
          </p:cNvPr>
          <p:cNvSpPr txBox="1">
            <a:spLocks/>
          </p:cNvSpPr>
          <p:nvPr/>
        </p:nvSpPr>
        <p:spPr bwMode="auto">
          <a:xfrm>
            <a:off x="6638811" y="5067939"/>
            <a:ext cx="4638789"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35" tIns="25718" rIns="51435" bIns="25718"/>
          <a:lstStyle>
            <a:lvl1pPr marL="214313" indent="-214313" defTabSz="342900">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marL="742950" indent="-285750" defTabSz="34290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marL="1143000" indent="-228600" defTabSz="3429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marL="1600200" indent="-228600" defTabSz="3429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marL="2057400" indent="-228600" defTabSz="3429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marL="25146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marL="29718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marL="34290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marL="3886200" indent="-228600" defTabSz="3429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214313" marR="0" lvl="0" indent="-214313" algn="l" defTabSz="342900" rtl="0" eaLnBrk="1" fontAlgn="base" latinLnBrk="0" hangingPunct="1">
              <a:lnSpc>
                <a:spcPct val="100000"/>
              </a:lnSpc>
              <a:spcBef>
                <a:spcPct val="0"/>
              </a:spcBef>
              <a:spcAft>
                <a:spcPct val="0"/>
              </a:spcAft>
              <a:buClrTx/>
              <a:buSzTx/>
              <a:buFontTx/>
              <a:buChar char="•"/>
              <a:tabLst/>
              <a:defRPr/>
            </a:pPr>
            <a:r>
              <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rPr>
              <a:t>71% reduction of distant progression or death </a:t>
            </a:r>
          </a:p>
          <a:p>
            <a:pPr marL="214313" marR="0" lvl="0" indent="-214313" algn="l" defTabSz="342900" rtl="0" eaLnBrk="1" fontAlgn="base" latinLnBrk="0" hangingPunct="1">
              <a:lnSpc>
                <a:spcPct val="100000"/>
              </a:lnSpc>
              <a:spcBef>
                <a:spcPct val="0"/>
              </a:spcBef>
              <a:spcAft>
                <a:spcPct val="0"/>
              </a:spcAft>
              <a:buClrTx/>
              <a:buSzTx/>
              <a:buFontTx/>
              <a:buChar char="•"/>
              <a:tabLst/>
              <a:defRPr/>
            </a:pPr>
            <a:r>
              <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rPr>
              <a:t>Median MFS: ENZA 36.6 months vs PBO 14.7</a:t>
            </a:r>
          </a:p>
          <a:p>
            <a:pPr marL="214313" marR="0" lvl="0" indent="-214313" algn="l" defTabSz="342900" rtl="0" eaLnBrk="1" fontAlgn="base" latinLnBrk="0" hangingPunct="1">
              <a:lnSpc>
                <a:spcPct val="100000"/>
              </a:lnSpc>
              <a:spcBef>
                <a:spcPct val="0"/>
              </a:spcBef>
              <a:spcAft>
                <a:spcPct val="0"/>
              </a:spcAft>
              <a:buClrTx/>
              <a:buSzTx/>
              <a:buFontTx/>
              <a:buChar char="•"/>
              <a:tabLst/>
              <a:defRPr/>
            </a:pPr>
            <a:r>
              <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rPr>
              <a:t>22-month additional MFS benefit</a:t>
            </a:r>
          </a:p>
          <a:p>
            <a:pPr marL="214313" marR="0" lvl="0" indent="-214313" algn="l" defTabSz="342900" rtl="0" eaLnBrk="1" fontAlgn="base" latinLnBrk="0" hangingPunct="1">
              <a:lnSpc>
                <a:spcPct val="100000"/>
              </a:lnSpc>
              <a:spcBef>
                <a:spcPct val="0"/>
              </a:spcBef>
              <a:spcAft>
                <a:spcPct val="0"/>
              </a:spcAft>
              <a:buClrTx/>
              <a:buSzTx/>
              <a:buFontTx/>
              <a:buChar char="•"/>
              <a:tabLst/>
              <a:defRPr/>
            </a:pPr>
            <a:endParaRPr kumimoji="0" lang="en-US" altLang="en-US" sz="1300" b="1" i="0" u="none" strike="noStrike" kern="1200" cap="none" spc="0" normalizeH="0" baseline="0" noProof="0" dirty="0">
              <a:ln>
                <a:noFill/>
              </a:ln>
              <a:solidFill>
                <a:srgbClr val="002B5C"/>
              </a:solidFill>
              <a:effectLst/>
              <a:uLnTx/>
              <a:uFillTx/>
              <a:latin typeface="Arial Bold" pitchFamily="-110" charset="0"/>
              <a:ea typeface="MS PGothic" panose="020B0600070205080204" pitchFamily="34" charset="-128"/>
              <a:cs typeface="Arial" panose="020B0604020202020204" pitchFamily="34" charset="0"/>
            </a:endParaRPr>
          </a:p>
        </p:txBody>
      </p:sp>
      <p:sp>
        <p:nvSpPr>
          <p:cNvPr id="25604" name="Title 4">
            <a:extLst>
              <a:ext uri="{FF2B5EF4-FFF2-40B4-BE49-F238E27FC236}">
                <a16:creationId xmlns:a16="http://schemas.microsoft.com/office/drawing/2014/main" id="{C58DC58D-CCE1-3040-B7D0-C343A58AFDE2}"/>
              </a:ext>
            </a:extLst>
          </p:cNvPr>
          <p:cNvSpPr>
            <a:spLocks noGrp="1" noChangeArrowheads="1"/>
          </p:cNvSpPr>
          <p:nvPr>
            <p:ph type="title"/>
          </p:nvPr>
        </p:nvSpPr>
        <p:spPr>
          <a:xfrm>
            <a:off x="914400" y="-2101"/>
            <a:ext cx="10363200" cy="914400"/>
          </a:xfrm>
        </p:spPr>
        <p:txBody>
          <a:bodyPr vert="horz" wrap="square" lIns="61536" tIns="30769" rIns="61536" bIns="30769" numCol="1" anchor="ctr" anchorCtr="0" compatLnSpc="1">
            <a:prstTxWarp prst="textNoShape">
              <a:avLst/>
            </a:prstTxWarp>
          </a:bodyPr>
          <a:lstStyle/>
          <a:p>
            <a:r>
              <a:rPr lang="en-US" altLang="en-US" sz="3200" dirty="0"/>
              <a:t>Primary Endpoint – MFS</a:t>
            </a:r>
          </a:p>
        </p:txBody>
      </p:sp>
      <p:sp>
        <p:nvSpPr>
          <p:cNvPr id="25605" name="Text Placeholder 17">
            <a:extLst>
              <a:ext uri="{FF2B5EF4-FFF2-40B4-BE49-F238E27FC236}">
                <a16:creationId xmlns:a16="http://schemas.microsoft.com/office/drawing/2014/main" id="{D392A264-AEDE-A54D-B169-664204DD39F9}"/>
              </a:ext>
            </a:extLst>
          </p:cNvPr>
          <p:cNvSpPr>
            <a:spLocks noGrp="1" noChangeArrowheads="1"/>
          </p:cNvSpPr>
          <p:nvPr>
            <p:ph type="body" sz="quarter" idx="4294967295"/>
          </p:nvPr>
        </p:nvSpPr>
        <p:spPr>
          <a:xfrm>
            <a:off x="114300" y="6073775"/>
            <a:ext cx="11963400" cy="380999"/>
          </a:xfrm>
        </p:spPr>
        <p:txBody>
          <a:bodyPr/>
          <a:lstStyle/>
          <a:p>
            <a:pPr marL="0" indent="0">
              <a:buNone/>
            </a:pPr>
            <a:r>
              <a:rPr lang="en-US" altLang="en-US" sz="1500" dirty="0"/>
              <a:t>1. Smith MR, et al. </a:t>
            </a:r>
            <a:r>
              <a:rPr lang="en-GB" altLang="en-US" sz="1500" i="1" dirty="0"/>
              <a:t>N </a:t>
            </a:r>
            <a:r>
              <a:rPr lang="en-GB" altLang="en-US" sz="1500" i="1" dirty="0" err="1"/>
              <a:t>Engl</a:t>
            </a:r>
            <a:r>
              <a:rPr lang="en-GB" altLang="en-US" sz="1500" i="1" dirty="0"/>
              <a:t> J Med</a:t>
            </a:r>
            <a:r>
              <a:rPr lang="en-GB" altLang="en-US" sz="1500" dirty="0"/>
              <a:t>. 2018; 378:1408-1418; </a:t>
            </a:r>
            <a:r>
              <a:rPr lang="en-US" altLang="en-US" sz="1500" dirty="0"/>
              <a:t>2. Hussain M, et al. </a:t>
            </a:r>
            <a:r>
              <a:rPr lang="en-US" altLang="en-US" sz="1500" i="1" dirty="0"/>
              <a:t>N </a:t>
            </a:r>
            <a:r>
              <a:rPr lang="en-US" altLang="en-US" sz="1500" i="1" dirty="0" err="1"/>
              <a:t>Engl</a:t>
            </a:r>
            <a:r>
              <a:rPr lang="en-US" altLang="en-US" sz="1500" i="1" dirty="0"/>
              <a:t> J Med</a:t>
            </a:r>
            <a:r>
              <a:rPr lang="en-US" altLang="en-US" sz="1500" dirty="0"/>
              <a:t>. 2018; 378:2465-2474. </a:t>
            </a:r>
          </a:p>
        </p:txBody>
      </p:sp>
      <p:sp>
        <p:nvSpPr>
          <p:cNvPr id="24" name="Title 2">
            <a:extLst>
              <a:ext uri="{FF2B5EF4-FFF2-40B4-BE49-F238E27FC236}">
                <a16:creationId xmlns:a16="http://schemas.microsoft.com/office/drawing/2014/main" id="{A40A0AE6-BFC9-4FB0-BE7E-5470DD2AFD62}"/>
              </a:ext>
            </a:extLst>
          </p:cNvPr>
          <p:cNvSpPr txBox="1">
            <a:spLocks/>
          </p:cNvSpPr>
          <p:nvPr/>
        </p:nvSpPr>
        <p:spPr bwMode="auto">
          <a:xfrm>
            <a:off x="2697346" y="5776996"/>
            <a:ext cx="6870701" cy="380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l" rtl="0" eaLnBrk="0" fontAlgn="base" hangingPunct="0">
              <a:lnSpc>
                <a:spcPct val="95000"/>
              </a:lnSpc>
              <a:spcBef>
                <a:spcPct val="0"/>
              </a:spcBef>
              <a:spcAft>
                <a:spcPct val="0"/>
              </a:spcAft>
              <a:defRPr sz="2800" b="1">
                <a:solidFill>
                  <a:schemeClr val="tx1"/>
                </a:solidFill>
                <a:latin typeface="+mj-lt"/>
                <a:ea typeface="ＭＳ Ｐゴシック" charset="0"/>
                <a:cs typeface="ＭＳ Ｐゴシック" charset="0"/>
              </a:defRPr>
            </a:lvl1pPr>
            <a:lvl2pPr algn="l" rtl="0" eaLnBrk="0" fontAlgn="base" hangingPunct="0">
              <a:lnSpc>
                <a:spcPct val="95000"/>
              </a:lnSpc>
              <a:spcBef>
                <a:spcPct val="0"/>
              </a:spcBef>
              <a:spcAft>
                <a:spcPct val="0"/>
              </a:spcAft>
              <a:defRPr sz="3200" b="1">
                <a:solidFill>
                  <a:schemeClr val="tx1"/>
                </a:solidFill>
                <a:latin typeface="Arial" charset="0"/>
                <a:ea typeface="ＭＳ Ｐゴシック" charset="0"/>
                <a:cs typeface="ＭＳ Ｐゴシック" charset="0"/>
              </a:defRPr>
            </a:lvl2pPr>
            <a:lvl3pPr algn="l" rtl="0" eaLnBrk="0" fontAlgn="base" hangingPunct="0">
              <a:lnSpc>
                <a:spcPct val="95000"/>
              </a:lnSpc>
              <a:spcBef>
                <a:spcPct val="0"/>
              </a:spcBef>
              <a:spcAft>
                <a:spcPct val="0"/>
              </a:spcAft>
              <a:defRPr sz="3200" b="1">
                <a:solidFill>
                  <a:schemeClr val="tx1"/>
                </a:solidFill>
                <a:latin typeface="Arial" charset="0"/>
                <a:ea typeface="ＭＳ Ｐゴシック" charset="0"/>
                <a:cs typeface="ＭＳ Ｐゴシック" charset="0"/>
              </a:defRPr>
            </a:lvl3pPr>
            <a:lvl4pPr algn="l" rtl="0" eaLnBrk="0" fontAlgn="base" hangingPunct="0">
              <a:lnSpc>
                <a:spcPct val="95000"/>
              </a:lnSpc>
              <a:spcBef>
                <a:spcPct val="0"/>
              </a:spcBef>
              <a:spcAft>
                <a:spcPct val="0"/>
              </a:spcAft>
              <a:defRPr sz="3200" b="1">
                <a:solidFill>
                  <a:schemeClr val="tx1"/>
                </a:solidFill>
                <a:latin typeface="Arial" charset="0"/>
                <a:ea typeface="ＭＳ Ｐゴシック" charset="0"/>
                <a:cs typeface="ＭＳ Ｐゴシック" charset="0"/>
              </a:defRPr>
            </a:lvl4pPr>
            <a:lvl5pPr algn="l" rtl="0" eaLnBrk="0" fontAlgn="base" hangingPunct="0">
              <a:lnSpc>
                <a:spcPct val="95000"/>
              </a:lnSpc>
              <a:spcBef>
                <a:spcPct val="0"/>
              </a:spcBef>
              <a:spcAft>
                <a:spcPct val="0"/>
              </a:spcAft>
              <a:defRPr sz="3200" b="1">
                <a:solidFill>
                  <a:schemeClr val="tx1"/>
                </a:solidFill>
                <a:latin typeface="Arial" charset="0"/>
                <a:ea typeface="ＭＳ Ｐゴシック" charset="0"/>
                <a:cs typeface="ＭＳ Ｐゴシック" charset="0"/>
              </a:defRPr>
            </a:lvl5pPr>
            <a:lvl6pPr marL="457200" algn="l" rtl="0" fontAlgn="base">
              <a:lnSpc>
                <a:spcPct val="95000"/>
              </a:lnSpc>
              <a:spcBef>
                <a:spcPct val="0"/>
              </a:spcBef>
              <a:spcAft>
                <a:spcPct val="0"/>
              </a:spcAft>
              <a:defRPr sz="3200" b="1">
                <a:solidFill>
                  <a:schemeClr val="tx1"/>
                </a:solidFill>
                <a:latin typeface="Arial" charset="0"/>
              </a:defRPr>
            </a:lvl6pPr>
            <a:lvl7pPr marL="914400" algn="l" rtl="0" fontAlgn="base">
              <a:lnSpc>
                <a:spcPct val="95000"/>
              </a:lnSpc>
              <a:spcBef>
                <a:spcPct val="0"/>
              </a:spcBef>
              <a:spcAft>
                <a:spcPct val="0"/>
              </a:spcAft>
              <a:defRPr sz="3200" b="1">
                <a:solidFill>
                  <a:schemeClr val="tx1"/>
                </a:solidFill>
                <a:latin typeface="Arial" charset="0"/>
              </a:defRPr>
            </a:lvl7pPr>
            <a:lvl8pPr marL="1371600" algn="l" rtl="0" fontAlgn="base">
              <a:lnSpc>
                <a:spcPct val="95000"/>
              </a:lnSpc>
              <a:spcBef>
                <a:spcPct val="0"/>
              </a:spcBef>
              <a:spcAft>
                <a:spcPct val="0"/>
              </a:spcAft>
              <a:defRPr sz="3200" b="1">
                <a:solidFill>
                  <a:schemeClr val="tx1"/>
                </a:solidFill>
                <a:latin typeface="Arial" charset="0"/>
              </a:defRPr>
            </a:lvl8pPr>
            <a:lvl9pPr marL="1828800" algn="l" rtl="0" fontAlgn="base">
              <a:lnSpc>
                <a:spcPct val="95000"/>
              </a:lnSpc>
              <a:spcBef>
                <a:spcPct val="0"/>
              </a:spcBef>
              <a:spcAft>
                <a:spcPct val="0"/>
              </a:spcAft>
              <a:defRPr sz="3200" b="1">
                <a:solidFill>
                  <a:schemeClr val="tx1"/>
                </a:solidFill>
                <a:latin typeface="Arial" charset="0"/>
              </a:defRPr>
            </a:lvl9pPr>
          </a:lstStyle>
          <a:p>
            <a:pPr marL="0" marR="0" lvl="0" indent="0" algn="l" defTabSz="914400" rtl="0" eaLnBrk="0" fontAlgn="base" latinLnBrk="0" hangingPunct="0">
              <a:lnSpc>
                <a:spcPct val="95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611D72">
                    <a:lumMod val="75000"/>
                  </a:srgbClr>
                </a:solidFill>
                <a:effectLst/>
                <a:uLnTx/>
                <a:uFillTx/>
                <a:latin typeface="Arial Bold"/>
                <a:ea typeface="ＭＳ Ｐゴシック" charset="0"/>
              </a:rPr>
              <a:t>Caveat:  Comparing across studies is problematic</a:t>
            </a:r>
            <a:r>
              <a:rPr kumimoji="0" lang="en-GB" sz="1200" b="0" i="0" u="none" strike="noStrike" kern="0" cap="none" spc="0" normalizeH="0" baseline="0" noProof="0" dirty="0">
                <a:ln>
                  <a:noFill/>
                </a:ln>
                <a:solidFill>
                  <a:srgbClr val="611D72">
                    <a:lumMod val="75000"/>
                  </a:srgbClr>
                </a:solidFill>
                <a:effectLst/>
                <a:uLnTx/>
                <a:uFillTx/>
                <a:latin typeface="Arial Bold"/>
                <a:ea typeface="ＭＳ Ｐゴシック" charset="0"/>
              </a:rPr>
              <a:t>. </a:t>
            </a:r>
            <a:r>
              <a:rPr kumimoji="0" lang="en-GB" sz="1200" b="1" i="0" u="none" strike="noStrike" kern="0" cap="none" spc="0" normalizeH="0" baseline="0" noProof="0" dirty="0">
                <a:ln>
                  <a:noFill/>
                </a:ln>
                <a:solidFill>
                  <a:srgbClr val="611D72">
                    <a:lumMod val="75000"/>
                  </a:srgbClr>
                </a:solidFill>
                <a:effectLst/>
                <a:uLnTx/>
                <a:uFillTx/>
                <a:latin typeface="Arial Bold"/>
                <a:ea typeface="ＭＳ Ｐゴシック" charset="0"/>
              </a:rPr>
              <a:t>This is not a head-to-head comparison.</a:t>
            </a:r>
          </a:p>
        </p:txBody>
      </p:sp>
      <p:grpSp>
        <p:nvGrpSpPr>
          <p:cNvPr id="2" name="Group 1">
            <a:extLst>
              <a:ext uri="{FF2B5EF4-FFF2-40B4-BE49-F238E27FC236}">
                <a16:creationId xmlns:a16="http://schemas.microsoft.com/office/drawing/2014/main" id="{5C99FB10-46AF-C44A-984D-E727CBA116D9}"/>
              </a:ext>
            </a:extLst>
          </p:cNvPr>
          <p:cNvGrpSpPr/>
          <p:nvPr/>
        </p:nvGrpSpPr>
        <p:grpSpPr>
          <a:xfrm>
            <a:off x="1160847" y="1123601"/>
            <a:ext cx="9478069" cy="3758126"/>
            <a:chOff x="2662238" y="1966913"/>
            <a:chExt cx="6818312" cy="2703512"/>
          </a:xfrm>
        </p:grpSpPr>
        <p:sp>
          <p:nvSpPr>
            <p:cNvPr id="88085" name="TextBox 19">
              <a:extLst>
                <a:ext uri="{FF2B5EF4-FFF2-40B4-BE49-F238E27FC236}">
                  <a16:creationId xmlns:a16="http://schemas.microsoft.com/office/drawing/2014/main" id="{1EA0D753-49A7-4841-BA62-7E845199CF2F}"/>
                </a:ext>
              </a:extLst>
            </p:cNvPr>
            <p:cNvSpPr txBox="1">
              <a:spLocks noChangeArrowheads="1"/>
            </p:cNvSpPr>
            <p:nvPr/>
          </p:nvSpPr>
          <p:spPr bwMode="auto">
            <a:xfrm>
              <a:off x="4452939" y="2255839"/>
              <a:ext cx="1785937" cy="439737"/>
            </a:xfrm>
            <a:prstGeom prst="rect">
              <a:avLst/>
            </a:prstGeom>
            <a:noFill/>
            <a:ln>
              <a:noFill/>
            </a:ln>
          </p:spPr>
          <p:txBody>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002B5C"/>
                  </a:solidFill>
                  <a:effectLst/>
                  <a:uLnTx/>
                  <a:uFillTx/>
                  <a:latin typeface="Arial Bold"/>
                  <a:ea typeface="ＭＳ Ｐゴシック" pitchFamily="34" charset="-128"/>
                </a:rPr>
                <a:t>HR (95% CI): 0.28 (0.23–0.35)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1" u="none" strike="noStrike" kern="1200" cap="none" spc="0" normalizeH="0" baseline="0" noProof="0" dirty="0">
                  <a:ln>
                    <a:noFill/>
                  </a:ln>
                  <a:solidFill>
                    <a:srgbClr val="002B5C"/>
                  </a:solidFill>
                  <a:effectLst/>
                  <a:uLnTx/>
                  <a:uFillTx/>
                  <a:latin typeface="Arial Bold"/>
                  <a:ea typeface="ＭＳ Ｐゴシック" pitchFamily="34" charset="-128"/>
                </a:rPr>
                <a:t>P</a:t>
              </a:r>
              <a:r>
                <a:rPr kumimoji="0" lang="en-US" altLang="en-US" sz="900" b="1" i="0" u="none" strike="noStrike" kern="1200" cap="none" spc="0" normalizeH="0" baseline="0" noProof="0" dirty="0">
                  <a:ln>
                    <a:noFill/>
                  </a:ln>
                  <a:solidFill>
                    <a:srgbClr val="002B5C"/>
                  </a:solidFill>
                  <a:effectLst/>
                  <a:uLnTx/>
                  <a:uFillTx/>
                  <a:latin typeface="Arial Bold"/>
                  <a:ea typeface="ＭＳ Ｐゴシック" pitchFamily="34" charset="-128"/>
                </a:rPr>
                <a:t> &lt; .0001</a:t>
              </a:r>
            </a:p>
          </p:txBody>
        </p:sp>
        <p:grpSp>
          <p:nvGrpSpPr>
            <p:cNvPr id="25608" name="Group 88341">
              <a:extLst>
                <a:ext uri="{FF2B5EF4-FFF2-40B4-BE49-F238E27FC236}">
                  <a16:creationId xmlns:a16="http://schemas.microsoft.com/office/drawing/2014/main" id="{B892255B-AE4F-6D4B-9AF3-494FE4B51912}"/>
                </a:ext>
              </a:extLst>
            </p:cNvPr>
            <p:cNvGrpSpPr>
              <a:grpSpLocks/>
            </p:cNvGrpSpPr>
            <p:nvPr/>
          </p:nvGrpSpPr>
          <p:grpSpPr bwMode="auto">
            <a:xfrm>
              <a:off x="2662238" y="1966913"/>
              <a:ext cx="3530600" cy="2703512"/>
              <a:chOff x="-5456" y="1479550"/>
              <a:chExt cx="4706521" cy="3604140"/>
            </a:xfrm>
          </p:grpSpPr>
          <p:sp>
            <p:nvSpPr>
              <p:cNvPr id="26" name="TextBox 14">
                <a:extLst>
                  <a:ext uri="{FF2B5EF4-FFF2-40B4-BE49-F238E27FC236}">
                    <a16:creationId xmlns:a16="http://schemas.microsoft.com/office/drawing/2014/main" id="{C0D547F6-F60E-6040-8C13-2B1A4365A62E}"/>
                  </a:ext>
                </a:extLst>
              </p:cNvPr>
              <p:cNvSpPr txBox="1">
                <a:spLocks noChangeArrowheads="1"/>
              </p:cNvSpPr>
              <p:nvPr/>
            </p:nvSpPr>
            <p:spPr bwMode="auto">
              <a:xfrm>
                <a:off x="1676955" y="1479550"/>
                <a:ext cx="1879222" cy="49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itchFamily="34" charset="0"/>
                    <a:ea typeface="ＭＳ Ｐゴシック" pitchFamily="34" charset="-128"/>
                  </a:defRPr>
                </a:lvl1pPr>
                <a:lvl2pPr marL="742950" indent="-285750" defTabSz="685800">
                  <a:defRPr>
                    <a:solidFill>
                      <a:schemeClr val="tx1"/>
                    </a:solidFill>
                    <a:latin typeface="Calibri" pitchFamily="34" charset="0"/>
                    <a:ea typeface="ＭＳ Ｐゴシック" pitchFamily="34" charset="-128"/>
                  </a:defRPr>
                </a:lvl2pPr>
                <a:lvl3pPr marL="1143000" indent="-228600" defTabSz="685800">
                  <a:defRPr>
                    <a:solidFill>
                      <a:schemeClr val="tx1"/>
                    </a:solidFill>
                    <a:latin typeface="Calibri" pitchFamily="34" charset="0"/>
                    <a:ea typeface="ＭＳ Ｐゴシック" pitchFamily="34" charset="-128"/>
                  </a:defRPr>
                </a:lvl3pPr>
                <a:lvl4pPr marL="1600200" indent="-228600" defTabSz="685800">
                  <a:defRPr>
                    <a:solidFill>
                      <a:schemeClr val="tx1"/>
                    </a:solidFill>
                    <a:latin typeface="Calibri" pitchFamily="34" charset="0"/>
                    <a:ea typeface="ＭＳ Ｐゴシック" pitchFamily="34" charset="-128"/>
                  </a:defRPr>
                </a:lvl4pPr>
                <a:lvl5pPr marL="2057400" indent="-228600" defTabSz="685800">
                  <a:defRPr>
                    <a:solidFill>
                      <a:schemeClr val="tx1"/>
                    </a:solidFill>
                    <a:latin typeface="Calibri" pitchFamily="34" charset="0"/>
                    <a:ea typeface="ＭＳ Ｐゴシック" pitchFamily="34" charset="-128"/>
                  </a:defRPr>
                </a:lvl5pPr>
                <a:lvl6pPr marL="25146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B5C"/>
                    </a:solidFill>
                    <a:effectLst/>
                    <a:uLnTx/>
                    <a:uFillTx/>
                    <a:latin typeface="Arial Bold"/>
                    <a:ea typeface="ＭＳ Ｐゴシック" pitchFamily="34" charset="-128"/>
                  </a:rPr>
                  <a:t>SPARTAN</a:t>
                </a:r>
                <a:r>
                  <a:rPr kumimoji="0" lang="en-US" altLang="en-US" sz="1800" b="1" i="0" u="none" strike="noStrike" kern="1200" cap="none" spc="0" normalizeH="0" baseline="30000" noProof="0" dirty="0">
                    <a:ln>
                      <a:noFill/>
                    </a:ln>
                    <a:solidFill>
                      <a:srgbClr val="002B5C"/>
                    </a:solidFill>
                    <a:effectLst/>
                    <a:uLnTx/>
                    <a:uFillTx/>
                    <a:latin typeface="Arial Bold"/>
                    <a:ea typeface="ＭＳ Ｐゴシック" pitchFamily="34" charset="-128"/>
                  </a:rPr>
                  <a:t>1</a:t>
                </a:r>
              </a:p>
            </p:txBody>
          </p:sp>
          <p:sp>
            <p:nvSpPr>
              <p:cNvPr id="28" name="TextBox 23">
                <a:extLst>
                  <a:ext uri="{FF2B5EF4-FFF2-40B4-BE49-F238E27FC236}">
                    <a16:creationId xmlns:a16="http://schemas.microsoft.com/office/drawing/2014/main" id="{5F8A48DE-507E-5640-BAB0-B037AE1A0138}"/>
                  </a:ext>
                </a:extLst>
              </p:cNvPr>
              <p:cNvSpPr txBox="1">
                <a:spLocks noChangeArrowheads="1"/>
              </p:cNvSpPr>
              <p:nvPr/>
            </p:nvSpPr>
            <p:spPr bwMode="auto">
              <a:xfrm>
                <a:off x="1103455" y="3358867"/>
                <a:ext cx="1144886" cy="67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PBO, 16.2 </a:t>
                </a:r>
                <a:r>
                  <a:rPr kumimoji="0" lang="en-US" altLang="en-US" sz="900" b="0" i="0" u="none" strike="noStrike" kern="1200" cap="none" spc="0" normalizeH="0" baseline="0" noProof="0" dirty="0" err="1">
                    <a:ln>
                      <a:noFill/>
                    </a:ln>
                    <a:solidFill>
                      <a:srgbClr val="002B5C"/>
                    </a:solidFill>
                    <a:effectLst/>
                    <a:uLnTx/>
                    <a:uFillTx/>
                    <a:latin typeface="Arial Bold"/>
                    <a:ea typeface="ＭＳ Ｐゴシック" pitchFamily="34" charset="-128"/>
                  </a:rPr>
                  <a:t>mo</a:t>
                </a:r>
                <a:endPar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(median)</a:t>
                </a:r>
              </a:p>
            </p:txBody>
          </p:sp>
          <p:sp>
            <p:nvSpPr>
              <p:cNvPr id="30" name="TextBox 8">
                <a:extLst>
                  <a:ext uri="{FF2B5EF4-FFF2-40B4-BE49-F238E27FC236}">
                    <a16:creationId xmlns:a16="http://schemas.microsoft.com/office/drawing/2014/main" id="{AC68C455-A007-BA49-AE0A-B71CBFFFDE33}"/>
                  </a:ext>
                </a:extLst>
              </p:cNvPr>
              <p:cNvSpPr txBox="1">
                <a:spLocks noChangeArrowheads="1"/>
              </p:cNvSpPr>
              <p:nvPr/>
            </p:nvSpPr>
            <p:spPr bwMode="auto">
              <a:xfrm>
                <a:off x="3556178" y="2323972"/>
                <a:ext cx="1144887" cy="67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APA, 40.5 </a:t>
                </a:r>
                <a:r>
                  <a:rPr kumimoji="0" lang="en-US" altLang="en-US" sz="900" b="0" i="0" u="none" strike="noStrike" kern="1200" cap="none" spc="0" normalizeH="0" baseline="0" noProof="0" dirty="0" err="1">
                    <a:ln>
                      <a:noFill/>
                    </a:ln>
                    <a:solidFill>
                      <a:srgbClr val="002B5C"/>
                    </a:solidFill>
                    <a:effectLst/>
                    <a:uLnTx/>
                    <a:uFillTx/>
                    <a:latin typeface="Arial Bold"/>
                    <a:ea typeface="ＭＳ Ｐゴシック" pitchFamily="34" charset="-128"/>
                  </a:rPr>
                  <a:t>mo</a:t>
                </a:r>
                <a:endPar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(median)</a:t>
                </a:r>
              </a:p>
            </p:txBody>
          </p:sp>
          <p:sp>
            <p:nvSpPr>
              <p:cNvPr id="32" name="TextBox 41">
                <a:extLst>
                  <a:ext uri="{FF2B5EF4-FFF2-40B4-BE49-F238E27FC236}">
                    <a16:creationId xmlns:a16="http://schemas.microsoft.com/office/drawing/2014/main" id="{1D786C77-294F-3147-9D95-29BE5E0E6C17}"/>
                  </a:ext>
                </a:extLst>
              </p:cNvPr>
              <p:cNvSpPr txBox="1">
                <a:spLocks noChangeArrowheads="1"/>
              </p:cNvSpPr>
              <p:nvPr/>
            </p:nvSpPr>
            <p:spPr bwMode="auto">
              <a:xfrm rot="16200000">
                <a:off x="-725034" y="2732447"/>
                <a:ext cx="2209467" cy="77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t>Metastases-free Survival </a:t>
                </a:r>
                <a:b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br>
                <a: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t>(%)</a:t>
                </a:r>
              </a:p>
            </p:txBody>
          </p:sp>
          <p:sp>
            <p:nvSpPr>
              <p:cNvPr id="35" name="TextBox 25">
                <a:extLst>
                  <a:ext uri="{FF2B5EF4-FFF2-40B4-BE49-F238E27FC236}">
                    <a16:creationId xmlns:a16="http://schemas.microsoft.com/office/drawing/2014/main" id="{B473278B-87DE-5B40-8520-1272D3B89DFF}"/>
                  </a:ext>
                </a:extLst>
              </p:cNvPr>
              <p:cNvSpPr txBox="1">
                <a:spLocks noChangeArrowheads="1"/>
              </p:cNvSpPr>
              <p:nvPr/>
            </p:nvSpPr>
            <p:spPr bwMode="auto">
              <a:xfrm>
                <a:off x="1890696" y="4474182"/>
                <a:ext cx="1199908" cy="33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t>Months</a:t>
                </a:r>
              </a:p>
            </p:txBody>
          </p:sp>
          <p:cxnSp>
            <p:nvCxnSpPr>
              <p:cNvPr id="5" name="Straight Arrow Connector 4">
                <a:extLst>
                  <a:ext uri="{FF2B5EF4-FFF2-40B4-BE49-F238E27FC236}">
                    <a16:creationId xmlns:a16="http://schemas.microsoft.com/office/drawing/2014/main" id="{6B7B789F-661F-AE4E-B7D5-D8D3D7119B8C}"/>
                  </a:ext>
                </a:extLst>
              </p:cNvPr>
              <p:cNvCxnSpPr/>
              <p:nvPr/>
            </p:nvCxnSpPr>
            <p:spPr>
              <a:xfrm flipV="1">
                <a:off x="1734094" y="3119719"/>
                <a:ext cx="283576" cy="226450"/>
              </a:xfrm>
              <a:prstGeom prst="straightConnector1">
                <a:avLst/>
              </a:prstGeom>
              <a:ln w="28575">
                <a:solidFill>
                  <a:schemeClr val="bg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7" name="Straight Arrow Connector 6">
                <a:extLst>
                  <a:ext uri="{FF2B5EF4-FFF2-40B4-BE49-F238E27FC236}">
                    <a16:creationId xmlns:a16="http://schemas.microsoft.com/office/drawing/2014/main" id="{7F73BA35-09B4-8048-99E7-B714313D8BA2}"/>
                  </a:ext>
                </a:extLst>
              </p:cNvPr>
              <p:cNvCxnSpPr/>
              <p:nvPr/>
            </p:nvCxnSpPr>
            <p:spPr>
              <a:xfrm flipH="1">
                <a:off x="3903241" y="2770522"/>
                <a:ext cx="226439" cy="264543"/>
              </a:xfrm>
              <a:prstGeom prst="straightConnector1">
                <a:avLst/>
              </a:prstGeom>
              <a:ln w="28575">
                <a:solidFill>
                  <a:schemeClr val="bg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88141" name="Rectangle 5">
                <a:extLst>
                  <a:ext uri="{FF2B5EF4-FFF2-40B4-BE49-F238E27FC236}">
                    <a16:creationId xmlns:a16="http://schemas.microsoft.com/office/drawing/2014/main" id="{148FA6D0-853C-EC4F-8EED-6D2BB05B603C}"/>
                  </a:ext>
                </a:extLst>
              </p:cNvPr>
              <p:cNvSpPr>
                <a:spLocks noChangeArrowheads="1"/>
              </p:cNvSpPr>
              <p:nvPr/>
            </p:nvSpPr>
            <p:spPr bwMode="auto">
              <a:xfrm>
                <a:off x="508790" y="1885889"/>
                <a:ext cx="277228"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100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51" name="Freeform 6">
                <a:extLst>
                  <a:ext uri="{FF2B5EF4-FFF2-40B4-BE49-F238E27FC236}">
                    <a16:creationId xmlns:a16="http://schemas.microsoft.com/office/drawing/2014/main" id="{1A781D9F-137C-8940-BFFE-2CB67C312081}"/>
                  </a:ext>
                </a:extLst>
              </p:cNvPr>
              <p:cNvSpPr>
                <a:spLocks/>
              </p:cNvSpPr>
              <p:nvPr/>
            </p:nvSpPr>
            <p:spPr bwMode="auto">
              <a:xfrm>
                <a:off x="801688" y="1984375"/>
                <a:ext cx="3321050" cy="2273300"/>
              </a:xfrm>
              <a:custGeom>
                <a:avLst/>
                <a:gdLst>
                  <a:gd name="T0" fmla="*/ 0 w 2092"/>
                  <a:gd name="T1" fmla="*/ 0 h 1432"/>
                  <a:gd name="T2" fmla="*/ 63500 w 2092"/>
                  <a:gd name="T3" fmla="*/ 0 h 1432"/>
                  <a:gd name="T4" fmla="*/ 63500 w 2092"/>
                  <a:gd name="T5" fmla="*/ 2206625 h 1432"/>
                  <a:gd name="T6" fmla="*/ 3321050 w 2092"/>
                  <a:gd name="T7" fmla="*/ 2206625 h 1432"/>
                  <a:gd name="T8" fmla="*/ 3321050 w 2092"/>
                  <a:gd name="T9" fmla="*/ 2273300 h 1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2" h="1432">
                    <a:moveTo>
                      <a:pt x="0" y="0"/>
                    </a:moveTo>
                    <a:lnTo>
                      <a:pt x="40" y="0"/>
                    </a:lnTo>
                    <a:lnTo>
                      <a:pt x="40" y="1390"/>
                    </a:lnTo>
                    <a:lnTo>
                      <a:pt x="2092" y="1390"/>
                    </a:lnTo>
                    <a:lnTo>
                      <a:pt x="2092" y="1432"/>
                    </a:lnTo>
                  </a:path>
                </a:pathLst>
              </a:custGeom>
              <a:noFill/>
              <a:ln w="285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43" name="Rectangle 7">
                <a:extLst>
                  <a:ext uri="{FF2B5EF4-FFF2-40B4-BE49-F238E27FC236}">
                    <a16:creationId xmlns:a16="http://schemas.microsoft.com/office/drawing/2014/main" id="{4EEB71D5-7231-C049-8E1E-1331C0203BA8}"/>
                  </a:ext>
                </a:extLst>
              </p:cNvPr>
              <p:cNvSpPr>
                <a:spLocks noChangeArrowheads="1"/>
              </p:cNvSpPr>
              <p:nvPr/>
            </p:nvSpPr>
            <p:spPr bwMode="auto">
              <a:xfrm>
                <a:off x="595557" y="2330322"/>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dirty="0">
                    <a:ln>
                      <a:noFill/>
                    </a:ln>
                    <a:solidFill>
                      <a:srgbClr val="002B5C"/>
                    </a:solidFill>
                    <a:effectLst/>
                    <a:uLnTx/>
                    <a:uFillTx/>
                    <a:latin typeface="Calibri" pitchFamily="34" charset="0"/>
                    <a:ea typeface="ヒラギノ角ゴ Pro W3" pitchFamily="1" charset="-128"/>
                    <a:cs typeface="Arial" pitchFamily="34" charset="0"/>
                  </a:rPr>
                  <a:t>80</a:t>
                </a:r>
                <a:endParaRPr kumimoji="0" lang="en-US" altLang="en-US" sz="1800" b="0" i="0" u="none" strike="noStrike" kern="1200" cap="none" spc="0" normalizeH="0" baseline="0" noProof="0" dirty="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53" name="Line 8">
                <a:extLst>
                  <a:ext uri="{FF2B5EF4-FFF2-40B4-BE49-F238E27FC236}">
                    <a16:creationId xmlns:a16="http://schemas.microsoft.com/office/drawing/2014/main" id="{B59F7013-AEC3-1543-8947-690CACABFB75}"/>
                  </a:ext>
                </a:extLst>
              </p:cNvPr>
              <p:cNvSpPr>
                <a:spLocks noChangeShapeType="1"/>
              </p:cNvSpPr>
              <p:nvPr/>
            </p:nvSpPr>
            <p:spPr bwMode="auto">
              <a:xfrm>
                <a:off x="801688" y="2428875"/>
                <a:ext cx="635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45" name="Rectangle 9">
                <a:extLst>
                  <a:ext uri="{FF2B5EF4-FFF2-40B4-BE49-F238E27FC236}">
                    <a16:creationId xmlns:a16="http://schemas.microsoft.com/office/drawing/2014/main" id="{68561216-FCD6-D940-95D3-44A5FE36CCC9}"/>
                  </a:ext>
                </a:extLst>
              </p:cNvPr>
              <p:cNvSpPr>
                <a:spLocks noChangeArrowheads="1"/>
              </p:cNvSpPr>
              <p:nvPr/>
            </p:nvSpPr>
            <p:spPr bwMode="auto">
              <a:xfrm>
                <a:off x="595557" y="2774755"/>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60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55" name="Line 10">
                <a:extLst>
                  <a:ext uri="{FF2B5EF4-FFF2-40B4-BE49-F238E27FC236}">
                    <a16:creationId xmlns:a16="http://schemas.microsoft.com/office/drawing/2014/main" id="{2EA90C07-5230-EE4A-9BFE-9EFDDF213433}"/>
                  </a:ext>
                </a:extLst>
              </p:cNvPr>
              <p:cNvSpPr>
                <a:spLocks noChangeShapeType="1"/>
              </p:cNvSpPr>
              <p:nvPr/>
            </p:nvSpPr>
            <p:spPr bwMode="auto">
              <a:xfrm>
                <a:off x="801688" y="2873375"/>
                <a:ext cx="635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47" name="Rectangle 11">
                <a:extLst>
                  <a:ext uri="{FF2B5EF4-FFF2-40B4-BE49-F238E27FC236}">
                    <a16:creationId xmlns:a16="http://schemas.microsoft.com/office/drawing/2014/main" id="{FB2F441B-F076-CE4D-96F0-977596B490E9}"/>
                  </a:ext>
                </a:extLst>
              </p:cNvPr>
              <p:cNvSpPr>
                <a:spLocks noChangeArrowheads="1"/>
              </p:cNvSpPr>
              <p:nvPr/>
            </p:nvSpPr>
            <p:spPr bwMode="auto">
              <a:xfrm>
                <a:off x="595557" y="3210723"/>
                <a:ext cx="184112" cy="21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57" name="Line 12">
                <a:extLst>
                  <a:ext uri="{FF2B5EF4-FFF2-40B4-BE49-F238E27FC236}">
                    <a16:creationId xmlns:a16="http://schemas.microsoft.com/office/drawing/2014/main" id="{29908271-5B84-094C-A084-6300289AEFA1}"/>
                  </a:ext>
                </a:extLst>
              </p:cNvPr>
              <p:cNvSpPr>
                <a:spLocks noChangeShapeType="1"/>
              </p:cNvSpPr>
              <p:nvPr/>
            </p:nvSpPr>
            <p:spPr bwMode="auto">
              <a:xfrm>
                <a:off x="801688" y="3308350"/>
                <a:ext cx="635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49" name="Rectangle 13">
                <a:extLst>
                  <a:ext uri="{FF2B5EF4-FFF2-40B4-BE49-F238E27FC236}">
                    <a16:creationId xmlns:a16="http://schemas.microsoft.com/office/drawing/2014/main" id="{C80D702A-3875-8F45-8189-A3E3ECB926DA}"/>
                  </a:ext>
                </a:extLst>
              </p:cNvPr>
              <p:cNvSpPr>
                <a:spLocks noChangeArrowheads="1"/>
              </p:cNvSpPr>
              <p:nvPr/>
            </p:nvSpPr>
            <p:spPr bwMode="auto">
              <a:xfrm>
                <a:off x="595557" y="3644573"/>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59" name="Line 14">
                <a:extLst>
                  <a:ext uri="{FF2B5EF4-FFF2-40B4-BE49-F238E27FC236}">
                    <a16:creationId xmlns:a16="http://schemas.microsoft.com/office/drawing/2014/main" id="{E45CD4F5-C463-174C-BE56-5E447330E493}"/>
                  </a:ext>
                </a:extLst>
              </p:cNvPr>
              <p:cNvSpPr>
                <a:spLocks noChangeShapeType="1"/>
              </p:cNvSpPr>
              <p:nvPr/>
            </p:nvSpPr>
            <p:spPr bwMode="auto">
              <a:xfrm>
                <a:off x="801688" y="3743325"/>
                <a:ext cx="635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51" name="Rectangle 15">
                <a:extLst>
                  <a:ext uri="{FF2B5EF4-FFF2-40B4-BE49-F238E27FC236}">
                    <a16:creationId xmlns:a16="http://schemas.microsoft.com/office/drawing/2014/main" id="{82565949-EEE8-CC48-92AD-F484C19803D2}"/>
                  </a:ext>
                </a:extLst>
              </p:cNvPr>
              <p:cNvSpPr>
                <a:spLocks noChangeArrowheads="1"/>
              </p:cNvSpPr>
              <p:nvPr/>
            </p:nvSpPr>
            <p:spPr bwMode="auto">
              <a:xfrm>
                <a:off x="684439" y="4086891"/>
                <a:ext cx="91888" cy="21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152" name="Rectangle 16">
                <a:extLst>
                  <a:ext uri="{FF2B5EF4-FFF2-40B4-BE49-F238E27FC236}">
                    <a16:creationId xmlns:a16="http://schemas.microsoft.com/office/drawing/2014/main" id="{908F03B9-997F-3943-902C-67C782B7521A}"/>
                  </a:ext>
                </a:extLst>
              </p:cNvPr>
              <p:cNvSpPr>
                <a:spLocks noChangeArrowheads="1"/>
              </p:cNvSpPr>
              <p:nvPr/>
            </p:nvSpPr>
            <p:spPr bwMode="auto">
              <a:xfrm>
                <a:off x="4034448" y="4247733"/>
                <a:ext cx="184114"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44</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62" name="Line 17">
                <a:extLst>
                  <a:ext uri="{FF2B5EF4-FFF2-40B4-BE49-F238E27FC236}">
                    <a16:creationId xmlns:a16="http://schemas.microsoft.com/office/drawing/2014/main" id="{2B6572AF-D8E0-5C44-B308-D926EE828A79}"/>
                  </a:ext>
                </a:extLst>
              </p:cNvPr>
              <p:cNvSpPr>
                <a:spLocks noChangeShapeType="1"/>
              </p:cNvSpPr>
              <p:nvPr/>
            </p:nvSpPr>
            <p:spPr bwMode="auto">
              <a:xfrm>
                <a:off x="383381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54" name="Rectangle 18">
                <a:extLst>
                  <a:ext uri="{FF2B5EF4-FFF2-40B4-BE49-F238E27FC236}">
                    <a16:creationId xmlns:a16="http://schemas.microsoft.com/office/drawing/2014/main" id="{E6E4E62C-0E9B-334E-979A-C114F29D6D33}"/>
                  </a:ext>
                </a:extLst>
              </p:cNvPr>
              <p:cNvSpPr>
                <a:spLocks noChangeArrowheads="1"/>
              </p:cNvSpPr>
              <p:nvPr/>
            </p:nvSpPr>
            <p:spPr bwMode="auto">
              <a:xfrm>
                <a:off x="3744524" y="4247733"/>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64" name="Line 19">
                <a:extLst>
                  <a:ext uri="{FF2B5EF4-FFF2-40B4-BE49-F238E27FC236}">
                    <a16:creationId xmlns:a16="http://schemas.microsoft.com/office/drawing/2014/main" id="{17CF7564-36A0-FD44-A445-5CCE0B0383D1}"/>
                  </a:ext>
                </a:extLst>
              </p:cNvPr>
              <p:cNvSpPr>
                <a:spLocks noChangeShapeType="1"/>
              </p:cNvSpPr>
              <p:nvPr/>
            </p:nvSpPr>
            <p:spPr bwMode="auto">
              <a:xfrm>
                <a:off x="354488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56" name="Rectangle 20">
                <a:extLst>
                  <a:ext uri="{FF2B5EF4-FFF2-40B4-BE49-F238E27FC236}">
                    <a16:creationId xmlns:a16="http://schemas.microsoft.com/office/drawing/2014/main" id="{120BF618-935A-9148-A893-BBB58D2D8C55}"/>
                  </a:ext>
                </a:extLst>
              </p:cNvPr>
              <p:cNvSpPr>
                <a:spLocks noChangeArrowheads="1"/>
              </p:cNvSpPr>
              <p:nvPr/>
            </p:nvSpPr>
            <p:spPr bwMode="auto">
              <a:xfrm>
                <a:off x="3452483" y="4247733"/>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36</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66" name="Line 21">
                <a:extLst>
                  <a:ext uri="{FF2B5EF4-FFF2-40B4-BE49-F238E27FC236}">
                    <a16:creationId xmlns:a16="http://schemas.microsoft.com/office/drawing/2014/main" id="{43658605-2157-484C-96DE-A0F9E02B60EC}"/>
                  </a:ext>
                </a:extLst>
              </p:cNvPr>
              <p:cNvSpPr>
                <a:spLocks noChangeShapeType="1"/>
              </p:cNvSpPr>
              <p:nvPr/>
            </p:nvSpPr>
            <p:spPr bwMode="auto">
              <a:xfrm>
                <a:off x="324008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58" name="Rectangle 22">
                <a:extLst>
                  <a:ext uri="{FF2B5EF4-FFF2-40B4-BE49-F238E27FC236}">
                    <a16:creationId xmlns:a16="http://schemas.microsoft.com/office/drawing/2014/main" id="{AE3A9B64-A6D2-4747-91AB-F802B0A19AB6}"/>
                  </a:ext>
                </a:extLst>
              </p:cNvPr>
              <p:cNvSpPr>
                <a:spLocks noChangeArrowheads="1"/>
              </p:cNvSpPr>
              <p:nvPr/>
            </p:nvSpPr>
            <p:spPr bwMode="auto">
              <a:xfrm>
                <a:off x="3151976" y="4247733"/>
                <a:ext cx="181997"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32</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68" name="Line 23">
                <a:extLst>
                  <a:ext uri="{FF2B5EF4-FFF2-40B4-BE49-F238E27FC236}">
                    <a16:creationId xmlns:a16="http://schemas.microsoft.com/office/drawing/2014/main" id="{F683E0EC-3BCB-844B-8E6E-548762B9E02D}"/>
                  </a:ext>
                </a:extLst>
              </p:cNvPr>
              <p:cNvSpPr>
                <a:spLocks noChangeShapeType="1"/>
              </p:cNvSpPr>
              <p:nvPr/>
            </p:nvSpPr>
            <p:spPr bwMode="auto">
              <a:xfrm>
                <a:off x="294163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60" name="Rectangle 24">
                <a:extLst>
                  <a:ext uri="{FF2B5EF4-FFF2-40B4-BE49-F238E27FC236}">
                    <a16:creationId xmlns:a16="http://schemas.microsoft.com/office/drawing/2014/main" id="{2CC5F148-EABA-C24A-82D3-CE081C822D09}"/>
                  </a:ext>
                </a:extLst>
              </p:cNvPr>
              <p:cNvSpPr>
                <a:spLocks noChangeArrowheads="1"/>
              </p:cNvSpPr>
              <p:nvPr/>
            </p:nvSpPr>
            <p:spPr bwMode="auto">
              <a:xfrm>
                <a:off x="2853586" y="4247733"/>
                <a:ext cx="181997"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70" name="Rectangle 25">
                <a:extLst>
                  <a:ext uri="{FF2B5EF4-FFF2-40B4-BE49-F238E27FC236}">
                    <a16:creationId xmlns:a16="http://schemas.microsoft.com/office/drawing/2014/main" id="{5FCDC42D-7117-344D-B427-D6F1F676B360}"/>
                  </a:ext>
                </a:extLst>
              </p:cNvPr>
              <p:cNvSpPr>
                <a:spLocks noChangeArrowheads="1"/>
              </p:cNvSpPr>
              <p:nvPr/>
            </p:nvSpPr>
            <p:spPr bwMode="auto">
              <a:xfrm>
                <a:off x="261939" y="4422775"/>
                <a:ext cx="224421"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No.</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71" name="Rectangle 26">
                <a:extLst>
                  <a:ext uri="{FF2B5EF4-FFF2-40B4-BE49-F238E27FC236}">
                    <a16:creationId xmlns:a16="http://schemas.microsoft.com/office/drawing/2014/main" id="{3959D647-D6EB-0D45-8A77-62FBD3557132}"/>
                  </a:ext>
                </a:extLst>
              </p:cNvPr>
              <p:cNvSpPr>
                <a:spLocks noChangeArrowheads="1"/>
              </p:cNvSpPr>
              <p:nvPr/>
            </p:nvSpPr>
            <p:spPr bwMode="auto">
              <a:xfrm>
                <a:off x="519113" y="442277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a</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72" name="Rectangle 27">
                <a:extLst>
                  <a:ext uri="{FF2B5EF4-FFF2-40B4-BE49-F238E27FC236}">
                    <a16:creationId xmlns:a16="http://schemas.microsoft.com/office/drawing/2014/main" id="{87273DB8-656D-5144-9FFB-E73B00E4A3ED}"/>
                  </a:ext>
                </a:extLst>
              </p:cNvPr>
              <p:cNvSpPr>
                <a:spLocks noChangeArrowheads="1"/>
              </p:cNvSpPr>
              <p:nvPr/>
            </p:nvSpPr>
            <p:spPr bwMode="auto">
              <a:xfrm>
                <a:off x="588963" y="4422775"/>
                <a:ext cx="53435"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t</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73" name="Rectangle 28">
                <a:extLst>
                  <a:ext uri="{FF2B5EF4-FFF2-40B4-BE49-F238E27FC236}">
                    <a16:creationId xmlns:a16="http://schemas.microsoft.com/office/drawing/2014/main" id="{949791C4-CCC7-4747-BBDB-0E6289FAB21C}"/>
                  </a:ext>
                </a:extLst>
              </p:cNvPr>
              <p:cNvSpPr>
                <a:spLocks noChangeArrowheads="1"/>
              </p:cNvSpPr>
              <p:nvPr/>
            </p:nvSpPr>
            <p:spPr bwMode="auto">
              <a:xfrm>
                <a:off x="354013" y="4575175"/>
                <a:ext cx="297091"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 Risk</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74" name="Line 29">
                <a:extLst>
                  <a:ext uri="{FF2B5EF4-FFF2-40B4-BE49-F238E27FC236}">
                    <a16:creationId xmlns:a16="http://schemas.microsoft.com/office/drawing/2014/main" id="{E295CD24-AC46-F744-B614-AC119A78A4AA}"/>
                  </a:ext>
                </a:extLst>
              </p:cNvPr>
              <p:cNvSpPr>
                <a:spLocks noChangeShapeType="1"/>
              </p:cNvSpPr>
              <p:nvPr/>
            </p:nvSpPr>
            <p:spPr bwMode="auto">
              <a:xfrm>
                <a:off x="265271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66" name="Rectangle 30">
                <a:extLst>
                  <a:ext uri="{FF2B5EF4-FFF2-40B4-BE49-F238E27FC236}">
                    <a16:creationId xmlns:a16="http://schemas.microsoft.com/office/drawing/2014/main" id="{CA1D0655-C4D2-8347-8FFE-813864E7D3BE}"/>
                  </a:ext>
                </a:extLst>
              </p:cNvPr>
              <p:cNvSpPr>
                <a:spLocks noChangeArrowheads="1"/>
              </p:cNvSpPr>
              <p:nvPr/>
            </p:nvSpPr>
            <p:spPr bwMode="auto">
              <a:xfrm>
                <a:off x="2563661" y="4247733"/>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24</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76" name="Line 31">
                <a:extLst>
                  <a:ext uri="{FF2B5EF4-FFF2-40B4-BE49-F238E27FC236}">
                    <a16:creationId xmlns:a16="http://schemas.microsoft.com/office/drawing/2014/main" id="{1456A4BD-88E1-6F4E-A72F-8618532DC3C4}"/>
                  </a:ext>
                </a:extLst>
              </p:cNvPr>
              <p:cNvSpPr>
                <a:spLocks noChangeShapeType="1"/>
              </p:cNvSpPr>
              <p:nvPr/>
            </p:nvSpPr>
            <p:spPr bwMode="auto">
              <a:xfrm>
                <a:off x="234791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68" name="Rectangle 32">
                <a:extLst>
                  <a:ext uri="{FF2B5EF4-FFF2-40B4-BE49-F238E27FC236}">
                    <a16:creationId xmlns:a16="http://schemas.microsoft.com/office/drawing/2014/main" id="{8532EC8E-5463-344A-824A-7AB376FF4D91}"/>
                  </a:ext>
                </a:extLst>
              </p:cNvPr>
              <p:cNvSpPr>
                <a:spLocks noChangeArrowheads="1"/>
              </p:cNvSpPr>
              <p:nvPr/>
            </p:nvSpPr>
            <p:spPr bwMode="auto">
              <a:xfrm>
                <a:off x="2258922" y="4247733"/>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78" name="Line 33">
                <a:extLst>
                  <a:ext uri="{FF2B5EF4-FFF2-40B4-BE49-F238E27FC236}">
                    <a16:creationId xmlns:a16="http://schemas.microsoft.com/office/drawing/2014/main" id="{EA786756-ADE2-7242-9221-775E6E5443A2}"/>
                  </a:ext>
                </a:extLst>
              </p:cNvPr>
              <p:cNvSpPr>
                <a:spLocks noChangeShapeType="1"/>
              </p:cNvSpPr>
              <p:nvPr/>
            </p:nvSpPr>
            <p:spPr bwMode="auto">
              <a:xfrm>
                <a:off x="204946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70" name="Rectangle 34">
                <a:extLst>
                  <a:ext uri="{FF2B5EF4-FFF2-40B4-BE49-F238E27FC236}">
                    <a16:creationId xmlns:a16="http://schemas.microsoft.com/office/drawing/2014/main" id="{9E46792F-C09A-3D48-8020-C17BEF805489}"/>
                  </a:ext>
                </a:extLst>
              </p:cNvPr>
              <p:cNvSpPr>
                <a:spLocks noChangeArrowheads="1"/>
              </p:cNvSpPr>
              <p:nvPr/>
            </p:nvSpPr>
            <p:spPr bwMode="auto">
              <a:xfrm>
                <a:off x="1960532" y="4247733"/>
                <a:ext cx="184114"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16</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80" name="Line 35">
                <a:extLst>
                  <a:ext uri="{FF2B5EF4-FFF2-40B4-BE49-F238E27FC236}">
                    <a16:creationId xmlns:a16="http://schemas.microsoft.com/office/drawing/2014/main" id="{AC4F017E-0723-D94E-B323-AEF297E6A34C}"/>
                  </a:ext>
                </a:extLst>
              </p:cNvPr>
              <p:cNvSpPr>
                <a:spLocks noChangeShapeType="1"/>
              </p:cNvSpPr>
              <p:nvPr/>
            </p:nvSpPr>
            <p:spPr bwMode="auto">
              <a:xfrm>
                <a:off x="116046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72" name="Rectangle 36">
                <a:extLst>
                  <a:ext uri="{FF2B5EF4-FFF2-40B4-BE49-F238E27FC236}">
                    <a16:creationId xmlns:a16="http://schemas.microsoft.com/office/drawing/2014/main" id="{E893FE22-4494-2A46-A941-65DABD035835}"/>
                  </a:ext>
                </a:extLst>
              </p:cNvPr>
              <p:cNvSpPr>
                <a:spLocks noChangeArrowheads="1"/>
              </p:cNvSpPr>
              <p:nvPr/>
            </p:nvSpPr>
            <p:spPr bwMode="auto">
              <a:xfrm>
                <a:off x="1116152" y="4247733"/>
                <a:ext cx="91888" cy="21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82" name="Line 37">
                <a:extLst>
                  <a:ext uri="{FF2B5EF4-FFF2-40B4-BE49-F238E27FC236}">
                    <a16:creationId xmlns:a16="http://schemas.microsoft.com/office/drawing/2014/main" id="{50C117E8-8C06-2244-ADDD-508C634C379E}"/>
                  </a:ext>
                </a:extLst>
              </p:cNvPr>
              <p:cNvSpPr>
                <a:spLocks noChangeShapeType="1"/>
              </p:cNvSpPr>
              <p:nvPr/>
            </p:nvSpPr>
            <p:spPr bwMode="auto">
              <a:xfrm>
                <a:off x="85883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74" name="Rectangle 38">
                <a:extLst>
                  <a:ext uri="{FF2B5EF4-FFF2-40B4-BE49-F238E27FC236}">
                    <a16:creationId xmlns:a16="http://schemas.microsoft.com/office/drawing/2014/main" id="{94EE1204-855A-EB4A-953E-5A7A708CAA1F}"/>
                  </a:ext>
                </a:extLst>
              </p:cNvPr>
              <p:cNvSpPr>
                <a:spLocks noChangeArrowheads="1"/>
              </p:cNvSpPr>
              <p:nvPr/>
            </p:nvSpPr>
            <p:spPr bwMode="auto">
              <a:xfrm>
                <a:off x="813529" y="4247733"/>
                <a:ext cx="93115"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84" name="Line 39">
                <a:extLst>
                  <a:ext uri="{FF2B5EF4-FFF2-40B4-BE49-F238E27FC236}">
                    <a16:creationId xmlns:a16="http://schemas.microsoft.com/office/drawing/2014/main" id="{A9D88F0B-6B3B-C04B-94B1-363127338C84}"/>
                  </a:ext>
                </a:extLst>
              </p:cNvPr>
              <p:cNvSpPr>
                <a:spLocks noChangeShapeType="1"/>
              </p:cNvSpPr>
              <p:nvPr/>
            </p:nvSpPr>
            <p:spPr bwMode="auto">
              <a:xfrm>
                <a:off x="176053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76" name="Rectangle 40">
                <a:extLst>
                  <a:ext uri="{FF2B5EF4-FFF2-40B4-BE49-F238E27FC236}">
                    <a16:creationId xmlns:a16="http://schemas.microsoft.com/office/drawing/2014/main" id="{2A344E44-0FA3-8042-B106-861D69803A7D}"/>
                  </a:ext>
                </a:extLst>
              </p:cNvPr>
              <p:cNvSpPr>
                <a:spLocks noChangeArrowheads="1"/>
              </p:cNvSpPr>
              <p:nvPr/>
            </p:nvSpPr>
            <p:spPr bwMode="auto">
              <a:xfrm>
                <a:off x="1670607" y="4247733"/>
                <a:ext cx="184112"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12</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86" name="Line 41">
                <a:extLst>
                  <a:ext uri="{FF2B5EF4-FFF2-40B4-BE49-F238E27FC236}">
                    <a16:creationId xmlns:a16="http://schemas.microsoft.com/office/drawing/2014/main" id="{8FB3B355-C109-104F-BD99-C6C1A56851B6}"/>
                  </a:ext>
                </a:extLst>
              </p:cNvPr>
              <p:cNvSpPr>
                <a:spLocks noChangeShapeType="1"/>
              </p:cNvSpPr>
              <p:nvPr/>
            </p:nvSpPr>
            <p:spPr bwMode="auto">
              <a:xfrm>
                <a:off x="145891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178" name="Rectangle 42">
                <a:extLst>
                  <a:ext uri="{FF2B5EF4-FFF2-40B4-BE49-F238E27FC236}">
                    <a16:creationId xmlns:a16="http://schemas.microsoft.com/office/drawing/2014/main" id="{5111FC1C-149B-9643-A1C6-E9517184E327}"/>
                  </a:ext>
                </a:extLst>
              </p:cNvPr>
              <p:cNvSpPr>
                <a:spLocks noChangeArrowheads="1"/>
              </p:cNvSpPr>
              <p:nvPr/>
            </p:nvSpPr>
            <p:spPr bwMode="auto">
              <a:xfrm>
                <a:off x="1414541" y="4247733"/>
                <a:ext cx="90999" cy="215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888" name="Rectangle 43">
                <a:extLst>
                  <a:ext uri="{FF2B5EF4-FFF2-40B4-BE49-F238E27FC236}">
                    <a16:creationId xmlns:a16="http://schemas.microsoft.com/office/drawing/2014/main" id="{13CE64E7-334C-1A4C-9F3F-22C77FAF74B2}"/>
                  </a:ext>
                </a:extLst>
              </p:cNvPr>
              <p:cNvSpPr>
                <a:spLocks noChangeArrowheads="1"/>
              </p:cNvSpPr>
              <p:nvPr/>
            </p:nvSpPr>
            <p:spPr bwMode="auto">
              <a:xfrm>
                <a:off x="4084638" y="489902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0</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89" name="Rectangle 44">
                <a:extLst>
                  <a:ext uri="{FF2B5EF4-FFF2-40B4-BE49-F238E27FC236}">
                    <a16:creationId xmlns:a16="http://schemas.microsoft.com/office/drawing/2014/main" id="{DE098688-2224-864D-8033-BEBF4655A2C7}"/>
                  </a:ext>
                </a:extLst>
              </p:cNvPr>
              <p:cNvSpPr>
                <a:spLocks noChangeArrowheads="1"/>
              </p:cNvSpPr>
              <p:nvPr/>
            </p:nvSpPr>
            <p:spPr bwMode="auto">
              <a:xfrm>
                <a:off x="3795713" y="489902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0</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0" name="Rectangle 45">
                <a:extLst>
                  <a:ext uri="{FF2B5EF4-FFF2-40B4-BE49-F238E27FC236}">
                    <a16:creationId xmlns:a16="http://schemas.microsoft.com/office/drawing/2014/main" id="{B0AB70F5-5244-BA43-9FEF-357FFC689306}"/>
                  </a:ext>
                </a:extLst>
              </p:cNvPr>
              <p:cNvSpPr>
                <a:spLocks noChangeArrowheads="1"/>
              </p:cNvSpPr>
              <p:nvPr/>
            </p:nvSpPr>
            <p:spPr bwMode="auto">
              <a:xfrm>
                <a:off x="3506788" y="489902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1</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1" name="Rectangle 46">
                <a:extLst>
                  <a:ext uri="{FF2B5EF4-FFF2-40B4-BE49-F238E27FC236}">
                    <a16:creationId xmlns:a16="http://schemas.microsoft.com/office/drawing/2014/main" id="{41D8D768-6FEE-874E-840B-03654359DCFB}"/>
                  </a:ext>
                </a:extLst>
              </p:cNvPr>
              <p:cNvSpPr>
                <a:spLocks noChangeArrowheads="1"/>
              </p:cNvSpPr>
              <p:nvPr/>
            </p:nvSpPr>
            <p:spPr bwMode="auto">
              <a:xfrm>
                <a:off x="3201988" y="489902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5</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2" name="Rectangle 47">
                <a:extLst>
                  <a:ext uri="{FF2B5EF4-FFF2-40B4-BE49-F238E27FC236}">
                    <a16:creationId xmlns:a16="http://schemas.microsoft.com/office/drawing/2014/main" id="{85EBCB50-E592-6346-AF7B-D4F39C87E39C}"/>
                  </a:ext>
                </a:extLst>
              </p:cNvPr>
              <p:cNvSpPr>
                <a:spLocks noChangeArrowheads="1"/>
              </p:cNvSpPr>
              <p:nvPr/>
            </p:nvSpPr>
            <p:spPr bwMode="auto">
              <a:xfrm>
                <a:off x="2865438" y="48990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13</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3" name="Rectangle 48">
                <a:extLst>
                  <a:ext uri="{FF2B5EF4-FFF2-40B4-BE49-F238E27FC236}">
                    <a16:creationId xmlns:a16="http://schemas.microsoft.com/office/drawing/2014/main" id="{5FAE1015-BA47-CB4D-9AD9-391EBBE72A91}"/>
                  </a:ext>
                </a:extLst>
              </p:cNvPr>
              <p:cNvSpPr>
                <a:spLocks noChangeArrowheads="1"/>
              </p:cNvSpPr>
              <p:nvPr/>
            </p:nvSpPr>
            <p:spPr bwMode="auto">
              <a:xfrm>
                <a:off x="2576513" y="48990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34</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4" name="Rectangle 49">
                <a:extLst>
                  <a:ext uri="{FF2B5EF4-FFF2-40B4-BE49-F238E27FC236}">
                    <a16:creationId xmlns:a16="http://schemas.microsoft.com/office/drawing/2014/main" id="{889850EF-CED8-E242-B878-E90749377FDB}"/>
                  </a:ext>
                </a:extLst>
              </p:cNvPr>
              <p:cNvSpPr>
                <a:spLocks noChangeArrowheads="1"/>
              </p:cNvSpPr>
              <p:nvPr/>
            </p:nvSpPr>
            <p:spPr bwMode="auto">
              <a:xfrm>
                <a:off x="2271713" y="48990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58</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5" name="Rectangle 50">
                <a:extLst>
                  <a:ext uri="{FF2B5EF4-FFF2-40B4-BE49-F238E27FC236}">
                    <a16:creationId xmlns:a16="http://schemas.microsoft.com/office/drawing/2014/main" id="{59AF8B0A-E896-3D4F-99CF-18B3D136A3F6}"/>
                  </a:ext>
                </a:extLst>
              </p:cNvPr>
              <p:cNvSpPr>
                <a:spLocks noChangeArrowheads="1"/>
              </p:cNvSpPr>
              <p:nvPr/>
            </p:nvSpPr>
            <p:spPr bwMode="auto">
              <a:xfrm>
                <a:off x="1973263" y="48990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91</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6" name="Rectangle 51">
                <a:extLst>
                  <a:ext uri="{FF2B5EF4-FFF2-40B4-BE49-F238E27FC236}">
                    <a16:creationId xmlns:a16="http://schemas.microsoft.com/office/drawing/2014/main" id="{5A884D24-689D-5F4C-9C99-BE82366DBAF2}"/>
                  </a:ext>
                </a:extLst>
              </p:cNvPr>
              <p:cNvSpPr>
                <a:spLocks noChangeArrowheads="1"/>
              </p:cNvSpPr>
              <p:nvPr/>
            </p:nvSpPr>
            <p:spPr bwMode="auto">
              <a:xfrm>
                <a:off x="1042988" y="48990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291</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7" name="Rectangle 52">
                <a:extLst>
                  <a:ext uri="{FF2B5EF4-FFF2-40B4-BE49-F238E27FC236}">
                    <a16:creationId xmlns:a16="http://schemas.microsoft.com/office/drawing/2014/main" id="{48824266-F7D6-464E-BECF-F6B6241E87C4}"/>
                  </a:ext>
                </a:extLst>
              </p:cNvPr>
              <p:cNvSpPr>
                <a:spLocks noChangeArrowheads="1"/>
              </p:cNvSpPr>
              <p:nvPr/>
            </p:nvSpPr>
            <p:spPr bwMode="auto">
              <a:xfrm>
                <a:off x="744539" y="48990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401</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8" name="Rectangle 53">
                <a:extLst>
                  <a:ext uri="{FF2B5EF4-FFF2-40B4-BE49-F238E27FC236}">
                    <a16:creationId xmlns:a16="http://schemas.microsoft.com/office/drawing/2014/main" id="{23FC4C11-0AF4-624A-895F-B60054175456}"/>
                  </a:ext>
                </a:extLst>
              </p:cNvPr>
              <p:cNvSpPr>
                <a:spLocks noChangeArrowheads="1"/>
              </p:cNvSpPr>
              <p:nvPr/>
            </p:nvSpPr>
            <p:spPr bwMode="auto">
              <a:xfrm>
                <a:off x="376239" y="4899025"/>
                <a:ext cx="271443"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PBO</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899" name="Rectangle 54">
                <a:extLst>
                  <a:ext uri="{FF2B5EF4-FFF2-40B4-BE49-F238E27FC236}">
                    <a16:creationId xmlns:a16="http://schemas.microsoft.com/office/drawing/2014/main" id="{9B896163-E1EE-2843-83EF-8800F31CD831}"/>
                  </a:ext>
                </a:extLst>
              </p:cNvPr>
              <p:cNvSpPr>
                <a:spLocks noChangeArrowheads="1"/>
              </p:cNvSpPr>
              <p:nvPr/>
            </p:nvSpPr>
            <p:spPr bwMode="auto">
              <a:xfrm>
                <a:off x="1646239" y="48990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153</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0" name="Rectangle 55">
                <a:extLst>
                  <a:ext uri="{FF2B5EF4-FFF2-40B4-BE49-F238E27FC236}">
                    <a16:creationId xmlns:a16="http://schemas.microsoft.com/office/drawing/2014/main" id="{F66BA560-F787-B044-B504-41CB611DCAB9}"/>
                  </a:ext>
                </a:extLst>
              </p:cNvPr>
              <p:cNvSpPr>
                <a:spLocks noChangeArrowheads="1"/>
              </p:cNvSpPr>
              <p:nvPr/>
            </p:nvSpPr>
            <p:spPr bwMode="auto">
              <a:xfrm>
                <a:off x="1341439" y="48990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220</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1" name="Rectangle 56">
                <a:extLst>
                  <a:ext uri="{FF2B5EF4-FFF2-40B4-BE49-F238E27FC236}">
                    <a16:creationId xmlns:a16="http://schemas.microsoft.com/office/drawing/2014/main" id="{59F8D3BD-C2BD-394C-89F7-784E9CE6378C}"/>
                  </a:ext>
                </a:extLst>
              </p:cNvPr>
              <p:cNvSpPr>
                <a:spLocks noChangeArrowheads="1"/>
              </p:cNvSpPr>
              <p:nvPr/>
            </p:nvSpPr>
            <p:spPr bwMode="auto">
              <a:xfrm>
                <a:off x="4084638" y="474662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0</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2" name="Rectangle 57">
                <a:extLst>
                  <a:ext uri="{FF2B5EF4-FFF2-40B4-BE49-F238E27FC236}">
                    <a16:creationId xmlns:a16="http://schemas.microsoft.com/office/drawing/2014/main" id="{5CF9D7F8-7D4E-0947-BC72-F75796A4F0B9}"/>
                  </a:ext>
                </a:extLst>
              </p:cNvPr>
              <p:cNvSpPr>
                <a:spLocks noChangeArrowheads="1"/>
              </p:cNvSpPr>
              <p:nvPr/>
            </p:nvSpPr>
            <p:spPr bwMode="auto">
              <a:xfrm>
                <a:off x="3795713" y="4746625"/>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3</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3" name="Rectangle 58">
                <a:extLst>
                  <a:ext uri="{FF2B5EF4-FFF2-40B4-BE49-F238E27FC236}">
                    <a16:creationId xmlns:a16="http://schemas.microsoft.com/office/drawing/2014/main" id="{E72D7F3C-C441-BB47-AB49-CDAEE34255F1}"/>
                  </a:ext>
                </a:extLst>
              </p:cNvPr>
              <p:cNvSpPr>
                <a:spLocks noChangeArrowheads="1"/>
              </p:cNvSpPr>
              <p:nvPr/>
            </p:nvSpPr>
            <p:spPr bwMode="auto">
              <a:xfrm>
                <a:off x="3465513" y="47466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16</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4" name="Rectangle 59">
                <a:extLst>
                  <a:ext uri="{FF2B5EF4-FFF2-40B4-BE49-F238E27FC236}">
                    <a16:creationId xmlns:a16="http://schemas.microsoft.com/office/drawing/2014/main" id="{A8BBCFCC-EB4D-A04A-A748-B50178F50FED}"/>
                  </a:ext>
                </a:extLst>
              </p:cNvPr>
              <p:cNvSpPr>
                <a:spLocks noChangeArrowheads="1"/>
              </p:cNvSpPr>
              <p:nvPr/>
            </p:nvSpPr>
            <p:spPr bwMode="auto">
              <a:xfrm>
                <a:off x="3163888" y="47466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36</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5" name="Rectangle 60">
                <a:extLst>
                  <a:ext uri="{FF2B5EF4-FFF2-40B4-BE49-F238E27FC236}">
                    <a16:creationId xmlns:a16="http://schemas.microsoft.com/office/drawing/2014/main" id="{2408D669-DE99-374E-8FE3-14977D6068D7}"/>
                  </a:ext>
                </a:extLst>
              </p:cNvPr>
              <p:cNvSpPr>
                <a:spLocks noChangeArrowheads="1"/>
              </p:cNvSpPr>
              <p:nvPr/>
            </p:nvSpPr>
            <p:spPr bwMode="auto">
              <a:xfrm>
                <a:off x="2865438" y="4746625"/>
                <a:ext cx="153888"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96</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6" name="Rectangle 61">
                <a:extLst>
                  <a:ext uri="{FF2B5EF4-FFF2-40B4-BE49-F238E27FC236}">
                    <a16:creationId xmlns:a16="http://schemas.microsoft.com/office/drawing/2014/main" id="{C4723EA2-1A1F-344F-8720-10BBF7D7E34C}"/>
                  </a:ext>
                </a:extLst>
              </p:cNvPr>
              <p:cNvSpPr>
                <a:spLocks noChangeArrowheads="1"/>
              </p:cNvSpPr>
              <p:nvPr/>
            </p:nvSpPr>
            <p:spPr bwMode="auto">
              <a:xfrm>
                <a:off x="2535238"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180</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7" name="Rectangle 62">
                <a:extLst>
                  <a:ext uri="{FF2B5EF4-FFF2-40B4-BE49-F238E27FC236}">
                    <a16:creationId xmlns:a16="http://schemas.microsoft.com/office/drawing/2014/main" id="{0E99108D-7E8B-604E-9827-E817E0FD06B5}"/>
                  </a:ext>
                </a:extLst>
              </p:cNvPr>
              <p:cNvSpPr>
                <a:spLocks noChangeArrowheads="1"/>
              </p:cNvSpPr>
              <p:nvPr/>
            </p:nvSpPr>
            <p:spPr bwMode="auto">
              <a:xfrm>
                <a:off x="2233613"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282</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8" name="Rectangle 63">
                <a:extLst>
                  <a:ext uri="{FF2B5EF4-FFF2-40B4-BE49-F238E27FC236}">
                    <a16:creationId xmlns:a16="http://schemas.microsoft.com/office/drawing/2014/main" id="{4FECADC6-1004-654E-B1BB-94FAB36099F6}"/>
                  </a:ext>
                </a:extLst>
              </p:cNvPr>
              <p:cNvSpPr>
                <a:spLocks noChangeArrowheads="1"/>
              </p:cNvSpPr>
              <p:nvPr/>
            </p:nvSpPr>
            <p:spPr bwMode="auto">
              <a:xfrm>
                <a:off x="1935163"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398</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09" name="Rectangle 64">
                <a:extLst>
                  <a:ext uri="{FF2B5EF4-FFF2-40B4-BE49-F238E27FC236}">
                    <a16:creationId xmlns:a16="http://schemas.microsoft.com/office/drawing/2014/main" id="{8CE1A54A-EF60-1440-A386-FF2D2DD26BFC}"/>
                  </a:ext>
                </a:extLst>
              </p:cNvPr>
              <p:cNvSpPr>
                <a:spLocks noChangeArrowheads="1"/>
              </p:cNvSpPr>
              <p:nvPr/>
            </p:nvSpPr>
            <p:spPr bwMode="auto">
              <a:xfrm>
                <a:off x="1042988"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713</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0" name="Rectangle 65">
                <a:extLst>
                  <a:ext uri="{FF2B5EF4-FFF2-40B4-BE49-F238E27FC236}">
                    <a16:creationId xmlns:a16="http://schemas.microsoft.com/office/drawing/2014/main" id="{CBDBA8AA-75FA-2C4B-B95B-AC64B2525F95}"/>
                  </a:ext>
                </a:extLst>
              </p:cNvPr>
              <p:cNvSpPr>
                <a:spLocks noChangeArrowheads="1"/>
              </p:cNvSpPr>
              <p:nvPr/>
            </p:nvSpPr>
            <p:spPr bwMode="auto">
              <a:xfrm>
                <a:off x="744539"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806</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1" name="Rectangle 66">
                <a:extLst>
                  <a:ext uri="{FF2B5EF4-FFF2-40B4-BE49-F238E27FC236}">
                    <a16:creationId xmlns:a16="http://schemas.microsoft.com/office/drawing/2014/main" id="{6D22609B-6788-114E-A64A-23080ADB1CE4}"/>
                  </a:ext>
                </a:extLst>
              </p:cNvPr>
              <p:cNvSpPr>
                <a:spLocks noChangeArrowheads="1"/>
              </p:cNvSpPr>
              <p:nvPr/>
            </p:nvSpPr>
            <p:spPr bwMode="auto">
              <a:xfrm>
                <a:off x="388939" y="4746625"/>
                <a:ext cx="94043"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A</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2" name="Rectangle 67">
                <a:extLst>
                  <a:ext uri="{FF2B5EF4-FFF2-40B4-BE49-F238E27FC236}">
                    <a16:creationId xmlns:a16="http://schemas.microsoft.com/office/drawing/2014/main" id="{4CD7C9C3-5B9B-0A4A-8CFD-51A6BADAF009}"/>
                  </a:ext>
                </a:extLst>
              </p:cNvPr>
              <p:cNvSpPr>
                <a:spLocks noChangeArrowheads="1"/>
              </p:cNvSpPr>
              <p:nvPr/>
            </p:nvSpPr>
            <p:spPr bwMode="auto">
              <a:xfrm>
                <a:off x="481013" y="4746625"/>
                <a:ext cx="81219"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P</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3" name="Rectangle 68">
                <a:extLst>
                  <a:ext uri="{FF2B5EF4-FFF2-40B4-BE49-F238E27FC236}">
                    <a16:creationId xmlns:a16="http://schemas.microsoft.com/office/drawing/2014/main" id="{3EB526F4-BFDF-8542-9541-F64CF3A3F624}"/>
                  </a:ext>
                </a:extLst>
              </p:cNvPr>
              <p:cNvSpPr>
                <a:spLocks noChangeArrowheads="1"/>
              </p:cNvSpPr>
              <p:nvPr/>
            </p:nvSpPr>
            <p:spPr bwMode="auto">
              <a:xfrm>
                <a:off x="554039" y="4746625"/>
                <a:ext cx="94043"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A</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4" name="Rectangle 69">
                <a:extLst>
                  <a:ext uri="{FF2B5EF4-FFF2-40B4-BE49-F238E27FC236}">
                    <a16:creationId xmlns:a16="http://schemas.microsoft.com/office/drawing/2014/main" id="{E78C5312-B65B-9140-9861-FD32ADBC5101}"/>
                  </a:ext>
                </a:extLst>
              </p:cNvPr>
              <p:cNvSpPr>
                <a:spLocks noChangeArrowheads="1"/>
              </p:cNvSpPr>
              <p:nvPr/>
            </p:nvSpPr>
            <p:spPr bwMode="auto">
              <a:xfrm>
                <a:off x="1646239"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514</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5" name="Rectangle 70">
                <a:extLst>
                  <a:ext uri="{FF2B5EF4-FFF2-40B4-BE49-F238E27FC236}">
                    <a16:creationId xmlns:a16="http://schemas.microsoft.com/office/drawing/2014/main" id="{8C1CC0EE-C5DF-B84B-8FC2-54A6945E6F1A}"/>
                  </a:ext>
                </a:extLst>
              </p:cNvPr>
              <p:cNvSpPr>
                <a:spLocks noChangeArrowheads="1"/>
              </p:cNvSpPr>
              <p:nvPr/>
            </p:nvSpPr>
            <p:spPr bwMode="auto">
              <a:xfrm>
                <a:off x="1341439" y="4746625"/>
                <a:ext cx="230832"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652</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916" name="Line 71">
                <a:extLst>
                  <a:ext uri="{FF2B5EF4-FFF2-40B4-BE49-F238E27FC236}">
                    <a16:creationId xmlns:a16="http://schemas.microsoft.com/office/drawing/2014/main" id="{DE3AF983-7DFC-0842-8A9B-1B8A8BFFF59A}"/>
                  </a:ext>
                </a:extLst>
              </p:cNvPr>
              <p:cNvSpPr>
                <a:spLocks noChangeShapeType="1"/>
              </p:cNvSpPr>
              <p:nvPr/>
            </p:nvSpPr>
            <p:spPr bwMode="auto">
              <a:xfrm>
                <a:off x="801688" y="4184650"/>
                <a:ext cx="63500"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25917" name="Line 72">
                <a:extLst>
                  <a:ext uri="{FF2B5EF4-FFF2-40B4-BE49-F238E27FC236}">
                    <a16:creationId xmlns:a16="http://schemas.microsoft.com/office/drawing/2014/main" id="{442695C1-AFF5-8047-993A-AB93D8A2BEDC}"/>
                  </a:ext>
                </a:extLst>
              </p:cNvPr>
              <p:cNvSpPr>
                <a:spLocks noChangeShapeType="1"/>
              </p:cNvSpPr>
              <p:nvPr/>
            </p:nvSpPr>
            <p:spPr bwMode="auto">
              <a:xfrm>
                <a:off x="871538" y="3086100"/>
                <a:ext cx="33940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25918" name="Freeform 157">
                <a:extLst>
                  <a:ext uri="{FF2B5EF4-FFF2-40B4-BE49-F238E27FC236}">
                    <a16:creationId xmlns:a16="http://schemas.microsoft.com/office/drawing/2014/main" id="{C0F82721-1B0D-2249-BA19-FDA4E18B0CDF}"/>
                  </a:ext>
                </a:extLst>
              </p:cNvPr>
              <p:cNvSpPr>
                <a:spLocks/>
              </p:cNvSpPr>
              <p:nvPr/>
            </p:nvSpPr>
            <p:spPr bwMode="auto">
              <a:xfrm>
                <a:off x="865188" y="1984375"/>
                <a:ext cx="3013075" cy="2200275"/>
              </a:xfrm>
              <a:custGeom>
                <a:avLst/>
                <a:gdLst>
                  <a:gd name="T0" fmla="*/ 0 w 1898"/>
                  <a:gd name="T1" fmla="*/ 0 h 1386"/>
                  <a:gd name="T2" fmla="*/ 146050 w 1898"/>
                  <a:gd name="T3" fmla="*/ 0 h 1386"/>
                  <a:gd name="T4" fmla="*/ 146050 w 1898"/>
                  <a:gd name="T5" fmla="*/ 25400 h 1386"/>
                  <a:gd name="T6" fmla="*/ 206375 w 1898"/>
                  <a:gd name="T7" fmla="*/ 25400 h 1386"/>
                  <a:gd name="T8" fmla="*/ 263525 w 1898"/>
                  <a:gd name="T9" fmla="*/ 38100 h 1386"/>
                  <a:gd name="T10" fmla="*/ 263525 w 1898"/>
                  <a:gd name="T11" fmla="*/ 76200 h 1386"/>
                  <a:gd name="T12" fmla="*/ 381000 w 1898"/>
                  <a:gd name="T13" fmla="*/ 76200 h 1386"/>
                  <a:gd name="T14" fmla="*/ 400050 w 1898"/>
                  <a:gd name="T15" fmla="*/ 95250 h 1386"/>
                  <a:gd name="T16" fmla="*/ 530225 w 1898"/>
                  <a:gd name="T17" fmla="*/ 95250 h 1386"/>
                  <a:gd name="T18" fmla="*/ 558800 w 1898"/>
                  <a:gd name="T19" fmla="*/ 161925 h 1386"/>
                  <a:gd name="T20" fmla="*/ 606425 w 1898"/>
                  <a:gd name="T21" fmla="*/ 161925 h 1386"/>
                  <a:gd name="T22" fmla="*/ 647700 w 1898"/>
                  <a:gd name="T23" fmla="*/ 190500 h 1386"/>
                  <a:gd name="T24" fmla="*/ 695325 w 1898"/>
                  <a:gd name="T25" fmla="*/ 190500 h 1386"/>
                  <a:gd name="T26" fmla="*/ 803275 w 1898"/>
                  <a:gd name="T27" fmla="*/ 190500 h 1386"/>
                  <a:gd name="T28" fmla="*/ 819150 w 1898"/>
                  <a:gd name="T29" fmla="*/ 244475 h 1386"/>
                  <a:gd name="T30" fmla="*/ 819150 w 1898"/>
                  <a:gd name="T31" fmla="*/ 279400 h 1386"/>
                  <a:gd name="T32" fmla="*/ 844550 w 1898"/>
                  <a:gd name="T33" fmla="*/ 304800 h 1386"/>
                  <a:gd name="T34" fmla="*/ 882650 w 1898"/>
                  <a:gd name="T35" fmla="*/ 304800 h 1386"/>
                  <a:gd name="T36" fmla="*/ 904875 w 1898"/>
                  <a:gd name="T37" fmla="*/ 317500 h 1386"/>
                  <a:gd name="T38" fmla="*/ 971550 w 1898"/>
                  <a:gd name="T39" fmla="*/ 317500 h 1386"/>
                  <a:gd name="T40" fmla="*/ 1073150 w 1898"/>
                  <a:gd name="T41" fmla="*/ 317500 h 1386"/>
                  <a:gd name="T42" fmla="*/ 1104900 w 1898"/>
                  <a:gd name="T43" fmla="*/ 387350 h 1386"/>
                  <a:gd name="T44" fmla="*/ 1225550 w 1898"/>
                  <a:gd name="T45" fmla="*/ 428625 h 1386"/>
                  <a:gd name="T46" fmla="*/ 1343025 w 1898"/>
                  <a:gd name="T47" fmla="*/ 428625 h 1386"/>
                  <a:gd name="T48" fmla="*/ 1374775 w 1898"/>
                  <a:gd name="T49" fmla="*/ 466725 h 1386"/>
                  <a:gd name="T50" fmla="*/ 1438275 w 1898"/>
                  <a:gd name="T51" fmla="*/ 517525 h 1386"/>
                  <a:gd name="T52" fmla="*/ 1558925 w 1898"/>
                  <a:gd name="T53" fmla="*/ 517525 h 1386"/>
                  <a:gd name="T54" fmla="*/ 1609725 w 1898"/>
                  <a:gd name="T55" fmla="*/ 520700 h 1386"/>
                  <a:gd name="T56" fmla="*/ 1670050 w 1898"/>
                  <a:gd name="T57" fmla="*/ 635000 h 1386"/>
                  <a:gd name="T58" fmla="*/ 1704975 w 1898"/>
                  <a:gd name="T59" fmla="*/ 635000 h 1386"/>
                  <a:gd name="T60" fmla="*/ 1730375 w 1898"/>
                  <a:gd name="T61" fmla="*/ 641350 h 1386"/>
                  <a:gd name="T62" fmla="*/ 1762125 w 1898"/>
                  <a:gd name="T63" fmla="*/ 641350 h 1386"/>
                  <a:gd name="T64" fmla="*/ 1781175 w 1898"/>
                  <a:gd name="T65" fmla="*/ 663575 h 1386"/>
                  <a:gd name="T66" fmla="*/ 1841500 w 1898"/>
                  <a:gd name="T67" fmla="*/ 663575 h 1386"/>
                  <a:gd name="T68" fmla="*/ 1905000 w 1898"/>
                  <a:gd name="T69" fmla="*/ 676275 h 1386"/>
                  <a:gd name="T70" fmla="*/ 1920875 w 1898"/>
                  <a:gd name="T71" fmla="*/ 752475 h 1386"/>
                  <a:gd name="T72" fmla="*/ 1965325 w 1898"/>
                  <a:gd name="T73" fmla="*/ 774700 h 1386"/>
                  <a:gd name="T74" fmla="*/ 2054225 w 1898"/>
                  <a:gd name="T75" fmla="*/ 774700 h 1386"/>
                  <a:gd name="T76" fmla="*/ 2092325 w 1898"/>
                  <a:gd name="T77" fmla="*/ 790575 h 1386"/>
                  <a:gd name="T78" fmla="*/ 2165350 w 1898"/>
                  <a:gd name="T79" fmla="*/ 790575 h 1386"/>
                  <a:gd name="T80" fmla="*/ 2187575 w 1898"/>
                  <a:gd name="T81" fmla="*/ 895350 h 1386"/>
                  <a:gd name="T82" fmla="*/ 2219325 w 1898"/>
                  <a:gd name="T83" fmla="*/ 904875 h 1386"/>
                  <a:gd name="T84" fmla="*/ 2228850 w 1898"/>
                  <a:gd name="T85" fmla="*/ 942975 h 1386"/>
                  <a:gd name="T86" fmla="*/ 3013075 w 1898"/>
                  <a:gd name="T87" fmla="*/ 942975 h 1386"/>
                  <a:gd name="T88" fmla="*/ 3013075 w 1898"/>
                  <a:gd name="T89" fmla="*/ 2200275 h 13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98" h="1386">
                    <a:moveTo>
                      <a:pt x="0" y="0"/>
                    </a:moveTo>
                    <a:lnTo>
                      <a:pt x="92" y="0"/>
                    </a:lnTo>
                    <a:lnTo>
                      <a:pt x="92" y="16"/>
                    </a:lnTo>
                    <a:lnTo>
                      <a:pt x="130" y="16"/>
                    </a:lnTo>
                    <a:lnTo>
                      <a:pt x="166" y="24"/>
                    </a:lnTo>
                    <a:lnTo>
                      <a:pt x="166" y="48"/>
                    </a:lnTo>
                    <a:lnTo>
                      <a:pt x="240" y="48"/>
                    </a:lnTo>
                    <a:lnTo>
                      <a:pt x="252" y="60"/>
                    </a:lnTo>
                    <a:lnTo>
                      <a:pt x="334" y="60"/>
                    </a:lnTo>
                    <a:lnTo>
                      <a:pt x="352" y="102"/>
                    </a:lnTo>
                    <a:lnTo>
                      <a:pt x="382" y="102"/>
                    </a:lnTo>
                    <a:lnTo>
                      <a:pt x="408" y="120"/>
                    </a:lnTo>
                    <a:lnTo>
                      <a:pt x="438" y="120"/>
                    </a:lnTo>
                    <a:lnTo>
                      <a:pt x="506" y="120"/>
                    </a:lnTo>
                    <a:lnTo>
                      <a:pt x="516" y="154"/>
                    </a:lnTo>
                    <a:lnTo>
                      <a:pt x="516" y="176"/>
                    </a:lnTo>
                    <a:lnTo>
                      <a:pt x="532" y="192"/>
                    </a:lnTo>
                    <a:lnTo>
                      <a:pt x="556" y="192"/>
                    </a:lnTo>
                    <a:lnTo>
                      <a:pt x="570" y="200"/>
                    </a:lnTo>
                    <a:lnTo>
                      <a:pt x="612" y="200"/>
                    </a:lnTo>
                    <a:lnTo>
                      <a:pt x="676" y="200"/>
                    </a:lnTo>
                    <a:lnTo>
                      <a:pt x="696" y="244"/>
                    </a:lnTo>
                    <a:lnTo>
                      <a:pt x="772" y="270"/>
                    </a:lnTo>
                    <a:lnTo>
                      <a:pt x="846" y="270"/>
                    </a:lnTo>
                    <a:lnTo>
                      <a:pt x="866" y="294"/>
                    </a:lnTo>
                    <a:lnTo>
                      <a:pt x="906" y="326"/>
                    </a:lnTo>
                    <a:lnTo>
                      <a:pt x="982" y="326"/>
                    </a:lnTo>
                    <a:lnTo>
                      <a:pt x="1014" y="328"/>
                    </a:lnTo>
                    <a:lnTo>
                      <a:pt x="1052" y="400"/>
                    </a:lnTo>
                    <a:lnTo>
                      <a:pt x="1074" y="400"/>
                    </a:lnTo>
                    <a:lnTo>
                      <a:pt x="1090" y="404"/>
                    </a:lnTo>
                    <a:lnTo>
                      <a:pt x="1110" y="404"/>
                    </a:lnTo>
                    <a:lnTo>
                      <a:pt x="1122" y="418"/>
                    </a:lnTo>
                    <a:lnTo>
                      <a:pt x="1160" y="418"/>
                    </a:lnTo>
                    <a:lnTo>
                      <a:pt x="1200" y="426"/>
                    </a:lnTo>
                    <a:lnTo>
                      <a:pt x="1210" y="474"/>
                    </a:lnTo>
                    <a:lnTo>
                      <a:pt x="1238" y="488"/>
                    </a:lnTo>
                    <a:lnTo>
                      <a:pt x="1294" y="488"/>
                    </a:lnTo>
                    <a:lnTo>
                      <a:pt x="1318" y="498"/>
                    </a:lnTo>
                    <a:lnTo>
                      <a:pt x="1364" y="498"/>
                    </a:lnTo>
                    <a:lnTo>
                      <a:pt x="1378" y="564"/>
                    </a:lnTo>
                    <a:lnTo>
                      <a:pt x="1398" y="570"/>
                    </a:lnTo>
                    <a:lnTo>
                      <a:pt x="1404" y="594"/>
                    </a:lnTo>
                    <a:lnTo>
                      <a:pt x="1898" y="594"/>
                    </a:lnTo>
                    <a:lnTo>
                      <a:pt x="1898" y="1386"/>
                    </a:lnTo>
                  </a:path>
                </a:pathLst>
              </a:custGeom>
              <a:noFill/>
              <a:ln w="28575">
                <a:solidFill>
                  <a:srgbClr val="2CABE1"/>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25919" name="Freeform 158">
                <a:extLst>
                  <a:ext uri="{FF2B5EF4-FFF2-40B4-BE49-F238E27FC236}">
                    <a16:creationId xmlns:a16="http://schemas.microsoft.com/office/drawing/2014/main" id="{4622F430-74CA-D44B-8AB3-70ED1DC94DD4}"/>
                  </a:ext>
                </a:extLst>
              </p:cNvPr>
              <p:cNvSpPr>
                <a:spLocks/>
              </p:cNvSpPr>
              <p:nvPr/>
            </p:nvSpPr>
            <p:spPr bwMode="auto">
              <a:xfrm>
                <a:off x="865188" y="1984375"/>
                <a:ext cx="2746375" cy="2197100"/>
              </a:xfrm>
              <a:custGeom>
                <a:avLst/>
                <a:gdLst>
                  <a:gd name="T0" fmla="*/ 0 w 1730"/>
                  <a:gd name="T1" fmla="*/ 0 h 1384"/>
                  <a:gd name="T2" fmla="*/ 136525 w 1730"/>
                  <a:gd name="T3" fmla="*/ 0 h 1384"/>
                  <a:gd name="T4" fmla="*/ 165100 w 1730"/>
                  <a:gd name="T5" fmla="*/ 25400 h 1384"/>
                  <a:gd name="T6" fmla="*/ 260350 w 1730"/>
                  <a:gd name="T7" fmla="*/ 25400 h 1384"/>
                  <a:gd name="T8" fmla="*/ 288925 w 1730"/>
                  <a:gd name="T9" fmla="*/ 409575 h 1384"/>
                  <a:gd name="T10" fmla="*/ 317500 w 1730"/>
                  <a:gd name="T11" fmla="*/ 431800 h 1384"/>
                  <a:gd name="T12" fmla="*/ 400050 w 1730"/>
                  <a:gd name="T13" fmla="*/ 431800 h 1384"/>
                  <a:gd name="T14" fmla="*/ 415925 w 1730"/>
                  <a:gd name="T15" fmla="*/ 454025 h 1384"/>
                  <a:gd name="T16" fmla="*/ 460375 w 1730"/>
                  <a:gd name="T17" fmla="*/ 454025 h 1384"/>
                  <a:gd name="T18" fmla="*/ 476250 w 1730"/>
                  <a:gd name="T19" fmla="*/ 473075 h 1384"/>
                  <a:gd name="T20" fmla="*/ 501650 w 1730"/>
                  <a:gd name="T21" fmla="*/ 473075 h 1384"/>
                  <a:gd name="T22" fmla="*/ 536575 w 1730"/>
                  <a:gd name="T23" fmla="*/ 498475 h 1384"/>
                  <a:gd name="T24" fmla="*/ 549275 w 1730"/>
                  <a:gd name="T25" fmla="*/ 660400 h 1384"/>
                  <a:gd name="T26" fmla="*/ 577850 w 1730"/>
                  <a:gd name="T27" fmla="*/ 714375 h 1384"/>
                  <a:gd name="T28" fmla="*/ 622300 w 1730"/>
                  <a:gd name="T29" fmla="*/ 720725 h 1384"/>
                  <a:gd name="T30" fmla="*/ 638175 w 1730"/>
                  <a:gd name="T31" fmla="*/ 736600 h 1384"/>
                  <a:gd name="T32" fmla="*/ 742950 w 1730"/>
                  <a:gd name="T33" fmla="*/ 736600 h 1384"/>
                  <a:gd name="T34" fmla="*/ 758825 w 1730"/>
                  <a:gd name="T35" fmla="*/ 752475 h 1384"/>
                  <a:gd name="T36" fmla="*/ 803275 w 1730"/>
                  <a:gd name="T37" fmla="*/ 752475 h 1384"/>
                  <a:gd name="T38" fmla="*/ 803275 w 1730"/>
                  <a:gd name="T39" fmla="*/ 828675 h 1384"/>
                  <a:gd name="T40" fmla="*/ 822325 w 1730"/>
                  <a:gd name="T41" fmla="*/ 838200 h 1384"/>
                  <a:gd name="T42" fmla="*/ 822325 w 1730"/>
                  <a:gd name="T43" fmla="*/ 904875 h 1384"/>
                  <a:gd name="T44" fmla="*/ 914400 w 1730"/>
                  <a:gd name="T45" fmla="*/ 904875 h 1384"/>
                  <a:gd name="T46" fmla="*/ 942975 w 1730"/>
                  <a:gd name="T47" fmla="*/ 917575 h 1384"/>
                  <a:gd name="T48" fmla="*/ 1073150 w 1730"/>
                  <a:gd name="T49" fmla="*/ 917575 h 1384"/>
                  <a:gd name="T50" fmla="*/ 1095375 w 1730"/>
                  <a:gd name="T51" fmla="*/ 1044575 h 1384"/>
                  <a:gd name="T52" fmla="*/ 1187450 w 1730"/>
                  <a:gd name="T53" fmla="*/ 1089025 h 1384"/>
                  <a:gd name="T54" fmla="*/ 1279525 w 1730"/>
                  <a:gd name="T55" fmla="*/ 1120775 h 1384"/>
                  <a:gd name="T56" fmla="*/ 1358900 w 1730"/>
                  <a:gd name="T57" fmla="*/ 1139825 h 1384"/>
                  <a:gd name="T58" fmla="*/ 1377950 w 1730"/>
                  <a:gd name="T59" fmla="*/ 1270000 h 1384"/>
                  <a:gd name="T60" fmla="*/ 1412875 w 1730"/>
                  <a:gd name="T61" fmla="*/ 1279525 h 1384"/>
                  <a:gd name="T62" fmla="*/ 1431925 w 1730"/>
                  <a:gd name="T63" fmla="*/ 1298575 h 1384"/>
                  <a:gd name="T64" fmla="*/ 1577975 w 1730"/>
                  <a:gd name="T65" fmla="*/ 1298575 h 1384"/>
                  <a:gd name="T66" fmla="*/ 1619250 w 1730"/>
                  <a:gd name="T67" fmla="*/ 1320800 h 1384"/>
                  <a:gd name="T68" fmla="*/ 1619250 w 1730"/>
                  <a:gd name="T69" fmla="*/ 1428750 h 1384"/>
                  <a:gd name="T70" fmla="*/ 1689100 w 1730"/>
                  <a:gd name="T71" fmla="*/ 1444625 h 1384"/>
                  <a:gd name="T72" fmla="*/ 1739900 w 1730"/>
                  <a:gd name="T73" fmla="*/ 1489075 h 1384"/>
                  <a:gd name="T74" fmla="*/ 1920875 w 1730"/>
                  <a:gd name="T75" fmla="*/ 1489075 h 1384"/>
                  <a:gd name="T76" fmla="*/ 1920875 w 1730"/>
                  <a:gd name="T77" fmla="*/ 1514475 h 1384"/>
                  <a:gd name="T78" fmla="*/ 2022475 w 1730"/>
                  <a:gd name="T79" fmla="*/ 1514475 h 1384"/>
                  <a:gd name="T80" fmla="*/ 2022475 w 1730"/>
                  <a:gd name="T81" fmla="*/ 1552575 h 1384"/>
                  <a:gd name="T82" fmla="*/ 2193925 w 1730"/>
                  <a:gd name="T83" fmla="*/ 1552575 h 1384"/>
                  <a:gd name="T84" fmla="*/ 2193925 w 1730"/>
                  <a:gd name="T85" fmla="*/ 1609725 h 1384"/>
                  <a:gd name="T86" fmla="*/ 2476500 w 1730"/>
                  <a:gd name="T87" fmla="*/ 1609725 h 1384"/>
                  <a:gd name="T88" fmla="*/ 2476500 w 1730"/>
                  <a:gd name="T89" fmla="*/ 1908175 h 1384"/>
                  <a:gd name="T90" fmla="*/ 2746375 w 1730"/>
                  <a:gd name="T91" fmla="*/ 1908175 h 1384"/>
                  <a:gd name="T92" fmla="*/ 2746375 w 1730"/>
                  <a:gd name="T93" fmla="*/ 2197100 h 13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30" h="1384">
                    <a:moveTo>
                      <a:pt x="0" y="0"/>
                    </a:moveTo>
                    <a:lnTo>
                      <a:pt x="86" y="0"/>
                    </a:lnTo>
                    <a:lnTo>
                      <a:pt x="104" y="16"/>
                    </a:lnTo>
                    <a:lnTo>
                      <a:pt x="164" y="16"/>
                    </a:lnTo>
                    <a:lnTo>
                      <a:pt x="182" y="258"/>
                    </a:lnTo>
                    <a:lnTo>
                      <a:pt x="200" y="272"/>
                    </a:lnTo>
                    <a:lnTo>
                      <a:pt x="252" y="272"/>
                    </a:lnTo>
                    <a:lnTo>
                      <a:pt x="262" y="286"/>
                    </a:lnTo>
                    <a:lnTo>
                      <a:pt x="290" y="286"/>
                    </a:lnTo>
                    <a:lnTo>
                      <a:pt x="300" y="298"/>
                    </a:lnTo>
                    <a:lnTo>
                      <a:pt x="316" y="298"/>
                    </a:lnTo>
                    <a:lnTo>
                      <a:pt x="338" y="314"/>
                    </a:lnTo>
                    <a:lnTo>
                      <a:pt x="346" y="416"/>
                    </a:lnTo>
                    <a:lnTo>
                      <a:pt x="364" y="450"/>
                    </a:lnTo>
                    <a:lnTo>
                      <a:pt x="392" y="454"/>
                    </a:lnTo>
                    <a:lnTo>
                      <a:pt x="402" y="464"/>
                    </a:lnTo>
                    <a:lnTo>
                      <a:pt x="468" y="464"/>
                    </a:lnTo>
                    <a:lnTo>
                      <a:pt x="478" y="474"/>
                    </a:lnTo>
                    <a:lnTo>
                      <a:pt x="506" y="474"/>
                    </a:lnTo>
                    <a:lnTo>
                      <a:pt x="506" y="522"/>
                    </a:lnTo>
                    <a:lnTo>
                      <a:pt x="518" y="528"/>
                    </a:lnTo>
                    <a:lnTo>
                      <a:pt x="518" y="570"/>
                    </a:lnTo>
                    <a:lnTo>
                      <a:pt x="576" y="570"/>
                    </a:lnTo>
                    <a:lnTo>
                      <a:pt x="594" y="578"/>
                    </a:lnTo>
                    <a:lnTo>
                      <a:pt x="676" y="578"/>
                    </a:lnTo>
                    <a:lnTo>
                      <a:pt x="690" y="658"/>
                    </a:lnTo>
                    <a:lnTo>
                      <a:pt x="748" y="686"/>
                    </a:lnTo>
                    <a:lnTo>
                      <a:pt x="806" y="706"/>
                    </a:lnTo>
                    <a:lnTo>
                      <a:pt x="856" y="718"/>
                    </a:lnTo>
                    <a:lnTo>
                      <a:pt x="868" y="800"/>
                    </a:lnTo>
                    <a:lnTo>
                      <a:pt x="890" y="806"/>
                    </a:lnTo>
                    <a:lnTo>
                      <a:pt x="902" y="818"/>
                    </a:lnTo>
                    <a:lnTo>
                      <a:pt x="994" y="818"/>
                    </a:lnTo>
                    <a:lnTo>
                      <a:pt x="1020" y="832"/>
                    </a:lnTo>
                    <a:lnTo>
                      <a:pt x="1020" y="900"/>
                    </a:lnTo>
                    <a:lnTo>
                      <a:pt x="1064" y="910"/>
                    </a:lnTo>
                    <a:lnTo>
                      <a:pt x="1096" y="938"/>
                    </a:lnTo>
                    <a:lnTo>
                      <a:pt x="1210" y="938"/>
                    </a:lnTo>
                    <a:lnTo>
                      <a:pt x="1210" y="954"/>
                    </a:lnTo>
                    <a:lnTo>
                      <a:pt x="1274" y="954"/>
                    </a:lnTo>
                    <a:lnTo>
                      <a:pt x="1274" y="978"/>
                    </a:lnTo>
                    <a:lnTo>
                      <a:pt x="1382" y="978"/>
                    </a:lnTo>
                    <a:lnTo>
                      <a:pt x="1382" y="1014"/>
                    </a:lnTo>
                    <a:lnTo>
                      <a:pt x="1560" y="1014"/>
                    </a:lnTo>
                    <a:lnTo>
                      <a:pt x="1560" y="1202"/>
                    </a:lnTo>
                    <a:lnTo>
                      <a:pt x="1730" y="1202"/>
                    </a:lnTo>
                    <a:lnTo>
                      <a:pt x="1730" y="1384"/>
                    </a:lnTo>
                  </a:path>
                </a:pathLst>
              </a:custGeom>
              <a:noFill/>
              <a:ln w="28575">
                <a:solidFill>
                  <a:srgbClr val="B2A2C6"/>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grpSp>
        <p:grpSp>
          <p:nvGrpSpPr>
            <p:cNvPr id="25609" name="Group 88342">
              <a:extLst>
                <a:ext uri="{FF2B5EF4-FFF2-40B4-BE49-F238E27FC236}">
                  <a16:creationId xmlns:a16="http://schemas.microsoft.com/office/drawing/2014/main" id="{3EE848A1-9D14-5241-9AE7-F68DEA36057A}"/>
                </a:ext>
              </a:extLst>
            </p:cNvPr>
            <p:cNvGrpSpPr>
              <a:grpSpLocks/>
            </p:cNvGrpSpPr>
            <p:nvPr/>
          </p:nvGrpSpPr>
          <p:grpSpPr bwMode="auto">
            <a:xfrm>
              <a:off x="6110288" y="1966913"/>
              <a:ext cx="3370262" cy="2698750"/>
              <a:chOff x="4591225" y="1479550"/>
              <a:chExt cx="4492940" cy="3598763"/>
            </a:xfrm>
          </p:grpSpPr>
          <p:sp>
            <p:nvSpPr>
              <p:cNvPr id="88080" name="TextBox 8">
                <a:extLst>
                  <a:ext uri="{FF2B5EF4-FFF2-40B4-BE49-F238E27FC236}">
                    <a16:creationId xmlns:a16="http://schemas.microsoft.com/office/drawing/2014/main" id="{4D42FFE6-68B5-4B41-A65F-D94782E6E975}"/>
                  </a:ext>
                </a:extLst>
              </p:cNvPr>
              <p:cNvSpPr txBox="1">
                <a:spLocks noChangeArrowheads="1"/>
              </p:cNvSpPr>
              <p:nvPr/>
            </p:nvSpPr>
            <p:spPr bwMode="auto">
              <a:xfrm>
                <a:off x="7939238" y="2324200"/>
                <a:ext cx="1144927" cy="67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ENZA, 36.6 </a:t>
                </a:r>
                <a:r>
                  <a:rPr kumimoji="0" lang="en-US" altLang="en-US" sz="900" b="0" i="0" u="none" strike="noStrike" kern="1200" cap="none" spc="0" normalizeH="0" baseline="0" noProof="0" dirty="0" err="1">
                    <a:ln>
                      <a:noFill/>
                    </a:ln>
                    <a:solidFill>
                      <a:srgbClr val="002B5C"/>
                    </a:solidFill>
                    <a:effectLst/>
                    <a:uLnTx/>
                    <a:uFillTx/>
                    <a:latin typeface="Arial Bold"/>
                    <a:ea typeface="ＭＳ Ｐゴシック" pitchFamily="34" charset="-128"/>
                  </a:rPr>
                  <a:t>mo</a:t>
                </a:r>
                <a:endPar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(median)</a:t>
                </a:r>
              </a:p>
            </p:txBody>
          </p:sp>
          <p:sp>
            <p:nvSpPr>
              <p:cNvPr id="88081" name="TextBox 23">
                <a:extLst>
                  <a:ext uri="{FF2B5EF4-FFF2-40B4-BE49-F238E27FC236}">
                    <a16:creationId xmlns:a16="http://schemas.microsoft.com/office/drawing/2014/main" id="{D7376036-565F-834E-BBA0-D10397CDE283}"/>
                  </a:ext>
                </a:extLst>
              </p:cNvPr>
              <p:cNvSpPr txBox="1">
                <a:spLocks noChangeArrowheads="1"/>
              </p:cNvSpPr>
              <p:nvPr/>
            </p:nvSpPr>
            <p:spPr bwMode="auto">
              <a:xfrm>
                <a:off x="5888527" y="3300101"/>
                <a:ext cx="1144928" cy="677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PBO, 14.7 </a:t>
                </a:r>
                <a:r>
                  <a:rPr kumimoji="0" lang="en-US" altLang="en-US" sz="900" b="0" i="0" u="none" strike="noStrike" kern="1200" cap="none" spc="0" normalizeH="0" baseline="0" noProof="0" dirty="0" err="1">
                    <a:ln>
                      <a:noFill/>
                    </a:ln>
                    <a:solidFill>
                      <a:srgbClr val="002B5C"/>
                    </a:solidFill>
                    <a:effectLst/>
                    <a:uLnTx/>
                    <a:uFillTx/>
                    <a:latin typeface="Arial Bold"/>
                    <a:ea typeface="ＭＳ Ｐゴシック" pitchFamily="34" charset="-128"/>
                  </a:rPr>
                  <a:t>mo</a:t>
                </a:r>
                <a:endPar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002B5C"/>
                    </a:solidFill>
                    <a:effectLst/>
                    <a:uLnTx/>
                    <a:uFillTx/>
                    <a:latin typeface="Arial Bold"/>
                    <a:ea typeface="ＭＳ Ｐゴシック" pitchFamily="34" charset="-128"/>
                  </a:rPr>
                  <a:t>(median)</a:t>
                </a:r>
              </a:p>
            </p:txBody>
          </p:sp>
          <p:sp>
            <p:nvSpPr>
              <p:cNvPr id="22" name="TextBox 21">
                <a:extLst>
                  <a:ext uri="{FF2B5EF4-FFF2-40B4-BE49-F238E27FC236}">
                    <a16:creationId xmlns:a16="http://schemas.microsoft.com/office/drawing/2014/main" id="{B2CAEEF6-D50A-4E48-8210-24525689326D}"/>
                  </a:ext>
                </a:extLst>
              </p:cNvPr>
              <p:cNvSpPr txBox="1"/>
              <p:nvPr/>
            </p:nvSpPr>
            <p:spPr bwMode="auto">
              <a:xfrm>
                <a:off x="6967848" y="1864829"/>
                <a:ext cx="2027432" cy="410682"/>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2B5C"/>
                    </a:solidFill>
                    <a:effectLst/>
                    <a:uLnTx/>
                    <a:uFillTx/>
                    <a:latin typeface="Arial Bold"/>
                    <a:ea typeface="ヒラギノ角ゴ Pro W3" pitchFamily="1" charset="-128"/>
                  </a:rPr>
                  <a:t>HR (95% CI): 0.29 (0.24–0.35)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1" u="none" strike="noStrike" kern="1200" cap="none" spc="0" normalizeH="0" baseline="0" noProof="0" dirty="0">
                    <a:ln>
                      <a:noFill/>
                    </a:ln>
                    <a:solidFill>
                      <a:srgbClr val="002B5C"/>
                    </a:solidFill>
                    <a:effectLst/>
                    <a:uLnTx/>
                    <a:uFillTx/>
                    <a:latin typeface="Arial Bold"/>
                    <a:ea typeface="ヒラギノ角ゴ Pro W3" pitchFamily="1" charset="-128"/>
                  </a:rPr>
                  <a:t>P</a:t>
                </a:r>
                <a:r>
                  <a:rPr kumimoji="0" lang="en-US" sz="900" b="1" i="0" u="none" strike="noStrike" kern="1200" cap="none" spc="0" normalizeH="0" baseline="0" noProof="0" dirty="0">
                    <a:ln>
                      <a:noFill/>
                    </a:ln>
                    <a:solidFill>
                      <a:srgbClr val="002B5C"/>
                    </a:solidFill>
                    <a:effectLst/>
                    <a:uLnTx/>
                    <a:uFillTx/>
                    <a:latin typeface="Arial Bold"/>
                    <a:ea typeface="ヒラギノ角ゴ Pro W3" pitchFamily="1" charset="-128"/>
                  </a:rPr>
                  <a:t> &lt; .0001</a:t>
                </a:r>
              </a:p>
            </p:txBody>
          </p:sp>
          <p:sp>
            <p:nvSpPr>
              <p:cNvPr id="27" name="TextBox 16">
                <a:extLst>
                  <a:ext uri="{FF2B5EF4-FFF2-40B4-BE49-F238E27FC236}">
                    <a16:creationId xmlns:a16="http://schemas.microsoft.com/office/drawing/2014/main" id="{BF5CE991-84E5-D444-9298-53CD4037CDBF}"/>
                  </a:ext>
                </a:extLst>
              </p:cNvPr>
              <p:cNvSpPr txBox="1">
                <a:spLocks noChangeArrowheads="1"/>
              </p:cNvSpPr>
              <p:nvPr/>
            </p:nvSpPr>
            <p:spPr bwMode="auto">
              <a:xfrm>
                <a:off x="6595375" y="1479550"/>
                <a:ext cx="2279275" cy="49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defRPr>
                    <a:solidFill>
                      <a:schemeClr val="tx1"/>
                    </a:solidFill>
                    <a:latin typeface="Calibri" pitchFamily="34" charset="0"/>
                    <a:ea typeface="ＭＳ Ｐゴシック" pitchFamily="34" charset="-128"/>
                  </a:defRPr>
                </a:lvl1pPr>
                <a:lvl2pPr marL="742950" indent="-285750" defTabSz="685800">
                  <a:defRPr>
                    <a:solidFill>
                      <a:schemeClr val="tx1"/>
                    </a:solidFill>
                    <a:latin typeface="Calibri" pitchFamily="34" charset="0"/>
                    <a:ea typeface="ＭＳ Ｐゴシック" pitchFamily="34" charset="-128"/>
                  </a:defRPr>
                </a:lvl2pPr>
                <a:lvl3pPr marL="1143000" indent="-228600" defTabSz="685800">
                  <a:defRPr>
                    <a:solidFill>
                      <a:schemeClr val="tx1"/>
                    </a:solidFill>
                    <a:latin typeface="Calibri" pitchFamily="34" charset="0"/>
                    <a:ea typeface="ＭＳ Ｐゴシック" pitchFamily="34" charset="-128"/>
                  </a:defRPr>
                </a:lvl3pPr>
                <a:lvl4pPr marL="1600200" indent="-228600" defTabSz="685800">
                  <a:defRPr>
                    <a:solidFill>
                      <a:schemeClr val="tx1"/>
                    </a:solidFill>
                    <a:latin typeface="Calibri" pitchFamily="34" charset="0"/>
                    <a:ea typeface="ＭＳ Ｐゴシック" pitchFamily="34" charset="-128"/>
                  </a:defRPr>
                </a:lvl4pPr>
                <a:lvl5pPr marL="2057400" indent="-228600" defTabSz="685800">
                  <a:defRPr>
                    <a:solidFill>
                      <a:schemeClr val="tx1"/>
                    </a:solidFill>
                    <a:latin typeface="Calibri" pitchFamily="34" charset="0"/>
                    <a:ea typeface="ＭＳ Ｐゴシック" pitchFamily="34" charset="-128"/>
                  </a:defRPr>
                </a:lvl5pPr>
                <a:lvl6pPr marL="25146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6858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l" defTabSz="6858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2B5C"/>
                    </a:solidFill>
                    <a:effectLst/>
                    <a:uLnTx/>
                    <a:uFillTx/>
                    <a:latin typeface="Arial Bold"/>
                    <a:ea typeface="ＭＳ Ｐゴシック" pitchFamily="34" charset="-128"/>
                  </a:rPr>
                  <a:t>PROSPER</a:t>
                </a:r>
                <a:r>
                  <a:rPr kumimoji="0" lang="en-US" altLang="en-US" sz="1800" b="1" i="0" u="none" strike="noStrike" kern="1200" cap="none" spc="0" normalizeH="0" baseline="30000" noProof="0" dirty="0">
                    <a:ln>
                      <a:noFill/>
                    </a:ln>
                    <a:solidFill>
                      <a:srgbClr val="002B5C"/>
                    </a:solidFill>
                    <a:effectLst/>
                    <a:uLnTx/>
                    <a:uFillTx/>
                    <a:latin typeface="Arial Bold"/>
                    <a:ea typeface="ＭＳ Ｐゴシック" pitchFamily="34" charset="-128"/>
                  </a:rPr>
                  <a:t>2</a:t>
                </a:r>
              </a:p>
            </p:txBody>
          </p:sp>
          <p:sp>
            <p:nvSpPr>
              <p:cNvPr id="33" name="TextBox 41">
                <a:extLst>
                  <a:ext uri="{FF2B5EF4-FFF2-40B4-BE49-F238E27FC236}">
                    <a16:creationId xmlns:a16="http://schemas.microsoft.com/office/drawing/2014/main" id="{E26E4FF0-B1AF-3644-9E85-AED80362F380}"/>
                  </a:ext>
                </a:extLst>
              </p:cNvPr>
              <p:cNvSpPr txBox="1">
                <a:spLocks noChangeArrowheads="1"/>
              </p:cNvSpPr>
              <p:nvPr/>
            </p:nvSpPr>
            <p:spPr bwMode="auto">
              <a:xfrm rot="16200000">
                <a:off x="3871363" y="2732876"/>
                <a:ext cx="2210064" cy="77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t>Metastases-free Survival </a:t>
                </a:r>
                <a:b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br>
                <a: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t>(%)</a:t>
                </a:r>
              </a:p>
            </p:txBody>
          </p:sp>
          <p:sp>
            <p:nvSpPr>
              <p:cNvPr id="34" name="TextBox 25">
                <a:extLst>
                  <a:ext uri="{FF2B5EF4-FFF2-40B4-BE49-F238E27FC236}">
                    <a16:creationId xmlns:a16="http://schemas.microsoft.com/office/drawing/2014/main" id="{07EBDC47-178E-3C4E-916C-28AFE3B871CA}"/>
                  </a:ext>
                </a:extLst>
              </p:cNvPr>
              <p:cNvSpPr txBox="1">
                <a:spLocks noChangeArrowheads="1"/>
              </p:cNvSpPr>
              <p:nvPr/>
            </p:nvSpPr>
            <p:spPr bwMode="auto">
              <a:xfrm>
                <a:off x="6612307" y="4474990"/>
                <a:ext cx="1199952" cy="338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050" b="1" i="0" u="none" strike="noStrike" kern="1200" cap="none" spc="0" normalizeH="0" baseline="0" noProof="0" dirty="0">
                    <a:ln>
                      <a:noFill/>
                    </a:ln>
                    <a:solidFill>
                      <a:srgbClr val="002B5C"/>
                    </a:solidFill>
                    <a:effectLst/>
                    <a:uLnTx/>
                    <a:uFillTx/>
                    <a:latin typeface="Arial Bold"/>
                    <a:ea typeface="ＭＳ Ｐゴシック" pitchFamily="34" charset="-128"/>
                  </a:rPr>
                  <a:t>Months</a:t>
                </a:r>
              </a:p>
            </p:txBody>
          </p:sp>
          <p:cxnSp>
            <p:nvCxnSpPr>
              <p:cNvPr id="40" name="Straight Arrow Connector 39">
                <a:extLst>
                  <a:ext uri="{FF2B5EF4-FFF2-40B4-BE49-F238E27FC236}">
                    <a16:creationId xmlns:a16="http://schemas.microsoft.com/office/drawing/2014/main" id="{24E883FC-FA71-9E4B-A746-51ECFD8BE401}"/>
                  </a:ext>
                </a:extLst>
              </p:cNvPr>
              <p:cNvCxnSpPr/>
              <p:nvPr/>
            </p:nvCxnSpPr>
            <p:spPr>
              <a:xfrm flipV="1">
                <a:off x="6273696" y="3082057"/>
                <a:ext cx="283586" cy="226511"/>
              </a:xfrm>
              <a:prstGeom prst="straightConnector1">
                <a:avLst/>
              </a:prstGeom>
              <a:ln w="28575">
                <a:solidFill>
                  <a:schemeClr val="bg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41" name="Straight Arrow Connector 40">
                <a:extLst>
                  <a:ext uri="{FF2B5EF4-FFF2-40B4-BE49-F238E27FC236}">
                    <a16:creationId xmlns:a16="http://schemas.microsoft.com/office/drawing/2014/main" id="{7DA19EDD-51F6-204D-9F2C-9C78A253F5A0}"/>
                  </a:ext>
                </a:extLst>
              </p:cNvPr>
              <p:cNvCxnSpPr/>
              <p:nvPr/>
            </p:nvCxnSpPr>
            <p:spPr>
              <a:xfrm flipH="1">
                <a:off x="8282082" y="2743350"/>
                <a:ext cx="226445" cy="264616"/>
              </a:xfrm>
              <a:prstGeom prst="straightConnector1">
                <a:avLst/>
              </a:prstGeom>
              <a:ln w="28575">
                <a:solidFill>
                  <a:schemeClr val="bg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88209" name="Rectangle 73">
                <a:extLst>
                  <a:ext uri="{FF2B5EF4-FFF2-40B4-BE49-F238E27FC236}">
                    <a16:creationId xmlns:a16="http://schemas.microsoft.com/office/drawing/2014/main" id="{AB097552-75AE-CD4E-93FF-2783E88A0316}"/>
                  </a:ext>
                </a:extLst>
              </p:cNvPr>
              <p:cNvSpPr>
                <a:spLocks noChangeArrowheads="1"/>
              </p:cNvSpPr>
              <p:nvPr/>
            </p:nvSpPr>
            <p:spPr bwMode="auto">
              <a:xfrm>
                <a:off x="5058930" y="1885999"/>
                <a:ext cx="277238"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100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19" name="Freeform 74">
                <a:extLst>
                  <a:ext uri="{FF2B5EF4-FFF2-40B4-BE49-F238E27FC236}">
                    <a16:creationId xmlns:a16="http://schemas.microsoft.com/office/drawing/2014/main" id="{E107683C-00F1-8B47-8F32-85A13661ABB5}"/>
                  </a:ext>
                </a:extLst>
              </p:cNvPr>
              <p:cNvSpPr>
                <a:spLocks/>
              </p:cNvSpPr>
              <p:nvPr/>
            </p:nvSpPr>
            <p:spPr bwMode="auto">
              <a:xfrm>
                <a:off x="5358303" y="1984375"/>
                <a:ext cx="3321050" cy="2273300"/>
              </a:xfrm>
              <a:custGeom>
                <a:avLst/>
                <a:gdLst>
                  <a:gd name="T0" fmla="*/ 0 w 2092"/>
                  <a:gd name="T1" fmla="*/ 0 h 1432"/>
                  <a:gd name="T2" fmla="*/ 60325 w 2092"/>
                  <a:gd name="T3" fmla="*/ 0 h 1432"/>
                  <a:gd name="T4" fmla="*/ 60325 w 2092"/>
                  <a:gd name="T5" fmla="*/ 2206625 h 1432"/>
                  <a:gd name="T6" fmla="*/ 3321050 w 2092"/>
                  <a:gd name="T7" fmla="*/ 2206625 h 1432"/>
                  <a:gd name="T8" fmla="*/ 3321050 w 2092"/>
                  <a:gd name="T9" fmla="*/ 2273300 h 14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2" h="1432">
                    <a:moveTo>
                      <a:pt x="0" y="0"/>
                    </a:moveTo>
                    <a:lnTo>
                      <a:pt x="38" y="0"/>
                    </a:lnTo>
                    <a:lnTo>
                      <a:pt x="38" y="1390"/>
                    </a:lnTo>
                    <a:lnTo>
                      <a:pt x="2092" y="1390"/>
                    </a:lnTo>
                    <a:lnTo>
                      <a:pt x="2092" y="1432"/>
                    </a:lnTo>
                  </a:path>
                </a:pathLst>
              </a:custGeom>
              <a:noFill/>
              <a:ln w="2857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11" name="Rectangle 75">
                <a:extLst>
                  <a:ext uri="{FF2B5EF4-FFF2-40B4-BE49-F238E27FC236}">
                    <a16:creationId xmlns:a16="http://schemas.microsoft.com/office/drawing/2014/main" id="{EB967B87-F989-2C40-8C5B-2A38755B41AD}"/>
                  </a:ext>
                </a:extLst>
              </p:cNvPr>
              <p:cNvSpPr>
                <a:spLocks noChangeArrowheads="1"/>
              </p:cNvSpPr>
              <p:nvPr/>
            </p:nvSpPr>
            <p:spPr bwMode="auto">
              <a:xfrm>
                <a:off x="5152048" y="2307265"/>
                <a:ext cx="184120"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80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21" name="Line 76">
                <a:extLst>
                  <a:ext uri="{FF2B5EF4-FFF2-40B4-BE49-F238E27FC236}">
                    <a16:creationId xmlns:a16="http://schemas.microsoft.com/office/drawing/2014/main" id="{E9CF7CE2-FDCE-3841-9897-68FAB29F2733}"/>
                  </a:ext>
                </a:extLst>
              </p:cNvPr>
              <p:cNvSpPr>
                <a:spLocks noChangeShapeType="1"/>
              </p:cNvSpPr>
              <p:nvPr/>
            </p:nvSpPr>
            <p:spPr bwMode="auto">
              <a:xfrm>
                <a:off x="5358303" y="2406650"/>
                <a:ext cx="603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13" name="Rectangle 77">
                <a:extLst>
                  <a:ext uri="{FF2B5EF4-FFF2-40B4-BE49-F238E27FC236}">
                    <a16:creationId xmlns:a16="http://schemas.microsoft.com/office/drawing/2014/main" id="{E12BC56D-2D95-6141-82EF-05B6CB8D7573}"/>
                  </a:ext>
                </a:extLst>
              </p:cNvPr>
              <p:cNvSpPr>
                <a:spLocks noChangeArrowheads="1"/>
              </p:cNvSpPr>
              <p:nvPr/>
            </p:nvSpPr>
            <p:spPr bwMode="auto">
              <a:xfrm>
                <a:off x="5152048" y="2756052"/>
                <a:ext cx="184120"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60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23" name="Line 78">
                <a:extLst>
                  <a:ext uri="{FF2B5EF4-FFF2-40B4-BE49-F238E27FC236}">
                    <a16:creationId xmlns:a16="http://schemas.microsoft.com/office/drawing/2014/main" id="{93986163-3345-544A-9C48-9735FF2DBCB3}"/>
                  </a:ext>
                </a:extLst>
              </p:cNvPr>
              <p:cNvSpPr>
                <a:spLocks noChangeShapeType="1"/>
              </p:cNvSpPr>
              <p:nvPr/>
            </p:nvSpPr>
            <p:spPr bwMode="auto">
              <a:xfrm>
                <a:off x="5358303" y="2854325"/>
                <a:ext cx="603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15" name="Rectangle 79">
                <a:extLst>
                  <a:ext uri="{FF2B5EF4-FFF2-40B4-BE49-F238E27FC236}">
                    <a16:creationId xmlns:a16="http://schemas.microsoft.com/office/drawing/2014/main" id="{F90EE418-7A62-6344-9FE2-936715F4DAD6}"/>
                  </a:ext>
                </a:extLst>
              </p:cNvPr>
              <p:cNvSpPr>
                <a:spLocks noChangeArrowheads="1"/>
              </p:cNvSpPr>
              <p:nvPr/>
            </p:nvSpPr>
            <p:spPr bwMode="auto">
              <a:xfrm>
                <a:off x="5152048" y="3187903"/>
                <a:ext cx="184120"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25" name="Line 80">
                <a:extLst>
                  <a:ext uri="{FF2B5EF4-FFF2-40B4-BE49-F238E27FC236}">
                    <a16:creationId xmlns:a16="http://schemas.microsoft.com/office/drawing/2014/main" id="{ECDC5C52-9D2E-1F47-BC8B-CF9E32E42A2F}"/>
                  </a:ext>
                </a:extLst>
              </p:cNvPr>
              <p:cNvSpPr>
                <a:spLocks noChangeShapeType="1"/>
              </p:cNvSpPr>
              <p:nvPr/>
            </p:nvSpPr>
            <p:spPr bwMode="auto">
              <a:xfrm>
                <a:off x="5358303" y="3286125"/>
                <a:ext cx="603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17" name="Rectangle 81">
                <a:extLst>
                  <a:ext uri="{FF2B5EF4-FFF2-40B4-BE49-F238E27FC236}">
                    <a16:creationId xmlns:a16="http://schemas.microsoft.com/office/drawing/2014/main" id="{03FA1FE2-10E7-1544-B504-71C81952654B}"/>
                  </a:ext>
                </a:extLst>
              </p:cNvPr>
              <p:cNvSpPr>
                <a:spLocks noChangeArrowheads="1"/>
              </p:cNvSpPr>
              <p:nvPr/>
            </p:nvSpPr>
            <p:spPr bwMode="auto">
              <a:xfrm>
                <a:off x="5152048" y="3607053"/>
                <a:ext cx="184120"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27" name="Line 82">
                <a:extLst>
                  <a:ext uri="{FF2B5EF4-FFF2-40B4-BE49-F238E27FC236}">
                    <a16:creationId xmlns:a16="http://schemas.microsoft.com/office/drawing/2014/main" id="{91DCEFA0-E7FE-7D43-84D7-3EF76A1ED6BE}"/>
                  </a:ext>
                </a:extLst>
              </p:cNvPr>
              <p:cNvSpPr>
                <a:spLocks noChangeShapeType="1"/>
              </p:cNvSpPr>
              <p:nvPr/>
            </p:nvSpPr>
            <p:spPr bwMode="auto">
              <a:xfrm>
                <a:off x="5358303" y="3705225"/>
                <a:ext cx="603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19" name="Rectangle 83">
                <a:extLst>
                  <a:ext uri="{FF2B5EF4-FFF2-40B4-BE49-F238E27FC236}">
                    <a16:creationId xmlns:a16="http://schemas.microsoft.com/office/drawing/2014/main" id="{24BAB929-E0AC-584A-99B5-4DD32E83D5B0}"/>
                  </a:ext>
                </a:extLst>
              </p:cNvPr>
              <p:cNvSpPr>
                <a:spLocks noChangeArrowheads="1"/>
              </p:cNvSpPr>
              <p:nvPr/>
            </p:nvSpPr>
            <p:spPr bwMode="auto">
              <a:xfrm>
                <a:off x="5240934" y="4047373"/>
                <a:ext cx="91002"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20" name="Rectangle 84">
                <a:extLst>
                  <a:ext uri="{FF2B5EF4-FFF2-40B4-BE49-F238E27FC236}">
                    <a16:creationId xmlns:a16="http://schemas.microsoft.com/office/drawing/2014/main" id="{4C309E51-D8C1-BC46-BB47-7AE03D6C81E1}"/>
                  </a:ext>
                </a:extLst>
              </p:cNvPr>
              <p:cNvSpPr>
                <a:spLocks noChangeArrowheads="1"/>
              </p:cNvSpPr>
              <p:nvPr/>
            </p:nvSpPr>
            <p:spPr bwMode="auto">
              <a:xfrm>
                <a:off x="8591064" y="4248481"/>
                <a:ext cx="184119"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42</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30" name="Line 85">
                <a:extLst>
                  <a:ext uri="{FF2B5EF4-FFF2-40B4-BE49-F238E27FC236}">
                    <a16:creationId xmlns:a16="http://schemas.microsoft.com/office/drawing/2014/main" id="{98FED2B7-4B4F-A54B-9878-C3580E7DBF74}"/>
                  </a:ext>
                </a:extLst>
              </p:cNvPr>
              <p:cNvSpPr>
                <a:spLocks noChangeShapeType="1"/>
              </p:cNvSpPr>
              <p:nvPr/>
            </p:nvSpPr>
            <p:spPr bwMode="auto">
              <a:xfrm>
                <a:off x="845710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22" name="Rectangle 86">
                <a:extLst>
                  <a:ext uri="{FF2B5EF4-FFF2-40B4-BE49-F238E27FC236}">
                    <a16:creationId xmlns:a16="http://schemas.microsoft.com/office/drawing/2014/main" id="{4836CF00-0859-C545-B9C4-34C7ECB256E9}"/>
                  </a:ext>
                </a:extLst>
              </p:cNvPr>
              <p:cNvSpPr>
                <a:spLocks noChangeArrowheads="1"/>
              </p:cNvSpPr>
              <p:nvPr/>
            </p:nvSpPr>
            <p:spPr bwMode="auto">
              <a:xfrm>
                <a:off x="8368850" y="4248481"/>
                <a:ext cx="184120"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39</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32" name="Line 87">
                <a:extLst>
                  <a:ext uri="{FF2B5EF4-FFF2-40B4-BE49-F238E27FC236}">
                    <a16:creationId xmlns:a16="http://schemas.microsoft.com/office/drawing/2014/main" id="{31602C7F-4747-C64C-9ECF-487652683D25}"/>
                  </a:ext>
                </a:extLst>
              </p:cNvPr>
              <p:cNvSpPr>
                <a:spLocks noChangeShapeType="1"/>
              </p:cNvSpPr>
              <p:nvPr/>
            </p:nvSpPr>
            <p:spPr bwMode="auto">
              <a:xfrm>
                <a:off x="82221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24" name="Rectangle 88">
                <a:extLst>
                  <a:ext uri="{FF2B5EF4-FFF2-40B4-BE49-F238E27FC236}">
                    <a16:creationId xmlns:a16="http://schemas.microsoft.com/office/drawing/2014/main" id="{2DFB2CFC-200A-D54A-B3DE-24E6043F9350}"/>
                  </a:ext>
                </a:extLst>
              </p:cNvPr>
              <p:cNvSpPr>
                <a:spLocks noChangeArrowheads="1"/>
              </p:cNvSpPr>
              <p:nvPr/>
            </p:nvSpPr>
            <p:spPr bwMode="auto">
              <a:xfrm>
                <a:off x="8129707" y="4248481"/>
                <a:ext cx="184119"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36</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34" name="Line 89">
                <a:extLst>
                  <a:ext uri="{FF2B5EF4-FFF2-40B4-BE49-F238E27FC236}">
                    <a16:creationId xmlns:a16="http://schemas.microsoft.com/office/drawing/2014/main" id="{70CE4151-2E85-E142-B549-A70467B002DC}"/>
                  </a:ext>
                </a:extLst>
              </p:cNvPr>
              <p:cNvSpPr>
                <a:spLocks noChangeShapeType="1"/>
              </p:cNvSpPr>
              <p:nvPr/>
            </p:nvSpPr>
            <p:spPr bwMode="auto">
              <a:xfrm>
                <a:off x="775860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26" name="Rectangle 90">
                <a:extLst>
                  <a:ext uri="{FF2B5EF4-FFF2-40B4-BE49-F238E27FC236}">
                    <a16:creationId xmlns:a16="http://schemas.microsoft.com/office/drawing/2014/main" id="{CDBF8482-957A-DC48-B42C-B5C8093D3359}"/>
                  </a:ext>
                </a:extLst>
              </p:cNvPr>
              <p:cNvSpPr>
                <a:spLocks noChangeArrowheads="1"/>
              </p:cNvSpPr>
              <p:nvPr/>
            </p:nvSpPr>
            <p:spPr bwMode="auto">
              <a:xfrm>
                <a:off x="7670465"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36" name="Line 91">
                <a:extLst>
                  <a:ext uri="{FF2B5EF4-FFF2-40B4-BE49-F238E27FC236}">
                    <a16:creationId xmlns:a16="http://schemas.microsoft.com/office/drawing/2014/main" id="{56B35F85-C60C-DB41-9687-1F1B9C69F49F}"/>
                  </a:ext>
                </a:extLst>
              </p:cNvPr>
              <p:cNvSpPr>
                <a:spLocks noChangeShapeType="1"/>
              </p:cNvSpPr>
              <p:nvPr/>
            </p:nvSpPr>
            <p:spPr bwMode="auto">
              <a:xfrm>
                <a:off x="79935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28" name="Rectangle 92">
                <a:extLst>
                  <a:ext uri="{FF2B5EF4-FFF2-40B4-BE49-F238E27FC236}">
                    <a16:creationId xmlns:a16="http://schemas.microsoft.com/office/drawing/2014/main" id="{1186657A-CAE3-C24B-8D7F-4D9EF190F714}"/>
                  </a:ext>
                </a:extLst>
              </p:cNvPr>
              <p:cNvSpPr>
                <a:spLocks noChangeArrowheads="1"/>
              </p:cNvSpPr>
              <p:nvPr/>
            </p:nvSpPr>
            <p:spPr bwMode="auto">
              <a:xfrm>
                <a:off x="7905377" y="4248481"/>
                <a:ext cx="184119"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33</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38" name="Line 93">
                <a:extLst>
                  <a:ext uri="{FF2B5EF4-FFF2-40B4-BE49-F238E27FC236}">
                    <a16:creationId xmlns:a16="http://schemas.microsoft.com/office/drawing/2014/main" id="{B4D016F8-A7F0-C24B-BCFF-EF9AAF551180}"/>
                  </a:ext>
                </a:extLst>
              </p:cNvPr>
              <p:cNvSpPr>
                <a:spLocks noChangeShapeType="1"/>
              </p:cNvSpPr>
              <p:nvPr/>
            </p:nvSpPr>
            <p:spPr bwMode="auto">
              <a:xfrm>
                <a:off x="75236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30" name="Rectangle 94">
                <a:extLst>
                  <a:ext uri="{FF2B5EF4-FFF2-40B4-BE49-F238E27FC236}">
                    <a16:creationId xmlns:a16="http://schemas.microsoft.com/office/drawing/2014/main" id="{AA63024A-2E8C-A148-A696-1C32AE601D2F}"/>
                  </a:ext>
                </a:extLst>
              </p:cNvPr>
              <p:cNvSpPr>
                <a:spLocks noChangeArrowheads="1"/>
              </p:cNvSpPr>
              <p:nvPr/>
            </p:nvSpPr>
            <p:spPr bwMode="auto">
              <a:xfrm>
                <a:off x="7435555"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27</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40" name="Rectangle 95">
                <a:extLst>
                  <a:ext uri="{FF2B5EF4-FFF2-40B4-BE49-F238E27FC236}">
                    <a16:creationId xmlns:a16="http://schemas.microsoft.com/office/drawing/2014/main" id="{EA7203CF-32F7-DA4A-AE7D-FC9ACC817525}"/>
                  </a:ext>
                </a:extLst>
              </p:cNvPr>
              <p:cNvSpPr>
                <a:spLocks noChangeArrowheads="1"/>
              </p:cNvSpPr>
              <p:nvPr/>
            </p:nvSpPr>
            <p:spPr bwMode="auto">
              <a:xfrm>
                <a:off x="4850304" y="4422776"/>
                <a:ext cx="224421"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No.</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641" name="Rectangle 96">
                <a:extLst>
                  <a:ext uri="{FF2B5EF4-FFF2-40B4-BE49-F238E27FC236}">
                    <a16:creationId xmlns:a16="http://schemas.microsoft.com/office/drawing/2014/main" id="{27B07DB0-2C4B-CE45-A067-742161FC9B84}"/>
                  </a:ext>
                </a:extLst>
              </p:cNvPr>
              <p:cNvSpPr>
                <a:spLocks noChangeArrowheads="1"/>
              </p:cNvSpPr>
              <p:nvPr/>
            </p:nvSpPr>
            <p:spPr bwMode="auto">
              <a:xfrm>
                <a:off x="5107478" y="4422776"/>
                <a:ext cx="76944"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a</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642" name="Rectangle 97">
                <a:extLst>
                  <a:ext uri="{FF2B5EF4-FFF2-40B4-BE49-F238E27FC236}">
                    <a16:creationId xmlns:a16="http://schemas.microsoft.com/office/drawing/2014/main" id="{FC37B866-DAEB-D04F-A997-09F3802058CA}"/>
                  </a:ext>
                </a:extLst>
              </p:cNvPr>
              <p:cNvSpPr>
                <a:spLocks noChangeArrowheads="1"/>
              </p:cNvSpPr>
              <p:nvPr/>
            </p:nvSpPr>
            <p:spPr bwMode="auto">
              <a:xfrm>
                <a:off x="5183678" y="4422776"/>
                <a:ext cx="53435"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t</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643" name="Rectangle 98">
                <a:extLst>
                  <a:ext uri="{FF2B5EF4-FFF2-40B4-BE49-F238E27FC236}">
                    <a16:creationId xmlns:a16="http://schemas.microsoft.com/office/drawing/2014/main" id="{C0B9228A-4825-764B-9EBE-1D06D63D342F}"/>
                  </a:ext>
                </a:extLst>
              </p:cNvPr>
              <p:cNvSpPr>
                <a:spLocks noChangeArrowheads="1"/>
              </p:cNvSpPr>
              <p:nvPr/>
            </p:nvSpPr>
            <p:spPr bwMode="auto">
              <a:xfrm>
                <a:off x="4942378" y="4575176"/>
                <a:ext cx="297091" cy="18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800">
                    <a:solidFill>
                      <a:schemeClr val="bg1"/>
                    </a:solidFill>
                    <a:latin typeface="Arial" panose="020B0604020202020204" pitchFamily="34" charset="0"/>
                    <a:ea typeface="ヒラギノ角ゴ Pro W3" panose="020B0300000000000000" pitchFamily="34" charset="-128"/>
                  </a:defRPr>
                </a:lvl1pPr>
                <a:lvl2pPr indent="-285750">
                  <a:spcBef>
                    <a:spcPct val="20000"/>
                  </a:spcBef>
                  <a:buChar char="–"/>
                  <a:defRPr sz="2400">
                    <a:solidFill>
                      <a:schemeClr val="bg1"/>
                    </a:solidFill>
                    <a:latin typeface="Arial" panose="020B0604020202020204" pitchFamily="34" charset="0"/>
                    <a:ea typeface="ヒラギノ角ゴ Pro W3" panose="020B0300000000000000" pitchFamily="34" charset="-128"/>
                  </a:defRPr>
                </a:lvl2pPr>
                <a:lvl3pPr indent="-228600">
                  <a:spcBef>
                    <a:spcPct val="20000"/>
                  </a:spcBef>
                  <a:buChar char="•"/>
                  <a:defRPr sz="2000">
                    <a:solidFill>
                      <a:schemeClr val="bg1"/>
                    </a:solidFill>
                    <a:latin typeface="Arial" panose="020B0604020202020204" pitchFamily="34" charset="0"/>
                    <a:ea typeface="ヒラギノ角ゴ Pro W3" panose="020B0300000000000000" pitchFamily="34" charset="-128"/>
                  </a:defRPr>
                </a:lvl3pPr>
                <a:lvl4pPr indent="-228600">
                  <a:spcBef>
                    <a:spcPct val="20000"/>
                  </a:spcBef>
                  <a:buChar char="–"/>
                  <a:defRPr>
                    <a:solidFill>
                      <a:schemeClr val="bg1"/>
                    </a:solidFill>
                    <a:latin typeface="Arial" panose="020B0604020202020204" pitchFamily="34" charset="0"/>
                    <a:ea typeface="ヒラギノ角ゴ Pro W3" panose="020B0300000000000000" pitchFamily="34" charset="-128"/>
                  </a:defRPr>
                </a:lvl4pPr>
                <a:lvl5pPr indent="-228600">
                  <a:spcBef>
                    <a:spcPct val="20000"/>
                  </a:spcBef>
                  <a:buChar char="»"/>
                  <a:defRPr sz="1600">
                    <a:solidFill>
                      <a:schemeClr val="bg1"/>
                    </a:solidFill>
                    <a:latin typeface="Arial" panose="020B0604020202020204" pitchFamily="34" charset="0"/>
                    <a:ea typeface="ヒラギノ角ゴ Pro W3" panose="020B0300000000000000" pitchFamily="34" charset="-128"/>
                  </a:defRPr>
                </a:lvl5pPr>
                <a:lvl6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6pPr>
                <a:lvl7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7pPr>
                <a:lvl8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8pPr>
                <a:lvl9pPr indent="-228600" eaLnBrk="0" fontAlgn="base" hangingPunct="0">
                  <a:spcBef>
                    <a:spcPct val="20000"/>
                  </a:spcBef>
                  <a:spcAft>
                    <a:spcPct val="0"/>
                  </a:spcAft>
                  <a:buChar char="»"/>
                  <a:defRPr sz="1600">
                    <a:solidFill>
                      <a:schemeClr val="bg1"/>
                    </a:solidFill>
                    <a:latin typeface="Arial" panose="020B0604020202020204" pitchFamily="34" charset="0"/>
                    <a:ea typeface="ヒラギノ角ゴ Pro W3" panose="020B0300000000000000"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900" b="1" i="0" u="none" strike="noStrike" kern="1200" cap="none" spc="0" normalizeH="0" baseline="0" noProof="0">
                    <a:ln>
                      <a:noFill/>
                    </a:ln>
                    <a:solidFill>
                      <a:srgbClr val="002B5C"/>
                    </a:solidFill>
                    <a:effectLst/>
                    <a:uLnTx/>
                    <a:uFillTx/>
                    <a:latin typeface="Calibri" panose="020F0502020204030204" pitchFamily="34" charset="0"/>
                    <a:ea typeface="ヒラギノ角ゴ Pro W3" panose="020B0300000000000000" pitchFamily="34" charset="-128"/>
                    <a:cs typeface="Arial" panose="020B0604020202020204" pitchFamily="34" charset="0"/>
                  </a:rPr>
                  <a:t> Risk</a:t>
                </a:r>
                <a:endParaRPr kumimoji="0" lang="en-US" alt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anose="020B0300000000000000" pitchFamily="34" charset="-128"/>
                  <a:cs typeface="Arial" panose="020B0604020202020204" pitchFamily="34" charset="0"/>
                </a:endParaRPr>
              </a:p>
            </p:txBody>
          </p:sp>
          <p:sp>
            <p:nvSpPr>
              <p:cNvPr id="25644" name="Line 99">
                <a:extLst>
                  <a:ext uri="{FF2B5EF4-FFF2-40B4-BE49-F238E27FC236}">
                    <a16:creationId xmlns:a16="http://schemas.microsoft.com/office/drawing/2014/main" id="{CACEC3CD-BC4E-6341-9EDE-BE71239667CA}"/>
                  </a:ext>
                </a:extLst>
              </p:cNvPr>
              <p:cNvSpPr>
                <a:spLocks noChangeShapeType="1"/>
              </p:cNvSpPr>
              <p:nvPr/>
            </p:nvSpPr>
            <p:spPr bwMode="auto">
              <a:xfrm>
                <a:off x="72950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36" name="Rectangle 100">
                <a:extLst>
                  <a:ext uri="{FF2B5EF4-FFF2-40B4-BE49-F238E27FC236}">
                    <a16:creationId xmlns:a16="http://schemas.microsoft.com/office/drawing/2014/main" id="{EABE1EC0-7DCA-2646-8D4A-A2A482ED3345}"/>
                  </a:ext>
                </a:extLst>
              </p:cNvPr>
              <p:cNvSpPr>
                <a:spLocks noChangeArrowheads="1"/>
              </p:cNvSpPr>
              <p:nvPr/>
            </p:nvSpPr>
            <p:spPr bwMode="auto">
              <a:xfrm>
                <a:off x="7206993"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24</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46" name="Line 101">
                <a:extLst>
                  <a:ext uri="{FF2B5EF4-FFF2-40B4-BE49-F238E27FC236}">
                    <a16:creationId xmlns:a16="http://schemas.microsoft.com/office/drawing/2014/main" id="{50E04143-A473-0F49-B841-1C61FE8837AB}"/>
                  </a:ext>
                </a:extLst>
              </p:cNvPr>
              <p:cNvSpPr>
                <a:spLocks noChangeShapeType="1"/>
              </p:cNvSpPr>
              <p:nvPr/>
            </p:nvSpPr>
            <p:spPr bwMode="auto">
              <a:xfrm>
                <a:off x="706010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38" name="Rectangle 102">
                <a:extLst>
                  <a:ext uri="{FF2B5EF4-FFF2-40B4-BE49-F238E27FC236}">
                    <a16:creationId xmlns:a16="http://schemas.microsoft.com/office/drawing/2014/main" id="{D3592CB9-CB0D-FD44-9ED3-2808F76EB2CA}"/>
                  </a:ext>
                </a:extLst>
              </p:cNvPr>
              <p:cNvSpPr>
                <a:spLocks noChangeArrowheads="1"/>
              </p:cNvSpPr>
              <p:nvPr/>
            </p:nvSpPr>
            <p:spPr bwMode="auto">
              <a:xfrm>
                <a:off x="6972081"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21</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48" name="Line 103">
                <a:extLst>
                  <a:ext uri="{FF2B5EF4-FFF2-40B4-BE49-F238E27FC236}">
                    <a16:creationId xmlns:a16="http://schemas.microsoft.com/office/drawing/2014/main" id="{6F42BACB-1C77-8341-83FE-9AC9294DB16C}"/>
                  </a:ext>
                </a:extLst>
              </p:cNvPr>
              <p:cNvSpPr>
                <a:spLocks noChangeShapeType="1"/>
              </p:cNvSpPr>
              <p:nvPr/>
            </p:nvSpPr>
            <p:spPr bwMode="auto">
              <a:xfrm>
                <a:off x="68378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40" name="Rectangle 104">
                <a:extLst>
                  <a:ext uri="{FF2B5EF4-FFF2-40B4-BE49-F238E27FC236}">
                    <a16:creationId xmlns:a16="http://schemas.microsoft.com/office/drawing/2014/main" id="{DC1C6420-34D4-2743-8B05-3604E5D9EEBC}"/>
                  </a:ext>
                </a:extLst>
              </p:cNvPr>
              <p:cNvSpPr>
                <a:spLocks noChangeArrowheads="1"/>
              </p:cNvSpPr>
              <p:nvPr/>
            </p:nvSpPr>
            <p:spPr bwMode="auto">
              <a:xfrm>
                <a:off x="6749868"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50" name="Line 105">
                <a:extLst>
                  <a:ext uri="{FF2B5EF4-FFF2-40B4-BE49-F238E27FC236}">
                    <a16:creationId xmlns:a16="http://schemas.microsoft.com/office/drawing/2014/main" id="{3ABDF84B-7874-4D49-8398-4989991E218C}"/>
                  </a:ext>
                </a:extLst>
              </p:cNvPr>
              <p:cNvSpPr>
                <a:spLocks noChangeShapeType="1"/>
              </p:cNvSpPr>
              <p:nvPr/>
            </p:nvSpPr>
            <p:spPr bwMode="auto">
              <a:xfrm>
                <a:off x="567580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42" name="Rectangle 106">
                <a:extLst>
                  <a:ext uri="{FF2B5EF4-FFF2-40B4-BE49-F238E27FC236}">
                    <a16:creationId xmlns:a16="http://schemas.microsoft.com/office/drawing/2014/main" id="{0CC20E97-721A-DC4D-A7A9-D5EC8225945A}"/>
                  </a:ext>
                </a:extLst>
              </p:cNvPr>
              <p:cNvSpPr>
                <a:spLocks noChangeArrowheads="1"/>
              </p:cNvSpPr>
              <p:nvPr/>
            </p:nvSpPr>
            <p:spPr bwMode="auto">
              <a:xfrm>
                <a:off x="5630336" y="4248481"/>
                <a:ext cx="93118"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52" name="Line 107">
                <a:extLst>
                  <a:ext uri="{FF2B5EF4-FFF2-40B4-BE49-F238E27FC236}">
                    <a16:creationId xmlns:a16="http://schemas.microsoft.com/office/drawing/2014/main" id="{A54F2305-751E-CF42-8E9B-AF9FE1CDFC24}"/>
                  </a:ext>
                </a:extLst>
              </p:cNvPr>
              <p:cNvSpPr>
                <a:spLocks noChangeShapeType="1"/>
              </p:cNvSpPr>
              <p:nvPr/>
            </p:nvSpPr>
            <p:spPr bwMode="auto">
              <a:xfrm>
                <a:off x="544402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44" name="Rectangle 108">
                <a:extLst>
                  <a:ext uri="{FF2B5EF4-FFF2-40B4-BE49-F238E27FC236}">
                    <a16:creationId xmlns:a16="http://schemas.microsoft.com/office/drawing/2014/main" id="{AFBF99BF-9014-A943-ABA8-E9C6DFFD2777}"/>
                  </a:ext>
                </a:extLst>
              </p:cNvPr>
              <p:cNvSpPr>
                <a:spLocks noChangeArrowheads="1"/>
              </p:cNvSpPr>
              <p:nvPr/>
            </p:nvSpPr>
            <p:spPr bwMode="auto">
              <a:xfrm>
                <a:off x="5401774" y="4248481"/>
                <a:ext cx="93118"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54" name="Line 109">
                <a:extLst>
                  <a:ext uri="{FF2B5EF4-FFF2-40B4-BE49-F238E27FC236}">
                    <a16:creationId xmlns:a16="http://schemas.microsoft.com/office/drawing/2014/main" id="{FFF886C6-EDA0-E747-B6F7-184D633ADFEB}"/>
                  </a:ext>
                </a:extLst>
              </p:cNvPr>
              <p:cNvSpPr>
                <a:spLocks noChangeShapeType="1"/>
              </p:cNvSpPr>
              <p:nvPr/>
            </p:nvSpPr>
            <p:spPr bwMode="auto">
              <a:xfrm>
                <a:off x="636160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46" name="Rectangle 110">
                <a:extLst>
                  <a:ext uri="{FF2B5EF4-FFF2-40B4-BE49-F238E27FC236}">
                    <a16:creationId xmlns:a16="http://schemas.microsoft.com/office/drawing/2014/main" id="{6199BEA8-229A-9D45-82C4-7600BC622217}"/>
                  </a:ext>
                </a:extLst>
              </p:cNvPr>
              <p:cNvSpPr>
                <a:spLocks noChangeArrowheads="1"/>
              </p:cNvSpPr>
              <p:nvPr/>
            </p:nvSpPr>
            <p:spPr bwMode="auto">
              <a:xfrm>
                <a:off x="6273696"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12</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56" name="Line 111">
                <a:extLst>
                  <a:ext uri="{FF2B5EF4-FFF2-40B4-BE49-F238E27FC236}">
                    <a16:creationId xmlns:a16="http://schemas.microsoft.com/office/drawing/2014/main" id="{C695EC5E-F41C-7D4D-A351-FDDCAD163FC2}"/>
                  </a:ext>
                </a:extLst>
              </p:cNvPr>
              <p:cNvSpPr>
                <a:spLocks noChangeShapeType="1"/>
              </p:cNvSpPr>
              <p:nvPr/>
            </p:nvSpPr>
            <p:spPr bwMode="auto">
              <a:xfrm>
                <a:off x="65965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48" name="Rectangle 112">
                <a:extLst>
                  <a:ext uri="{FF2B5EF4-FFF2-40B4-BE49-F238E27FC236}">
                    <a16:creationId xmlns:a16="http://schemas.microsoft.com/office/drawing/2014/main" id="{2015D854-0322-024B-8369-E3EC4F79763C}"/>
                  </a:ext>
                </a:extLst>
              </p:cNvPr>
              <p:cNvSpPr>
                <a:spLocks noChangeArrowheads="1"/>
              </p:cNvSpPr>
              <p:nvPr/>
            </p:nvSpPr>
            <p:spPr bwMode="auto">
              <a:xfrm>
                <a:off x="6508608" y="4248481"/>
                <a:ext cx="182003"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15</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58" name="Line 113">
                <a:extLst>
                  <a:ext uri="{FF2B5EF4-FFF2-40B4-BE49-F238E27FC236}">
                    <a16:creationId xmlns:a16="http://schemas.microsoft.com/office/drawing/2014/main" id="{9ABB3636-9738-2D46-BD5E-C6D0DB0A2AFE}"/>
                  </a:ext>
                </a:extLst>
              </p:cNvPr>
              <p:cNvSpPr>
                <a:spLocks noChangeShapeType="1"/>
              </p:cNvSpPr>
              <p:nvPr/>
            </p:nvSpPr>
            <p:spPr bwMode="auto">
              <a:xfrm>
                <a:off x="6136178"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50" name="Rectangle 114">
                <a:extLst>
                  <a:ext uri="{FF2B5EF4-FFF2-40B4-BE49-F238E27FC236}">
                    <a16:creationId xmlns:a16="http://schemas.microsoft.com/office/drawing/2014/main" id="{9F841E52-6472-F44C-8425-828AA532BB8E}"/>
                  </a:ext>
                </a:extLst>
              </p:cNvPr>
              <p:cNvSpPr>
                <a:spLocks noChangeArrowheads="1"/>
              </p:cNvSpPr>
              <p:nvPr/>
            </p:nvSpPr>
            <p:spPr bwMode="auto">
              <a:xfrm>
                <a:off x="6091693" y="4248481"/>
                <a:ext cx="91002"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9</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660" name="Line 115">
                <a:extLst>
                  <a:ext uri="{FF2B5EF4-FFF2-40B4-BE49-F238E27FC236}">
                    <a16:creationId xmlns:a16="http://schemas.microsoft.com/office/drawing/2014/main" id="{1F1D7E0D-0B2E-8B4E-8BE0-ABFC9687DA8F}"/>
                  </a:ext>
                </a:extLst>
              </p:cNvPr>
              <p:cNvSpPr>
                <a:spLocks noChangeShapeType="1"/>
              </p:cNvSpPr>
              <p:nvPr/>
            </p:nvSpPr>
            <p:spPr bwMode="auto">
              <a:xfrm>
                <a:off x="5910753" y="4191000"/>
                <a:ext cx="0" cy="66675"/>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52" name="Rectangle 116">
                <a:extLst>
                  <a:ext uri="{FF2B5EF4-FFF2-40B4-BE49-F238E27FC236}">
                    <a16:creationId xmlns:a16="http://schemas.microsoft.com/office/drawing/2014/main" id="{D2C2C63A-59E4-424E-9334-AA58EAD35C79}"/>
                  </a:ext>
                </a:extLst>
              </p:cNvPr>
              <p:cNvSpPr>
                <a:spLocks noChangeArrowheads="1"/>
              </p:cNvSpPr>
              <p:nvPr/>
            </p:nvSpPr>
            <p:spPr bwMode="auto">
              <a:xfrm>
                <a:off x="5865248" y="4248481"/>
                <a:ext cx="93118" cy="21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0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6</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3" name="Rectangle 117">
                <a:extLst>
                  <a:ext uri="{FF2B5EF4-FFF2-40B4-BE49-F238E27FC236}">
                    <a16:creationId xmlns:a16="http://schemas.microsoft.com/office/drawing/2014/main" id="{164ADE93-67A5-CC4C-AB26-8D21504C05EF}"/>
                  </a:ext>
                </a:extLst>
              </p:cNvPr>
              <p:cNvSpPr>
                <a:spLocks noChangeArrowheads="1"/>
              </p:cNvSpPr>
              <p:nvPr/>
            </p:nvSpPr>
            <p:spPr bwMode="auto">
              <a:xfrm>
                <a:off x="8648204" y="4781944"/>
                <a:ext cx="63490"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4" name="Rectangle 118">
                <a:extLst>
                  <a:ext uri="{FF2B5EF4-FFF2-40B4-BE49-F238E27FC236}">
                    <a16:creationId xmlns:a16="http://schemas.microsoft.com/office/drawing/2014/main" id="{6986E5D2-185F-BA40-87DE-63300BA45E2E}"/>
                  </a:ext>
                </a:extLst>
              </p:cNvPr>
              <p:cNvSpPr>
                <a:spLocks noChangeArrowheads="1"/>
              </p:cNvSpPr>
              <p:nvPr/>
            </p:nvSpPr>
            <p:spPr bwMode="auto">
              <a:xfrm>
                <a:off x="8425991" y="4781944"/>
                <a:ext cx="63490"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5" name="Rectangle 119">
                <a:extLst>
                  <a:ext uri="{FF2B5EF4-FFF2-40B4-BE49-F238E27FC236}">
                    <a16:creationId xmlns:a16="http://schemas.microsoft.com/office/drawing/2014/main" id="{B2417920-F47B-DC49-B98E-8578342982A9}"/>
                  </a:ext>
                </a:extLst>
              </p:cNvPr>
              <p:cNvSpPr>
                <a:spLocks noChangeArrowheads="1"/>
              </p:cNvSpPr>
              <p:nvPr/>
            </p:nvSpPr>
            <p:spPr bwMode="auto">
              <a:xfrm>
                <a:off x="8159335" y="4781944"/>
                <a:ext cx="12697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dirty="0">
                    <a:ln>
                      <a:noFill/>
                    </a:ln>
                    <a:solidFill>
                      <a:srgbClr val="002B5C"/>
                    </a:solidFill>
                    <a:effectLst/>
                    <a:uLnTx/>
                    <a:uFillTx/>
                    <a:latin typeface="Calibri" pitchFamily="34" charset="0"/>
                    <a:ea typeface="ヒラギノ角ゴ Pro W3" pitchFamily="1" charset="-128"/>
                    <a:cs typeface="Arial" pitchFamily="34" charset="0"/>
                  </a:rPr>
                  <a:t>31</a:t>
                </a:r>
                <a:endParaRPr kumimoji="0" lang="en-US" altLang="en-US" sz="1800" b="0" i="0" u="none" strike="noStrike" kern="1200" cap="none" spc="0" normalizeH="0" baseline="0" noProof="0" dirty="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6" name="Rectangle 120">
                <a:extLst>
                  <a:ext uri="{FF2B5EF4-FFF2-40B4-BE49-F238E27FC236}">
                    <a16:creationId xmlns:a16="http://schemas.microsoft.com/office/drawing/2014/main" id="{E408C176-90F7-CE49-9E67-9B3F3BF78152}"/>
                  </a:ext>
                </a:extLst>
              </p:cNvPr>
              <p:cNvSpPr>
                <a:spLocks noChangeArrowheads="1"/>
              </p:cNvSpPr>
              <p:nvPr/>
            </p:nvSpPr>
            <p:spPr bwMode="auto">
              <a:xfrm>
                <a:off x="7695861" y="4781944"/>
                <a:ext cx="12697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87</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7" name="Rectangle 121">
                <a:extLst>
                  <a:ext uri="{FF2B5EF4-FFF2-40B4-BE49-F238E27FC236}">
                    <a16:creationId xmlns:a16="http://schemas.microsoft.com/office/drawing/2014/main" id="{AA3B2FE1-B254-644F-8924-A35659D2392E}"/>
                  </a:ext>
                </a:extLst>
              </p:cNvPr>
              <p:cNvSpPr>
                <a:spLocks noChangeArrowheads="1"/>
              </p:cNvSpPr>
              <p:nvPr/>
            </p:nvSpPr>
            <p:spPr bwMode="auto">
              <a:xfrm>
                <a:off x="7930773" y="4781944"/>
                <a:ext cx="12697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77</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8" name="Rectangle 122">
                <a:extLst>
                  <a:ext uri="{FF2B5EF4-FFF2-40B4-BE49-F238E27FC236}">
                    <a16:creationId xmlns:a16="http://schemas.microsoft.com/office/drawing/2014/main" id="{028DB5C1-3B4B-CA46-8B51-6A553D890794}"/>
                  </a:ext>
                </a:extLst>
              </p:cNvPr>
              <p:cNvSpPr>
                <a:spLocks noChangeArrowheads="1"/>
              </p:cNvSpPr>
              <p:nvPr/>
            </p:nvSpPr>
            <p:spPr bwMode="auto">
              <a:xfrm>
                <a:off x="7429205" y="4781944"/>
                <a:ext cx="192585"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159</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59" name="Rectangle 123">
                <a:extLst>
                  <a:ext uri="{FF2B5EF4-FFF2-40B4-BE49-F238E27FC236}">
                    <a16:creationId xmlns:a16="http://schemas.microsoft.com/office/drawing/2014/main" id="{65240F4D-E37E-EF42-A826-A183A7FA3EF2}"/>
                  </a:ext>
                </a:extLst>
              </p:cNvPr>
              <p:cNvSpPr>
                <a:spLocks noChangeArrowheads="1"/>
              </p:cNvSpPr>
              <p:nvPr/>
            </p:nvSpPr>
            <p:spPr bwMode="auto">
              <a:xfrm>
                <a:off x="7200643" y="4781944"/>
                <a:ext cx="19046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237</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0" name="Rectangle 124">
                <a:extLst>
                  <a:ext uri="{FF2B5EF4-FFF2-40B4-BE49-F238E27FC236}">
                    <a16:creationId xmlns:a16="http://schemas.microsoft.com/office/drawing/2014/main" id="{B6B89934-DFB1-C54C-969B-666125511E6D}"/>
                  </a:ext>
                </a:extLst>
              </p:cNvPr>
              <p:cNvSpPr>
                <a:spLocks noChangeArrowheads="1"/>
              </p:cNvSpPr>
              <p:nvPr/>
            </p:nvSpPr>
            <p:spPr bwMode="auto">
              <a:xfrm>
                <a:off x="6965733" y="4781944"/>
                <a:ext cx="19046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328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1" name="Rectangle 125">
                <a:extLst>
                  <a:ext uri="{FF2B5EF4-FFF2-40B4-BE49-F238E27FC236}">
                    <a16:creationId xmlns:a16="http://schemas.microsoft.com/office/drawing/2014/main" id="{6BF80769-B93F-A947-9514-E63FF8D771DD}"/>
                  </a:ext>
                </a:extLst>
              </p:cNvPr>
              <p:cNvSpPr>
                <a:spLocks noChangeArrowheads="1"/>
              </p:cNvSpPr>
              <p:nvPr/>
            </p:nvSpPr>
            <p:spPr bwMode="auto">
              <a:xfrm>
                <a:off x="6743519" y="4781944"/>
                <a:ext cx="19046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418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2" name="Rectangle 126">
                <a:extLst>
                  <a:ext uri="{FF2B5EF4-FFF2-40B4-BE49-F238E27FC236}">
                    <a16:creationId xmlns:a16="http://schemas.microsoft.com/office/drawing/2014/main" id="{2BE82823-769B-1A44-A568-3C0700E8E83B}"/>
                  </a:ext>
                </a:extLst>
              </p:cNvPr>
              <p:cNvSpPr>
                <a:spLocks noChangeArrowheads="1"/>
              </p:cNvSpPr>
              <p:nvPr/>
            </p:nvSpPr>
            <p:spPr bwMode="auto">
              <a:xfrm>
                <a:off x="5579544" y="4781944"/>
                <a:ext cx="192585"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865</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3" name="Rectangle 127">
                <a:extLst>
                  <a:ext uri="{FF2B5EF4-FFF2-40B4-BE49-F238E27FC236}">
                    <a16:creationId xmlns:a16="http://schemas.microsoft.com/office/drawing/2014/main" id="{2129BA77-CDFB-854B-A963-2ADB0BADCDC9}"/>
                  </a:ext>
                </a:extLst>
              </p:cNvPr>
              <p:cNvSpPr>
                <a:spLocks noChangeArrowheads="1"/>
              </p:cNvSpPr>
              <p:nvPr/>
            </p:nvSpPr>
            <p:spPr bwMode="auto">
              <a:xfrm>
                <a:off x="5348866" y="4781944"/>
                <a:ext cx="192584"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933</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4" name="Rectangle 128">
                <a:extLst>
                  <a:ext uri="{FF2B5EF4-FFF2-40B4-BE49-F238E27FC236}">
                    <a16:creationId xmlns:a16="http://schemas.microsoft.com/office/drawing/2014/main" id="{B758192D-A1AF-9342-8FAA-A1A13F984C50}"/>
                  </a:ext>
                </a:extLst>
              </p:cNvPr>
              <p:cNvSpPr>
                <a:spLocks noChangeArrowheads="1"/>
              </p:cNvSpPr>
              <p:nvPr/>
            </p:nvSpPr>
            <p:spPr bwMode="auto">
              <a:xfrm>
                <a:off x="6267348" y="4781944"/>
                <a:ext cx="19046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582</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5" name="Rectangle 129">
                <a:extLst>
                  <a:ext uri="{FF2B5EF4-FFF2-40B4-BE49-F238E27FC236}">
                    <a16:creationId xmlns:a16="http://schemas.microsoft.com/office/drawing/2014/main" id="{0F08661F-4AB5-8F42-BDA4-3083CBB0F1DF}"/>
                  </a:ext>
                </a:extLst>
              </p:cNvPr>
              <p:cNvSpPr>
                <a:spLocks noChangeArrowheads="1"/>
              </p:cNvSpPr>
              <p:nvPr/>
            </p:nvSpPr>
            <p:spPr bwMode="auto">
              <a:xfrm>
                <a:off x="6502258" y="4781944"/>
                <a:ext cx="19046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431</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6" name="Rectangle 130">
                <a:extLst>
                  <a:ext uri="{FF2B5EF4-FFF2-40B4-BE49-F238E27FC236}">
                    <a16:creationId xmlns:a16="http://schemas.microsoft.com/office/drawing/2014/main" id="{5D3B60B2-C897-6445-AEAC-0B26EF8B7056}"/>
                  </a:ext>
                </a:extLst>
              </p:cNvPr>
              <p:cNvSpPr>
                <a:spLocks noChangeArrowheads="1"/>
              </p:cNvSpPr>
              <p:nvPr/>
            </p:nvSpPr>
            <p:spPr bwMode="auto">
              <a:xfrm>
                <a:off x="6038786" y="4781944"/>
                <a:ext cx="190469"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637</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7" name="Rectangle 131">
                <a:extLst>
                  <a:ext uri="{FF2B5EF4-FFF2-40B4-BE49-F238E27FC236}">
                    <a16:creationId xmlns:a16="http://schemas.microsoft.com/office/drawing/2014/main" id="{0026265E-03E1-8B4D-8448-97327BBCD489}"/>
                  </a:ext>
                </a:extLst>
              </p:cNvPr>
              <p:cNvSpPr>
                <a:spLocks noChangeArrowheads="1"/>
              </p:cNvSpPr>
              <p:nvPr/>
            </p:nvSpPr>
            <p:spPr bwMode="auto">
              <a:xfrm>
                <a:off x="5814456" y="4781944"/>
                <a:ext cx="192584" cy="154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759</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8" name="Rectangle 132">
                <a:extLst>
                  <a:ext uri="{FF2B5EF4-FFF2-40B4-BE49-F238E27FC236}">
                    <a16:creationId xmlns:a16="http://schemas.microsoft.com/office/drawing/2014/main" id="{FC79E5F6-3D39-2C49-B93B-615D80D20FAA}"/>
                  </a:ext>
                </a:extLst>
              </p:cNvPr>
              <p:cNvSpPr>
                <a:spLocks noChangeArrowheads="1"/>
              </p:cNvSpPr>
              <p:nvPr/>
            </p:nvSpPr>
            <p:spPr bwMode="auto">
              <a:xfrm>
                <a:off x="8648204" y="4923777"/>
                <a:ext cx="63490"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69" name="Rectangle 133">
                <a:extLst>
                  <a:ext uri="{FF2B5EF4-FFF2-40B4-BE49-F238E27FC236}">
                    <a16:creationId xmlns:a16="http://schemas.microsoft.com/office/drawing/2014/main" id="{6CFDC6DC-4BC7-EC4D-BD07-DD92FDB00A91}"/>
                  </a:ext>
                </a:extLst>
              </p:cNvPr>
              <p:cNvSpPr>
                <a:spLocks noChangeArrowheads="1"/>
              </p:cNvSpPr>
              <p:nvPr/>
            </p:nvSpPr>
            <p:spPr bwMode="auto">
              <a:xfrm>
                <a:off x="8425991" y="4923777"/>
                <a:ext cx="63490"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0" name="Rectangle 134">
                <a:extLst>
                  <a:ext uri="{FF2B5EF4-FFF2-40B4-BE49-F238E27FC236}">
                    <a16:creationId xmlns:a16="http://schemas.microsoft.com/office/drawing/2014/main" id="{8F4FE68E-3824-3B47-BFD7-DE8F079E20C0}"/>
                  </a:ext>
                </a:extLst>
              </p:cNvPr>
              <p:cNvSpPr>
                <a:spLocks noChangeArrowheads="1"/>
              </p:cNvSpPr>
              <p:nvPr/>
            </p:nvSpPr>
            <p:spPr bwMode="auto">
              <a:xfrm>
                <a:off x="8191079" y="4923777"/>
                <a:ext cx="63490"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5</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1" name="Rectangle 135">
                <a:extLst>
                  <a:ext uri="{FF2B5EF4-FFF2-40B4-BE49-F238E27FC236}">
                    <a16:creationId xmlns:a16="http://schemas.microsoft.com/office/drawing/2014/main" id="{7E357D60-D0F1-F245-A55F-4C9FD41CEE5E}"/>
                  </a:ext>
                </a:extLst>
              </p:cNvPr>
              <p:cNvSpPr>
                <a:spLocks noChangeArrowheads="1"/>
              </p:cNvSpPr>
              <p:nvPr/>
            </p:nvSpPr>
            <p:spPr bwMode="auto">
              <a:xfrm>
                <a:off x="7695861" y="4923777"/>
                <a:ext cx="12697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16</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2" name="Rectangle 136">
                <a:extLst>
                  <a:ext uri="{FF2B5EF4-FFF2-40B4-BE49-F238E27FC236}">
                    <a16:creationId xmlns:a16="http://schemas.microsoft.com/office/drawing/2014/main" id="{542CA21B-B9D3-8B44-94D5-EF991666373B}"/>
                  </a:ext>
                </a:extLst>
              </p:cNvPr>
              <p:cNvSpPr>
                <a:spLocks noChangeArrowheads="1"/>
              </p:cNvSpPr>
              <p:nvPr/>
            </p:nvSpPr>
            <p:spPr bwMode="auto">
              <a:xfrm>
                <a:off x="7930773" y="4923777"/>
                <a:ext cx="12697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11</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3" name="Rectangle 137">
                <a:extLst>
                  <a:ext uri="{FF2B5EF4-FFF2-40B4-BE49-F238E27FC236}">
                    <a16:creationId xmlns:a16="http://schemas.microsoft.com/office/drawing/2014/main" id="{9CA7B943-82A2-4449-8EB8-0AA0DF5DB7D3}"/>
                  </a:ext>
                </a:extLst>
              </p:cNvPr>
              <p:cNvSpPr>
                <a:spLocks noChangeArrowheads="1"/>
              </p:cNvSpPr>
              <p:nvPr/>
            </p:nvSpPr>
            <p:spPr bwMode="auto">
              <a:xfrm>
                <a:off x="7460951" y="4923777"/>
                <a:ext cx="12697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31</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4" name="Rectangle 138">
                <a:extLst>
                  <a:ext uri="{FF2B5EF4-FFF2-40B4-BE49-F238E27FC236}">
                    <a16:creationId xmlns:a16="http://schemas.microsoft.com/office/drawing/2014/main" id="{FA568ED7-38B2-3A49-8F0A-EEF33009F536}"/>
                  </a:ext>
                </a:extLst>
              </p:cNvPr>
              <p:cNvSpPr>
                <a:spLocks noChangeArrowheads="1"/>
              </p:cNvSpPr>
              <p:nvPr/>
            </p:nvSpPr>
            <p:spPr bwMode="auto">
              <a:xfrm>
                <a:off x="7232388" y="4923777"/>
                <a:ext cx="12697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49</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5" name="Rectangle 139">
                <a:extLst>
                  <a:ext uri="{FF2B5EF4-FFF2-40B4-BE49-F238E27FC236}">
                    <a16:creationId xmlns:a16="http://schemas.microsoft.com/office/drawing/2014/main" id="{B60802EE-E828-D44C-A424-19F7E27D2BE9}"/>
                  </a:ext>
                </a:extLst>
              </p:cNvPr>
              <p:cNvSpPr>
                <a:spLocks noChangeArrowheads="1"/>
              </p:cNvSpPr>
              <p:nvPr/>
            </p:nvSpPr>
            <p:spPr bwMode="auto">
              <a:xfrm>
                <a:off x="6997477" y="4923777"/>
                <a:ext cx="12697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64</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6" name="Rectangle 140">
                <a:extLst>
                  <a:ext uri="{FF2B5EF4-FFF2-40B4-BE49-F238E27FC236}">
                    <a16:creationId xmlns:a16="http://schemas.microsoft.com/office/drawing/2014/main" id="{882EDF33-0A03-704C-8B07-780E02108B16}"/>
                  </a:ext>
                </a:extLst>
              </p:cNvPr>
              <p:cNvSpPr>
                <a:spLocks noChangeArrowheads="1"/>
              </p:cNvSpPr>
              <p:nvPr/>
            </p:nvSpPr>
            <p:spPr bwMode="auto">
              <a:xfrm>
                <a:off x="6775264" y="4923777"/>
                <a:ext cx="12697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98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7" name="Rectangle 141">
                <a:extLst>
                  <a:ext uri="{FF2B5EF4-FFF2-40B4-BE49-F238E27FC236}">
                    <a16:creationId xmlns:a16="http://schemas.microsoft.com/office/drawing/2014/main" id="{64E26C6A-FA1C-374B-9671-1A1B7B006119}"/>
                  </a:ext>
                </a:extLst>
              </p:cNvPr>
              <p:cNvSpPr>
                <a:spLocks noChangeArrowheads="1"/>
              </p:cNvSpPr>
              <p:nvPr/>
            </p:nvSpPr>
            <p:spPr bwMode="auto">
              <a:xfrm>
                <a:off x="5579544" y="4923777"/>
                <a:ext cx="192585"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420</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8" name="Rectangle 142">
                <a:extLst>
                  <a:ext uri="{FF2B5EF4-FFF2-40B4-BE49-F238E27FC236}">
                    <a16:creationId xmlns:a16="http://schemas.microsoft.com/office/drawing/2014/main" id="{8F2AEAFF-B6E1-014B-9EB5-33C6D6053C66}"/>
                  </a:ext>
                </a:extLst>
              </p:cNvPr>
              <p:cNvSpPr>
                <a:spLocks noChangeArrowheads="1"/>
              </p:cNvSpPr>
              <p:nvPr/>
            </p:nvSpPr>
            <p:spPr bwMode="auto">
              <a:xfrm>
                <a:off x="5348866" y="4923777"/>
                <a:ext cx="192584"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468</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79" name="Rectangle 143">
                <a:extLst>
                  <a:ext uri="{FF2B5EF4-FFF2-40B4-BE49-F238E27FC236}">
                    <a16:creationId xmlns:a16="http://schemas.microsoft.com/office/drawing/2014/main" id="{6B9A1430-5799-D247-B400-FAA3CD175FDF}"/>
                  </a:ext>
                </a:extLst>
              </p:cNvPr>
              <p:cNvSpPr>
                <a:spLocks noChangeArrowheads="1"/>
              </p:cNvSpPr>
              <p:nvPr/>
            </p:nvSpPr>
            <p:spPr bwMode="auto">
              <a:xfrm>
                <a:off x="6267348" y="4923777"/>
                <a:ext cx="19046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157</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0" name="Rectangle 144">
                <a:extLst>
                  <a:ext uri="{FF2B5EF4-FFF2-40B4-BE49-F238E27FC236}">
                    <a16:creationId xmlns:a16="http://schemas.microsoft.com/office/drawing/2014/main" id="{EF365644-4F60-E644-ACA3-BB244B8BDBBD}"/>
                  </a:ext>
                </a:extLst>
              </p:cNvPr>
              <p:cNvSpPr>
                <a:spLocks noChangeArrowheads="1"/>
              </p:cNvSpPr>
              <p:nvPr/>
            </p:nvSpPr>
            <p:spPr bwMode="auto">
              <a:xfrm>
                <a:off x="6502258" y="4923777"/>
                <a:ext cx="19046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105</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1" name="Rectangle 145">
                <a:extLst>
                  <a:ext uri="{FF2B5EF4-FFF2-40B4-BE49-F238E27FC236}">
                    <a16:creationId xmlns:a16="http://schemas.microsoft.com/office/drawing/2014/main" id="{665F8728-2E38-484C-A6AF-E1850E4782D9}"/>
                  </a:ext>
                </a:extLst>
              </p:cNvPr>
              <p:cNvSpPr>
                <a:spLocks noChangeArrowheads="1"/>
              </p:cNvSpPr>
              <p:nvPr/>
            </p:nvSpPr>
            <p:spPr bwMode="auto">
              <a:xfrm>
                <a:off x="6038786" y="4923777"/>
                <a:ext cx="190469"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212</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2" name="Rectangle 146">
                <a:extLst>
                  <a:ext uri="{FF2B5EF4-FFF2-40B4-BE49-F238E27FC236}">
                    <a16:creationId xmlns:a16="http://schemas.microsoft.com/office/drawing/2014/main" id="{872CC305-0E69-D348-B34E-01894A3E525E}"/>
                  </a:ext>
                </a:extLst>
              </p:cNvPr>
              <p:cNvSpPr>
                <a:spLocks noChangeArrowheads="1"/>
              </p:cNvSpPr>
              <p:nvPr/>
            </p:nvSpPr>
            <p:spPr bwMode="auto">
              <a:xfrm>
                <a:off x="5814456" y="4923777"/>
                <a:ext cx="192584"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0"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296</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3" name="Rectangle 147">
                <a:extLst>
                  <a:ext uri="{FF2B5EF4-FFF2-40B4-BE49-F238E27FC236}">
                    <a16:creationId xmlns:a16="http://schemas.microsoft.com/office/drawing/2014/main" id="{A27286C4-35C5-6746-804A-07865BFEE6E6}"/>
                  </a:ext>
                </a:extLst>
              </p:cNvPr>
              <p:cNvSpPr>
                <a:spLocks noChangeArrowheads="1"/>
              </p:cNvSpPr>
              <p:nvPr/>
            </p:nvSpPr>
            <p:spPr bwMode="auto">
              <a:xfrm>
                <a:off x="4671645" y="4923777"/>
                <a:ext cx="429612"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PBO + A</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4" name="Rectangle 148">
                <a:extLst>
                  <a:ext uri="{FF2B5EF4-FFF2-40B4-BE49-F238E27FC236}">
                    <a16:creationId xmlns:a16="http://schemas.microsoft.com/office/drawing/2014/main" id="{FF245F50-45AB-074D-9F2C-99886C5F6F50}"/>
                  </a:ext>
                </a:extLst>
              </p:cNvPr>
              <p:cNvSpPr>
                <a:spLocks noChangeArrowheads="1"/>
              </p:cNvSpPr>
              <p:nvPr/>
            </p:nvSpPr>
            <p:spPr bwMode="auto">
              <a:xfrm>
                <a:off x="5094908" y="4923777"/>
                <a:ext cx="80420"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D</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5" name="Rectangle 149">
                <a:extLst>
                  <a:ext uri="{FF2B5EF4-FFF2-40B4-BE49-F238E27FC236}">
                    <a16:creationId xmlns:a16="http://schemas.microsoft.com/office/drawing/2014/main" id="{A9049555-B933-B445-9FB6-16DC01DDA34E}"/>
                  </a:ext>
                </a:extLst>
              </p:cNvPr>
              <p:cNvSpPr>
                <a:spLocks noChangeArrowheads="1"/>
              </p:cNvSpPr>
              <p:nvPr/>
            </p:nvSpPr>
            <p:spPr bwMode="auto">
              <a:xfrm>
                <a:off x="5173211" y="4923777"/>
                <a:ext cx="65606"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T</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6" name="Rectangle 150">
                <a:extLst>
                  <a:ext uri="{FF2B5EF4-FFF2-40B4-BE49-F238E27FC236}">
                    <a16:creationId xmlns:a16="http://schemas.microsoft.com/office/drawing/2014/main" id="{BA6A9D27-C47F-A741-A100-58D3396D3473}"/>
                  </a:ext>
                </a:extLst>
              </p:cNvPr>
              <p:cNvSpPr>
                <a:spLocks noChangeArrowheads="1"/>
              </p:cNvSpPr>
              <p:nvPr/>
            </p:nvSpPr>
            <p:spPr bwMode="auto">
              <a:xfrm>
                <a:off x="4614504" y="4771359"/>
                <a:ext cx="148142"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EN</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7" name="Rectangle 151">
                <a:extLst>
                  <a:ext uri="{FF2B5EF4-FFF2-40B4-BE49-F238E27FC236}">
                    <a16:creationId xmlns:a16="http://schemas.microsoft.com/office/drawing/2014/main" id="{411DC666-0E06-204E-B682-5F6CFBB89865}"/>
                  </a:ext>
                </a:extLst>
              </p:cNvPr>
              <p:cNvSpPr>
                <a:spLocks noChangeArrowheads="1"/>
              </p:cNvSpPr>
              <p:nvPr/>
            </p:nvSpPr>
            <p:spPr bwMode="auto">
              <a:xfrm>
                <a:off x="4760530" y="4771359"/>
                <a:ext cx="63490"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Z</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8" name="Rectangle 152">
                <a:extLst>
                  <a:ext uri="{FF2B5EF4-FFF2-40B4-BE49-F238E27FC236}">
                    <a16:creationId xmlns:a16="http://schemas.microsoft.com/office/drawing/2014/main" id="{765A32BD-4CCB-8844-B5DA-1CDC020A44EB}"/>
                  </a:ext>
                </a:extLst>
              </p:cNvPr>
              <p:cNvSpPr>
                <a:spLocks noChangeArrowheads="1"/>
              </p:cNvSpPr>
              <p:nvPr/>
            </p:nvSpPr>
            <p:spPr bwMode="auto">
              <a:xfrm>
                <a:off x="4817670" y="4771359"/>
                <a:ext cx="279354"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002B5C"/>
                    </a:solidFill>
                    <a:effectLst/>
                    <a:uLnTx/>
                    <a:uFillTx/>
                    <a:latin typeface="Calibri" pitchFamily="34" charset="0"/>
                    <a:ea typeface="ヒラギノ角ゴ Pro W3" pitchFamily="1" charset="-128"/>
                    <a:cs typeface="Arial" pitchFamily="34" charset="0"/>
                  </a:rPr>
                  <a:t>A + A</a:t>
                </a:r>
                <a:endParaRPr kumimoji="0" lang="en-US" altLang="en-US" sz="1800" b="0" i="0" u="none" strike="noStrike" kern="1200" cap="none" spc="0" normalizeH="0" baseline="0" noProof="0" dirty="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89" name="Rectangle 153">
                <a:extLst>
                  <a:ext uri="{FF2B5EF4-FFF2-40B4-BE49-F238E27FC236}">
                    <a16:creationId xmlns:a16="http://schemas.microsoft.com/office/drawing/2014/main" id="{223A8530-9CC9-3E45-9CBD-8C907B356D7C}"/>
                  </a:ext>
                </a:extLst>
              </p:cNvPr>
              <p:cNvSpPr>
                <a:spLocks noChangeArrowheads="1"/>
              </p:cNvSpPr>
              <p:nvPr/>
            </p:nvSpPr>
            <p:spPr bwMode="auto">
              <a:xfrm>
                <a:off x="5094908" y="4771359"/>
                <a:ext cx="80420"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D</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88290" name="Rectangle 154">
                <a:extLst>
                  <a:ext uri="{FF2B5EF4-FFF2-40B4-BE49-F238E27FC236}">
                    <a16:creationId xmlns:a16="http://schemas.microsoft.com/office/drawing/2014/main" id="{17CC2C58-681C-3148-BF27-E69C3F0D34FF}"/>
                  </a:ext>
                </a:extLst>
              </p:cNvPr>
              <p:cNvSpPr>
                <a:spLocks noChangeArrowheads="1"/>
              </p:cNvSpPr>
              <p:nvPr/>
            </p:nvSpPr>
            <p:spPr bwMode="auto">
              <a:xfrm>
                <a:off x="5173211" y="4771359"/>
                <a:ext cx="65606" cy="15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a:ln>
                      <a:noFill/>
                    </a:ln>
                    <a:solidFill>
                      <a:srgbClr val="002B5C"/>
                    </a:solidFill>
                    <a:effectLst/>
                    <a:uLnTx/>
                    <a:uFillTx/>
                    <a:latin typeface="Calibri" pitchFamily="34" charset="0"/>
                    <a:ea typeface="ヒラギノ角ゴ Pro W3" pitchFamily="1" charset="-128"/>
                    <a:cs typeface="Arial" pitchFamily="34" charset="0"/>
                  </a:rPr>
                  <a:t>T</a:t>
                </a:r>
                <a:endParaRPr kumimoji="0" lang="en-US" altLang="en-US" sz="1800" b="0" i="0" u="none" strike="noStrike" kern="1200" cap="none" spc="0" normalizeH="0" baseline="0" noProof="0">
                  <a:ln>
                    <a:noFill/>
                  </a:ln>
                  <a:solidFill>
                    <a:srgbClr val="002B5C"/>
                  </a:solidFill>
                  <a:effectLst/>
                  <a:uLnTx/>
                  <a:uFillTx/>
                  <a:latin typeface="Arial" pitchFamily="34" charset="0"/>
                  <a:ea typeface="ヒラギノ角ゴ Pro W3" pitchFamily="1" charset="-128"/>
                  <a:cs typeface="Arial" pitchFamily="34" charset="0"/>
                </a:endParaRPr>
              </a:p>
            </p:txBody>
          </p:sp>
          <p:sp>
            <p:nvSpPr>
              <p:cNvPr id="25700" name="Line 155">
                <a:extLst>
                  <a:ext uri="{FF2B5EF4-FFF2-40B4-BE49-F238E27FC236}">
                    <a16:creationId xmlns:a16="http://schemas.microsoft.com/office/drawing/2014/main" id="{E89EC59C-F197-7B47-BE58-18B3D390780C}"/>
                  </a:ext>
                </a:extLst>
              </p:cNvPr>
              <p:cNvSpPr>
                <a:spLocks noChangeShapeType="1"/>
              </p:cNvSpPr>
              <p:nvPr/>
            </p:nvSpPr>
            <p:spPr bwMode="auto">
              <a:xfrm>
                <a:off x="5358303" y="4146550"/>
                <a:ext cx="60325" cy="0"/>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25701" name="Line 156">
                <a:extLst>
                  <a:ext uri="{FF2B5EF4-FFF2-40B4-BE49-F238E27FC236}">
                    <a16:creationId xmlns:a16="http://schemas.microsoft.com/office/drawing/2014/main" id="{FD3C3D6D-1AE5-CB41-A9CF-A0E76948A16E}"/>
                  </a:ext>
                </a:extLst>
              </p:cNvPr>
              <p:cNvSpPr>
                <a:spLocks noChangeShapeType="1"/>
              </p:cNvSpPr>
              <p:nvPr/>
            </p:nvSpPr>
            <p:spPr bwMode="auto">
              <a:xfrm>
                <a:off x="5428153" y="3054350"/>
                <a:ext cx="3394075" cy="0"/>
              </a:xfrm>
              <a:prstGeom prst="line">
                <a:avLst/>
              </a:prstGeom>
              <a:noFill/>
              <a:ln w="19050">
                <a:solidFill>
                  <a:schemeClr val="bg1"/>
                </a:solidFill>
                <a:prstDash val="dash"/>
                <a:round/>
                <a:headEnd/>
                <a:tailEnd/>
              </a:ln>
              <a:extLst>
                <a:ext uri="{909E8E84-426E-40DD-AFC4-6F175D3DCCD1}">
                  <a14:hiddenFill xmlns:a14="http://schemas.microsoft.com/office/drawing/2010/main">
                    <a:no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anose="020B0604020202020204" pitchFamily="34" charset="0"/>
                  <a:ea typeface="ヒラギノ角ゴ Pro W3" panose="020B0300000000000000" pitchFamily="34" charset="-128"/>
                </a:endParaRPr>
              </a:p>
            </p:txBody>
          </p:sp>
          <p:sp>
            <p:nvSpPr>
              <p:cNvPr id="88295" name="Freeform 159">
                <a:extLst>
                  <a:ext uri="{FF2B5EF4-FFF2-40B4-BE49-F238E27FC236}">
                    <a16:creationId xmlns:a16="http://schemas.microsoft.com/office/drawing/2014/main" id="{B9A5D4FE-EE06-F54B-9D0D-9F0C0F9D399D}"/>
                  </a:ext>
                </a:extLst>
              </p:cNvPr>
              <p:cNvSpPr>
                <a:spLocks/>
              </p:cNvSpPr>
              <p:nvPr/>
            </p:nvSpPr>
            <p:spPr bwMode="auto">
              <a:xfrm>
                <a:off x="5418704" y="1983377"/>
                <a:ext cx="3159662" cy="1181241"/>
              </a:xfrm>
              <a:custGeom>
                <a:avLst/>
                <a:gdLst>
                  <a:gd name="T0" fmla="*/ 0 w 1990"/>
                  <a:gd name="T1" fmla="*/ 0 h 744"/>
                  <a:gd name="T2" fmla="*/ 172 w 1990"/>
                  <a:gd name="T3" fmla="*/ 0 h 744"/>
                  <a:gd name="T4" fmla="*/ 216 w 1990"/>
                  <a:gd name="T5" fmla="*/ 62 h 744"/>
                  <a:gd name="T6" fmla="*/ 358 w 1990"/>
                  <a:gd name="T7" fmla="*/ 64 h 744"/>
                  <a:gd name="T8" fmla="*/ 376 w 1990"/>
                  <a:gd name="T9" fmla="*/ 120 h 744"/>
                  <a:gd name="T10" fmla="*/ 536 w 1990"/>
                  <a:gd name="T11" fmla="*/ 120 h 744"/>
                  <a:gd name="T12" fmla="*/ 564 w 1990"/>
                  <a:gd name="T13" fmla="*/ 182 h 744"/>
                  <a:gd name="T14" fmla="*/ 676 w 1990"/>
                  <a:gd name="T15" fmla="*/ 194 h 744"/>
                  <a:gd name="T16" fmla="*/ 718 w 1990"/>
                  <a:gd name="T17" fmla="*/ 208 h 744"/>
                  <a:gd name="T18" fmla="*/ 740 w 1990"/>
                  <a:gd name="T19" fmla="*/ 262 h 744"/>
                  <a:gd name="T20" fmla="*/ 890 w 1990"/>
                  <a:gd name="T21" fmla="*/ 268 h 744"/>
                  <a:gd name="T22" fmla="*/ 926 w 1990"/>
                  <a:gd name="T23" fmla="*/ 328 h 744"/>
                  <a:gd name="T24" fmla="*/ 1078 w 1990"/>
                  <a:gd name="T25" fmla="*/ 336 h 744"/>
                  <a:gd name="T26" fmla="*/ 1104 w 1990"/>
                  <a:gd name="T27" fmla="*/ 400 h 744"/>
                  <a:gd name="T28" fmla="*/ 1250 w 1990"/>
                  <a:gd name="T29" fmla="*/ 406 h 744"/>
                  <a:gd name="T30" fmla="*/ 1294 w 1990"/>
                  <a:gd name="T31" fmla="*/ 454 h 744"/>
                  <a:gd name="T32" fmla="*/ 1332 w 1990"/>
                  <a:gd name="T33" fmla="*/ 478 h 744"/>
                  <a:gd name="T34" fmla="*/ 1428 w 1990"/>
                  <a:gd name="T35" fmla="*/ 486 h 744"/>
                  <a:gd name="T36" fmla="*/ 1460 w 1990"/>
                  <a:gd name="T37" fmla="*/ 560 h 744"/>
                  <a:gd name="T38" fmla="*/ 1616 w 1990"/>
                  <a:gd name="T39" fmla="*/ 564 h 744"/>
                  <a:gd name="T40" fmla="*/ 1642 w 1990"/>
                  <a:gd name="T41" fmla="*/ 630 h 744"/>
                  <a:gd name="T42" fmla="*/ 1676 w 1990"/>
                  <a:gd name="T43" fmla="*/ 622 h 744"/>
                  <a:gd name="T44" fmla="*/ 1676 w 1990"/>
                  <a:gd name="T45" fmla="*/ 648 h 744"/>
                  <a:gd name="T46" fmla="*/ 1760 w 1990"/>
                  <a:gd name="T47" fmla="*/ 648 h 744"/>
                  <a:gd name="T48" fmla="*/ 1770 w 1990"/>
                  <a:gd name="T49" fmla="*/ 662 h 744"/>
                  <a:gd name="T50" fmla="*/ 1796 w 1990"/>
                  <a:gd name="T51" fmla="*/ 662 h 744"/>
                  <a:gd name="T52" fmla="*/ 1800 w 1990"/>
                  <a:gd name="T53" fmla="*/ 706 h 744"/>
                  <a:gd name="T54" fmla="*/ 1810 w 1990"/>
                  <a:gd name="T55" fmla="*/ 744 h 744"/>
                  <a:gd name="T56" fmla="*/ 1990 w 1990"/>
                  <a:gd name="T5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0" h="744">
                    <a:moveTo>
                      <a:pt x="0" y="0"/>
                    </a:moveTo>
                    <a:lnTo>
                      <a:pt x="172" y="0"/>
                    </a:lnTo>
                    <a:lnTo>
                      <a:pt x="216" y="62"/>
                    </a:lnTo>
                    <a:lnTo>
                      <a:pt x="358" y="64"/>
                    </a:lnTo>
                    <a:lnTo>
                      <a:pt x="376" y="120"/>
                    </a:lnTo>
                    <a:lnTo>
                      <a:pt x="536" y="120"/>
                    </a:lnTo>
                    <a:lnTo>
                      <a:pt x="564" y="182"/>
                    </a:lnTo>
                    <a:lnTo>
                      <a:pt x="676" y="194"/>
                    </a:lnTo>
                    <a:lnTo>
                      <a:pt x="718" y="208"/>
                    </a:lnTo>
                    <a:lnTo>
                      <a:pt x="740" y="262"/>
                    </a:lnTo>
                    <a:lnTo>
                      <a:pt x="890" y="268"/>
                    </a:lnTo>
                    <a:lnTo>
                      <a:pt x="926" y="328"/>
                    </a:lnTo>
                    <a:lnTo>
                      <a:pt x="1078" y="336"/>
                    </a:lnTo>
                    <a:lnTo>
                      <a:pt x="1104" y="400"/>
                    </a:lnTo>
                    <a:lnTo>
                      <a:pt x="1250" y="406"/>
                    </a:lnTo>
                    <a:lnTo>
                      <a:pt x="1294" y="454"/>
                    </a:lnTo>
                    <a:lnTo>
                      <a:pt x="1332" y="478"/>
                    </a:lnTo>
                    <a:lnTo>
                      <a:pt x="1428" y="486"/>
                    </a:lnTo>
                    <a:lnTo>
                      <a:pt x="1460" y="560"/>
                    </a:lnTo>
                    <a:lnTo>
                      <a:pt x="1616" y="564"/>
                    </a:lnTo>
                    <a:lnTo>
                      <a:pt x="1642" y="630"/>
                    </a:lnTo>
                    <a:lnTo>
                      <a:pt x="1676" y="622"/>
                    </a:lnTo>
                    <a:lnTo>
                      <a:pt x="1676" y="648"/>
                    </a:lnTo>
                    <a:lnTo>
                      <a:pt x="1760" y="648"/>
                    </a:lnTo>
                    <a:lnTo>
                      <a:pt x="1770" y="662"/>
                    </a:lnTo>
                    <a:lnTo>
                      <a:pt x="1796" y="662"/>
                    </a:lnTo>
                    <a:lnTo>
                      <a:pt x="1800" y="706"/>
                    </a:lnTo>
                    <a:lnTo>
                      <a:pt x="1810" y="744"/>
                    </a:lnTo>
                    <a:lnTo>
                      <a:pt x="1990" y="744"/>
                    </a:lnTo>
                  </a:path>
                </a:pathLst>
              </a:custGeom>
              <a:noFill/>
              <a:ln w="28575">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296" name="Rectangle 160">
                <a:extLst>
                  <a:ext uri="{FF2B5EF4-FFF2-40B4-BE49-F238E27FC236}">
                    <a16:creationId xmlns:a16="http://schemas.microsoft.com/office/drawing/2014/main" id="{45FA3460-FCC2-4A4A-864B-4EEA5AE95EF3}"/>
                  </a:ext>
                </a:extLst>
              </p:cNvPr>
              <p:cNvSpPr>
                <a:spLocks noChangeArrowheads="1"/>
              </p:cNvSpPr>
              <p:nvPr/>
            </p:nvSpPr>
            <p:spPr bwMode="auto">
              <a:xfrm>
                <a:off x="8567784" y="3132863"/>
                <a:ext cx="38094"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297" name="Rectangle 161">
                <a:extLst>
                  <a:ext uri="{FF2B5EF4-FFF2-40B4-BE49-F238E27FC236}">
                    <a16:creationId xmlns:a16="http://schemas.microsoft.com/office/drawing/2014/main" id="{E9FCCB18-6E6D-3A40-8017-A2C37B32B637}"/>
                  </a:ext>
                </a:extLst>
              </p:cNvPr>
              <p:cNvSpPr>
                <a:spLocks noChangeArrowheads="1"/>
              </p:cNvSpPr>
              <p:nvPr/>
            </p:nvSpPr>
            <p:spPr bwMode="auto">
              <a:xfrm>
                <a:off x="8542388" y="3137097"/>
                <a:ext cx="38094" cy="52924"/>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298" name="Freeform 162">
                <a:extLst>
                  <a:ext uri="{FF2B5EF4-FFF2-40B4-BE49-F238E27FC236}">
                    <a16:creationId xmlns:a16="http://schemas.microsoft.com/office/drawing/2014/main" id="{EBDEEECC-BB5E-074C-BC05-4722BCA13AD9}"/>
                  </a:ext>
                </a:extLst>
              </p:cNvPr>
              <p:cNvSpPr>
                <a:spLocks/>
              </p:cNvSpPr>
              <p:nvPr/>
            </p:nvSpPr>
            <p:spPr bwMode="auto">
              <a:xfrm>
                <a:off x="8263034" y="3069356"/>
                <a:ext cx="38094" cy="57157"/>
              </a:xfrm>
              <a:custGeom>
                <a:avLst/>
                <a:gdLst>
                  <a:gd name="T0" fmla="*/ 22 w 24"/>
                  <a:gd name="T1" fmla="*/ 36 h 36"/>
                  <a:gd name="T2" fmla="*/ 0 w 24"/>
                  <a:gd name="T3" fmla="*/ 36 h 36"/>
                  <a:gd name="T4" fmla="*/ 0 w 24"/>
                  <a:gd name="T5" fmla="*/ 0 h 36"/>
                  <a:gd name="T6" fmla="*/ 24 w 24"/>
                  <a:gd name="T7" fmla="*/ 0 h 36"/>
                  <a:gd name="T8" fmla="*/ 22 w 24"/>
                  <a:gd name="T9" fmla="*/ 36 h 36"/>
                </a:gdLst>
                <a:ahLst/>
                <a:cxnLst>
                  <a:cxn ang="0">
                    <a:pos x="T0" y="T1"/>
                  </a:cxn>
                  <a:cxn ang="0">
                    <a:pos x="T2" y="T3"/>
                  </a:cxn>
                  <a:cxn ang="0">
                    <a:pos x="T4" y="T5"/>
                  </a:cxn>
                  <a:cxn ang="0">
                    <a:pos x="T6" y="T7"/>
                  </a:cxn>
                  <a:cxn ang="0">
                    <a:pos x="T8" y="T9"/>
                  </a:cxn>
                </a:cxnLst>
                <a:rect l="0" t="0" r="r" b="b"/>
                <a:pathLst>
                  <a:path w="24" h="36">
                    <a:moveTo>
                      <a:pt x="22" y="36"/>
                    </a:moveTo>
                    <a:lnTo>
                      <a:pt x="0" y="36"/>
                    </a:lnTo>
                    <a:lnTo>
                      <a:pt x="0" y="0"/>
                    </a:lnTo>
                    <a:lnTo>
                      <a:pt x="24" y="0"/>
                    </a:lnTo>
                    <a:lnTo>
                      <a:pt x="2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299" name="Freeform 163">
                <a:extLst>
                  <a:ext uri="{FF2B5EF4-FFF2-40B4-BE49-F238E27FC236}">
                    <a16:creationId xmlns:a16="http://schemas.microsoft.com/office/drawing/2014/main" id="{A2222C8A-288F-7448-B629-12759410545D}"/>
                  </a:ext>
                </a:extLst>
              </p:cNvPr>
              <p:cNvSpPr>
                <a:spLocks/>
              </p:cNvSpPr>
              <p:nvPr/>
            </p:nvSpPr>
            <p:spPr bwMode="auto">
              <a:xfrm>
                <a:off x="8231290" y="3024901"/>
                <a:ext cx="38094" cy="55040"/>
              </a:xfrm>
              <a:custGeom>
                <a:avLst/>
                <a:gdLst>
                  <a:gd name="T0" fmla="*/ 22 w 24"/>
                  <a:gd name="T1" fmla="*/ 34 h 34"/>
                  <a:gd name="T2" fmla="*/ 0 w 24"/>
                  <a:gd name="T3" fmla="*/ 34 h 34"/>
                  <a:gd name="T4" fmla="*/ 0 w 24"/>
                  <a:gd name="T5" fmla="*/ 0 h 34"/>
                  <a:gd name="T6" fmla="*/ 24 w 24"/>
                  <a:gd name="T7" fmla="*/ 0 h 34"/>
                  <a:gd name="T8" fmla="*/ 22 w 24"/>
                  <a:gd name="T9" fmla="*/ 34 h 34"/>
                </a:gdLst>
                <a:ahLst/>
                <a:cxnLst>
                  <a:cxn ang="0">
                    <a:pos x="T0" y="T1"/>
                  </a:cxn>
                  <a:cxn ang="0">
                    <a:pos x="T2" y="T3"/>
                  </a:cxn>
                  <a:cxn ang="0">
                    <a:pos x="T4" y="T5"/>
                  </a:cxn>
                  <a:cxn ang="0">
                    <a:pos x="T6" y="T7"/>
                  </a:cxn>
                  <a:cxn ang="0">
                    <a:pos x="T8" y="T9"/>
                  </a:cxn>
                </a:cxnLst>
                <a:rect l="0" t="0" r="r" b="b"/>
                <a:pathLst>
                  <a:path w="24" h="34">
                    <a:moveTo>
                      <a:pt x="22" y="34"/>
                    </a:moveTo>
                    <a:lnTo>
                      <a:pt x="0" y="34"/>
                    </a:lnTo>
                    <a:lnTo>
                      <a:pt x="0" y="0"/>
                    </a:lnTo>
                    <a:lnTo>
                      <a:pt x="24" y="0"/>
                    </a:lnTo>
                    <a:lnTo>
                      <a:pt x="2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0" name="Rectangle 164">
                <a:extLst>
                  <a:ext uri="{FF2B5EF4-FFF2-40B4-BE49-F238E27FC236}">
                    <a16:creationId xmlns:a16="http://schemas.microsoft.com/office/drawing/2014/main" id="{56958B8F-59EF-0747-A07D-7D2A29FFCF15}"/>
                  </a:ext>
                </a:extLst>
              </p:cNvPr>
              <p:cNvSpPr>
                <a:spLocks noChangeArrowheads="1"/>
              </p:cNvSpPr>
              <p:nvPr/>
            </p:nvSpPr>
            <p:spPr bwMode="auto">
              <a:xfrm>
                <a:off x="8009076" y="2952926"/>
                <a:ext cx="38094" cy="52922"/>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1" name="Freeform 165">
                <a:extLst>
                  <a:ext uri="{FF2B5EF4-FFF2-40B4-BE49-F238E27FC236}">
                    <a16:creationId xmlns:a16="http://schemas.microsoft.com/office/drawing/2014/main" id="{AE952AC5-997C-4E41-9206-C416F6FFC6B7}"/>
                  </a:ext>
                </a:extLst>
              </p:cNvPr>
              <p:cNvSpPr>
                <a:spLocks/>
              </p:cNvSpPr>
              <p:nvPr/>
            </p:nvSpPr>
            <p:spPr bwMode="auto">
              <a:xfrm>
                <a:off x="7994262" y="2921171"/>
                <a:ext cx="38094" cy="57157"/>
              </a:xfrm>
              <a:custGeom>
                <a:avLst/>
                <a:gdLst>
                  <a:gd name="T0" fmla="*/ 22 w 24"/>
                  <a:gd name="T1" fmla="*/ 36 h 36"/>
                  <a:gd name="T2" fmla="*/ 0 w 24"/>
                  <a:gd name="T3" fmla="*/ 36 h 36"/>
                  <a:gd name="T4" fmla="*/ 0 w 24"/>
                  <a:gd name="T5" fmla="*/ 0 h 36"/>
                  <a:gd name="T6" fmla="*/ 24 w 24"/>
                  <a:gd name="T7" fmla="*/ 0 h 36"/>
                  <a:gd name="T8" fmla="*/ 22 w 24"/>
                  <a:gd name="T9" fmla="*/ 36 h 36"/>
                </a:gdLst>
                <a:ahLst/>
                <a:cxnLst>
                  <a:cxn ang="0">
                    <a:pos x="T0" y="T1"/>
                  </a:cxn>
                  <a:cxn ang="0">
                    <a:pos x="T2" y="T3"/>
                  </a:cxn>
                  <a:cxn ang="0">
                    <a:pos x="T4" y="T5"/>
                  </a:cxn>
                  <a:cxn ang="0">
                    <a:pos x="T6" y="T7"/>
                  </a:cxn>
                  <a:cxn ang="0">
                    <a:pos x="T8" y="T9"/>
                  </a:cxn>
                </a:cxnLst>
                <a:rect l="0" t="0" r="r" b="b"/>
                <a:pathLst>
                  <a:path w="24" h="36">
                    <a:moveTo>
                      <a:pt x="22" y="36"/>
                    </a:moveTo>
                    <a:lnTo>
                      <a:pt x="0" y="36"/>
                    </a:lnTo>
                    <a:lnTo>
                      <a:pt x="0" y="0"/>
                    </a:lnTo>
                    <a:lnTo>
                      <a:pt x="24" y="0"/>
                    </a:lnTo>
                    <a:lnTo>
                      <a:pt x="2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2" name="Freeform 166">
                <a:extLst>
                  <a:ext uri="{FF2B5EF4-FFF2-40B4-BE49-F238E27FC236}">
                    <a16:creationId xmlns:a16="http://schemas.microsoft.com/office/drawing/2014/main" id="{8DA1BBA4-178A-3D46-926C-7CF0F7109A45}"/>
                  </a:ext>
                </a:extLst>
              </p:cNvPr>
              <p:cNvSpPr>
                <a:spLocks/>
              </p:cNvSpPr>
              <p:nvPr/>
            </p:nvSpPr>
            <p:spPr bwMode="auto">
              <a:xfrm>
                <a:off x="7981565" y="2897886"/>
                <a:ext cx="38094" cy="55040"/>
              </a:xfrm>
              <a:custGeom>
                <a:avLst/>
                <a:gdLst>
                  <a:gd name="T0" fmla="*/ 24 w 24"/>
                  <a:gd name="T1" fmla="*/ 34 h 34"/>
                  <a:gd name="T2" fmla="*/ 0 w 24"/>
                  <a:gd name="T3" fmla="*/ 34 h 34"/>
                  <a:gd name="T4" fmla="*/ 2 w 24"/>
                  <a:gd name="T5" fmla="*/ 0 h 34"/>
                  <a:gd name="T6" fmla="*/ 24 w 24"/>
                  <a:gd name="T7" fmla="*/ 0 h 34"/>
                  <a:gd name="T8" fmla="*/ 24 w 24"/>
                  <a:gd name="T9" fmla="*/ 34 h 34"/>
                </a:gdLst>
                <a:ahLst/>
                <a:cxnLst>
                  <a:cxn ang="0">
                    <a:pos x="T0" y="T1"/>
                  </a:cxn>
                  <a:cxn ang="0">
                    <a:pos x="T2" y="T3"/>
                  </a:cxn>
                  <a:cxn ang="0">
                    <a:pos x="T4" y="T5"/>
                  </a:cxn>
                  <a:cxn ang="0">
                    <a:pos x="T6" y="T7"/>
                  </a:cxn>
                  <a:cxn ang="0">
                    <a:pos x="T8" y="T9"/>
                  </a:cxn>
                </a:cxnLst>
                <a:rect l="0" t="0" r="r" b="b"/>
                <a:pathLst>
                  <a:path w="24" h="34">
                    <a:moveTo>
                      <a:pt x="24" y="34"/>
                    </a:moveTo>
                    <a:lnTo>
                      <a:pt x="0" y="34"/>
                    </a:lnTo>
                    <a:lnTo>
                      <a:pt x="2" y="0"/>
                    </a:lnTo>
                    <a:lnTo>
                      <a:pt x="24" y="0"/>
                    </a:lnTo>
                    <a:lnTo>
                      <a:pt x="2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3" name="Rectangle 167">
                <a:extLst>
                  <a:ext uri="{FF2B5EF4-FFF2-40B4-BE49-F238E27FC236}">
                    <a16:creationId xmlns:a16="http://schemas.microsoft.com/office/drawing/2014/main" id="{0D1C171B-6DB8-584D-B143-C98F464995F7}"/>
                  </a:ext>
                </a:extLst>
              </p:cNvPr>
              <p:cNvSpPr>
                <a:spLocks noChangeArrowheads="1"/>
              </p:cNvSpPr>
              <p:nvPr/>
            </p:nvSpPr>
            <p:spPr bwMode="auto">
              <a:xfrm>
                <a:off x="7975215" y="2876717"/>
                <a:ext cx="38094" cy="52922"/>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4" name="Freeform 168">
                <a:extLst>
                  <a:ext uri="{FF2B5EF4-FFF2-40B4-BE49-F238E27FC236}">
                    <a16:creationId xmlns:a16="http://schemas.microsoft.com/office/drawing/2014/main" id="{D69B2F87-F138-A540-83D0-A927A544824F}"/>
                  </a:ext>
                </a:extLst>
              </p:cNvPr>
              <p:cNvSpPr>
                <a:spLocks/>
              </p:cNvSpPr>
              <p:nvPr/>
            </p:nvSpPr>
            <p:spPr bwMode="auto">
              <a:xfrm>
                <a:off x="7958284" y="2853430"/>
                <a:ext cx="23280"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5" name="Freeform 169">
                <a:extLst>
                  <a:ext uri="{FF2B5EF4-FFF2-40B4-BE49-F238E27FC236}">
                    <a16:creationId xmlns:a16="http://schemas.microsoft.com/office/drawing/2014/main" id="{310E6A53-7BB0-C64C-BB80-F6FD1F0A387F}"/>
                  </a:ext>
                </a:extLst>
              </p:cNvPr>
              <p:cNvSpPr>
                <a:spLocks/>
              </p:cNvSpPr>
              <p:nvPr/>
            </p:nvSpPr>
            <p:spPr bwMode="auto">
              <a:xfrm>
                <a:off x="7850353" y="2853430"/>
                <a:ext cx="23279"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6" name="Freeform 170">
                <a:extLst>
                  <a:ext uri="{FF2B5EF4-FFF2-40B4-BE49-F238E27FC236}">
                    <a16:creationId xmlns:a16="http://schemas.microsoft.com/office/drawing/2014/main" id="{BF75119F-591C-4944-B3E2-0DE5D1415115}"/>
                  </a:ext>
                </a:extLst>
              </p:cNvPr>
              <p:cNvSpPr>
                <a:spLocks/>
              </p:cNvSpPr>
              <p:nvPr/>
            </p:nvSpPr>
            <p:spPr bwMode="auto">
              <a:xfrm>
                <a:off x="7761468" y="2853430"/>
                <a:ext cx="23279"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7" name="Freeform 171">
                <a:extLst>
                  <a:ext uri="{FF2B5EF4-FFF2-40B4-BE49-F238E27FC236}">
                    <a16:creationId xmlns:a16="http://schemas.microsoft.com/office/drawing/2014/main" id="{6813783E-9101-374E-89BA-CF13EF94725A}"/>
                  </a:ext>
                </a:extLst>
              </p:cNvPr>
              <p:cNvSpPr>
                <a:spLocks/>
              </p:cNvSpPr>
              <p:nvPr/>
            </p:nvSpPr>
            <p:spPr bwMode="auto">
              <a:xfrm>
                <a:off x="7740304" y="2838612"/>
                <a:ext cx="21163" cy="52922"/>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8" name="Rectangle 172">
                <a:extLst>
                  <a:ext uri="{FF2B5EF4-FFF2-40B4-BE49-F238E27FC236}">
                    <a16:creationId xmlns:a16="http://schemas.microsoft.com/office/drawing/2014/main" id="{77654FCB-D89F-944F-9382-D51B490FA971}"/>
                  </a:ext>
                </a:extLst>
              </p:cNvPr>
              <p:cNvSpPr>
                <a:spLocks noChangeArrowheads="1"/>
              </p:cNvSpPr>
              <p:nvPr/>
            </p:nvSpPr>
            <p:spPr bwMode="auto">
              <a:xfrm>
                <a:off x="7710676" y="2838612"/>
                <a:ext cx="19046" cy="52922"/>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09" name="Freeform 173">
                <a:extLst>
                  <a:ext uri="{FF2B5EF4-FFF2-40B4-BE49-F238E27FC236}">
                    <a16:creationId xmlns:a16="http://schemas.microsoft.com/office/drawing/2014/main" id="{D02DFE05-42F1-2041-B8D9-8A624C973368}"/>
                  </a:ext>
                </a:extLst>
              </p:cNvPr>
              <p:cNvSpPr>
                <a:spLocks/>
              </p:cNvSpPr>
              <p:nvPr/>
            </p:nvSpPr>
            <p:spPr bwMode="auto">
              <a:xfrm>
                <a:off x="7710676" y="2800508"/>
                <a:ext cx="23279" cy="57156"/>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0" name="Freeform 174">
                <a:extLst>
                  <a:ext uri="{FF2B5EF4-FFF2-40B4-BE49-F238E27FC236}">
                    <a16:creationId xmlns:a16="http://schemas.microsoft.com/office/drawing/2014/main" id="{FCFAB5A9-7111-A949-BB0A-8DDEE9076832}"/>
                  </a:ext>
                </a:extLst>
              </p:cNvPr>
              <p:cNvSpPr>
                <a:spLocks/>
              </p:cNvSpPr>
              <p:nvPr/>
            </p:nvSpPr>
            <p:spPr bwMode="auto">
              <a:xfrm>
                <a:off x="7708559" y="2768753"/>
                <a:ext cx="21163" cy="57157"/>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1" name="Freeform 175">
                <a:extLst>
                  <a:ext uri="{FF2B5EF4-FFF2-40B4-BE49-F238E27FC236}">
                    <a16:creationId xmlns:a16="http://schemas.microsoft.com/office/drawing/2014/main" id="{53FC4591-7EE6-0A4F-9BBE-8F38B88F2719}"/>
                  </a:ext>
                </a:extLst>
              </p:cNvPr>
              <p:cNvSpPr>
                <a:spLocks/>
              </p:cNvSpPr>
              <p:nvPr/>
            </p:nvSpPr>
            <p:spPr bwMode="auto">
              <a:xfrm>
                <a:off x="7702211" y="2751818"/>
                <a:ext cx="21163"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2" name="Freeform 176">
                <a:extLst>
                  <a:ext uri="{FF2B5EF4-FFF2-40B4-BE49-F238E27FC236}">
                    <a16:creationId xmlns:a16="http://schemas.microsoft.com/office/drawing/2014/main" id="{6F62CE9C-BC22-0B41-8143-ACFFAD48C446}"/>
                  </a:ext>
                </a:extLst>
              </p:cNvPr>
              <p:cNvSpPr>
                <a:spLocks/>
              </p:cNvSpPr>
              <p:nvPr/>
            </p:nvSpPr>
            <p:spPr bwMode="auto">
              <a:xfrm>
                <a:off x="7691629" y="2737000"/>
                <a:ext cx="23280" cy="57156"/>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3" name="Freeform 177">
                <a:extLst>
                  <a:ext uri="{FF2B5EF4-FFF2-40B4-BE49-F238E27FC236}">
                    <a16:creationId xmlns:a16="http://schemas.microsoft.com/office/drawing/2014/main" id="{1EF13FB6-E753-6E46-9A41-2E1762C6AB64}"/>
                  </a:ext>
                </a:extLst>
              </p:cNvPr>
              <p:cNvSpPr>
                <a:spLocks/>
              </p:cNvSpPr>
              <p:nvPr/>
            </p:nvSpPr>
            <p:spPr bwMode="auto">
              <a:xfrm>
                <a:off x="7670465" y="2726415"/>
                <a:ext cx="21163"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4" name="Freeform 178">
                <a:extLst>
                  <a:ext uri="{FF2B5EF4-FFF2-40B4-BE49-F238E27FC236}">
                    <a16:creationId xmlns:a16="http://schemas.microsoft.com/office/drawing/2014/main" id="{2126EC3B-2209-A446-AF3D-B3489AFE9D92}"/>
                  </a:ext>
                </a:extLst>
              </p:cNvPr>
              <p:cNvSpPr>
                <a:spLocks/>
              </p:cNvSpPr>
              <p:nvPr/>
            </p:nvSpPr>
            <p:spPr bwMode="auto">
              <a:xfrm>
                <a:off x="7634489" y="2724299"/>
                <a:ext cx="23279" cy="57156"/>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5" name="Freeform 179">
                <a:extLst>
                  <a:ext uri="{FF2B5EF4-FFF2-40B4-BE49-F238E27FC236}">
                    <a16:creationId xmlns:a16="http://schemas.microsoft.com/office/drawing/2014/main" id="{4FD1734A-F85A-F54A-8138-B95ADC564A25}"/>
                  </a:ext>
                </a:extLst>
              </p:cNvPr>
              <p:cNvSpPr>
                <a:spLocks/>
              </p:cNvSpPr>
              <p:nvPr/>
            </p:nvSpPr>
            <p:spPr bwMode="auto">
              <a:xfrm>
                <a:off x="7583697" y="2720065"/>
                <a:ext cx="23279"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6" name="Freeform 180">
                <a:extLst>
                  <a:ext uri="{FF2B5EF4-FFF2-40B4-BE49-F238E27FC236}">
                    <a16:creationId xmlns:a16="http://schemas.microsoft.com/office/drawing/2014/main" id="{885A9E12-E237-754A-9669-3CE0AAF4166E}"/>
                  </a:ext>
                </a:extLst>
              </p:cNvPr>
              <p:cNvSpPr>
                <a:spLocks/>
              </p:cNvSpPr>
              <p:nvPr/>
            </p:nvSpPr>
            <p:spPr bwMode="auto">
              <a:xfrm>
                <a:off x="7486346" y="2692544"/>
                <a:ext cx="21163" cy="57157"/>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7" name="Rectangle 181">
                <a:extLst>
                  <a:ext uri="{FF2B5EF4-FFF2-40B4-BE49-F238E27FC236}">
                    <a16:creationId xmlns:a16="http://schemas.microsoft.com/office/drawing/2014/main" id="{EA7F5BEA-5704-F94B-A837-2DAFFA9C660D}"/>
                  </a:ext>
                </a:extLst>
              </p:cNvPr>
              <p:cNvSpPr>
                <a:spLocks noChangeArrowheads="1"/>
              </p:cNvSpPr>
              <p:nvPr/>
            </p:nvSpPr>
            <p:spPr bwMode="auto">
              <a:xfrm>
                <a:off x="7463066" y="2698896"/>
                <a:ext cx="19048" cy="52922"/>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8" name="Freeform 182">
                <a:extLst>
                  <a:ext uri="{FF2B5EF4-FFF2-40B4-BE49-F238E27FC236}">
                    <a16:creationId xmlns:a16="http://schemas.microsoft.com/office/drawing/2014/main" id="{7DFB482B-FA81-904B-B177-589766FBEC76}"/>
                  </a:ext>
                </a:extLst>
              </p:cNvPr>
              <p:cNvSpPr>
                <a:spLocks/>
              </p:cNvSpPr>
              <p:nvPr/>
            </p:nvSpPr>
            <p:spPr bwMode="auto">
              <a:xfrm>
                <a:off x="7450368" y="2673493"/>
                <a:ext cx="23280" cy="57156"/>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19" name="Rectangle 183">
                <a:extLst>
                  <a:ext uri="{FF2B5EF4-FFF2-40B4-BE49-F238E27FC236}">
                    <a16:creationId xmlns:a16="http://schemas.microsoft.com/office/drawing/2014/main" id="{E33DFD28-0E0C-3744-962E-09E7272A29A0}"/>
                  </a:ext>
                </a:extLst>
              </p:cNvPr>
              <p:cNvSpPr>
                <a:spLocks noChangeArrowheads="1"/>
              </p:cNvSpPr>
              <p:nvPr/>
            </p:nvSpPr>
            <p:spPr bwMode="auto">
              <a:xfrm>
                <a:off x="7441903" y="2660791"/>
                <a:ext cx="19048" cy="52922"/>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0" name="Freeform 184">
                <a:extLst>
                  <a:ext uri="{FF2B5EF4-FFF2-40B4-BE49-F238E27FC236}">
                    <a16:creationId xmlns:a16="http://schemas.microsoft.com/office/drawing/2014/main" id="{3A46BFBC-20C2-0B43-9E94-12B161E2D0D5}"/>
                  </a:ext>
                </a:extLst>
              </p:cNvPr>
              <p:cNvSpPr>
                <a:spLocks/>
              </p:cNvSpPr>
              <p:nvPr/>
            </p:nvSpPr>
            <p:spPr bwMode="auto">
              <a:xfrm>
                <a:off x="7429205" y="2648090"/>
                <a:ext cx="21163" cy="52922"/>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1" name="Freeform 185">
                <a:extLst>
                  <a:ext uri="{FF2B5EF4-FFF2-40B4-BE49-F238E27FC236}">
                    <a16:creationId xmlns:a16="http://schemas.microsoft.com/office/drawing/2014/main" id="{0245364A-1139-7E46-92A2-02D3CDBFD53A}"/>
                  </a:ext>
                </a:extLst>
              </p:cNvPr>
              <p:cNvSpPr>
                <a:spLocks/>
              </p:cNvSpPr>
              <p:nvPr/>
            </p:nvSpPr>
            <p:spPr bwMode="auto">
              <a:xfrm>
                <a:off x="7418624" y="2631154"/>
                <a:ext cx="23279" cy="57156"/>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2" name="Rectangle 186">
                <a:extLst>
                  <a:ext uri="{FF2B5EF4-FFF2-40B4-BE49-F238E27FC236}">
                    <a16:creationId xmlns:a16="http://schemas.microsoft.com/office/drawing/2014/main" id="{A5DCC022-9142-FB4E-B82D-71679BE75012}"/>
                  </a:ext>
                </a:extLst>
              </p:cNvPr>
              <p:cNvSpPr>
                <a:spLocks noChangeArrowheads="1"/>
              </p:cNvSpPr>
              <p:nvPr/>
            </p:nvSpPr>
            <p:spPr bwMode="auto">
              <a:xfrm>
                <a:off x="7410159" y="2618453"/>
                <a:ext cx="19046"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3" name="Freeform 187">
                <a:extLst>
                  <a:ext uri="{FF2B5EF4-FFF2-40B4-BE49-F238E27FC236}">
                    <a16:creationId xmlns:a16="http://schemas.microsoft.com/office/drawing/2014/main" id="{976BB9BA-66E9-FA47-998E-8051D0C4B65D}"/>
                  </a:ext>
                </a:extLst>
              </p:cNvPr>
              <p:cNvSpPr>
                <a:spLocks/>
              </p:cNvSpPr>
              <p:nvPr/>
            </p:nvSpPr>
            <p:spPr bwMode="auto">
              <a:xfrm>
                <a:off x="7397461" y="2605751"/>
                <a:ext cx="21163"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4" name="Freeform 188">
                <a:extLst>
                  <a:ext uri="{FF2B5EF4-FFF2-40B4-BE49-F238E27FC236}">
                    <a16:creationId xmlns:a16="http://schemas.microsoft.com/office/drawing/2014/main" id="{679FD997-C0FA-D748-A1A6-286CE3FF24BD}"/>
                  </a:ext>
                </a:extLst>
              </p:cNvPr>
              <p:cNvSpPr>
                <a:spLocks/>
              </p:cNvSpPr>
              <p:nvPr/>
            </p:nvSpPr>
            <p:spPr bwMode="auto">
              <a:xfrm>
                <a:off x="7209108" y="2590932"/>
                <a:ext cx="23280" cy="52924"/>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5" name="Rectangle 189">
                <a:extLst>
                  <a:ext uri="{FF2B5EF4-FFF2-40B4-BE49-F238E27FC236}">
                    <a16:creationId xmlns:a16="http://schemas.microsoft.com/office/drawing/2014/main" id="{8A47703A-910B-4D4D-8D22-5DDA6834AD64}"/>
                  </a:ext>
                </a:extLst>
              </p:cNvPr>
              <p:cNvSpPr>
                <a:spLocks noChangeArrowheads="1"/>
              </p:cNvSpPr>
              <p:nvPr/>
            </p:nvSpPr>
            <p:spPr bwMode="auto">
              <a:xfrm>
                <a:off x="7183712" y="2590932"/>
                <a:ext cx="19048" cy="52924"/>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6" name="Freeform 190">
                <a:extLst>
                  <a:ext uri="{FF2B5EF4-FFF2-40B4-BE49-F238E27FC236}">
                    <a16:creationId xmlns:a16="http://schemas.microsoft.com/office/drawing/2014/main" id="{0B39BEA4-B95B-B94E-912F-C56293AE6AFC}"/>
                  </a:ext>
                </a:extLst>
              </p:cNvPr>
              <p:cNvSpPr>
                <a:spLocks/>
              </p:cNvSpPr>
              <p:nvPr/>
            </p:nvSpPr>
            <p:spPr bwMode="auto">
              <a:xfrm>
                <a:off x="7168899" y="2578231"/>
                <a:ext cx="21163" cy="57157"/>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7" name="Rectangle 191">
                <a:extLst>
                  <a:ext uri="{FF2B5EF4-FFF2-40B4-BE49-F238E27FC236}">
                    <a16:creationId xmlns:a16="http://schemas.microsoft.com/office/drawing/2014/main" id="{89AE94C2-2B0F-8A45-BCC4-53373329B00E}"/>
                  </a:ext>
                </a:extLst>
              </p:cNvPr>
              <p:cNvSpPr>
                <a:spLocks noChangeArrowheads="1"/>
              </p:cNvSpPr>
              <p:nvPr/>
            </p:nvSpPr>
            <p:spPr bwMode="auto">
              <a:xfrm>
                <a:off x="7158317" y="2565529"/>
                <a:ext cx="19048" cy="57157"/>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8" name="Freeform 192">
                <a:extLst>
                  <a:ext uri="{FF2B5EF4-FFF2-40B4-BE49-F238E27FC236}">
                    <a16:creationId xmlns:a16="http://schemas.microsoft.com/office/drawing/2014/main" id="{13BE642B-F3EC-4E47-9A90-FDC95DEB3B24}"/>
                  </a:ext>
                </a:extLst>
              </p:cNvPr>
              <p:cNvSpPr>
                <a:spLocks/>
              </p:cNvSpPr>
              <p:nvPr/>
            </p:nvSpPr>
            <p:spPr bwMode="auto">
              <a:xfrm>
                <a:off x="7149851" y="2554945"/>
                <a:ext cx="21163"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29" name="Freeform 193">
                <a:extLst>
                  <a:ext uri="{FF2B5EF4-FFF2-40B4-BE49-F238E27FC236}">
                    <a16:creationId xmlns:a16="http://schemas.microsoft.com/office/drawing/2014/main" id="{3AF5BAAF-1FF5-4848-B1C6-EA4AAD4ECACA}"/>
                  </a:ext>
                </a:extLst>
              </p:cNvPr>
              <p:cNvSpPr>
                <a:spLocks/>
              </p:cNvSpPr>
              <p:nvPr/>
            </p:nvSpPr>
            <p:spPr bwMode="auto">
              <a:xfrm>
                <a:off x="7139270" y="2546477"/>
                <a:ext cx="23279" cy="52922"/>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0" name="Rectangle 194">
                <a:extLst>
                  <a:ext uri="{FF2B5EF4-FFF2-40B4-BE49-F238E27FC236}">
                    <a16:creationId xmlns:a16="http://schemas.microsoft.com/office/drawing/2014/main" id="{441BD7CC-D101-AF44-BBC2-83D14E93F5A9}"/>
                  </a:ext>
                </a:extLst>
              </p:cNvPr>
              <p:cNvSpPr>
                <a:spLocks noChangeArrowheads="1"/>
              </p:cNvSpPr>
              <p:nvPr/>
            </p:nvSpPr>
            <p:spPr bwMode="auto">
              <a:xfrm>
                <a:off x="7132921" y="2533776"/>
                <a:ext cx="19048" cy="57156"/>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1" name="Freeform 195">
                <a:extLst>
                  <a:ext uri="{FF2B5EF4-FFF2-40B4-BE49-F238E27FC236}">
                    <a16:creationId xmlns:a16="http://schemas.microsoft.com/office/drawing/2014/main" id="{B747C717-BD85-5A41-B820-6500E23C36A0}"/>
                  </a:ext>
                </a:extLst>
              </p:cNvPr>
              <p:cNvSpPr>
                <a:spLocks/>
              </p:cNvSpPr>
              <p:nvPr/>
            </p:nvSpPr>
            <p:spPr bwMode="auto">
              <a:xfrm>
                <a:off x="7124456" y="2523191"/>
                <a:ext cx="21163"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2" name="Rectangle 196">
                <a:extLst>
                  <a:ext uri="{FF2B5EF4-FFF2-40B4-BE49-F238E27FC236}">
                    <a16:creationId xmlns:a16="http://schemas.microsoft.com/office/drawing/2014/main" id="{BFD42E88-53C6-BD4C-9AAF-8E6437A1E1C4}"/>
                  </a:ext>
                </a:extLst>
              </p:cNvPr>
              <p:cNvSpPr>
                <a:spLocks noChangeArrowheads="1"/>
              </p:cNvSpPr>
              <p:nvPr/>
            </p:nvSpPr>
            <p:spPr bwMode="auto">
              <a:xfrm>
                <a:off x="7113875" y="2497788"/>
                <a:ext cx="19046"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3" name="Freeform 197">
                <a:extLst>
                  <a:ext uri="{FF2B5EF4-FFF2-40B4-BE49-F238E27FC236}">
                    <a16:creationId xmlns:a16="http://schemas.microsoft.com/office/drawing/2014/main" id="{D6CA85EC-1CFB-D54E-8A27-4784657CFEF0}"/>
                  </a:ext>
                </a:extLst>
              </p:cNvPr>
              <p:cNvSpPr>
                <a:spLocks/>
              </p:cNvSpPr>
              <p:nvPr/>
            </p:nvSpPr>
            <p:spPr bwMode="auto">
              <a:xfrm>
                <a:off x="6904359" y="2476618"/>
                <a:ext cx="23280" cy="52924"/>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4" name="Freeform 198">
                <a:extLst>
                  <a:ext uri="{FF2B5EF4-FFF2-40B4-BE49-F238E27FC236}">
                    <a16:creationId xmlns:a16="http://schemas.microsoft.com/office/drawing/2014/main" id="{069EBCF0-BA24-284F-A2BA-CF2AE3990417}"/>
                  </a:ext>
                </a:extLst>
              </p:cNvPr>
              <p:cNvSpPr>
                <a:spLocks/>
              </p:cNvSpPr>
              <p:nvPr/>
            </p:nvSpPr>
            <p:spPr bwMode="auto">
              <a:xfrm>
                <a:off x="6885312" y="2466034"/>
                <a:ext cx="23279"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5" name="Freeform 199">
                <a:extLst>
                  <a:ext uri="{FF2B5EF4-FFF2-40B4-BE49-F238E27FC236}">
                    <a16:creationId xmlns:a16="http://schemas.microsoft.com/office/drawing/2014/main" id="{E9AFEF99-9599-104F-BE91-EB0C6EA5F3F1}"/>
                  </a:ext>
                </a:extLst>
              </p:cNvPr>
              <p:cNvSpPr>
                <a:spLocks/>
              </p:cNvSpPr>
              <p:nvPr/>
            </p:nvSpPr>
            <p:spPr bwMode="auto">
              <a:xfrm>
                <a:off x="6866265" y="2457567"/>
                <a:ext cx="23280" cy="52922"/>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6" name="Rectangle 200">
                <a:extLst>
                  <a:ext uri="{FF2B5EF4-FFF2-40B4-BE49-F238E27FC236}">
                    <a16:creationId xmlns:a16="http://schemas.microsoft.com/office/drawing/2014/main" id="{E441C28A-14EC-FA4E-8385-18E115502AC9}"/>
                  </a:ext>
                </a:extLst>
              </p:cNvPr>
              <p:cNvSpPr>
                <a:spLocks noChangeArrowheads="1"/>
              </p:cNvSpPr>
              <p:nvPr/>
            </p:nvSpPr>
            <p:spPr bwMode="auto">
              <a:xfrm>
                <a:off x="6857800" y="2438514"/>
                <a:ext cx="19048" cy="57157"/>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7" name="Freeform 201">
                <a:extLst>
                  <a:ext uri="{FF2B5EF4-FFF2-40B4-BE49-F238E27FC236}">
                    <a16:creationId xmlns:a16="http://schemas.microsoft.com/office/drawing/2014/main" id="{305ECC6C-E368-A64D-89B2-A8599A6DFB40}"/>
                  </a:ext>
                </a:extLst>
              </p:cNvPr>
              <p:cNvSpPr>
                <a:spLocks/>
              </p:cNvSpPr>
              <p:nvPr/>
            </p:nvSpPr>
            <p:spPr bwMode="auto">
              <a:xfrm>
                <a:off x="6845102" y="2421578"/>
                <a:ext cx="21163"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8" name="Freeform 202">
                <a:extLst>
                  <a:ext uri="{FF2B5EF4-FFF2-40B4-BE49-F238E27FC236}">
                    <a16:creationId xmlns:a16="http://schemas.microsoft.com/office/drawing/2014/main" id="{320D6F4A-7297-0049-A9A2-B27FFD02DB97}"/>
                  </a:ext>
                </a:extLst>
              </p:cNvPr>
              <p:cNvSpPr>
                <a:spLocks/>
              </p:cNvSpPr>
              <p:nvPr/>
            </p:nvSpPr>
            <p:spPr bwMode="auto">
              <a:xfrm>
                <a:off x="6832404" y="2389825"/>
                <a:ext cx="21163" cy="57156"/>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39" name="Freeform 203">
                <a:extLst>
                  <a:ext uri="{FF2B5EF4-FFF2-40B4-BE49-F238E27FC236}">
                    <a16:creationId xmlns:a16="http://schemas.microsoft.com/office/drawing/2014/main" id="{B92F338E-DCA3-C54A-BBF0-1454C69850F5}"/>
                  </a:ext>
                </a:extLst>
              </p:cNvPr>
              <p:cNvSpPr>
                <a:spLocks/>
              </p:cNvSpPr>
              <p:nvPr/>
            </p:nvSpPr>
            <p:spPr bwMode="auto">
              <a:xfrm>
                <a:off x="6809125" y="2387708"/>
                <a:ext cx="23279" cy="52924"/>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340" name="Freeform 204">
                <a:extLst>
                  <a:ext uri="{FF2B5EF4-FFF2-40B4-BE49-F238E27FC236}">
                    <a16:creationId xmlns:a16="http://schemas.microsoft.com/office/drawing/2014/main" id="{458387B1-CB7B-8B4C-9681-15A2C0251210}"/>
                  </a:ext>
                </a:extLst>
              </p:cNvPr>
              <p:cNvSpPr>
                <a:spLocks/>
              </p:cNvSpPr>
              <p:nvPr/>
            </p:nvSpPr>
            <p:spPr bwMode="auto">
              <a:xfrm>
                <a:off x="6743519" y="2387708"/>
                <a:ext cx="21163" cy="52924"/>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1" name="Freeform 206">
                <a:extLst>
                  <a:ext uri="{FF2B5EF4-FFF2-40B4-BE49-F238E27FC236}">
                    <a16:creationId xmlns:a16="http://schemas.microsoft.com/office/drawing/2014/main" id="{C32C040D-41E0-EF4A-BC75-39178B0C3132}"/>
                  </a:ext>
                </a:extLst>
              </p:cNvPr>
              <p:cNvSpPr>
                <a:spLocks/>
              </p:cNvSpPr>
              <p:nvPr/>
            </p:nvSpPr>
            <p:spPr bwMode="auto">
              <a:xfrm>
                <a:off x="6641935" y="2375006"/>
                <a:ext cx="21163" cy="57157"/>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2" name="Freeform 207">
                <a:extLst>
                  <a:ext uri="{FF2B5EF4-FFF2-40B4-BE49-F238E27FC236}">
                    <a16:creationId xmlns:a16="http://schemas.microsoft.com/office/drawing/2014/main" id="{3968A412-192B-374F-A67B-04E8A6C42317}"/>
                  </a:ext>
                </a:extLst>
              </p:cNvPr>
              <p:cNvSpPr>
                <a:spLocks/>
              </p:cNvSpPr>
              <p:nvPr/>
            </p:nvSpPr>
            <p:spPr bwMode="auto">
              <a:xfrm>
                <a:off x="6599609" y="2364422"/>
                <a:ext cx="23280" cy="57156"/>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3" name="Rectangle 208">
                <a:extLst>
                  <a:ext uri="{FF2B5EF4-FFF2-40B4-BE49-F238E27FC236}">
                    <a16:creationId xmlns:a16="http://schemas.microsoft.com/office/drawing/2014/main" id="{A9B21CF4-52AD-6B4C-986A-2F5B19399903}"/>
                  </a:ext>
                </a:extLst>
              </p:cNvPr>
              <p:cNvSpPr>
                <a:spLocks noChangeArrowheads="1"/>
              </p:cNvSpPr>
              <p:nvPr/>
            </p:nvSpPr>
            <p:spPr bwMode="auto">
              <a:xfrm>
                <a:off x="6586911" y="2364422"/>
                <a:ext cx="19048"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4" name="Freeform 209">
                <a:extLst>
                  <a:ext uri="{FF2B5EF4-FFF2-40B4-BE49-F238E27FC236}">
                    <a16:creationId xmlns:a16="http://schemas.microsoft.com/office/drawing/2014/main" id="{5196191C-CD15-7346-AB85-77FF380890DE}"/>
                  </a:ext>
                </a:extLst>
              </p:cNvPr>
              <p:cNvSpPr>
                <a:spLocks/>
              </p:cNvSpPr>
              <p:nvPr/>
            </p:nvSpPr>
            <p:spPr bwMode="auto">
              <a:xfrm>
                <a:off x="6574213" y="2351721"/>
                <a:ext cx="23280" cy="57156"/>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5" name="Freeform 210">
                <a:extLst>
                  <a:ext uri="{FF2B5EF4-FFF2-40B4-BE49-F238E27FC236}">
                    <a16:creationId xmlns:a16="http://schemas.microsoft.com/office/drawing/2014/main" id="{74CDA96A-7229-4B45-9979-29B0C603D19E}"/>
                  </a:ext>
                </a:extLst>
              </p:cNvPr>
              <p:cNvSpPr>
                <a:spLocks/>
              </p:cNvSpPr>
              <p:nvPr/>
            </p:nvSpPr>
            <p:spPr bwMode="auto">
              <a:xfrm>
                <a:off x="6553050" y="2267044"/>
                <a:ext cx="21163" cy="57156"/>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6" name="Freeform 211">
                <a:extLst>
                  <a:ext uri="{FF2B5EF4-FFF2-40B4-BE49-F238E27FC236}">
                    <a16:creationId xmlns:a16="http://schemas.microsoft.com/office/drawing/2014/main" id="{3F62CEFD-10F6-564B-96E5-FFF597657B77}"/>
                  </a:ext>
                </a:extLst>
              </p:cNvPr>
              <p:cNvSpPr>
                <a:spLocks/>
              </p:cNvSpPr>
              <p:nvPr/>
            </p:nvSpPr>
            <p:spPr bwMode="auto">
              <a:xfrm>
                <a:off x="6364699" y="2250109"/>
                <a:ext cx="23279" cy="57156"/>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7" name="Freeform 212">
                <a:extLst>
                  <a:ext uri="{FF2B5EF4-FFF2-40B4-BE49-F238E27FC236}">
                    <a16:creationId xmlns:a16="http://schemas.microsoft.com/office/drawing/2014/main" id="{2953B9DA-7225-BE49-91EE-A1DC8E70C380}"/>
                  </a:ext>
                </a:extLst>
              </p:cNvPr>
              <p:cNvSpPr>
                <a:spLocks/>
              </p:cNvSpPr>
              <p:nvPr/>
            </p:nvSpPr>
            <p:spPr bwMode="auto">
              <a:xfrm>
                <a:off x="6320255" y="2256459"/>
                <a:ext cx="23280"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8" name="Freeform 213">
                <a:extLst>
                  <a:ext uri="{FF2B5EF4-FFF2-40B4-BE49-F238E27FC236}">
                    <a16:creationId xmlns:a16="http://schemas.microsoft.com/office/drawing/2014/main" id="{58E82AA9-F4B8-4A43-A0C4-FC716D251A54}"/>
                  </a:ext>
                </a:extLst>
              </p:cNvPr>
              <p:cNvSpPr>
                <a:spLocks/>
              </p:cNvSpPr>
              <p:nvPr/>
            </p:nvSpPr>
            <p:spPr bwMode="auto">
              <a:xfrm>
                <a:off x="6307557" y="2256459"/>
                <a:ext cx="23280"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19" name="Freeform 214">
                <a:extLst>
                  <a:ext uri="{FF2B5EF4-FFF2-40B4-BE49-F238E27FC236}">
                    <a16:creationId xmlns:a16="http://schemas.microsoft.com/office/drawing/2014/main" id="{7E85286D-AF51-B549-9D02-C9ADE21701F7}"/>
                  </a:ext>
                </a:extLst>
              </p:cNvPr>
              <p:cNvSpPr>
                <a:spLocks/>
              </p:cNvSpPr>
              <p:nvPr/>
            </p:nvSpPr>
            <p:spPr bwMode="auto">
              <a:xfrm>
                <a:off x="6299092" y="2243757"/>
                <a:ext cx="21163" cy="57157"/>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20" name="Rectangle 215">
                <a:extLst>
                  <a:ext uri="{FF2B5EF4-FFF2-40B4-BE49-F238E27FC236}">
                    <a16:creationId xmlns:a16="http://schemas.microsoft.com/office/drawing/2014/main" id="{D8647E3A-29FE-5E49-8114-EF8EE05235E0}"/>
                  </a:ext>
                </a:extLst>
              </p:cNvPr>
              <p:cNvSpPr>
                <a:spLocks noChangeArrowheads="1"/>
              </p:cNvSpPr>
              <p:nvPr/>
            </p:nvSpPr>
            <p:spPr bwMode="auto">
              <a:xfrm>
                <a:off x="6292744" y="2224706"/>
                <a:ext cx="19046"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21" name="Rectangle 216">
                <a:extLst>
                  <a:ext uri="{FF2B5EF4-FFF2-40B4-BE49-F238E27FC236}">
                    <a16:creationId xmlns:a16="http://schemas.microsoft.com/office/drawing/2014/main" id="{6D0F350A-856A-8245-B1B3-6FBDCA635D04}"/>
                  </a:ext>
                </a:extLst>
              </p:cNvPr>
              <p:cNvSpPr>
                <a:spLocks noChangeArrowheads="1"/>
              </p:cNvSpPr>
              <p:nvPr/>
            </p:nvSpPr>
            <p:spPr bwMode="auto">
              <a:xfrm>
                <a:off x="6292744" y="2197185"/>
                <a:ext cx="19046" cy="52924"/>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64" name="Freeform 217">
                <a:extLst>
                  <a:ext uri="{FF2B5EF4-FFF2-40B4-BE49-F238E27FC236}">
                    <a16:creationId xmlns:a16="http://schemas.microsoft.com/office/drawing/2014/main" id="{45BBD5D7-B93E-E34F-A1E2-336A1B7A4E1D}"/>
                  </a:ext>
                </a:extLst>
              </p:cNvPr>
              <p:cNvSpPr>
                <a:spLocks/>
              </p:cNvSpPr>
              <p:nvPr/>
            </p:nvSpPr>
            <p:spPr bwMode="auto">
              <a:xfrm>
                <a:off x="6280046" y="2184483"/>
                <a:ext cx="21163" cy="57157"/>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65" name="Freeform 218">
                <a:extLst>
                  <a:ext uri="{FF2B5EF4-FFF2-40B4-BE49-F238E27FC236}">
                    <a16:creationId xmlns:a16="http://schemas.microsoft.com/office/drawing/2014/main" id="{4CE76535-0BB9-894F-BB96-B404576AF062}"/>
                  </a:ext>
                </a:extLst>
              </p:cNvPr>
              <p:cNvSpPr>
                <a:spLocks/>
              </p:cNvSpPr>
              <p:nvPr/>
            </p:nvSpPr>
            <p:spPr bwMode="auto">
              <a:xfrm>
                <a:off x="6273696" y="2165432"/>
                <a:ext cx="21163" cy="52922"/>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76" name="Rectangle 219">
                <a:extLst>
                  <a:ext uri="{FF2B5EF4-FFF2-40B4-BE49-F238E27FC236}">
                    <a16:creationId xmlns:a16="http://schemas.microsoft.com/office/drawing/2014/main" id="{4B7CF26A-2B06-7647-ADF3-46158CA9A94E}"/>
                  </a:ext>
                </a:extLst>
              </p:cNvPr>
              <p:cNvSpPr>
                <a:spLocks noChangeArrowheads="1"/>
              </p:cNvSpPr>
              <p:nvPr/>
            </p:nvSpPr>
            <p:spPr bwMode="auto">
              <a:xfrm>
                <a:off x="6260998" y="2148497"/>
                <a:ext cx="19048" cy="57156"/>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78" name="Rectangle 220">
                <a:extLst>
                  <a:ext uri="{FF2B5EF4-FFF2-40B4-BE49-F238E27FC236}">
                    <a16:creationId xmlns:a16="http://schemas.microsoft.com/office/drawing/2014/main" id="{E898AD9E-73E3-A645-B7EB-63DB8C138934}"/>
                  </a:ext>
                </a:extLst>
              </p:cNvPr>
              <p:cNvSpPr>
                <a:spLocks noChangeArrowheads="1"/>
              </p:cNvSpPr>
              <p:nvPr/>
            </p:nvSpPr>
            <p:spPr bwMode="auto">
              <a:xfrm>
                <a:off x="6235603" y="2148497"/>
                <a:ext cx="19048" cy="57156"/>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83" name="Rectangle 221">
                <a:extLst>
                  <a:ext uri="{FF2B5EF4-FFF2-40B4-BE49-F238E27FC236}">
                    <a16:creationId xmlns:a16="http://schemas.microsoft.com/office/drawing/2014/main" id="{4C775046-39EA-5842-BD9B-7246802D23A7}"/>
                  </a:ext>
                </a:extLst>
              </p:cNvPr>
              <p:cNvSpPr>
                <a:spLocks noChangeArrowheads="1"/>
              </p:cNvSpPr>
              <p:nvPr/>
            </p:nvSpPr>
            <p:spPr bwMode="auto">
              <a:xfrm>
                <a:off x="6053599" y="2142145"/>
                <a:ext cx="19048" cy="57157"/>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86" name="Freeform 222">
                <a:extLst>
                  <a:ext uri="{FF2B5EF4-FFF2-40B4-BE49-F238E27FC236}">
                    <a16:creationId xmlns:a16="http://schemas.microsoft.com/office/drawing/2014/main" id="{A73A1785-649E-174E-8E71-DACD6DFA274D}"/>
                  </a:ext>
                </a:extLst>
              </p:cNvPr>
              <p:cNvSpPr>
                <a:spLocks/>
              </p:cNvSpPr>
              <p:nvPr/>
            </p:nvSpPr>
            <p:spPr bwMode="auto">
              <a:xfrm>
                <a:off x="6032436" y="2142145"/>
                <a:ext cx="21163"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87" name="Freeform 223">
                <a:extLst>
                  <a:ext uri="{FF2B5EF4-FFF2-40B4-BE49-F238E27FC236}">
                    <a16:creationId xmlns:a16="http://schemas.microsoft.com/office/drawing/2014/main" id="{F837E51B-7C05-4847-ABA6-225A1722EC1B}"/>
                  </a:ext>
                </a:extLst>
              </p:cNvPr>
              <p:cNvSpPr>
                <a:spLocks/>
              </p:cNvSpPr>
              <p:nvPr/>
            </p:nvSpPr>
            <p:spPr bwMode="auto">
              <a:xfrm>
                <a:off x="6015506" y="2142145"/>
                <a:ext cx="23280"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88" name="Freeform 224">
                <a:extLst>
                  <a:ext uri="{FF2B5EF4-FFF2-40B4-BE49-F238E27FC236}">
                    <a16:creationId xmlns:a16="http://schemas.microsoft.com/office/drawing/2014/main" id="{22267D4B-0AE5-7141-B77D-66D8C768A754}"/>
                  </a:ext>
                </a:extLst>
              </p:cNvPr>
              <p:cNvSpPr>
                <a:spLocks/>
              </p:cNvSpPr>
              <p:nvPr/>
            </p:nvSpPr>
            <p:spPr bwMode="auto">
              <a:xfrm>
                <a:off x="6007040" y="2127327"/>
                <a:ext cx="21163" cy="52922"/>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89" name="Freeform 225">
                <a:extLst>
                  <a:ext uri="{FF2B5EF4-FFF2-40B4-BE49-F238E27FC236}">
                    <a16:creationId xmlns:a16="http://schemas.microsoft.com/office/drawing/2014/main" id="{A7B62E6E-8E34-AB4A-8C73-C4D86E348760}"/>
                  </a:ext>
                </a:extLst>
              </p:cNvPr>
              <p:cNvSpPr>
                <a:spLocks/>
              </p:cNvSpPr>
              <p:nvPr/>
            </p:nvSpPr>
            <p:spPr bwMode="auto">
              <a:xfrm>
                <a:off x="6000692" y="2110392"/>
                <a:ext cx="21163" cy="55040"/>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0" name="Freeform 226">
                <a:extLst>
                  <a:ext uri="{FF2B5EF4-FFF2-40B4-BE49-F238E27FC236}">
                    <a16:creationId xmlns:a16="http://schemas.microsoft.com/office/drawing/2014/main" id="{6009FDB2-9E13-6A4B-819B-A1C0493E1D66}"/>
                  </a:ext>
                </a:extLst>
              </p:cNvPr>
              <p:cNvSpPr>
                <a:spLocks/>
              </p:cNvSpPr>
              <p:nvPr/>
            </p:nvSpPr>
            <p:spPr bwMode="auto">
              <a:xfrm>
                <a:off x="5994342" y="2091339"/>
                <a:ext cx="21163" cy="57157"/>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1" name="Freeform 227">
                <a:extLst>
                  <a:ext uri="{FF2B5EF4-FFF2-40B4-BE49-F238E27FC236}">
                    <a16:creationId xmlns:a16="http://schemas.microsoft.com/office/drawing/2014/main" id="{D92DBCD4-8426-404A-9BCA-02D2A1AC6767}"/>
                  </a:ext>
                </a:extLst>
              </p:cNvPr>
              <p:cNvSpPr>
                <a:spLocks/>
              </p:cNvSpPr>
              <p:nvPr/>
            </p:nvSpPr>
            <p:spPr bwMode="auto">
              <a:xfrm>
                <a:off x="5987994" y="2076521"/>
                <a:ext cx="21163" cy="52922"/>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2" name="Freeform 228">
                <a:extLst>
                  <a:ext uri="{FF2B5EF4-FFF2-40B4-BE49-F238E27FC236}">
                    <a16:creationId xmlns:a16="http://schemas.microsoft.com/office/drawing/2014/main" id="{93D019EC-43EC-B340-BC07-2506D3179EF5}"/>
                  </a:ext>
                </a:extLst>
              </p:cNvPr>
              <p:cNvSpPr>
                <a:spLocks/>
              </p:cNvSpPr>
              <p:nvPr/>
            </p:nvSpPr>
            <p:spPr bwMode="auto">
              <a:xfrm>
                <a:off x="5968947" y="2059586"/>
                <a:ext cx="21163" cy="57156"/>
              </a:xfrm>
              <a:custGeom>
                <a:avLst/>
                <a:gdLst>
                  <a:gd name="T0" fmla="*/ 12 w 14"/>
                  <a:gd name="T1" fmla="*/ 36 h 36"/>
                  <a:gd name="T2" fmla="*/ 0 w 14"/>
                  <a:gd name="T3" fmla="*/ 36 h 36"/>
                  <a:gd name="T4" fmla="*/ 0 w 14"/>
                  <a:gd name="T5" fmla="*/ 0 h 36"/>
                  <a:gd name="T6" fmla="*/ 14 w 14"/>
                  <a:gd name="T7" fmla="*/ 0 h 36"/>
                  <a:gd name="T8" fmla="*/ 12 w 14"/>
                  <a:gd name="T9" fmla="*/ 36 h 36"/>
                </a:gdLst>
                <a:ahLst/>
                <a:cxnLst>
                  <a:cxn ang="0">
                    <a:pos x="T0" y="T1"/>
                  </a:cxn>
                  <a:cxn ang="0">
                    <a:pos x="T2" y="T3"/>
                  </a:cxn>
                  <a:cxn ang="0">
                    <a:pos x="T4" y="T5"/>
                  </a:cxn>
                  <a:cxn ang="0">
                    <a:pos x="T6" y="T7"/>
                  </a:cxn>
                  <a:cxn ang="0">
                    <a:pos x="T8" y="T9"/>
                  </a:cxn>
                </a:cxnLst>
                <a:rect l="0" t="0" r="r" b="b"/>
                <a:pathLst>
                  <a:path w="14" h="36">
                    <a:moveTo>
                      <a:pt x="12" y="36"/>
                    </a:moveTo>
                    <a:lnTo>
                      <a:pt x="0" y="36"/>
                    </a:lnTo>
                    <a:lnTo>
                      <a:pt x="0" y="0"/>
                    </a:lnTo>
                    <a:lnTo>
                      <a:pt x="14" y="0"/>
                    </a:lnTo>
                    <a:lnTo>
                      <a:pt x="12"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3" name="Rectangle 229">
                <a:extLst>
                  <a:ext uri="{FF2B5EF4-FFF2-40B4-BE49-F238E27FC236}">
                    <a16:creationId xmlns:a16="http://schemas.microsoft.com/office/drawing/2014/main" id="{3083272B-5FCB-EF4F-BFF4-9E785D69CB30}"/>
                  </a:ext>
                </a:extLst>
              </p:cNvPr>
              <p:cNvSpPr>
                <a:spLocks noChangeArrowheads="1"/>
              </p:cNvSpPr>
              <p:nvPr/>
            </p:nvSpPr>
            <p:spPr bwMode="auto">
              <a:xfrm>
                <a:off x="5932970" y="2063820"/>
                <a:ext cx="19046" cy="57156"/>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4" name="Rectangle 230">
                <a:extLst>
                  <a:ext uri="{FF2B5EF4-FFF2-40B4-BE49-F238E27FC236}">
                    <a16:creationId xmlns:a16="http://schemas.microsoft.com/office/drawing/2014/main" id="{5CEB6C73-6491-A44B-B3A7-7CDAB1FA3FFB}"/>
                  </a:ext>
                </a:extLst>
              </p:cNvPr>
              <p:cNvSpPr>
                <a:spLocks noChangeArrowheads="1"/>
              </p:cNvSpPr>
              <p:nvPr/>
            </p:nvSpPr>
            <p:spPr bwMode="auto">
              <a:xfrm>
                <a:off x="5770013" y="2046884"/>
                <a:ext cx="19048"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5" name="Rectangle 231">
                <a:extLst>
                  <a:ext uri="{FF2B5EF4-FFF2-40B4-BE49-F238E27FC236}">
                    <a16:creationId xmlns:a16="http://schemas.microsoft.com/office/drawing/2014/main" id="{FEBAE163-E196-9F45-A5A3-5C8BCF3350C3}"/>
                  </a:ext>
                </a:extLst>
              </p:cNvPr>
              <p:cNvSpPr>
                <a:spLocks noChangeArrowheads="1"/>
              </p:cNvSpPr>
              <p:nvPr/>
            </p:nvSpPr>
            <p:spPr bwMode="auto">
              <a:xfrm>
                <a:off x="5748850" y="2044767"/>
                <a:ext cx="19048" cy="52924"/>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37" name="Freeform 232">
                <a:extLst>
                  <a:ext uri="{FF2B5EF4-FFF2-40B4-BE49-F238E27FC236}">
                    <a16:creationId xmlns:a16="http://schemas.microsoft.com/office/drawing/2014/main" id="{2B85B2E6-F197-7F47-9740-A66762D99387}"/>
                  </a:ext>
                </a:extLst>
              </p:cNvPr>
              <p:cNvSpPr>
                <a:spLocks/>
              </p:cNvSpPr>
              <p:nvPr/>
            </p:nvSpPr>
            <p:spPr bwMode="auto">
              <a:xfrm>
                <a:off x="5700175" y="1983377"/>
                <a:ext cx="23279"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38" name="Freeform 233">
                <a:extLst>
                  <a:ext uri="{FF2B5EF4-FFF2-40B4-BE49-F238E27FC236}">
                    <a16:creationId xmlns:a16="http://schemas.microsoft.com/office/drawing/2014/main" id="{135DB340-43E1-1D48-BE35-D45EBE03DF30}"/>
                  </a:ext>
                </a:extLst>
              </p:cNvPr>
              <p:cNvSpPr>
                <a:spLocks/>
              </p:cNvSpPr>
              <p:nvPr/>
            </p:nvSpPr>
            <p:spPr bwMode="auto">
              <a:xfrm>
                <a:off x="5685360" y="1970675"/>
                <a:ext cx="21163" cy="55040"/>
              </a:xfrm>
              <a:custGeom>
                <a:avLst/>
                <a:gdLst>
                  <a:gd name="T0" fmla="*/ 12 w 14"/>
                  <a:gd name="T1" fmla="*/ 34 h 34"/>
                  <a:gd name="T2" fmla="*/ 0 w 14"/>
                  <a:gd name="T3" fmla="*/ 34 h 34"/>
                  <a:gd name="T4" fmla="*/ 0 w 14"/>
                  <a:gd name="T5" fmla="*/ 0 h 34"/>
                  <a:gd name="T6" fmla="*/ 14 w 14"/>
                  <a:gd name="T7" fmla="*/ 0 h 34"/>
                  <a:gd name="T8" fmla="*/ 12 w 14"/>
                  <a:gd name="T9" fmla="*/ 34 h 34"/>
                </a:gdLst>
                <a:ahLst/>
                <a:cxnLst>
                  <a:cxn ang="0">
                    <a:pos x="T0" y="T1"/>
                  </a:cxn>
                  <a:cxn ang="0">
                    <a:pos x="T2" y="T3"/>
                  </a:cxn>
                  <a:cxn ang="0">
                    <a:pos x="T4" y="T5"/>
                  </a:cxn>
                  <a:cxn ang="0">
                    <a:pos x="T6" y="T7"/>
                  </a:cxn>
                  <a:cxn ang="0">
                    <a:pos x="T8" y="T9"/>
                  </a:cxn>
                </a:cxnLst>
                <a:rect l="0" t="0" r="r" b="b"/>
                <a:pathLst>
                  <a:path w="14" h="34">
                    <a:moveTo>
                      <a:pt x="12" y="34"/>
                    </a:moveTo>
                    <a:lnTo>
                      <a:pt x="0" y="34"/>
                    </a:lnTo>
                    <a:lnTo>
                      <a:pt x="0" y="0"/>
                    </a:lnTo>
                    <a:lnTo>
                      <a:pt x="14" y="0"/>
                    </a:lnTo>
                    <a:lnTo>
                      <a:pt x="12"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39" name="Rectangle 234">
                <a:extLst>
                  <a:ext uri="{FF2B5EF4-FFF2-40B4-BE49-F238E27FC236}">
                    <a16:creationId xmlns:a16="http://schemas.microsoft.com/office/drawing/2014/main" id="{9763B028-2D55-9A4F-9D8F-954763672F37}"/>
                  </a:ext>
                </a:extLst>
              </p:cNvPr>
              <p:cNvSpPr>
                <a:spLocks noChangeArrowheads="1"/>
              </p:cNvSpPr>
              <p:nvPr/>
            </p:nvSpPr>
            <p:spPr bwMode="auto">
              <a:xfrm>
                <a:off x="5719221" y="2008780"/>
                <a:ext cx="19048" cy="55040"/>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2" name="Rectangle 235">
                <a:extLst>
                  <a:ext uri="{FF2B5EF4-FFF2-40B4-BE49-F238E27FC236}">
                    <a16:creationId xmlns:a16="http://schemas.microsoft.com/office/drawing/2014/main" id="{B075A3CC-C8B7-8948-9BAD-A84092304444}"/>
                  </a:ext>
                </a:extLst>
              </p:cNvPr>
              <p:cNvSpPr>
                <a:spLocks noChangeArrowheads="1"/>
              </p:cNvSpPr>
              <p:nvPr/>
            </p:nvSpPr>
            <p:spPr bwMode="auto">
              <a:xfrm>
                <a:off x="5704408" y="1993961"/>
                <a:ext cx="19046" cy="57157"/>
              </a:xfrm>
              <a:prstGeom prst="rect">
                <a:avLst/>
              </a:prstGeom>
              <a:noFill/>
              <a:ln w="12700">
                <a:solidFill>
                  <a:schemeClr val="accent6">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3" name="Freeform 236">
                <a:extLst>
                  <a:ext uri="{FF2B5EF4-FFF2-40B4-BE49-F238E27FC236}">
                    <a16:creationId xmlns:a16="http://schemas.microsoft.com/office/drawing/2014/main" id="{68570958-CB07-DE42-94C4-ACE8227AB4F7}"/>
                  </a:ext>
                </a:extLst>
              </p:cNvPr>
              <p:cNvSpPr>
                <a:spLocks/>
              </p:cNvSpPr>
              <p:nvPr/>
            </p:nvSpPr>
            <p:spPr bwMode="auto">
              <a:xfrm>
                <a:off x="5725571" y="2032065"/>
                <a:ext cx="23279" cy="57157"/>
              </a:xfrm>
              <a:custGeom>
                <a:avLst/>
                <a:gdLst>
                  <a:gd name="T0" fmla="*/ 14 w 14"/>
                  <a:gd name="T1" fmla="*/ 36 h 36"/>
                  <a:gd name="T2" fmla="*/ 0 w 14"/>
                  <a:gd name="T3" fmla="*/ 36 h 36"/>
                  <a:gd name="T4" fmla="*/ 2 w 14"/>
                  <a:gd name="T5" fmla="*/ 0 h 36"/>
                  <a:gd name="T6" fmla="*/ 14 w 14"/>
                  <a:gd name="T7" fmla="*/ 0 h 36"/>
                  <a:gd name="T8" fmla="*/ 14 w 14"/>
                  <a:gd name="T9" fmla="*/ 36 h 36"/>
                </a:gdLst>
                <a:ahLst/>
                <a:cxnLst>
                  <a:cxn ang="0">
                    <a:pos x="T0" y="T1"/>
                  </a:cxn>
                  <a:cxn ang="0">
                    <a:pos x="T2" y="T3"/>
                  </a:cxn>
                  <a:cxn ang="0">
                    <a:pos x="T4" y="T5"/>
                  </a:cxn>
                  <a:cxn ang="0">
                    <a:pos x="T6" y="T7"/>
                  </a:cxn>
                  <a:cxn ang="0">
                    <a:pos x="T8" y="T9"/>
                  </a:cxn>
                </a:cxnLst>
                <a:rect l="0" t="0" r="r" b="b"/>
                <a:pathLst>
                  <a:path w="14" h="36">
                    <a:moveTo>
                      <a:pt x="14" y="36"/>
                    </a:moveTo>
                    <a:lnTo>
                      <a:pt x="0" y="36"/>
                    </a:lnTo>
                    <a:lnTo>
                      <a:pt x="2" y="0"/>
                    </a:lnTo>
                    <a:lnTo>
                      <a:pt x="14" y="0"/>
                    </a:lnTo>
                    <a:lnTo>
                      <a:pt x="1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4" name="Freeform 237">
                <a:extLst>
                  <a:ext uri="{FF2B5EF4-FFF2-40B4-BE49-F238E27FC236}">
                    <a16:creationId xmlns:a16="http://schemas.microsoft.com/office/drawing/2014/main" id="{DA4AD7EA-6DF9-D540-ABD5-A2340CFF7811}"/>
                  </a:ext>
                </a:extLst>
              </p:cNvPr>
              <p:cNvSpPr>
                <a:spLocks/>
              </p:cNvSpPr>
              <p:nvPr/>
            </p:nvSpPr>
            <p:spPr bwMode="auto">
              <a:xfrm>
                <a:off x="5710756" y="2019364"/>
                <a:ext cx="21163" cy="52924"/>
              </a:xfrm>
              <a:custGeom>
                <a:avLst/>
                <a:gdLst>
                  <a:gd name="T0" fmla="*/ 14 w 14"/>
                  <a:gd name="T1" fmla="*/ 34 h 34"/>
                  <a:gd name="T2" fmla="*/ 0 w 14"/>
                  <a:gd name="T3" fmla="*/ 34 h 34"/>
                  <a:gd name="T4" fmla="*/ 2 w 14"/>
                  <a:gd name="T5" fmla="*/ 0 h 34"/>
                  <a:gd name="T6" fmla="*/ 14 w 14"/>
                  <a:gd name="T7" fmla="*/ 0 h 34"/>
                  <a:gd name="T8" fmla="*/ 14 w 14"/>
                  <a:gd name="T9" fmla="*/ 34 h 34"/>
                </a:gdLst>
                <a:ahLst/>
                <a:cxnLst>
                  <a:cxn ang="0">
                    <a:pos x="T0" y="T1"/>
                  </a:cxn>
                  <a:cxn ang="0">
                    <a:pos x="T2" y="T3"/>
                  </a:cxn>
                  <a:cxn ang="0">
                    <a:pos x="T4" y="T5"/>
                  </a:cxn>
                  <a:cxn ang="0">
                    <a:pos x="T6" y="T7"/>
                  </a:cxn>
                  <a:cxn ang="0">
                    <a:pos x="T8" y="T9"/>
                  </a:cxn>
                </a:cxnLst>
                <a:rect l="0" t="0" r="r" b="b"/>
                <a:pathLst>
                  <a:path w="14" h="34">
                    <a:moveTo>
                      <a:pt x="14" y="34"/>
                    </a:moveTo>
                    <a:lnTo>
                      <a:pt x="0" y="34"/>
                    </a:lnTo>
                    <a:lnTo>
                      <a:pt x="2" y="0"/>
                    </a:lnTo>
                    <a:lnTo>
                      <a:pt x="14" y="0"/>
                    </a:lnTo>
                    <a:lnTo>
                      <a:pt x="14" y="34"/>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5" name="Freeform 238">
                <a:extLst>
                  <a:ext uri="{FF2B5EF4-FFF2-40B4-BE49-F238E27FC236}">
                    <a16:creationId xmlns:a16="http://schemas.microsoft.com/office/drawing/2014/main" id="{A6A603B8-6470-A648-8EAB-59584D4C552E}"/>
                  </a:ext>
                </a:extLst>
              </p:cNvPr>
              <p:cNvSpPr>
                <a:spLocks/>
              </p:cNvSpPr>
              <p:nvPr/>
            </p:nvSpPr>
            <p:spPr bwMode="auto">
              <a:xfrm>
                <a:off x="8286314" y="3132863"/>
                <a:ext cx="38094" cy="57157"/>
              </a:xfrm>
              <a:custGeom>
                <a:avLst/>
                <a:gdLst>
                  <a:gd name="T0" fmla="*/ 24 w 24"/>
                  <a:gd name="T1" fmla="*/ 36 h 36"/>
                  <a:gd name="T2" fmla="*/ 0 w 24"/>
                  <a:gd name="T3" fmla="*/ 34 h 36"/>
                  <a:gd name="T4" fmla="*/ 0 w 24"/>
                  <a:gd name="T5" fmla="*/ 0 h 36"/>
                  <a:gd name="T6" fmla="*/ 24 w 24"/>
                  <a:gd name="T7" fmla="*/ 0 h 36"/>
                  <a:gd name="T8" fmla="*/ 24 w 24"/>
                  <a:gd name="T9" fmla="*/ 36 h 36"/>
                </a:gdLst>
                <a:ahLst/>
                <a:cxnLst>
                  <a:cxn ang="0">
                    <a:pos x="T0" y="T1"/>
                  </a:cxn>
                  <a:cxn ang="0">
                    <a:pos x="T2" y="T3"/>
                  </a:cxn>
                  <a:cxn ang="0">
                    <a:pos x="T4" y="T5"/>
                  </a:cxn>
                  <a:cxn ang="0">
                    <a:pos x="T6" y="T7"/>
                  </a:cxn>
                  <a:cxn ang="0">
                    <a:pos x="T8" y="T9"/>
                  </a:cxn>
                </a:cxnLst>
                <a:rect l="0" t="0" r="r" b="b"/>
                <a:pathLst>
                  <a:path w="24" h="36">
                    <a:moveTo>
                      <a:pt x="24" y="36"/>
                    </a:moveTo>
                    <a:lnTo>
                      <a:pt x="0" y="34"/>
                    </a:lnTo>
                    <a:lnTo>
                      <a:pt x="0" y="0"/>
                    </a:lnTo>
                    <a:lnTo>
                      <a:pt x="24" y="0"/>
                    </a:lnTo>
                    <a:lnTo>
                      <a:pt x="24" y="36"/>
                    </a:lnTo>
                    <a:close/>
                  </a:path>
                </a:pathLst>
              </a:custGeom>
              <a:noFill/>
              <a:ln w="12700">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6" name="Freeform 239">
                <a:extLst>
                  <a:ext uri="{FF2B5EF4-FFF2-40B4-BE49-F238E27FC236}">
                    <a16:creationId xmlns:a16="http://schemas.microsoft.com/office/drawing/2014/main" id="{BEEA6AEB-FEA9-FF4B-A80F-BB596F58D517}"/>
                  </a:ext>
                </a:extLst>
              </p:cNvPr>
              <p:cNvSpPr>
                <a:spLocks/>
              </p:cNvSpPr>
              <p:nvPr/>
            </p:nvSpPr>
            <p:spPr bwMode="auto">
              <a:xfrm>
                <a:off x="5433519" y="1983377"/>
                <a:ext cx="3176591" cy="2171959"/>
              </a:xfrm>
              <a:custGeom>
                <a:avLst/>
                <a:gdLst>
                  <a:gd name="T0" fmla="*/ 0 w 2000"/>
                  <a:gd name="T1" fmla="*/ 0 h 1368"/>
                  <a:gd name="T2" fmla="*/ 130 w 2000"/>
                  <a:gd name="T3" fmla="*/ 0 h 1368"/>
                  <a:gd name="T4" fmla="*/ 160 w 2000"/>
                  <a:gd name="T5" fmla="*/ 10 h 1368"/>
                  <a:gd name="T6" fmla="*/ 174 w 2000"/>
                  <a:gd name="T7" fmla="*/ 60 h 1368"/>
                  <a:gd name="T8" fmla="*/ 188 w 2000"/>
                  <a:gd name="T9" fmla="*/ 254 h 1368"/>
                  <a:gd name="T10" fmla="*/ 202 w 2000"/>
                  <a:gd name="T11" fmla="*/ 280 h 1368"/>
                  <a:gd name="T12" fmla="*/ 298 w 2000"/>
                  <a:gd name="T13" fmla="*/ 286 h 1368"/>
                  <a:gd name="T14" fmla="*/ 310 w 2000"/>
                  <a:gd name="T15" fmla="*/ 292 h 1368"/>
                  <a:gd name="T16" fmla="*/ 338 w 2000"/>
                  <a:gd name="T17" fmla="*/ 290 h 1368"/>
                  <a:gd name="T18" fmla="*/ 352 w 2000"/>
                  <a:gd name="T19" fmla="*/ 316 h 1368"/>
                  <a:gd name="T20" fmla="*/ 368 w 2000"/>
                  <a:gd name="T21" fmla="*/ 456 h 1368"/>
                  <a:gd name="T22" fmla="*/ 382 w 2000"/>
                  <a:gd name="T23" fmla="*/ 468 h 1368"/>
                  <a:gd name="T24" fmla="*/ 490 w 2000"/>
                  <a:gd name="T25" fmla="*/ 478 h 1368"/>
                  <a:gd name="T26" fmla="*/ 522 w 2000"/>
                  <a:gd name="T27" fmla="*/ 478 h 1368"/>
                  <a:gd name="T28" fmla="*/ 552 w 2000"/>
                  <a:gd name="T29" fmla="*/ 596 h 1368"/>
                  <a:gd name="T30" fmla="*/ 698 w 2000"/>
                  <a:gd name="T31" fmla="*/ 602 h 1368"/>
                  <a:gd name="T32" fmla="*/ 720 w 2000"/>
                  <a:gd name="T33" fmla="*/ 636 h 1368"/>
                  <a:gd name="T34" fmla="*/ 730 w 2000"/>
                  <a:gd name="T35" fmla="*/ 746 h 1368"/>
                  <a:gd name="T36" fmla="*/ 740 w 2000"/>
                  <a:gd name="T37" fmla="*/ 758 h 1368"/>
                  <a:gd name="T38" fmla="*/ 804 w 2000"/>
                  <a:gd name="T39" fmla="*/ 768 h 1368"/>
                  <a:gd name="T40" fmla="*/ 822 w 2000"/>
                  <a:gd name="T41" fmla="*/ 774 h 1368"/>
                  <a:gd name="T42" fmla="*/ 890 w 2000"/>
                  <a:gd name="T43" fmla="*/ 774 h 1368"/>
                  <a:gd name="T44" fmla="*/ 904 w 2000"/>
                  <a:gd name="T45" fmla="*/ 840 h 1368"/>
                  <a:gd name="T46" fmla="*/ 916 w 2000"/>
                  <a:gd name="T47" fmla="*/ 858 h 1368"/>
                  <a:gd name="T48" fmla="*/ 940 w 2000"/>
                  <a:gd name="T49" fmla="*/ 858 h 1368"/>
                  <a:gd name="T50" fmla="*/ 948 w 2000"/>
                  <a:gd name="T51" fmla="*/ 870 h 1368"/>
                  <a:gd name="T52" fmla="*/ 1070 w 2000"/>
                  <a:gd name="T53" fmla="*/ 870 h 1368"/>
                  <a:gd name="T54" fmla="*/ 1088 w 2000"/>
                  <a:gd name="T55" fmla="*/ 908 h 1368"/>
                  <a:gd name="T56" fmla="*/ 1252 w 2000"/>
                  <a:gd name="T57" fmla="*/ 900 h 1368"/>
                  <a:gd name="T58" fmla="*/ 1276 w 2000"/>
                  <a:gd name="T59" fmla="*/ 952 h 1368"/>
                  <a:gd name="T60" fmla="*/ 1428 w 2000"/>
                  <a:gd name="T61" fmla="*/ 948 h 1368"/>
                  <a:gd name="T62" fmla="*/ 1440 w 2000"/>
                  <a:gd name="T63" fmla="*/ 978 h 1368"/>
                  <a:gd name="T64" fmla="*/ 1468 w 2000"/>
                  <a:gd name="T65" fmla="*/ 978 h 1368"/>
                  <a:gd name="T66" fmla="*/ 1484 w 2000"/>
                  <a:gd name="T67" fmla="*/ 1002 h 1368"/>
                  <a:gd name="T68" fmla="*/ 1606 w 2000"/>
                  <a:gd name="T69" fmla="*/ 1002 h 1368"/>
                  <a:gd name="T70" fmla="*/ 1616 w 2000"/>
                  <a:gd name="T71" fmla="*/ 1032 h 1368"/>
                  <a:gd name="T72" fmla="*/ 1622 w 2000"/>
                  <a:gd name="T73" fmla="*/ 1106 h 1368"/>
                  <a:gd name="T74" fmla="*/ 1792 w 2000"/>
                  <a:gd name="T75" fmla="*/ 1106 h 1368"/>
                  <a:gd name="T76" fmla="*/ 1792 w 2000"/>
                  <a:gd name="T77" fmla="*/ 1160 h 1368"/>
                  <a:gd name="T78" fmla="*/ 2000 w 2000"/>
                  <a:gd name="T79" fmla="*/ 1160 h 1368"/>
                  <a:gd name="T80" fmla="*/ 2000 w 2000"/>
                  <a:gd name="T81" fmla="*/ 136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0" h="1368">
                    <a:moveTo>
                      <a:pt x="0" y="0"/>
                    </a:moveTo>
                    <a:lnTo>
                      <a:pt x="130" y="0"/>
                    </a:lnTo>
                    <a:lnTo>
                      <a:pt x="160" y="10"/>
                    </a:lnTo>
                    <a:lnTo>
                      <a:pt x="174" y="60"/>
                    </a:lnTo>
                    <a:lnTo>
                      <a:pt x="188" y="254"/>
                    </a:lnTo>
                    <a:lnTo>
                      <a:pt x="202" y="280"/>
                    </a:lnTo>
                    <a:lnTo>
                      <a:pt x="298" y="286"/>
                    </a:lnTo>
                    <a:lnTo>
                      <a:pt x="310" y="292"/>
                    </a:lnTo>
                    <a:lnTo>
                      <a:pt x="338" y="290"/>
                    </a:lnTo>
                    <a:lnTo>
                      <a:pt x="352" y="316"/>
                    </a:lnTo>
                    <a:lnTo>
                      <a:pt x="368" y="456"/>
                    </a:lnTo>
                    <a:lnTo>
                      <a:pt x="382" y="468"/>
                    </a:lnTo>
                    <a:lnTo>
                      <a:pt x="490" y="478"/>
                    </a:lnTo>
                    <a:lnTo>
                      <a:pt x="522" y="478"/>
                    </a:lnTo>
                    <a:lnTo>
                      <a:pt x="552" y="596"/>
                    </a:lnTo>
                    <a:lnTo>
                      <a:pt x="698" y="602"/>
                    </a:lnTo>
                    <a:lnTo>
                      <a:pt x="720" y="636"/>
                    </a:lnTo>
                    <a:lnTo>
                      <a:pt x="730" y="746"/>
                    </a:lnTo>
                    <a:lnTo>
                      <a:pt x="740" y="758"/>
                    </a:lnTo>
                    <a:lnTo>
                      <a:pt x="804" y="768"/>
                    </a:lnTo>
                    <a:lnTo>
                      <a:pt x="822" y="774"/>
                    </a:lnTo>
                    <a:lnTo>
                      <a:pt x="890" y="774"/>
                    </a:lnTo>
                    <a:lnTo>
                      <a:pt x="904" y="840"/>
                    </a:lnTo>
                    <a:lnTo>
                      <a:pt x="916" y="858"/>
                    </a:lnTo>
                    <a:lnTo>
                      <a:pt x="940" y="858"/>
                    </a:lnTo>
                    <a:lnTo>
                      <a:pt x="948" y="870"/>
                    </a:lnTo>
                    <a:lnTo>
                      <a:pt x="1070" y="870"/>
                    </a:lnTo>
                    <a:lnTo>
                      <a:pt x="1088" y="908"/>
                    </a:lnTo>
                    <a:lnTo>
                      <a:pt x="1252" y="900"/>
                    </a:lnTo>
                    <a:lnTo>
                      <a:pt x="1276" y="952"/>
                    </a:lnTo>
                    <a:lnTo>
                      <a:pt x="1428" y="948"/>
                    </a:lnTo>
                    <a:lnTo>
                      <a:pt x="1440" y="978"/>
                    </a:lnTo>
                    <a:lnTo>
                      <a:pt x="1468" y="978"/>
                    </a:lnTo>
                    <a:lnTo>
                      <a:pt x="1484" y="1002"/>
                    </a:lnTo>
                    <a:lnTo>
                      <a:pt x="1606" y="1002"/>
                    </a:lnTo>
                    <a:lnTo>
                      <a:pt x="1616" y="1032"/>
                    </a:lnTo>
                    <a:lnTo>
                      <a:pt x="1622" y="1106"/>
                    </a:lnTo>
                    <a:lnTo>
                      <a:pt x="1792" y="1106"/>
                    </a:lnTo>
                    <a:lnTo>
                      <a:pt x="1792" y="1160"/>
                    </a:lnTo>
                    <a:lnTo>
                      <a:pt x="2000" y="1160"/>
                    </a:lnTo>
                    <a:lnTo>
                      <a:pt x="2000" y="1368"/>
                    </a:lnTo>
                  </a:path>
                </a:pathLst>
              </a:custGeom>
              <a:noFill/>
              <a:ln w="28575">
                <a:solidFill>
                  <a:schemeClr val="accent4">
                    <a:lumMod val="60000"/>
                    <a:lumOff val="4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7" name="Freeform 240">
                <a:extLst>
                  <a:ext uri="{FF2B5EF4-FFF2-40B4-BE49-F238E27FC236}">
                    <a16:creationId xmlns:a16="http://schemas.microsoft.com/office/drawing/2014/main" id="{610A43E3-19B8-CF4F-AD9A-A6616FAFF374}"/>
                  </a:ext>
                </a:extLst>
              </p:cNvPr>
              <p:cNvSpPr>
                <a:spLocks/>
              </p:cNvSpPr>
              <p:nvPr/>
            </p:nvSpPr>
            <p:spPr bwMode="auto">
              <a:xfrm>
                <a:off x="8273616" y="3778524"/>
                <a:ext cx="44442" cy="82559"/>
              </a:xfrm>
              <a:custGeom>
                <a:avLst/>
                <a:gdLst>
                  <a:gd name="T0" fmla="*/ 28 w 28"/>
                  <a:gd name="T1" fmla="*/ 26 h 52"/>
                  <a:gd name="T2" fmla="*/ 28 w 28"/>
                  <a:gd name="T3" fmla="*/ 26 h 52"/>
                  <a:gd name="T4" fmla="*/ 28 w 28"/>
                  <a:gd name="T5" fmla="*/ 36 h 52"/>
                  <a:gd name="T6" fmla="*/ 24 w 28"/>
                  <a:gd name="T7" fmla="*/ 46 h 52"/>
                  <a:gd name="T8" fmla="*/ 20 w 28"/>
                  <a:gd name="T9" fmla="*/ 50 h 52"/>
                  <a:gd name="T10" fmla="*/ 14 w 28"/>
                  <a:gd name="T11" fmla="*/ 52 h 52"/>
                  <a:gd name="T12" fmla="*/ 14 w 28"/>
                  <a:gd name="T13" fmla="*/ 52 h 52"/>
                  <a:gd name="T14" fmla="*/ 8 w 28"/>
                  <a:gd name="T15" fmla="*/ 50 h 52"/>
                  <a:gd name="T16" fmla="*/ 4 w 28"/>
                  <a:gd name="T17" fmla="*/ 46 h 52"/>
                  <a:gd name="T18" fmla="*/ 0 w 28"/>
                  <a:gd name="T19" fmla="*/ 36 h 52"/>
                  <a:gd name="T20" fmla="*/ 0 w 28"/>
                  <a:gd name="T21" fmla="*/ 26 h 52"/>
                  <a:gd name="T22" fmla="*/ 0 w 28"/>
                  <a:gd name="T23" fmla="*/ 26 h 52"/>
                  <a:gd name="T24" fmla="*/ 0 w 28"/>
                  <a:gd name="T25" fmla="*/ 16 h 52"/>
                  <a:gd name="T26" fmla="*/ 4 w 28"/>
                  <a:gd name="T27" fmla="*/ 8 h 52"/>
                  <a:gd name="T28" fmla="*/ 8 w 28"/>
                  <a:gd name="T29" fmla="*/ 2 h 52"/>
                  <a:gd name="T30" fmla="*/ 14 w 28"/>
                  <a:gd name="T31" fmla="*/ 0 h 52"/>
                  <a:gd name="T32" fmla="*/ 14 w 28"/>
                  <a:gd name="T33" fmla="*/ 0 h 52"/>
                  <a:gd name="T34" fmla="*/ 20 w 28"/>
                  <a:gd name="T35" fmla="*/ 2 h 52"/>
                  <a:gd name="T36" fmla="*/ 24 w 28"/>
                  <a:gd name="T37" fmla="*/ 8 h 52"/>
                  <a:gd name="T38" fmla="*/ 28 w 28"/>
                  <a:gd name="T39" fmla="*/ 16 h 52"/>
                  <a:gd name="T40" fmla="*/ 28 w 28"/>
                  <a:gd name="T41" fmla="*/ 26 h 52"/>
                  <a:gd name="T42" fmla="*/ 28 w 28"/>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2">
                    <a:moveTo>
                      <a:pt x="28" y="26"/>
                    </a:moveTo>
                    <a:lnTo>
                      <a:pt x="28" y="26"/>
                    </a:lnTo>
                    <a:lnTo>
                      <a:pt x="28" y="36"/>
                    </a:lnTo>
                    <a:lnTo>
                      <a:pt x="24" y="46"/>
                    </a:lnTo>
                    <a:lnTo>
                      <a:pt x="20" y="50"/>
                    </a:lnTo>
                    <a:lnTo>
                      <a:pt x="14" y="52"/>
                    </a:lnTo>
                    <a:lnTo>
                      <a:pt x="14" y="52"/>
                    </a:lnTo>
                    <a:lnTo>
                      <a:pt x="8" y="50"/>
                    </a:lnTo>
                    <a:lnTo>
                      <a:pt x="4" y="46"/>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8" name="Freeform 241">
                <a:extLst>
                  <a:ext uri="{FF2B5EF4-FFF2-40B4-BE49-F238E27FC236}">
                    <a16:creationId xmlns:a16="http://schemas.microsoft.com/office/drawing/2014/main" id="{3B5746A0-E475-F249-ADC6-07BA456354F9}"/>
                  </a:ext>
                </a:extLst>
              </p:cNvPr>
              <p:cNvSpPr>
                <a:spLocks/>
              </p:cNvSpPr>
              <p:nvPr/>
            </p:nvSpPr>
            <p:spPr bwMode="auto">
              <a:xfrm>
                <a:off x="8161451" y="3695964"/>
                <a:ext cx="44443" cy="84677"/>
              </a:xfrm>
              <a:custGeom>
                <a:avLst/>
                <a:gdLst>
                  <a:gd name="T0" fmla="*/ 28 w 28"/>
                  <a:gd name="T1" fmla="*/ 26 h 54"/>
                  <a:gd name="T2" fmla="*/ 28 w 28"/>
                  <a:gd name="T3" fmla="*/ 26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2 w 28"/>
                  <a:gd name="T19" fmla="*/ 38 h 54"/>
                  <a:gd name="T20" fmla="*/ 0 w 28"/>
                  <a:gd name="T21" fmla="*/ 26 h 54"/>
                  <a:gd name="T22" fmla="*/ 0 w 28"/>
                  <a:gd name="T23" fmla="*/ 26 h 54"/>
                  <a:gd name="T24" fmla="*/ 2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8"/>
                    </a:lnTo>
                    <a:lnTo>
                      <a:pt x="24" y="46"/>
                    </a:lnTo>
                    <a:lnTo>
                      <a:pt x="20" y="52"/>
                    </a:lnTo>
                    <a:lnTo>
                      <a:pt x="14" y="54"/>
                    </a:lnTo>
                    <a:lnTo>
                      <a:pt x="14" y="54"/>
                    </a:lnTo>
                    <a:lnTo>
                      <a:pt x="8" y="52"/>
                    </a:lnTo>
                    <a:lnTo>
                      <a:pt x="4" y="46"/>
                    </a:lnTo>
                    <a:lnTo>
                      <a:pt x="2" y="38"/>
                    </a:lnTo>
                    <a:lnTo>
                      <a:pt x="0" y="26"/>
                    </a:lnTo>
                    <a:lnTo>
                      <a:pt x="0" y="26"/>
                    </a:lnTo>
                    <a:lnTo>
                      <a:pt x="2"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49" name="Freeform 242">
                <a:extLst>
                  <a:ext uri="{FF2B5EF4-FFF2-40B4-BE49-F238E27FC236}">
                    <a16:creationId xmlns:a16="http://schemas.microsoft.com/office/drawing/2014/main" id="{88E621E7-2736-E44E-88D0-9287B149BD8E}"/>
                  </a:ext>
                </a:extLst>
              </p:cNvPr>
              <p:cNvSpPr>
                <a:spLocks/>
              </p:cNvSpPr>
              <p:nvPr/>
            </p:nvSpPr>
            <p:spPr bwMode="auto">
              <a:xfrm>
                <a:off x="7958284" y="3530844"/>
                <a:ext cx="48676" cy="84677"/>
              </a:xfrm>
              <a:custGeom>
                <a:avLst/>
                <a:gdLst>
                  <a:gd name="T0" fmla="*/ 30 w 30"/>
                  <a:gd name="T1" fmla="*/ 26 h 54"/>
                  <a:gd name="T2" fmla="*/ 30 w 30"/>
                  <a:gd name="T3" fmla="*/ 26 h 54"/>
                  <a:gd name="T4" fmla="*/ 28 w 30"/>
                  <a:gd name="T5" fmla="*/ 36 h 54"/>
                  <a:gd name="T6" fmla="*/ 24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4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4" y="46"/>
                    </a:lnTo>
                    <a:lnTo>
                      <a:pt x="20" y="52"/>
                    </a:lnTo>
                    <a:lnTo>
                      <a:pt x="14" y="54"/>
                    </a:lnTo>
                    <a:lnTo>
                      <a:pt x="14" y="54"/>
                    </a:lnTo>
                    <a:lnTo>
                      <a:pt x="10" y="52"/>
                    </a:lnTo>
                    <a:lnTo>
                      <a:pt x="4" y="46"/>
                    </a:lnTo>
                    <a:lnTo>
                      <a:pt x="2" y="36"/>
                    </a:lnTo>
                    <a:lnTo>
                      <a:pt x="0" y="26"/>
                    </a:lnTo>
                    <a:lnTo>
                      <a:pt x="0" y="26"/>
                    </a:lnTo>
                    <a:lnTo>
                      <a:pt x="2" y="16"/>
                    </a:lnTo>
                    <a:lnTo>
                      <a:pt x="4" y="8"/>
                    </a:lnTo>
                    <a:lnTo>
                      <a:pt x="10" y="2"/>
                    </a:lnTo>
                    <a:lnTo>
                      <a:pt x="14" y="0"/>
                    </a:lnTo>
                    <a:lnTo>
                      <a:pt x="14" y="0"/>
                    </a:lnTo>
                    <a:lnTo>
                      <a:pt x="20" y="2"/>
                    </a:lnTo>
                    <a:lnTo>
                      <a:pt x="24"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0" name="Freeform 243">
                <a:extLst>
                  <a:ext uri="{FF2B5EF4-FFF2-40B4-BE49-F238E27FC236}">
                    <a16:creationId xmlns:a16="http://schemas.microsoft.com/office/drawing/2014/main" id="{75B3809A-6F4B-F04C-ABC3-E5DA5B23203A}"/>
                  </a:ext>
                </a:extLst>
              </p:cNvPr>
              <p:cNvSpPr>
                <a:spLocks/>
              </p:cNvSpPr>
              <p:nvPr/>
            </p:nvSpPr>
            <p:spPr bwMode="auto">
              <a:xfrm>
                <a:off x="7799561" y="3530844"/>
                <a:ext cx="44442" cy="84677"/>
              </a:xfrm>
              <a:custGeom>
                <a:avLst/>
                <a:gdLst>
                  <a:gd name="T0" fmla="*/ 28 w 28"/>
                  <a:gd name="T1" fmla="*/ 26 h 54"/>
                  <a:gd name="T2" fmla="*/ 28 w 28"/>
                  <a:gd name="T3" fmla="*/ 26 h 54"/>
                  <a:gd name="T4" fmla="*/ 28 w 28"/>
                  <a:gd name="T5" fmla="*/ 36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6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6"/>
                    </a:lnTo>
                    <a:lnTo>
                      <a:pt x="24" y="46"/>
                    </a:lnTo>
                    <a:lnTo>
                      <a:pt x="20" y="52"/>
                    </a:lnTo>
                    <a:lnTo>
                      <a:pt x="14" y="54"/>
                    </a:lnTo>
                    <a:lnTo>
                      <a:pt x="14" y="54"/>
                    </a:lnTo>
                    <a:lnTo>
                      <a:pt x="8" y="52"/>
                    </a:lnTo>
                    <a:lnTo>
                      <a:pt x="4" y="46"/>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1" name="Freeform 244">
                <a:extLst>
                  <a:ext uri="{FF2B5EF4-FFF2-40B4-BE49-F238E27FC236}">
                    <a16:creationId xmlns:a16="http://schemas.microsoft.com/office/drawing/2014/main" id="{FED05027-748A-544C-BEE7-13D286052F67}"/>
                  </a:ext>
                </a:extLst>
              </p:cNvPr>
              <p:cNvSpPr>
                <a:spLocks/>
              </p:cNvSpPr>
              <p:nvPr/>
            </p:nvSpPr>
            <p:spPr bwMode="auto">
              <a:xfrm>
                <a:off x="7683163" y="3467337"/>
                <a:ext cx="46559" cy="84677"/>
              </a:xfrm>
              <a:custGeom>
                <a:avLst/>
                <a:gdLst>
                  <a:gd name="T0" fmla="*/ 30 w 30"/>
                  <a:gd name="T1" fmla="*/ 26 h 54"/>
                  <a:gd name="T2" fmla="*/ 30 w 30"/>
                  <a:gd name="T3" fmla="*/ 26 h 54"/>
                  <a:gd name="T4" fmla="*/ 28 w 30"/>
                  <a:gd name="T5" fmla="*/ 36 h 54"/>
                  <a:gd name="T6" fmla="*/ 26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6" y="46"/>
                    </a:lnTo>
                    <a:lnTo>
                      <a:pt x="20" y="52"/>
                    </a:lnTo>
                    <a:lnTo>
                      <a:pt x="14" y="54"/>
                    </a:lnTo>
                    <a:lnTo>
                      <a:pt x="14" y="54"/>
                    </a:lnTo>
                    <a:lnTo>
                      <a:pt x="10" y="52"/>
                    </a:lnTo>
                    <a:lnTo>
                      <a:pt x="4" y="46"/>
                    </a:lnTo>
                    <a:lnTo>
                      <a:pt x="2" y="36"/>
                    </a:lnTo>
                    <a:lnTo>
                      <a:pt x="0" y="26"/>
                    </a:lnTo>
                    <a:lnTo>
                      <a:pt x="0" y="26"/>
                    </a:lnTo>
                    <a:lnTo>
                      <a:pt x="2" y="16"/>
                    </a:lnTo>
                    <a:lnTo>
                      <a:pt x="4" y="8"/>
                    </a:lnTo>
                    <a:lnTo>
                      <a:pt x="10" y="2"/>
                    </a:lnTo>
                    <a:lnTo>
                      <a:pt x="14" y="0"/>
                    </a:lnTo>
                    <a:lnTo>
                      <a:pt x="14"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2" name="Freeform 245">
                <a:extLst>
                  <a:ext uri="{FF2B5EF4-FFF2-40B4-BE49-F238E27FC236}">
                    <a16:creationId xmlns:a16="http://schemas.microsoft.com/office/drawing/2014/main" id="{41EB927F-3D54-E04A-9575-7423ED7EA989}"/>
                  </a:ext>
                </a:extLst>
              </p:cNvPr>
              <p:cNvSpPr>
                <a:spLocks/>
              </p:cNvSpPr>
              <p:nvPr/>
            </p:nvSpPr>
            <p:spPr bwMode="auto">
              <a:xfrm>
                <a:off x="7697978" y="3494857"/>
                <a:ext cx="44442" cy="86793"/>
              </a:xfrm>
              <a:custGeom>
                <a:avLst/>
                <a:gdLst>
                  <a:gd name="T0" fmla="*/ 28 w 28"/>
                  <a:gd name="T1" fmla="*/ 26 h 54"/>
                  <a:gd name="T2" fmla="*/ 28 w 28"/>
                  <a:gd name="T3" fmla="*/ 26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8"/>
                    </a:lnTo>
                    <a:lnTo>
                      <a:pt x="24" y="46"/>
                    </a:lnTo>
                    <a:lnTo>
                      <a:pt x="20" y="52"/>
                    </a:lnTo>
                    <a:lnTo>
                      <a:pt x="14" y="54"/>
                    </a:lnTo>
                    <a:lnTo>
                      <a:pt x="14" y="54"/>
                    </a:lnTo>
                    <a:lnTo>
                      <a:pt x="8" y="52"/>
                    </a:lnTo>
                    <a:lnTo>
                      <a:pt x="4" y="46"/>
                    </a:lnTo>
                    <a:lnTo>
                      <a:pt x="0" y="38"/>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3" name="Freeform 246">
                <a:extLst>
                  <a:ext uri="{FF2B5EF4-FFF2-40B4-BE49-F238E27FC236}">
                    <a16:creationId xmlns:a16="http://schemas.microsoft.com/office/drawing/2014/main" id="{2701FDF6-E14B-A043-AF3E-88D3898D211D}"/>
                  </a:ext>
                </a:extLst>
              </p:cNvPr>
              <p:cNvSpPr>
                <a:spLocks/>
              </p:cNvSpPr>
              <p:nvPr/>
            </p:nvSpPr>
            <p:spPr bwMode="auto">
              <a:xfrm>
                <a:off x="7678931" y="3454635"/>
                <a:ext cx="48676" cy="84677"/>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6 w 30"/>
                  <a:gd name="T11" fmla="*/ 54 h 54"/>
                  <a:gd name="T12" fmla="*/ 16 w 30"/>
                  <a:gd name="T13" fmla="*/ 54 h 54"/>
                  <a:gd name="T14" fmla="*/ 10 w 30"/>
                  <a:gd name="T15" fmla="*/ 52 h 54"/>
                  <a:gd name="T16" fmla="*/ 6 w 30"/>
                  <a:gd name="T17" fmla="*/ 46 h 54"/>
                  <a:gd name="T18" fmla="*/ 2 w 30"/>
                  <a:gd name="T19" fmla="*/ 38 h 54"/>
                  <a:gd name="T20" fmla="*/ 0 w 30"/>
                  <a:gd name="T21" fmla="*/ 28 h 54"/>
                  <a:gd name="T22" fmla="*/ 0 w 30"/>
                  <a:gd name="T23" fmla="*/ 28 h 54"/>
                  <a:gd name="T24" fmla="*/ 2 w 30"/>
                  <a:gd name="T25" fmla="*/ 18 h 54"/>
                  <a:gd name="T26" fmla="*/ 6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8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6" y="54"/>
                    </a:lnTo>
                    <a:lnTo>
                      <a:pt x="16" y="54"/>
                    </a:lnTo>
                    <a:lnTo>
                      <a:pt x="10" y="52"/>
                    </a:lnTo>
                    <a:lnTo>
                      <a:pt x="6" y="46"/>
                    </a:lnTo>
                    <a:lnTo>
                      <a:pt x="2" y="38"/>
                    </a:lnTo>
                    <a:lnTo>
                      <a:pt x="0" y="28"/>
                    </a:lnTo>
                    <a:lnTo>
                      <a:pt x="0" y="28"/>
                    </a:lnTo>
                    <a:lnTo>
                      <a:pt x="2" y="18"/>
                    </a:lnTo>
                    <a:lnTo>
                      <a:pt x="6" y="8"/>
                    </a:lnTo>
                    <a:lnTo>
                      <a:pt x="10" y="2"/>
                    </a:lnTo>
                    <a:lnTo>
                      <a:pt x="16" y="0"/>
                    </a:lnTo>
                    <a:lnTo>
                      <a:pt x="16" y="0"/>
                    </a:lnTo>
                    <a:lnTo>
                      <a:pt x="20" y="2"/>
                    </a:lnTo>
                    <a:lnTo>
                      <a:pt x="26" y="8"/>
                    </a:lnTo>
                    <a:lnTo>
                      <a:pt x="28" y="18"/>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4" name="Freeform 247">
                <a:extLst>
                  <a:ext uri="{FF2B5EF4-FFF2-40B4-BE49-F238E27FC236}">
                    <a16:creationId xmlns:a16="http://schemas.microsoft.com/office/drawing/2014/main" id="{A0280824-BCEB-DD41-874D-01C8681A88AC}"/>
                  </a:ext>
                </a:extLst>
              </p:cNvPr>
              <p:cNvSpPr>
                <a:spLocks/>
              </p:cNvSpPr>
              <p:nvPr/>
            </p:nvSpPr>
            <p:spPr bwMode="auto">
              <a:xfrm>
                <a:off x="7632372" y="3454635"/>
                <a:ext cx="46559" cy="84677"/>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8 h 54"/>
                  <a:gd name="T26" fmla="*/ 4 w 30"/>
                  <a:gd name="T27" fmla="*/ 8 h 54"/>
                  <a:gd name="T28" fmla="*/ 10 w 30"/>
                  <a:gd name="T29" fmla="*/ 2 h 54"/>
                  <a:gd name="T30" fmla="*/ 14 w 30"/>
                  <a:gd name="T31" fmla="*/ 0 h 54"/>
                  <a:gd name="T32" fmla="*/ 14 w 30"/>
                  <a:gd name="T33" fmla="*/ 0 h 54"/>
                  <a:gd name="T34" fmla="*/ 20 w 30"/>
                  <a:gd name="T35" fmla="*/ 2 h 54"/>
                  <a:gd name="T36" fmla="*/ 26 w 30"/>
                  <a:gd name="T37" fmla="*/ 8 h 54"/>
                  <a:gd name="T38" fmla="*/ 28 w 30"/>
                  <a:gd name="T39" fmla="*/ 18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4" y="54"/>
                    </a:lnTo>
                    <a:lnTo>
                      <a:pt x="14" y="54"/>
                    </a:lnTo>
                    <a:lnTo>
                      <a:pt x="10" y="52"/>
                    </a:lnTo>
                    <a:lnTo>
                      <a:pt x="4" y="46"/>
                    </a:lnTo>
                    <a:lnTo>
                      <a:pt x="2" y="38"/>
                    </a:lnTo>
                    <a:lnTo>
                      <a:pt x="0" y="28"/>
                    </a:lnTo>
                    <a:lnTo>
                      <a:pt x="0" y="28"/>
                    </a:lnTo>
                    <a:lnTo>
                      <a:pt x="2" y="18"/>
                    </a:lnTo>
                    <a:lnTo>
                      <a:pt x="4" y="8"/>
                    </a:lnTo>
                    <a:lnTo>
                      <a:pt x="10" y="2"/>
                    </a:lnTo>
                    <a:lnTo>
                      <a:pt x="14" y="0"/>
                    </a:lnTo>
                    <a:lnTo>
                      <a:pt x="14" y="0"/>
                    </a:lnTo>
                    <a:lnTo>
                      <a:pt x="20" y="2"/>
                    </a:lnTo>
                    <a:lnTo>
                      <a:pt x="26" y="8"/>
                    </a:lnTo>
                    <a:lnTo>
                      <a:pt x="28" y="18"/>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5" name="Freeform 248">
                <a:extLst>
                  <a:ext uri="{FF2B5EF4-FFF2-40B4-BE49-F238E27FC236}">
                    <a16:creationId xmlns:a16="http://schemas.microsoft.com/office/drawing/2014/main" id="{2CA2893A-CD5D-D24C-9C8E-4576E691CDC9}"/>
                  </a:ext>
                </a:extLst>
              </p:cNvPr>
              <p:cNvSpPr>
                <a:spLocks/>
              </p:cNvSpPr>
              <p:nvPr/>
            </p:nvSpPr>
            <p:spPr bwMode="auto">
              <a:xfrm>
                <a:off x="7454601" y="3454635"/>
                <a:ext cx="44443" cy="84677"/>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8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8"/>
                    </a:lnTo>
                    <a:lnTo>
                      <a:pt x="4" y="8"/>
                    </a:lnTo>
                    <a:lnTo>
                      <a:pt x="8" y="2"/>
                    </a:lnTo>
                    <a:lnTo>
                      <a:pt x="14" y="0"/>
                    </a:lnTo>
                    <a:lnTo>
                      <a:pt x="14" y="0"/>
                    </a:lnTo>
                    <a:lnTo>
                      <a:pt x="20" y="2"/>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6" name="Freeform 249">
                <a:extLst>
                  <a:ext uri="{FF2B5EF4-FFF2-40B4-BE49-F238E27FC236}">
                    <a16:creationId xmlns:a16="http://schemas.microsoft.com/office/drawing/2014/main" id="{BEBF2045-8904-7147-B0EE-4430E5C5F7B4}"/>
                  </a:ext>
                </a:extLst>
              </p:cNvPr>
              <p:cNvSpPr>
                <a:spLocks/>
              </p:cNvSpPr>
              <p:nvPr/>
            </p:nvSpPr>
            <p:spPr bwMode="auto">
              <a:xfrm>
                <a:off x="7435555" y="3435584"/>
                <a:ext cx="44442" cy="84677"/>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6"/>
                    </a:lnTo>
                    <a:lnTo>
                      <a:pt x="4" y="8"/>
                    </a:lnTo>
                    <a:lnTo>
                      <a:pt x="8" y="2"/>
                    </a:lnTo>
                    <a:lnTo>
                      <a:pt x="14" y="0"/>
                    </a:lnTo>
                    <a:lnTo>
                      <a:pt x="14" y="0"/>
                    </a:lnTo>
                    <a:lnTo>
                      <a:pt x="20" y="2"/>
                    </a:lnTo>
                    <a:lnTo>
                      <a:pt x="24" y="8"/>
                    </a:lnTo>
                    <a:lnTo>
                      <a:pt x="28" y="16"/>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7" name="Freeform 250">
                <a:extLst>
                  <a:ext uri="{FF2B5EF4-FFF2-40B4-BE49-F238E27FC236}">
                    <a16:creationId xmlns:a16="http://schemas.microsoft.com/office/drawing/2014/main" id="{BFF371BC-97BA-6440-90D3-602853F79951}"/>
                  </a:ext>
                </a:extLst>
              </p:cNvPr>
              <p:cNvSpPr>
                <a:spLocks/>
              </p:cNvSpPr>
              <p:nvPr/>
            </p:nvSpPr>
            <p:spPr bwMode="auto">
              <a:xfrm>
                <a:off x="7410159" y="3416531"/>
                <a:ext cx="46559" cy="84677"/>
              </a:xfrm>
              <a:custGeom>
                <a:avLst/>
                <a:gdLst>
                  <a:gd name="T0" fmla="*/ 30 w 30"/>
                  <a:gd name="T1" fmla="*/ 26 h 54"/>
                  <a:gd name="T2" fmla="*/ 30 w 30"/>
                  <a:gd name="T3" fmla="*/ 26 h 54"/>
                  <a:gd name="T4" fmla="*/ 28 w 30"/>
                  <a:gd name="T5" fmla="*/ 36 h 54"/>
                  <a:gd name="T6" fmla="*/ 26 w 30"/>
                  <a:gd name="T7" fmla="*/ 46 h 54"/>
                  <a:gd name="T8" fmla="*/ 20 w 30"/>
                  <a:gd name="T9" fmla="*/ 50 h 54"/>
                  <a:gd name="T10" fmla="*/ 16 w 30"/>
                  <a:gd name="T11" fmla="*/ 54 h 54"/>
                  <a:gd name="T12" fmla="*/ 16 w 30"/>
                  <a:gd name="T13" fmla="*/ 54 h 54"/>
                  <a:gd name="T14" fmla="*/ 10 w 30"/>
                  <a:gd name="T15" fmla="*/ 50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6" y="46"/>
                    </a:lnTo>
                    <a:lnTo>
                      <a:pt x="20" y="50"/>
                    </a:lnTo>
                    <a:lnTo>
                      <a:pt x="16" y="54"/>
                    </a:lnTo>
                    <a:lnTo>
                      <a:pt x="16" y="54"/>
                    </a:lnTo>
                    <a:lnTo>
                      <a:pt x="10" y="50"/>
                    </a:lnTo>
                    <a:lnTo>
                      <a:pt x="4" y="46"/>
                    </a:lnTo>
                    <a:lnTo>
                      <a:pt x="2" y="36"/>
                    </a:lnTo>
                    <a:lnTo>
                      <a:pt x="0" y="26"/>
                    </a:lnTo>
                    <a:lnTo>
                      <a:pt x="0" y="26"/>
                    </a:lnTo>
                    <a:lnTo>
                      <a:pt x="2" y="16"/>
                    </a:lnTo>
                    <a:lnTo>
                      <a:pt x="4"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8" name="Freeform 251">
                <a:extLst>
                  <a:ext uri="{FF2B5EF4-FFF2-40B4-BE49-F238E27FC236}">
                    <a16:creationId xmlns:a16="http://schemas.microsoft.com/office/drawing/2014/main" id="{B189B293-B769-4F42-AE12-9FCC37BB0801}"/>
                  </a:ext>
                </a:extLst>
              </p:cNvPr>
              <p:cNvSpPr>
                <a:spLocks/>
              </p:cNvSpPr>
              <p:nvPr/>
            </p:nvSpPr>
            <p:spPr bwMode="auto">
              <a:xfrm>
                <a:off x="7393229" y="3380544"/>
                <a:ext cx="48675" cy="82559"/>
              </a:xfrm>
              <a:custGeom>
                <a:avLst/>
                <a:gdLst>
                  <a:gd name="T0" fmla="*/ 30 w 30"/>
                  <a:gd name="T1" fmla="*/ 26 h 52"/>
                  <a:gd name="T2" fmla="*/ 30 w 30"/>
                  <a:gd name="T3" fmla="*/ 26 h 52"/>
                  <a:gd name="T4" fmla="*/ 28 w 30"/>
                  <a:gd name="T5" fmla="*/ 36 h 52"/>
                  <a:gd name="T6" fmla="*/ 26 w 30"/>
                  <a:gd name="T7" fmla="*/ 44 h 52"/>
                  <a:gd name="T8" fmla="*/ 20 w 30"/>
                  <a:gd name="T9" fmla="*/ 50 h 52"/>
                  <a:gd name="T10" fmla="*/ 16 w 30"/>
                  <a:gd name="T11" fmla="*/ 52 h 52"/>
                  <a:gd name="T12" fmla="*/ 16 w 30"/>
                  <a:gd name="T13" fmla="*/ 52 h 52"/>
                  <a:gd name="T14" fmla="*/ 10 w 30"/>
                  <a:gd name="T15" fmla="*/ 50 h 52"/>
                  <a:gd name="T16" fmla="*/ 6 w 30"/>
                  <a:gd name="T17" fmla="*/ 44 h 52"/>
                  <a:gd name="T18" fmla="*/ 2 w 30"/>
                  <a:gd name="T19" fmla="*/ 36 h 52"/>
                  <a:gd name="T20" fmla="*/ 0 w 30"/>
                  <a:gd name="T21" fmla="*/ 26 h 52"/>
                  <a:gd name="T22" fmla="*/ 0 w 30"/>
                  <a:gd name="T23" fmla="*/ 26 h 52"/>
                  <a:gd name="T24" fmla="*/ 2 w 30"/>
                  <a:gd name="T25" fmla="*/ 16 h 52"/>
                  <a:gd name="T26" fmla="*/ 6 w 30"/>
                  <a:gd name="T27" fmla="*/ 8 h 52"/>
                  <a:gd name="T28" fmla="*/ 10 w 30"/>
                  <a:gd name="T29" fmla="*/ 2 h 52"/>
                  <a:gd name="T30" fmla="*/ 16 w 30"/>
                  <a:gd name="T31" fmla="*/ 0 h 52"/>
                  <a:gd name="T32" fmla="*/ 16 w 30"/>
                  <a:gd name="T33" fmla="*/ 0 h 52"/>
                  <a:gd name="T34" fmla="*/ 20 w 30"/>
                  <a:gd name="T35" fmla="*/ 2 h 52"/>
                  <a:gd name="T36" fmla="*/ 26 w 30"/>
                  <a:gd name="T37" fmla="*/ 8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6" y="44"/>
                    </a:lnTo>
                    <a:lnTo>
                      <a:pt x="20" y="50"/>
                    </a:lnTo>
                    <a:lnTo>
                      <a:pt x="16" y="52"/>
                    </a:lnTo>
                    <a:lnTo>
                      <a:pt x="16" y="52"/>
                    </a:lnTo>
                    <a:lnTo>
                      <a:pt x="10" y="50"/>
                    </a:lnTo>
                    <a:lnTo>
                      <a:pt x="6" y="44"/>
                    </a:lnTo>
                    <a:lnTo>
                      <a:pt x="2" y="36"/>
                    </a:lnTo>
                    <a:lnTo>
                      <a:pt x="0" y="26"/>
                    </a:lnTo>
                    <a:lnTo>
                      <a:pt x="0" y="26"/>
                    </a:lnTo>
                    <a:lnTo>
                      <a:pt x="2" y="16"/>
                    </a:lnTo>
                    <a:lnTo>
                      <a:pt x="6"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59" name="Freeform 252">
                <a:extLst>
                  <a:ext uri="{FF2B5EF4-FFF2-40B4-BE49-F238E27FC236}">
                    <a16:creationId xmlns:a16="http://schemas.microsoft.com/office/drawing/2014/main" id="{9662DA28-A336-D14B-A65E-C325A8F80CBA}"/>
                  </a:ext>
                </a:extLst>
              </p:cNvPr>
              <p:cNvSpPr>
                <a:spLocks/>
              </p:cNvSpPr>
              <p:nvPr/>
            </p:nvSpPr>
            <p:spPr bwMode="auto">
              <a:xfrm>
                <a:off x="7177364" y="3380544"/>
                <a:ext cx="48675" cy="82559"/>
              </a:xfrm>
              <a:custGeom>
                <a:avLst/>
                <a:gdLst>
                  <a:gd name="T0" fmla="*/ 30 w 30"/>
                  <a:gd name="T1" fmla="*/ 26 h 52"/>
                  <a:gd name="T2" fmla="*/ 30 w 30"/>
                  <a:gd name="T3" fmla="*/ 26 h 52"/>
                  <a:gd name="T4" fmla="*/ 28 w 30"/>
                  <a:gd name="T5" fmla="*/ 36 h 52"/>
                  <a:gd name="T6" fmla="*/ 24 w 30"/>
                  <a:gd name="T7" fmla="*/ 44 h 52"/>
                  <a:gd name="T8" fmla="*/ 20 w 30"/>
                  <a:gd name="T9" fmla="*/ 50 h 52"/>
                  <a:gd name="T10" fmla="*/ 14 w 30"/>
                  <a:gd name="T11" fmla="*/ 52 h 52"/>
                  <a:gd name="T12" fmla="*/ 14 w 30"/>
                  <a:gd name="T13" fmla="*/ 52 h 52"/>
                  <a:gd name="T14" fmla="*/ 10 w 30"/>
                  <a:gd name="T15" fmla="*/ 50 h 52"/>
                  <a:gd name="T16" fmla="*/ 4 w 30"/>
                  <a:gd name="T17" fmla="*/ 44 h 52"/>
                  <a:gd name="T18" fmla="*/ 2 w 30"/>
                  <a:gd name="T19" fmla="*/ 36 h 52"/>
                  <a:gd name="T20" fmla="*/ 0 w 30"/>
                  <a:gd name="T21" fmla="*/ 26 h 52"/>
                  <a:gd name="T22" fmla="*/ 0 w 30"/>
                  <a:gd name="T23" fmla="*/ 26 h 52"/>
                  <a:gd name="T24" fmla="*/ 2 w 30"/>
                  <a:gd name="T25" fmla="*/ 16 h 52"/>
                  <a:gd name="T26" fmla="*/ 4 w 30"/>
                  <a:gd name="T27" fmla="*/ 8 h 52"/>
                  <a:gd name="T28" fmla="*/ 10 w 30"/>
                  <a:gd name="T29" fmla="*/ 2 h 52"/>
                  <a:gd name="T30" fmla="*/ 14 w 30"/>
                  <a:gd name="T31" fmla="*/ 0 h 52"/>
                  <a:gd name="T32" fmla="*/ 14 w 30"/>
                  <a:gd name="T33" fmla="*/ 0 h 52"/>
                  <a:gd name="T34" fmla="*/ 20 w 30"/>
                  <a:gd name="T35" fmla="*/ 2 h 52"/>
                  <a:gd name="T36" fmla="*/ 24 w 30"/>
                  <a:gd name="T37" fmla="*/ 8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4" y="44"/>
                    </a:lnTo>
                    <a:lnTo>
                      <a:pt x="20" y="50"/>
                    </a:lnTo>
                    <a:lnTo>
                      <a:pt x="14" y="52"/>
                    </a:lnTo>
                    <a:lnTo>
                      <a:pt x="14" y="52"/>
                    </a:lnTo>
                    <a:lnTo>
                      <a:pt x="10" y="50"/>
                    </a:lnTo>
                    <a:lnTo>
                      <a:pt x="4" y="44"/>
                    </a:lnTo>
                    <a:lnTo>
                      <a:pt x="2" y="36"/>
                    </a:lnTo>
                    <a:lnTo>
                      <a:pt x="0" y="26"/>
                    </a:lnTo>
                    <a:lnTo>
                      <a:pt x="0" y="26"/>
                    </a:lnTo>
                    <a:lnTo>
                      <a:pt x="2" y="16"/>
                    </a:lnTo>
                    <a:lnTo>
                      <a:pt x="4" y="8"/>
                    </a:lnTo>
                    <a:lnTo>
                      <a:pt x="10" y="2"/>
                    </a:lnTo>
                    <a:lnTo>
                      <a:pt x="14" y="0"/>
                    </a:lnTo>
                    <a:lnTo>
                      <a:pt x="14" y="0"/>
                    </a:lnTo>
                    <a:lnTo>
                      <a:pt x="20" y="2"/>
                    </a:lnTo>
                    <a:lnTo>
                      <a:pt x="24"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60" name="Freeform 253">
                <a:extLst>
                  <a:ext uri="{FF2B5EF4-FFF2-40B4-BE49-F238E27FC236}">
                    <a16:creationId xmlns:a16="http://schemas.microsoft.com/office/drawing/2014/main" id="{412A4CBE-CA45-434A-8B35-23DC6835A371}"/>
                  </a:ext>
                </a:extLst>
              </p:cNvPr>
              <p:cNvSpPr>
                <a:spLocks/>
              </p:cNvSpPr>
              <p:nvPr/>
            </p:nvSpPr>
            <p:spPr bwMode="auto">
              <a:xfrm>
                <a:off x="7139270" y="3380544"/>
                <a:ext cx="48675" cy="82559"/>
              </a:xfrm>
              <a:custGeom>
                <a:avLst/>
                <a:gdLst>
                  <a:gd name="T0" fmla="*/ 30 w 30"/>
                  <a:gd name="T1" fmla="*/ 26 h 52"/>
                  <a:gd name="T2" fmla="*/ 30 w 30"/>
                  <a:gd name="T3" fmla="*/ 26 h 52"/>
                  <a:gd name="T4" fmla="*/ 28 w 30"/>
                  <a:gd name="T5" fmla="*/ 36 h 52"/>
                  <a:gd name="T6" fmla="*/ 26 w 30"/>
                  <a:gd name="T7" fmla="*/ 44 h 52"/>
                  <a:gd name="T8" fmla="*/ 20 w 30"/>
                  <a:gd name="T9" fmla="*/ 50 h 52"/>
                  <a:gd name="T10" fmla="*/ 14 w 30"/>
                  <a:gd name="T11" fmla="*/ 52 h 52"/>
                  <a:gd name="T12" fmla="*/ 14 w 30"/>
                  <a:gd name="T13" fmla="*/ 52 h 52"/>
                  <a:gd name="T14" fmla="*/ 10 w 30"/>
                  <a:gd name="T15" fmla="*/ 50 h 52"/>
                  <a:gd name="T16" fmla="*/ 4 w 30"/>
                  <a:gd name="T17" fmla="*/ 44 h 52"/>
                  <a:gd name="T18" fmla="*/ 2 w 30"/>
                  <a:gd name="T19" fmla="*/ 36 h 52"/>
                  <a:gd name="T20" fmla="*/ 0 w 30"/>
                  <a:gd name="T21" fmla="*/ 26 h 52"/>
                  <a:gd name="T22" fmla="*/ 0 w 30"/>
                  <a:gd name="T23" fmla="*/ 26 h 52"/>
                  <a:gd name="T24" fmla="*/ 2 w 30"/>
                  <a:gd name="T25" fmla="*/ 16 h 52"/>
                  <a:gd name="T26" fmla="*/ 4 w 30"/>
                  <a:gd name="T27" fmla="*/ 8 h 52"/>
                  <a:gd name="T28" fmla="*/ 10 w 30"/>
                  <a:gd name="T29" fmla="*/ 2 h 52"/>
                  <a:gd name="T30" fmla="*/ 14 w 30"/>
                  <a:gd name="T31" fmla="*/ 0 h 52"/>
                  <a:gd name="T32" fmla="*/ 14 w 30"/>
                  <a:gd name="T33" fmla="*/ 0 h 52"/>
                  <a:gd name="T34" fmla="*/ 20 w 30"/>
                  <a:gd name="T35" fmla="*/ 2 h 52"/>
                  <a:gd name="T36" fmla="*/ 26 w 30"/>
                  <a:gd name="T37" fmla="*/ 8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6" y="44"/>
                    </a:lnTo>
                    <a:lnTo>
                      <a:pt x="20" y="50"/>
                    </a:lnTo>
                    <a:lnTo>
                      <a:pt x="14" y="52"/>
                    </a:lnTo>
                    <a:lnTo>
                      <a:pt x="14" y="52"/>
                    </a:lnTo>
                    <a:lnTo>
                      <a:pt x="10" y="50"/>
                    </a:lnTo>
                    <a:lnTo>
                      <a:pt x="4" y="44"/>
                    </a:lnTo>
                    <a:lnTo>
                      <a:pt x="2" y="36"/>
                    </a:lnTo>
                    <a:lnTo>
                      <a:pt x="0" y="26"/>
                    </a:lnTo>
                    <a:lnTo>
                      <a:pt x="0" y="26"/>
                    </a:lnTo>
                    <a:lnTo>
                      <a:pt x="2" y="16"/>
                    </a:lnTo>
                    <a:lnTo>
                      <a:pt x="4" y="8"/>
                    </a:lnTo>
                    <a:lnTo>
                      <a:pt x="10" y="2"/>
                    </a:lnTo>
                    <a:lnTo>
                      <a:pt x="14" y="0"/>
                    </a:lnTo>
                    <a:lnTo>
                      <a:pt x="14"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61" name="Freeform 254">
                <a:extLst>
                  <a:ext uri="{FF2B5EF4-FFF2-40B4-BE49-F238E27FC236}">
                    <a16:creationId xmlns:a16="http://schemas.microsoft.com/office/drawing/2014/main" id="{CD460CA8-A630-A04A-A890-5CFD30619574}"/>
                  </a:ext>
                </a:extLst>
              </p:cNvPr>
              <p:cNvSpPr>
                <a:spLocks/>
              </p:cNvSpPr>
              <p:nvPr/>
            </p:nvSpPr>
            <p:spPr bwMode="auto">
              <a:xfrm>
                <a:off x="7130805" y="3361491"/>
                <a:ext cx="44442" cy="86794"/>
              </a:xfrm>
              <a:custGeom>
                <a:avLst/>
                <a:gdLst>
                  <a:gd name="T0" fmla="*/ 28 w 28"/>
                  <a:gd name="T1" fmla="*/ 26 h 54"/>
                  <a:gd name="T2" fmla="*/ 28 w 28"/>
                  <a:gd name="T3" fmla="*/ 26 h 54"/>
                  <a:gd name="T4" fmla="*/ 28 w 28"/>
                  <a:gd name="T5" fmla="*/ 36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6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6"/>
                    </a:lnTo>
                    <a:lnTo>
                      <a:pt x="24" y="46"/>
                    </a:lnTo>
                    <a:lnTo>
                      <a:pt x="20" y="52"/>
                    </a:lnTo>
                    <a:lnTo>
                      <a:pt x="14" y="54"/>
                    </a:lnTo>
                    <a:lnTo>
                      <a:pt x="14" y="54"/>
                    </a:lnTo>
                    <a:lnTo>
                      <a:pt x="8" y="52"/>
                    </a:lnTo>
                    <a:lnTo>
                      <a:pt x="4" y="46"/>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62" name="Freeform 255">
                <a:extLst>
                  <a:ext uri="{FF2B5EF4-FFF2-40B4-BE49-F238E27FC236}">
                    <a16:creationId xmlns:a16="http://schemas.microsoft.com/office/drawing/2014/main" id="{8ED6E4B2-7F22-B242-B2F2-2EEAC69C86D3}"/>
                  </a:ext>
                </a:extLst>
              </p:cNvPr>
              <p:cNvSpPr>
                <a:spLocks/>
              </p:cNvSpPr>
              <p:nvPr/>
            </p:nvSpPr>
            <p:spPr bwMode="auto">
              <a:xfrm>
                <a:off x="7111758" y="3333971"/>
                <a:ext cx="46559" cy="84677"/>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6 w 30"/>
                  <a:gd name="T11" fmla="*/ 54 h 54"/>
                  <a:gd name="T12" fmla="*/ 16 w 30"/>
                  <a:gd name="T13" fmla="*/ 54 h 54"/>
                  <a:gd name="T14" fmla="*/ 10 w 30"/>
                  <a:gd name="T15" fmla="*/ 52 h 54"/>
                  <a:gd name="T16" fmla="*/ 6 w 30"/>
                  <a:gd name="T17" fmla="*/ 46 h 54"/>
                  <a:gd name="T18" fmla="*/ 2 w 30"/>
                  <a:gd name="T19" fmla="*/ 38 h 54"/>
                  <a:gd name="T20" fmla="*/ 0 w 30"/>
                  <a:gd name="T21" fmla="*/ 28 h 54"/>
                  <a:gd name="T22" fmla="*/ 0 w 30"/>
                  <a:gd name="T23" fmla="*/ 28 h 54"/>
                  <a:gd name="T24" fmla="*/ 2 w 30"/>
                  <a:gd name="T25" fmla="*/ 18 h 54"/>
                  <a:gd name="T26" fmla="*/ 6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8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6" y="54"/>
                    </a:lnTo>
                    <a:lnTo>
                      <a:pt x="16" y="54"/>
                    </a:lnTo>
                    <a:lnTo>
                      <a:pt x="10" y="52"/>
                    </a:lnTo>
                    <a:lnTo>
                      <a:pt x="6" y="46"/>
                    </a:lnTo>
                    <a:lnTo>
                      <a:pt x="2" y="38"/>
                    </a:lnTo>
                    <a:lnTo>
                      <a:pt x="0" y="28"/>
                    </a:lnTo>
                    <a:lnTo>
                      <a:pt x="0" y="28"/>
                    </a:lnTo>
                    <a:lnTo>
                      <a:pt x="2" y="18"/>
                    </a:lnTo>
                    <a:lnTo>
                      <a:pt x="6" y="8"/>
                    </a:lnTo>
                    <a:lnTo>
                      <a:pt x="10" y="2"/>
                    </a:lnTo>
                    <a:lnTo>
                      <a:pt x="16" y="0"/>
                    </a:lnTo>
                    <a:lnTo>
                      <a:pt x="16" y="0"/>
                    </a:lnTo>
                    <a:lnTo>
                      <a:pt x="20" y="2"/>
                    </a:lnTo>
                    <a:lnTo>
                      <a:pt x="26" y="8"/>
                    </a:lnTo>
                    <a:lnTo>
                      <a:pt x="28" y="18"/>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63" name="Freeform 256">
                <a:extLst>
                  <a:ext uri="{FF2B5EF4-FFF2-40B4-BE49-F238E27FC236}">
                    <a16:creationId xmlns:a16="http://schemas.microsoft.com/office/drawing/2014/main" id="{309F8D39-D1AE-E748-A6F7-9A5FEC1C1DAA}"/>
                  </a:ext>
                </a:extLst>
              </p:cNvPr>
              <p:cNvSpPr>
                <a:spLocks/>
              </p:cNvSpPr>
              <p:nvPr/>
            </p:nvSpPr>
            <p:spPr bwMode="auto">
              <a:xfrm>
                <a:off x="7044036" y="3323386"/>
                <a:ext cx="44443" cy="86794"/>
              </a:xfrm>
              <a:custGeom>
                <a:avLst/>
                <a:gdLst>
                  <a:gd name="T0" fmla="*/ 28 w 28"/>
                  <a:gd name="T1" fmla="*/ 26 h 54"/>
                  <a:gd name="T2" fmla="*/ 28 w 28"/>
                  <a:gd name="T3" fmla="*/ 26 h 54"/>
                  <a:gd name="T4" fmla="*/ 26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6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6" y="38"/>
                    </a:lnTo>
                    <a:lnTo>
                      <a:pt x="24" y="46"/>
                    </a:lnTo>
                    <a:lnTo>
                      <a:pt x="20" y="52"/>
                    </a:lnTo>
                    <a:lnTo>
                      <a:pt x="14" y="54"/>
                    </a:lnTo>
                    <a:lnTo>
                      <a:pt x="14" y="54"/>
                    </a:lnTo>
                    <a:lnTo>
                      <a:pt x="8" y="52"/>
                    </a:lnTo>
                    <a:lnTo>
                      <a:pt x="4" y="46"/>
                    </a:lnTo>
                    <a:lnTo>
                      <a:pt x="0" y="38"/>
                    </a:lnTo>
                    <a:lnTo>
                      <a:pt x="0" y="26"/>
                    </a:lnTo>
                    <a:lnTo>
                      <a:pt x="0" y="26"/>
                    </a:lnTo>
                    <a:lnTo>
                      <a:pt x="0" y="16"/>
                    </a:lnTo>
                    <a:lnTo>
                      <a:pt x="4" y="8"/>
                    </a:lnTo>
                    <a:lnTo>
                      <a:pt x="8" y="2"/>
                    </a:lnTo>
                    <a:lnTo>
                      <a:pt x="14" y="0"/>
                    </a:lnTo>
                    <a:lnTo>
                      <a:pt x="14" y="0"/>
                    </a:lnTo>
                    <a:lnTo>
                      <a:pt x="20" y="2"/>
                    </a:lnTo>
                    <a:lnTo>
                      <a:pt x="24" y="8"/>
                    </a:lnTo>
                    <a:lnTo>
                      <a:pt x="26"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6" name="Freeform 257">
                <a:extLst>
                  <a:ext uri="{FF2B5EF4-FFF2-40B4-BE49-F238E27FC236}">
                    <a16:creationId xmlns:a16="http://schemas.microsoft.com/office/drawing/2014/main" id="{973B834D-916B-FE47-BEE9-2FF060FB57BF}"/>
                  </a:ext>
                </a:extLst>
              </p:cNvPr>
              <p:cNvSpPr>
                <a:spLocks/>
              </p:cNvSpPr>
              <p:nvPr/>
            </p:nvSpPr>
            <p:spPr bwMode="auto">
              <a:xfrm>
                <a:off x="6914941" y="3314918"/>
                <a:ext cx="44442" cy="84677"/>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6"/>
                    </a:lnTo>
                    <a:lnTo>
                      <a:pt x="4" y="8"/>
                    </a:lnTo>
                    <a:lnTo>
                      <a:pt x="8" y="2"/>
                    </a:lnTo>
                    <a:lnTo>
                      <a:pt x="14" y="0"/>
                    </a:lnTo>
                    <a:lnTo>
                      <a:pt x="14" y="0"/>
                    </a:lnTo>
                    <a:lnTo>
                      <a:pt x="20" y="2"/>
                    </a:lnTo>
                    <a:lnTo>
                      <a:pt x="24" y="8"/>
                    </a:lnTo>
                    <a:lnTo>
                      <a:pt x="28" y="16"/>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7" name="Freeform 258">
                <a:extLst>
                  <a:ext uri="{FF2B5EF4-FFF2-40B4-BE49-F238E27FC236}">
                    <a16:creationId xmlns:a16="http://schemas.microsoft.com/office/drawing/2014/main" id="{009A22DF-DDE4-384D-A9F1-69AE4715C304}"/>
                  </a:ext>
                </a:extLst>
              </p:cNvPr>
              <p:cNvSpPr>
                <a:spLocks/>
              </p:cNvSpPr>
              <p:nvPr/>
            </p:nvSpPr>
            <p:spPr bwMode="auto">
              <a:xfrm>
                <a:off x="6870498" y="3308568"/>
                <a:ext cx="46559" cy="84677"/>
              </a:xfrm>
              <a:custGeom>
                <a:avLst/>
                <a:gdLst>
                  <a:gd name="T0" fmla="*/ 30 w 30"/>
                  <a:gd name="T1" fmla="*/ 28 h 54"/>
                  <a:gd name="T2" fmla="*/ 30 w 30"/>
                  <a:gd name="T3" fmla="*/ 28 h 54"/>
                  <a:gd name="T4" fmla="*/ 28 w 30"/>
                  <a:gd name="T5" fmla="*/ 38 h 54"/>
                  <a:gd name="T6" fmla="*/ 24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8 h 54"/>
                  <a:gd name="T26" fmla="*/ 4 w 30"/>
                  <a:gd name="T27" fmla="*/ 8 h 54"/>
                  <a:gd name="T28" fmla="*/ 10 w 30"/>
                  <a:gd name="T29" fmla="*/ 2 h 54"/>
                  <a:gd name="T30" fmla="*/ 14 w 30"/>
                  <a:gd name="T31" fmla="*/ 0 h 54"/>
                  <a:gd name="T32" fmla="*/ 14 w 30"/>
                  <a:gd name="T33" fmla="*/ 0 h 54"/>
                  <a:gd name="T34" fmla="*/ 20 w 30"/>
                  <a:gd name="T35" fmla="*/ 2 h 54"/>
                  <a:gd name="T36" fmla="*/ 24 w 30"/>
                  <a:gd name="T37" fmla="*/ 8 h 54"/>
                  <a:gd name="T38" fmla="*/ 28 w 30"/>
                  <a:gd name="T39" fmla="*/ 18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4" y="46"/>
                    </a:lnTo>
                    <a:lnTo>
                      <a:pt x="20" y="52"/>
                    </a:lnTo>
                    <a:lnTo>
                      <a:pt x="14" y="54"/>
                    </a:lnTo>
                    <a:lnTo>
                      <a:pt x="14" y="54"/>
                    </a:lnTo>
                    <a:lnTo>
                      <a:pt x="10" y="52"/>
                    </a:lnTo>
                    <a:lnTo>
                      <a:pt x="4" y="46"/>
                    </a:lnTo>
                    <a:lnTo>
                      <a:pt x="2" y="38"/>
                    </a:lnTo>
                    <a:lnTo>
                      <a:pt x="0" y="28"/>
                    </a:lnTo>
                    <a:lnTo>
                      <a:pt x="0" y="28"/>
                    </a:lnTo>
                    <a:lnTo>
                      <a:pt x="2" y="18"/>
                    </a:lnTo>
                    <a:lnTo>
                      <a:pt x="4" y="8"/>
                    </a:lnTo>
                    <a:lnTo>
                      <a:pt x="10" y="2"/>
                    </a:lnTo>
                    <a:lnTo>
                      <a:pt x="14" y="0"/>
                    </a:lnTo>
                    <a:lnTo>
                      <a:pt x="14" y="0"/>
                    </a:lnTo>
                    <a:lnTo>
                      <a:pt x="20" y="2"/>
                    </a:lnTo>
                    <a:lnTo>
                      <a:pt x="24" y="8"/>
                    </a:lnTo>
                    <a:lnTo>
                      <a:pt x="28" y="18"/>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098" name="Freeform 259">
                <a:extLst>
                  <a:ext uri="{FF2B5EF4-FFF2-40B4-BE49-F238E27FC236}">
                    <a16:creationId xmlns:a16="http://schemas.microsoft.com/office/drawing/2014/main" id="{B346A38B-2B5C-7449-A87D-4527105BDABC}"/>
                  </a:ext>
                </a:extLst>
              </p:cNvPr>
              <p:cNvSpPr>
                <a:spLocks/>
              </p:cNvSpPr>
              <p:nvPr/>
            </p:nvSpPr>
            <p:spPr bwMode="auto">
              <a:xfrm>
                <a:off x="6857800" y="3285282"/>
                <a:ext cx="46559" cy="86794"/>
              </a:xfrm>
              <a:custGeom>
                <a:avLst/>
                <a:gdLst>
                  <a:gd name="T0" fmla="*/ 30 w 30"/>
                  <a:gd name="T1" fmla="*/ 26 h 54"/>
                  <a:gd name="T2" fmla="*/ 30 w 30"/>
                  <a:gd name="T3" fmla="*/ 26 h 54"/>
                  <a:gd name="T4" fmla="*/ 28 w 30"/>
                  <a:gd name="T5" fmla="*/ 38 h 54"/>
                  <a:gd name="T6" fmla="*/ 26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6 h 54"/>
                  <a:gd name="T22" fmla="*/ 0 w 30"/>
                  <a:gd name="T23" fmla="*/ 26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8"/>
                    </a:lnTo>
                    <a:lnTo>
                      <a:pt x="26" y="46"/>
                    </a:lnTo>
                    <a:lnTo>
                      <a:pt x="20" y="52"/>
                    </a:lnTo>
                    <a:lnTo>
                      <a:pt x="14" y="54"/>
                    </a:lnTo>
                    <a:lnTo>
                      <a:pt x="14" y="54"/>
                    </a:lnTo>
                    <a:lnTo>
                      <a:pt x="10" y="52"/>
                    </a:lnTo>
                    <a:lnTo>
                      <a:pt x="4" y="46"/>
                    </a:lnTo>
                    <a:lnTo>
                      <a:pt x="2" y="38"/>
                    </a:lnTo>
                    <a:lnTo>
                      <a:pt x="0" y="26"/>
                    </a:lnTo>
                    <a:lnTo>
                      <a:pt x="0" y="26"/>
                    </a:lnTo>
                    <a:lnTo>
                      <a:pt x="2" y="16"/>
                    </a:lnTo>
                    <a:lnTo>
                      <a:pt x="4" y="8"/>
                    </a:lnTo>
                    <a:lnTo>
                      <a:pt x="10" y="2"/>
                    </a:lnTo>
                    <a:lnTo>
                      <a:pt x="14" y="0"/>
                    </a:lnTo>
                    <a:lnTo>
                      <a:pt x="14"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0" name="Freeform 261">
                <a:extLst>
                  <a:ext uri="{FF2B5EF4-FFF2-40B4-BE49-F238E27FC236}">
                    <a16:creationId xmlns:a16="http://schemas.microsoft.com/office/drawing/2014/main" id="{EAEAE025-C57A-1C49-B974-98BA163EEE4E}"/>
                  </a:ext>
                </a:extLst>
              </p:cNvPr>
              <p:cNvSpPr>
                <a:spLocks/>
              </p:cNvSpPr>
              <p:nvPr/>
            </p:nvSpPr>
            <p:spPr bwMode="auto">
              <a:xfrm>
                <a:off x="6694844" y="3162500"/>
                <a:ext cx="44442" cy="82561"/>
              </a:xfrm>
              <a:custGeom>
                <a:avLst/>
                <a:gdLst>
                  <a:gd name="T0" fmla="*/ 28 w 28"/>
                  <a:gd name="T1" fmla="*/ 26 h 52"/>
                  <a:gd name="T2" fmla="*/ 28 w 28"/>
                  <a:gd name="T3" fmla="*/ 26 h 52"/>
                  <a:gd name="T4" fmla="*/ 28 w 28"/>
                  <a:gd name="T5" fmla="*/ 36 h 52"/>
                  <a:gd name="T6" fmla="*/ 24 w 28"/>
                  <a:gd name="T7" fmla="*/ 44 h 52"/>
                  <a:gd name="T8" fmla="*/ 20 w 28"/>
                  <a:gd name="T9" fmla="*/ 50 h 52"/>
                  <a:gd name="T10" fmla="*/ 14 w 28"/>
                  <a:gd name="T11" fmla="*/ 52 h 52"/>
                  <a:gd name="T12" fmla="*/ 14 w 28"/>
                  <a:gd name="T13" fmla="*/ 52 h 52"/>
                  <a:gd name="T14" fmla="*/ 8 w 28"/>
                  <a:gd name="T15" fmla="*/ 50 h 52"/>
                  <a:gd name="T16" fmla="*/ 4 w 28"/>
                  <a:gd name="T17" fmla="*/ 44 h 52"/>
                  <a:gd name="T18" fmla="*/ 0 w 28"/>
                  <a:gd name="T19" fmla="*/ 36 h 52"/>
                  <a:gd name="T20" fmla="*/ 0 w 28"/>
                  <a:gd name="T21" fmla="*/ 26 h 52"/>
                  <a:gd name="T22" fmla="*/ 0 w 28"/>
                  <a:gd name="T23" fmla="*/ 26 h 52"/>
                  <a:gd name="T24" fmla="*/ 0 w 28"/>
                  <a:gd name="T25" fmla="*/ 16 h 52"/>
                  <a:gd name="T26" fmla="*/ 4 w 28"/>
                  <a:gd name="T27" fmla="*/ 6 h 52"/>
                  <a:gd name="T28" fmla="*/ 8 w 28"/>
                  <a:gd name="T29" fmla="*/ 2 h 52"/>
                  <a:gd name="T30" fmla="*/ 14 w 28"/>
                  <a:gd name="T31" fmla="*/ 0 h 52"/>
                  <a:gd name="T32" fmla="*/ 14 w 28"/>
                  <a:gd name="T33" fmla="*/ 0 h 52"/>
                  <a:gd name="T34" fmla="*/ 20 w 28"/>
                  <a:gd name="T35" fmla="*/ 2 h 52"/>
                  <a:gd name="T36" fmla="*/ 24 w 28"/>
                  <a:gd name="T37" fmla="*/ 6 h 52"/>
                  <a:gd name="T38" fmla="*/ 28 w 28"/>
                  <a:gd name="T39" fmla="*/ 16 h 52"/>
                  <a:gd name="T40" fmla="*/ 28 w 28"/>
                  <a:gd name="T41" fmla="*/ 26 h 52"/>
                  <a:gd name="T42" fmla="*/ 28 w 28"/>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2">
                    <a:moveTo>
                      <a:pt x="28" y="26"/>
                    </a:moveTo>
                    <a:lnTo>
                      <a:pt x="28" y="26"/>
                    </a:lnTo>
                    <a:lnTo>
                      <a:pt x="28" y="36"/>
                    </a:lnTo>
                    <a:lnTo>
                      <a:pt x="24" y="44"/>
                    </a:lnTo>
                    <a:lnTo>
                      <a:pt x="20" y="50"/>
                    </a:lnTo>
                    <a:lnTo>
                      <a:pt x="14" y="52"/>
                    </a:lnTo>
                    <a:lnTo>
                      <a:pt x="14" y="52"/>
                    </a:lnTo>
                    <a:lnTo>
                      <a:pt x="8" y="50"/>
                    </a:lnTo>
                    <a:lnTo>
                      <a:pt x="4" y="44"/>
                    </a:lnTo>
                    <a:lnTo>
                      <a:pt x="0" y="36"/>
                    </a:lnTo>
                    <a:lnTo>
                      <a:pt x="0" y="26"/>
                    </a:lnTo>
                    <a:lnTo>
                      <a:pt x="0" y="26"/>
                    </a:lnTo>
                    <a:lnTo>
                      <a:pt x="0" y="16"/>
                    </a:lnTo>
                    <a:lnTo>
                      <a:pt x="4" y="6"/>
                    </a:lnTo>
                    <a:lnTo>
                      <a:pt x="8" y="2"/>
                    </a:lnTo>
                    <a:lnTo>
                      <a:pt x="14" y="0"/>
                    </a:lnTo>
                    <a:lnTo>
                      <a:pt x="14" y="0"/>
                    </a:lnTo>
                    <a:lnTo>
                      <a:pt x="20" y="2"/>
                    </a:lnTo>
                    <a:lnTo>
                      <a:pt x="24" y="6"/>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1" name="Freeform 262">
                <a:extLst>
                  <a:ext uri="{FF2B5EF4-FFF2-40B4-BE49-F238E27FC236}">
                    <a16:creationId xmlns:a16="http://schemas.microsoft.com/office/drawing/2014/main" id="{C4D2632C-B4A4-6E44-9AC2-29749986B032}"/>
                  </a:ext>
                </a:extLst>
              </p:cNvPr>
              <p:cNvSpPr>
                <a:spLocks/>
              </p:cNvSpPr>
              <p:nvPr/>
            </p:nvSpPr>
            <p:spPr bwMode="auto">
              <a:xfrm>
                <a:off x="6635587" y="3149799"/>
                <a:ext cx="46559" cy="84677"/>
              </a:xfrm>
              <a:custGeom>
                <a:avLst/>
                <a:gdLst>
                  <a:gd name="T0" fmla="*/ 30 w 30"/>
                  <a:gd name="T1" fmla="*/ 28 h 54"/>
                  <a:gd name="T2" fmla="*/ 30 w 30"/>
                  <a:gd name="T3" fmla="*/ 28 h 54"/>
                  <a:gd name="T4" fmla="*/ 28 w 30"/>
                  <a:gd name="T5" fmla="*/ 38 h 54"/>
                  <a:gd name="T6" fmla="*/ 26 w 30"/>
                  <a:gd name="T7" fmla="*/ 46 h 54"/>
                  <a:gd name="T8" fmla="*/ 22 w 30"/>
                  <a:gd name="T9" fmla="*/ 52 h 54"/>
                  <a:gd name="T10" fmla="*/ 16 w 30"/>
                  <a:gd name="T11" fmla="*/ 54 h 54"/>
                  <a:gd name="T12" fmla="*/ 16 w 30"/>
                  <a:gd name="T13" fmla="*/ 54 h 54"/>
                  <a:gd name="T14" fmla="*/ 10 w 30"/>
                  <a:gd name="T15" fmla="*/ 52 h 54"/>
                  <a:gd name="T16" fmla="*/ 6 w 30"/>
                  <a:gd name="T17" fmla="*/ 46 h 54"/>
                  <a:gd name="T18" fmla="*/ 2 w 30"/>
                  <a:gd name="T19" fmla="*/ 38 h 54"/>
                  <a:gd name="T20" fmla="*/ 0 w 30"/>
                  <a:gd name="T21" fmla="*/ 28 h 54"/>
                  <a:gd name="T22" fmla="*/ 0 w 30"/>
                  <a:gd name="T23" fmla="*/ 28 h 54"/>
                  <a:gd name="T24" fmla="*/ 2 w 30"/>
                  <a:gd name="T25" fmla="*/ 16 h 54"/>
                  <a:gd name="T26" fmla="*/ 6 w 30"/>
                  <a:gd name="T27" fmla="*/ 8 h 54"/>
                  <a:gd name="T28" fmla="*/ 10 w 30"/>
                  <a:gd name="T29" fmla="*/ 2 h 54"/>
                  <a:gd name="T30" fmla="*/ 16 w 30"/>
                  <a:gd name="T31" fmla="*/ 0 h 54"/>
                  <a:gd name="T32" fmla="*/ 16 w 30"/>
                  <a:gd name="T33" fmla="*/ 0 h 54"/>
                  <a:gd name="T34" fmla="*/ 22 w 30"/>
                  <a:gd name="T35" fmla="*/ 2 h 54"/>
                  <a:gd name="T36" fmla="*/ 26 w 30"/>
                  <a:gd name="T37" fmla="*/ 8 h 54"/>
                  <a:gd name="T38" fmla="*/ 28 w 30"/>
                  <a:gd name="T39" fmla="*/ 16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2" y="52"/>
                    </a:lnTo>
                    <a:lnTo>
                      <a:pt x="16" y="54"/>
                    </a:lnTo>
                    <a:lnTo>
                      <a:pt x="16" y="54"/>
                    </a:lnTo>
                    <a:lnTo>
                      <a:pt x="10" y="52"/>
                    </a:lnTo>
                    <a:lnTo>
                      <a:pt x="6" y="46"/>
                    </a:lnTo>
                    <a:lnTo>
                      <a:pt x="2" y="38"/>
                    </a:lnTo>
                    <a:lnTo>
                      <a:pt x="0" y="28"/>
                    </a:lnTo>
                    <a:lnTo>
                      <a:pt x="0" y="28"/>
                    </a:lnTo>
                    <a:lnTo>
                      <a:pt x="2" y="16"/>
                    </a:lnTo>
                    <a:lnTo>
                      <a:pt x="6" y="8"/>
                    </a:lnTo>
                    <a:lnTo>
                      <a:pt x="10" y="2"/>
                    </a:lnTo>
                    <a:lnTo>
                      <a:pt x="16" y="0"/>
                    </a:lnTo>
                    <a:lnTo>
                      <a:pt x="16" y="0"/>
                    </a:lnTo>
                    <a:lnTo>
                      <a:pt x="22" y="2"/>
                    </a:lnTo>
                    <a:lnTo>
                      <a:pt x="26" y="8"/>
                    </a:lnTo>
                    <a:lnTo>
                      <a:pt x="28" y="16"/>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2" name="Freeform 263">
                <a:extLst>
                  <a:ext uri="{FF2B5EF4-FFF2-40B4-BE49-F238E27FC236}">
                    <a16:creationId xmlns:a16="http://schemas.microsoft.com/office/drawing/2014/main" id="{470A7C8A-3CFD-0747-964E-E6D59E3BD1A7}"/>
                  </a:ext>
                </a:extLst>
              </p:cNvPr>
              <p:cNvSpPr>
                <a:spLocks/>
              </p:cNvSpPr>
              <p:nvPr/>
            </p:nvSpPr>
            <p:spPr bwMode="auto">
              <a:xfrm>
                <a:off x="6603842" y="3145565"/>
                <a:ext cx="46559" cy="82561"/>
              </a:xfrm>
              <a:custGeom>
                <a:avLst/>
                <a:gdLst>
                  <a:gd name="T0" fmla="*/ 30 w 30"/>
                  <a:gd name="T1" fmla="*/ 26 h 52"/>
                  <a:gd name="T2" fmla="*/ 30 w 30"/>
                  <a:gd name="T3" fmla="*/ 26 h 52"/>
                  <a:gd name="T4" fmla="*/ 28 w 30"/>
                  <a:gd name="T5" fmla="*/ 36 h 52"/>
                  <a:gd name="T6" fmla="*/ 24 w 30"/>
                  <a:gd name="T7" fmla="*/ 44 h 52"/>
                  <a:gd name="T8" fmla="*/ 20 w 30"/>
                  <a:gd name="T9" fmla="*/ 50 h 52"/>
                  <a:gd name="T10" fmla="*/ 14 w 30"/>
                  <a:gd name="T11" fmla="*/ 52 h 52"/>
                  <a:gd name="T12" fmla="*/ 14 w 30"/>
                  <a:gd name="T13" fmla="*/ 52 h 52"/>
                  <a:gd name="T14" fmla="*/ 10 w 30"/>
                  <a:gd name="T15" fmla="*/ 50 h 52"/>
                  <a:gd name="T16" fmla="*/ 4 w 30"/>
                  <a:gd name="T17" fmla="*/ 44 h 52"/>
                  <a:gd name="T18" fmla="*/ 2 w 30"/>
                  <a:gd name="T19" fmla="*/ 36 h 52"/>
                  <a:gd name="T20" fmla="*/ 0 w 30"/>
                  <a:gd name="T21" fmla="*/ 26 h 52"/>
                  <a:gd name="T22" fmla="*/ 0 w 30"/>
                  <a:gd name="T23" fmla="*/ 26 h 52"/>
                  <a:gd name="T24" fmla="*/ 2 w 30"/>
                  <a:gd name="T25" fmla="*/ 16 h 52"/>
                  <a:gd name="T26" fmla="*/ 4 w 30"/>
                  <a:gd name="T27" fmla="*/ 6 h 52"/>
                  <a:gd name="T28" fmla="*/ 10 w 30"/>
                  <a:gd name="T29" fmla="*/ 2 h 52"/>
                  <a:gd name="T30" fmla="*/ 14 w 30"/>
                  <a:gd name="T31" fmla="*/ 0 h 52"/>
                  <a:gd name="T32" fmla="*/ 14 w 30"/>
                  <a:gd name="T33" fmla="*/ 0 h 52"/>
                  <a:gd name="T34" fmla="*/ 20 w 30"/>
                  <a:gd name="T35" fmla="*/ 2 h 52"/>
                  <a:gd name="T36" fmla="*/ 24 w 30"/>
                  <a:gd name="T37" fmla="*/ 6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4" y="44"/>
                    </a:lnTo>
                    <a:lnTo>
                      <a:pt x="20" y="50"/>
                    </a:lnTo>
                    <a:lnTo>
                      <a:pt x="14" y="52"/>
                    </a:lnTo>
                    <a:lnTo>
                      <a:pt x="14" y="52"/>
                    </a:lnTo>
                    <a:lnTo>
                      <a:pt x="10" y="50"/>
                    </a:lnTo>
                    <a:lnTo>
                      <a:pt x="4" y="44"/>
                    </a:lnTo>
                    <a:lnTo>
                      <a:pt x="2" y="36"/>
                    </a:lnTo>
                    <a:lnTo>
                      <a:pt x="0" y="26"/>
                    </a:lnTo>
                    <a:lnTo>
                      <a:pt x="0" y="26"/>
                    </a:lnTo>
                    <a:lnTo>
                      <a:pt x="2" y="16"/>
                    </a:lnTo>
                    <a:lnTo>
                      <a:pt x="4" y="6"/>
                    </a:lnTo>
                    <a:lnTo>
                      <a:pt x="10" y="2"/>
                    </a:lnTo>
                    <a:lnTo>
                      <a:pt x="14" y="0"/>
                    </a:lnTo>
                    <a:lnTo>
                      <a:pt x="14" y="0"/>
                    </a:lnTo>
                    <a:lnTo>
                      <a:pt x="20" y="2"/>
                    </a:lnTo>
                    <a:lnTo>
                      <a:pt x="24" y="6"/>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3" name="Freeform 264">
                <a:extLst>
                  <a:ext uri="{FF2B5EF4-FFF2-40B4-BE49-F238E27FC236}">
                    <a16:creationId xmlns:a16="http://schemas.microsoft.com/office/drawing/2014/main" id="{3984A986-33BC-D240-9C71-6CF7277E2669}"/>
                  </a:ext>
                </a:extLst>
              </p:cNvPr>
              <p:cNvSpPr>
                <a:spLocks/>
              </p:cNvSpPr>
              <p:nvPr/>
            </p:nvSpPr>
            <p:spPr bwMode="auto">
              <a:xfrm>
                <a:off x="6574213" y="3132863"/>
                <a:ext cx="48676" cy="86794"/>
              </a:xfrm>
              <a:custGeom>
                <a:avLst/>
                <a:gdLst>
                  <a:gd name="T0" fmla="*/ 30 w 30"/>
                  <a:gd name="T1" fmla="*/ 26 h 54"/>
                  <a:gd name="T2" fmla="*/ 30 w 30"/>
                  <a:gd name="T3" fmla="*/ 26 h 54"/>
                  <a:gd name="T4" fmla="*/ 28 w 30"/>
                  <a:gd name="T5" fmla="*/ 36 h 54"/>
                  <a:gd name="T6" fmla="*/ 26 w 30"/>
                  <a:gd name="T7" fmla="*/ 46 h 54"/>
                  <a:gd name="T8" fmla="*/ 20 w 30"/>
                  <a:gd name="T9" fmla="*/ 52 h 54"/>
                  <a:gd name="T10" fmla="*/ 16 w 30"/>
                  <a:gd name="T11" fmla="*/ 54 h 54"/>
                  <a:gd name="T12" fmla="*/ 16 w 30"/>
                  <a:gd name="T13" fmla="*/ 54 h 54"/>
                  <a:gd name="T14" fmla="*/ 10 w 30"/>
                  <a:gd name="T15" fmla="*/ 52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6" y="46"/>
                    </a:lnTo>
                    <a:lnTo>
                      <a:pt x="20" y="52"/>
                    </a:lnTo>
                    <a:lnTo>
                      <a:pt x="16" y="54"/>
                    </a:lnTo>
                    <a:lnTo>
                      <a:pt x="16" y="54"/>
                    </a:lnTo>
                    <a:lnTo>
                      <a:pt x="10" y="52"/>
                    </a:lnTo>
                    <a:lnTo>
                      <a:pt x="4" y="46"/>
                    </a:lnTo>
                    <a:lnTo>
                      <a:pt x="2" y="36"/>
                    </a:lnTo>
                    <a:lnTo>
                      <a:pt x="0" y="26"/>
                    </a:lnTo>
                    <a:lnTo>
                      <a:pt x="0" y="26"/>
                    </a:lnTo>
                    <a:lnTo>
                      <a:pt x="2" y="16"/>
                    </a:lnTo>
                    <a:lnTo>
                      <a:pt x="4"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4" name="Freeform 265">
                <a:extLst>
                  <a:ext uri="{FF2B5EF4-FFF2-40B4-BE49-F238E27FC236}">
                    <a16:creationId xmlns:a16="http://schemas.microsoft.com/office/drawing/2014/main" id="{ED29B11E-9D30-A741-82B5-581FDBE685E1}"/>
                  </a:ext>
                </a:extLst>
              </p:cNvPr>
              <p:cNvSpPr>
                <a:spLocks/>
              </p:cNvSpPr>
              <p:nvPr/>
            </p:nvSpPr>
            <p:spPr bwMode="auto">
              <a:xfrm>
                <a:off x="6529771" y="2916938"/>
                <a:ext cx="48675" cy="86794"/>
              </a:xfrm>
              <a:custGeom>
                <a:avLst/>
                <a:gdLst>
                  <a:gd name="T0" fmla="*/ 30 w 30"/>
                  <a:gd name="T1" fmla="*/ 26 h 54"/>
                  <a:gd name="T2" fmla="*/ 30 w 30"/>
                  <a:gd name="T3" fmla="*/ 26 h 54"/>
                  <a:gd name="T4" fmla="*/ 28 w 30"/>
                  <a:gd name="T5" fmla="*/ 36 h 54"/>
                  <a:gd name="T6" fmla="*/ 24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4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4" y="46"/>
                    </a:lnTo>
                    <a:lnTo>
                      <a:pt x="20" y="52"/>
                    </a:lnTo>
                    <a:lnTo>
                      <a:pt x="14" y="54"/>
                    </a:lnTo>
                    <a:lnTo>
                      <a:pt x="14" y="54"/>
                    </a:lnTo>
                    <a:lnTo>
                      <a:pt x="10" y="52"/>
                    </a:lnTo>
                    <a:lnTo>
                      <a:pt x="4" y="46"/>
                    </a:lnTo>
                    <a:lnTo>
                      <a:pt x="2" y="36"/>
                    </a:lnTo>
                    <a:lnTo>
                      <a:pt x="0" y="26"/>
                    </a:lnTo>
                    <a:lnTo>
                      <a:pt x="0" y="26"/>
                    </a:lnTo>
                    <a:lnTo>
                      <a:pt x="2" y="16"/>
                    </a:lnTo>
                    <a:lnTo>
                      <a:pt x="4" y="8"/>
                    </a:lnTo>
                    <a:lnTo>
                      <a:pt x="10" y="2"/>
                    </a:lnTo>
                    <a:lnTo>
                      <a:pt x="14" y="0"/>
                    </a:lnTo>
                    <a:lnTo>
                      <a:pt x="14" y="0"/>
                    </a:lnTo>
                    <a:lnTo>
                      <a:pt x="20" y="2"/>
                    </a:lnTo>
                    <a:lnTo>
                      <a:pt x="24"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5" name="Freeform 266">
                <a:extLst>
                  <a:ext uri="{FF2B5EF4-FFF2-40B4-BE49-F238E27FC236}">
                    <a16:creationId xmlns:a16="http://schemas.microsoft.com/office/drawing/2014/main" id="{E4B949EB-841D-6044-B9D6-EDC974C9081B}"/>
                  </a:ext>
                </a:extLst>
              </p:cNvPr>
              <p:cNvSpPr>
                <a:spLocks/>
              </p:cNvSpPr>
              <p:nvPr/>
            </p:nvSpPr>
            <p:spPr bwMode="auto">
              <a:xfrm>
                <a:off x="6555167" y="2961394"/>
                <a:ext cx="44442" cy="86793"/>
              </a:xfrm>
              <a:custGeom>
                <a:avLst/>
                <a:gdLst>
                  <a:gd name="T0" fmla="*/ 28 w 28"/>
                  <a:gd name="T1" fmla="*/ 26 h 54"/>
                  <a:gd name="T2" fmla="*/ 28 w 28"/>
                  <a:gd name="T3" fmla="*/ 26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8"/>
                    </a:lnTo>
                    <a:lnTo>
                      <a:pt x="24" y="46"/>
                    </a:lnTo>
                    <a:lnTo>
                      <a:pt x="20" y="52"/>
                    </a:lnTo>
                    <a:lnTo>
                      <a:pt x="14" y="54"/>
                    </a:lnTo>
                    <a:lnTo>
                      <a:pt x="14" y="54"/>
                    </a:lnTo>
                    <a:lnTo>
                      <a:pt x="8" y="52"/>
                    </a:lnTo>
                    <a:lnTo>
                      <a:pt x="4" y="46"/>
                    </a:lnTo>
                    <a:lnTo>
                      <a:pt x="0" y="38"/>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6" name="Freeform 267">
                <a:extLst>
                  <a:ext uri="{FF2B5EF4-FFF2-40B4-BE49-F238E27FC236}">
                    <a16:creationId xmlns:a16="http://schemas.microsoft.com/office/drawing/2014/main" id="{D75A3CF4-7EF3-E846-8E02-77D9C3ECA54F}"/>
                  </a:ext>
                </a:extLst>
              </p:cNvPr>
              <p:cNvSpPr>
                <a:spLocks/>
              </p:cNvSpPr>
              <p:nvPr/>
            </p:nvSpPr>
            <p:spPr bwMode="auto">
              <a:xfrm>
                <a:off x="6559400" y="3018550"/>
                <a:ext cx="44442" cy="86794"/>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8 h 54"/>
                  <a:gd name="T26" fmla="*/ 4 w 28"/>
                  <a:gd name="T27" fmla="*/ 8 h 54"/>
                  <a:gd name="T28" fmla="*/ 8 w 28"/>
                  <a:gd name="T29" fmla="*/ 4 h 54"/>
                  <a:gd name="T30" fmla="*/ 14 w 28"/>
                  <a:gd name="T31" fmla="*/ 0 h 54"/>
                  <a:gd name="T32" fmla="*/ 14 w 28"/>
                  <a:gd name="T33" fmla="*/ 0 h 54"/>
                  <a:gd name="T34" fmla="*/ 20 w 28"/>
                  <a:gd name="T35" fmla="*/ 4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8"/>
                    </a:lnTo>
                    <a:lnTo>
                      <a:pt x="4" y="8"/>
                    </a:lnTo>
                    <a:lnTo>
                      <a:pt x="8" y="4"/>
                    </a:lnTo>
                    <a:lnTo>
                      <a:pt x="14" y="0"/>
                    </a:lnTo>
                    <a:lnTo>
                      <a:pt x="14" y="0"/>
                    </a:lnTo>
                    <a:lnTo>
                      <a:pt x="20" y="4"/>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7" name="Freeform 268">
                <a:extLst>
                  <a:ext uri="{FF2B5EF4-FFF2-40B4-BE49-F238E27FC236}">
                    <a16:creationId xmlns:a16="http://schemas.microsoft.com/office/drawing/2014/main" id="{2CE4AB22-DB2A-0A4A-82AB-59FBB5A2442E}"/>
                  </a:ext>
                </a:extLst>
              </p:cNvPr>
              <p:cNvSpPr>
                <a:spLocks/>
              </p:cNvSpPr>
              <p:nvPr/>
            </p:nvSpPr>
            <p:spPr bwMode="auto">
              <a:xfrm>
                <a:off x="6572098" y="3086291"/>
                <a:ext cx="46559" cy="84677"/>
              </a:xfrm>
              <a:custGeom>
                <a:avLst/>
                <a:gdLst>
                  <a:gd name="T0" fmla="*/ 30 w 30"/>
                  <a:gd name="T1" fmla="*/ 28 h 54"/>
                  <a:gd name="T2" fmla="*/ 30 w 30"/>
                  <a:gd name="T3" fmla="*/ 28 h 54"/>
                  <a:gd name="T4" fmla="*/ 28 w 30"/>
                  <a:gd name="T5" fmla="*/ 38 h 54"/>
                  <a:gd name="T6" fmla="*/ 24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4 w 30"/>
                  <a:gd name="T37" fmla="*/ 8 h 54"/>
                  <a:gd name="T38" fmla="*/ 28 w 30"/>
                  <a:gd name="T39" fmla="*/ 16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4" y="46"/>
                    </a:lnTo>
                    <a:lnTo>
                      <a:pt x="20" y="52"/>
                    </a:lnTo>
                    <a:lnTo>
                      <a:pt x="14" y="54"/>
                    </a:lnTo>
                    <a:lnTo>
                      <a:pt x="14" y="54"/>
                    </a:lnTo>
                    <a:lnTo>
                      <a:pt x="10" y="52"/>
                    </a:lnTo>
                    <a:lnTo>
                      <a:pt x="4" y="46"/>
                    </a:lnTo>
                    <a:lnTo>
                      <a:pt x="2" y="38"/>
                    </a:lnTo>
                    <a:lnTo>
                      <a:pt x="0" y="28"/>
                    </a:lnTo>
                    <a:lnTo>
                      <a:pt x="0" y="28"/>
                    </a:lnTo>
                    <a:lnTo>
                      <a:pt x="2" y="16"/>
                    </a:lnTo>
                    <a:lnTo>
                      <a:pt x="4" y="8"/>
                    </a:lnTo>
                    <a:lnTo>
                      <a:pt x="10" y="2"/>
                    </a:lnTo>
                    <a:lnTo>
                      <a:pt x="14" y="0"/>
                    </a:lnTo>
                    <a:lnTo>
                      <a:pt x="14" y="0"/>
                    </a:lnTo>
                    <a:lnTo>
                      <a:pt x="20" y="2"/>
                    </a:lnTo>
                    <a:lnTo>
                      <a:pt x="24" y="8"/>
                    </a:lnTo>
                    <a:lnTo>
                      <a:pt x="28" y="16"/>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8" name="Freeform 269">
                <a:extLst>
                  <a:ext uri="{FF2B5EF4-FFF2-40B4-BE49-F238E27FC236}">
                    <a16:creationId xmlns:a16="http://schemas.microsoft.com/office/drawing/2014/main" id="{F53CA30B-4582-8548-B2C8-6865D759E87A}"/>
                  </a:ext>
                </a:extLst>
              </p:cNvPr>
              <p:cNvSpPr>
                <a:spLocks/>
              </p:cNvSpPr>
              <p:nvPr/>
            </p:nvSpPr>
            <p:spPr bwMode="auto">
              <a:xfrm>
                <a:off x="6498026" y="2914821"/>
                <a:ext cx="48676" cy="84677"/>
              </a:xfrm>
              <a:custGeom>
                <a:avLst/>
                <a:gdLst>
                  <a:gd name="T0" fmla="*/ 30 w 30"/>
                  <a:gd name="T1" fmla="*/ 26 h 54"/>
                  <a:gd name="T2" fmla="*/ 30 w 30"/>
                  <a:gd name="T3" fmla="*/ 26 h 54"/>
                  <a:gd name="T4" fmla="*/ 28 w 30"/>
                  <a:gd name="T5" fmla="*/ 36 h 54"/>
                  <a:gd name="T6" fmla="*/ 24 w 30"/>
                  <a:gd name="T7" fmla="*/ 46 h 54"/>
                  <a:gd name="T8" fmla="*/ 20 w 30"/>
                  <a:gd name="T9" fmla="*/ 50 h 54"/>
                  <a:gd name="T10" fmla="*/ 14 w 30"/>
                  <a:gd name="T11" fmla="*/ 54 h 54"/>
                  <a:gd name="T12" fmla="*/ 14 w 30"/>
                  <a:gd name="T13" fmla="*/ 54 h 54"/>
                  <a:gd name="T14" fmla="*/ 10 w 30"/>
                  <a:gd name="T15" fmla="*/ 50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4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4" y="46"/>
                    </a:lnTo>
                    <a:lnTo>
                      <a:pt x="20" y="50"/>
                    </a:lnTo>
                    <a:lnTo>
                      <a:pt x="14" y="54"/>
                    </a:lnTo>
                    <a:lnTo>
                      <a:pt x="14" y="54"/>
                    </a:lnTo>
                    <a:lnTo>
                      <a:pt x="10" y="50"/>
                    </a:lnTo>
                    <a:lnTo>
                      <a:pt x="4" y="46"/>
                    </a:lnTo>
                    <a:lnTo>
                      <a:pt x="2" y="36"/>
                    </a:lnTo>
                    <a:lnTo>
                      <a:pt x="0" y="26"/>
                    </a:lnTo>
                    <a:lnTo>
                      <a:pt x="0" y="26"/>
                    </a:lnTo>
                    <a:lnTo>
                      <a:pt x="2" y="16"/>
                    </a:lnTo>
                    <a:lnTo>
                      <a:pt x="4" y="8"/>
                    </a:lnTo>
                    <a:lnTo>
                      <a:pt x="10" y="2"/>
                    </a:lnTo>
                    <a:lnTo>
                      <a:pt x="14" y="0"/>
                    </a:lnTo>
                    <a:lnTo>
                      <a:pt x="14" y="0"/>
                    </a:lnTo>
                    <a:lnTo>
                      <a:pt x="20" y="2"/>
                    </a:lnTo>
                    <a:lnTo>
                      <a:pt x="24"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09" name="Freeform 270">
                <a:extLst>
                  <a:ext uri="{FF2B5EF4-FFF2-40B4-BE49-F238E27FC236}">
                    <a16:creationId xmlns:a16="http://schemas.microsoft.com/office/drawing/2014/main" id="{464645AB-6BEC-D04F-B770-BD86507CE877}"/>
                  </a:ext>
                </a:extLst>
              </p:cNvPr>
              <p:cNvSpPr>
                <a:spLocks/>
              </p:cNvSpPr>
              <p:nvPr/>
            </p:nvSpPr>
            <p:spPr bwMode="auto">
              <a:xfrm>
                <a:off x="6489561" y="2902120"/>
                <a:ext cx="46559" cy="84677"/>
              </a:xfrm>
              <a:custGeom>
                <a:avLst/>
                <a:gdLst>
                  <a:gd name="T0" fmla="*/ 30 w 30"/>
                  <a:gd name="T1" fmla="*/ 26 h 54"/>
                  <a:gd name="T2" fmla="*/ 30 w 30"/>
                  <a:gd name="T3" fmla="*/ 26 h 54"/>
                  <a:gd name="T4" fmla="*/ 28 w 30"/>
                  <a:gd name="T5" fmla="*/ 38 h 54"/>
                  <a:gd name="T6" fmla="*/ 26 w 30"/>
                  <a:gd name="T7" fmla="*/ 46 h 54"/>
                  <a:gd name="T8" fmla="*/ 20 w 30"/>
                  <a:gd name="T9" fmla="*/ 52 h 54"/>
                  <a:gd name="T10" fmla="*/ 16 w 30"/>
                  <a:gd name="T11" fmla="*/ 54 h 54"/>
                  <a:gd name="T12" fmla="*/ 16 w 30"/>
                  <a:gd name="T13" fmla="*/ 54 h 54"/>
                  <a:gd name="T14" fmla="*/ 10 w 30"/>
                  <a:gd name="T15" fmla="*/ 52 h 54"/>
                  <a:gd name="T16" fmla="*/ 6 w 30"/>
                  <a:gd name="T17" fmla="*/ 46 h 54"/>
                  <a:gd name="T18" fmla="*/ 2 w 30"/>
                  <a:gd name="T19" fmla="*/ 38 h 54"/>
                  <a:gd name="T20" fmla="*/ 0 w 30"/>
                  <a:gd name="T21" fmla="*/ 26 h 54"/>
                  <a:gd name="T22" fmla="*/ 0 w 30"/>
                  <a:gd name="T23" fmla="*/ 26 h 54"/>
                  <a:gd name="T24" fmla="*/ 2 w 30"/>
                  <a:gd name="T25" fmla="*/ 16 h 54"/>
                  <a:gd name="T26" fmla="*/ 6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8"/>
                    </a:lnTo>
                    <a:lnTo>
                      <a:pt x="26" y="46"/>
                    </a:lnTo>
                    <a:lnTo>
                      <a:pt x="20" y="52"/>
                    </a:lnTo>
                    <a:lnTo>
                      <a:pt x="16" y="54"/>
                    </a:lnTo>
                    <a:lnTo>
                      <a:pt x="16" y="54"/>
                    </a:lnTo>
                    <a:lnTo>
                      <a:pt x="10" y="52"/>
                    </a:lnTo>
                    <a:lnTo>
                      <a:pt x="6" y="46"/>
                    </a:lnTo>
                    <a:lnTo>
                      <a:pt x="2" y="38"/>
                    </a:lnTo>
                    <a:lnTo>
                      <a:pt x="0" y="26"/>
                    </a:lnTo>
                    <a:lnTo>
                      <a:pt x="0" y="26"/>
                    </a:lnTo>
                    <a:lnTo>
                      <a:pt x="2" y="16"/>
                    </a:lnTo>
                    <a:lnTo>
                      <a:pt x="6"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0" name="Freeform 271">
                <a:extLst>
                  <a:ext uri="{FF2B5EF4-FFF2-40B4-BE49-F238E27FC236}">
                    <a16:creationId xmlns:a16="http://schemas.microsoft.com/office/drawing/2014/main" id="{59845C9A-62C1-E64A-B458-A3A7417DAF91}"/>
                  </a:ext>
                </a:extLst>
              </p:cNvPr>
              <p:cNvSpPr>
                <a:spLocks/>
              </p:cNvSpPr>
              <p:nvPr/>
            </p:nvSpPr>
            <p:spPr bwMode="auto">
              <a:xfrm>
                <a:off x="6445119" y="2897886"/>
                <a:ext cx="44442" cy="86793"/>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8 h 54"/>
                  <a:gd name="T26" fmla="*/ 4 w 28"/>
                  <a:gd name="T27" fmla="*/ 8 h 54"/>
                  <a:gd name="T28" fmla="*/ 8 w 28"/>
                  <a:gd name="T29" fmla="*/ 4 h 54"/>
                  <a:gd name="T30" fmla="*/ 14 w 28"/>
                  <a:gd name="T31" fmla="*/ 0 h 54"/>
                  <a:gd name="T32" fmla="*/ 14 w 28"/>
                  <a:gd name="T33" fmla="*/ 0 h 54"/>
                  <a:gd name="T34" fmla="*/ 20 w 28"/>
                  <a:gd name="T35" fmla="*/ 4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8"/>
                    </a:lnTo>
                    <a:lnTo>
                      <a:pt x="4" y="8"/>
                    </a:lnTo>
                    <a:lnTo>
                      <a:pt x="8" y="4"/>
                    </a:lnTo>
                    <a:lnTo>
                      <a:pt x="14" y="0"/>
                    </a:lnTo>
                    <a:lnTo>
                      <a:pt x="14" y="0"/>
                    </a:lnTo>
                    <a:lnTo>
                      <a:pt x="20" y="4"/>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1" name="Freeform 272">
                <a:extLst>
                  <a:ext uri="{FF2B5EF4-FFF2-40B4-BE49-F238E27FC236}">
                    <a16:creationId xmlns:a16="http://schemas.microsoft.com/office/drawing/2014/main" id="{A95BCEE7-A309-3C48-AF04-1F405E0238AD}"/>
                  </a:ext>
                </a:extLst>
              </p:cNvPr>
              <p:cNvSpPr>
                <a:spLocks/>
              </p:cNvSpPr>
              <p:nvPr/>
            </p:nvSpPr>
            <p:spPr bwMode="auto">
              <a:xfrm>
                <a:off x="6407025" y="2897886"/>
                <a:ext cx="44442" cy="86793"/>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2 w 28"/>
                  <a:gd name="T19" fmla="*/ 38 h 54"/>
                  <a:gd name="T20" fmla="*/ 0 w 28"/>
                  <a:gd name="T21" fmla="*/ 28 h 54"/>
                  <a:gd name="T22" fmla="*/ 0 w 28"/>
                  <a:gd name="T23" fmla="*/ 28 h 54"/>
                  <a:gd name="T24" fmla="*/ 2 w 28"/>
                  <a:gd name="T25" fmla="*/ 18 h 54"/>
                  <a:gd name="T26" fmla="*/ 4 w 28"/>
                  <a:gd name="T27" fmla="*/ 8 h 54"/>
                  <a:gd name="T28" fmla="*/ 8 w 28"/>
                  <a:gd name="T29" fmla="*/ 4 h 54"/>
                  <a:gd name="T30" fmla="*/ 14 w 28"/>
                  <a:gd name="T31" fmla="*/ 0 h 54"/>
                  <a:gd name="T32" fmla="*/ 14 w 28"/>
                  <a:gd name="T33" fmla="*/ 0 h 54"/>
                  <a:gd name="T34" fmla="*/ 20 w 28"/>
                  <a:gd name="T35" fmla="*/ 4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2" y="38"/>
                    </a:lnTo>
                    <a:lnTo>
                      <a:pt x="0" y="28"/>
                    </a:lnTo>
                    <a:lnTo>
                      <a:pt x="0" y="28"/>
                    </a:lnTo>
                    <a:lnTo>
                      <a:pt x="2" y="18"/>
                    </a:lnTo>
                    <a:lnTo>
                      <a:pt x="4" y="8"/>
                    </a:lnTo>
                    <a:lnTo>
                      <a:pt x="8" y="4"/>
                    </a:lnTo>
                    <a:lnTo>
                      <a:pt x="14" y="0"/>
                    </a:lnTo>
                    <a:lnTo>
                      <a:pt x="14" y="0"/>
                    </a:lnTo>
                    <a:lnTo>
                      <a:pt x="20" y="4"/>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2" name="Freeform 273">
                <a:extLst>
                  <a:ext uri="{FF2B5EF4-FFF2-40B4-BE49-F238E27FC236}">
                    <a16:creationId xmlns:a16="http://schemas.microsoft.com/office/drawing/2014/main" id="{30212C85-0D97-7846-913E-079728C409E6}"/>
                  </a:ext>
                </a:extLst>
              </p:cNvPr>
              <p:cNvSpPr>
                <a:spLocks/>
              </p:cNvSpPr>
              <p:nvPr/>
            </p:nvSpPr>
            <p:spPr bwMode="auto">
              <a:xfrm>
                <a:off x="6349884" y="2891535"/>
                <a:ext cx="46559" cy="86794"/>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6 w 30"/>
                  <a:gd name="T11" fmla="*/ 54 h 54"/>
                  <a:gd name="T12" fmla="*/ 16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6 h 54"/>
                  <a:gd name="T26" fmla="*/ 4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6" y="54"/>
                    </a:lnTo>
                    <a:lnTo>
                      <a:pt x="16" y="54"/>
                    </a:lnTo>
                    <a:lnTo>
                      <a:pt x="10" y="52"/>
                    </a:lnTo>
                    <a:lnTo>
                      <a:pt x="4" y="46"/>
                    </a:lnTo>
                    <a:lnTo>
                      <a:pt x="2" y="38"/>
                    </a:lnTo>
                    <a:lnTo>
                      <a:pt x="0" y="28"/>
                    </a:lnTo>
                    <a:lnTo>
                      <a:pt x="0" y="28"/>
                    </a:lnTo>
                    <a:lnTo>
                      <a:pt x="2" y="16"/>
                    </a:lnTo>
                    <a:lnTo>
                      <a:pt x="4" y="8"/>
                    </a:lnTo>
                    <a:lnTo>
                      <a:pt x="10" y="2"/>
                    </a:lnTo>
                    <a:lnTo>
                      <a:pt x="16" y="0"/>
                    </a:lnTo>
                    <a:lnTo>
                      <a:pt x="16" y="0"/>
                    </a:lnTo>
                    <a:lnTo>
                      <a:pt x="20" y="2"/>
                    </a:lnTo>
                    <a:lnTo>
                      <a:pt x="26" y="8"/>
                    </a:lnTo>
                    <a:lnTo>
                      <a:pt x="28" y="16"/>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3" name="Freeform 274">
                <a:extLst>
                  <a:ext uri="{FF2B5EF4-FFF2-40B4-BE49-F238E27FC236}">
                    <a16:creationId xmlns:a16="http://schemas.microsoft.com/office/drawing/2014/main" id="{4FAB8118-0903-8C43-926D-03A7A08845FF}"/>
                  </a:ext>
                </a:extLst>
              </p:cNvPr>
              <p:cNvSpPr>
                <a:spLocks/>
              </p:cNvSpPr>
              <p:nvPr/>
            </p:nvSpPr>
            <p:spPr bwMode="auto">
              <a:xfrm>
                <a:off x="6294859" y="2885184"/>
                <a:ext cx="48676" cy="86793"/>
              </a:xfrm>
              <a:custGeom>
                <a:avLst/>
                <a:gdLst>
                  <a:gd name="T0" fmla="*/ 30 w 30"/>
                  <a:gd name="T1" fmla="*/ 28 h 54"/>
                  <a:gd name="T2" fmla="*/ 30 w 30"/>
                  <a:gd name="T3" fmla="*/ 28 h 54"/>
                  <a:gd name="T4" fmla="*/ 28 w 30"/>
                  <a:gd name="T5" fmla="*/ 38 h 54"/>
                  <a:gd name="T6" fmla="*/ 24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4 w 30"/>
                  <a:gd name="T37" fmla="*/ 8 h 54"/>
                  <a:gd name="T38" fmla="*/ 28 w 30"/>
                  <a:gd name="T39" fmla="*/ 16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4" y="46"/>
                    </a:lnTo>
                    <a:lnTo>
                      <a:pt x="20" y="52"/>
                    </a:lnTo>
                    <a:lnTo>
                      <a:pt x="14" y="54"/>
                    </a:lnTo>
                    <a:lnTo>
                      <a:pt x="14" y="54"/>
                    </a:lnTo>
                    <a:lnTo>
                      <a:pt x="10" y="52"/>
                    </a:lnTo>
                    <a:lnTo>
                      <a:pt x="4" y="46"/>
                    </a:lnTo>
                    <a:lnTo>
                      <a:pt x="2" y="38"/>
                    </a:lnTo>
                    <a:lnTo>
                      <a:pt x="0" y="28"/>
                    </a:lnTo>
                    <a:lnTo>
                      <a:pt x="0" y="28"/>
                    </a:lnTo>
                    <a:lnTo>
                      <a:pt x="2" y="16"/>
                    </a:lnTo>
                    <a:lnTo>
                      <a:pt x="4" y="8"/>
                    </a:lnTo>
                    <a:lnTo>
                      <a:pt x="10" y="2"/>
                    </a:lnTo>
                    <a:lnTo>
                      <a:pt x="14" y="0"/>
                    </a:lnTo>
                    <a:lnTo>
                      <a:pt x="14" y="0"/>
                    </a:lnTo>
                    <a:lnTo>
                      <a:pt x="20" y="2"/>
                    </a:lnTo>
                    <a:lnTo>
                      <a:pt x="24" y="8"/>
                    </a:lnTo>
                    <a:lnTo>
                      <a:pt x="28" y="16"/>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4" name="Freeform 275">
                <a:extLst>
                  <a:ext uri="{FF2B5EF4-FFF2-40B4-BE49-F238E27FC236}">
                    <a16:creationId xmlns:a16="http://schemas.microsoft.com/office/drawing/2014/main" id="{780983D6-8571-9649-9F33-9C2DC7008A06}"/>
                  </a:ext>
                </a:extLst>
              </p:cNvPr>
              <p:cNvSpPr>
                <a:spLocks/>
              </p:cNvSpPr>
              <p:nvPr/>
            </p:nvSpPr>
            <p:spPr bwMode="auto">
              <a:xfrm>
                <a:off x="6273696" y="2853430"/>
                <a:ext cx="44443" cy="82561"/>
              </a:xfrm>
              <a:custGeom>
                <a:avLst/>
                <a:gdLst>
                  <a:gd name="T0" fmla="*/ 28 w 28"/>
                  <a:gd name="T1" fmla="*/ 26 h 52"/>
                  <a:gd name="T2" fmla="*/ 28 w 28"/>
                  <a:gd name="T3" fmla="*/ 26 h 52"/>
                  <a:gd name="T4" fmla="*/ 28 w 28"/>
                  <a:gd name="T5" fmla="*/ 36 h 52"/>
                  <a:gd name="T6" fmla="*/ 24 w 28"/>
                  <a:gd name="T7" fmla="*/ 44 h 52"/>
                  <a:gd name="T8" fmla="*/ 20 w 28"/>
                  <a:gd name="T9" fmla="*/ 50 h 52"/>
                  <a:gd name="T10" fmla="*/ 14 w 28"/>
                  <a:gd name="T11" fmla="*/ 52 h 52"/>
                  <a:gd name="T12" fmla="*/ 14 w 28"/>
                  <a:gd name="T13" fmla="*/ 52 h 52"/>
                  <a:gd name="T14" fmla="*/ 8 w 28"/>
                  <a:gd name="T15" fmla="*/ 50 h 52"/>
                  <a:gd name="T16" fmla="*/ 4 w 28"/>
                  <a:gd name="T17" fmla="*/ 44 h 52"/>
                  <a:gd name="T18" fmla="*/ 0 w 28"/>
                  <a:gd name="T19" fmla="*/ 36 h 52"/>
                  <a:gd name="T20" fmla="*/ 0 w 28"/>
                  <a:gd name="T21" fmla="*/ 26 h 52"/>
                  <a:gd name="T22" fmla="*/ 0 w 28"/>
                  <a:gd name="T23" fmla="*/ 26 h 52"/>
                  <a:gd name="T24" fmla="*/ 0 w 28"/>
                  <a:gd name="T25" fmla="*/ 16 h 52"/>
                  <a:gd name="T26" fmla="*/ 4 w 28"/>
                  <a:gd name="T27" fmla="*/ 6 h 52"/>
                  <a:gd name="T28" fmla="*/ 8 w 28"/>
                  <a:gd name="T29" fmla="*/ 2 h 52"/>
                  <a:gd name="T30" fmla="*/ 14 w 28"/>
                  <a:gd name="T31" fmla="*/ 0 h 52"/>
                  <a:gd name="T32" fmla="*/ 14 w 28"/>
                  <a:gd name="T33" fmla="*/ 0 h 52"/>
                  <a:gd name="T34" fmla="*/ 20 w 28"/>
                  <a:gd name="T35" fmla="*/ 2 h 52"/>
                  <a:gd name="T36" fmla="*/ 24 w 28"/>
                  <a:gd name="T37" fmla="*/ 6 h 52"/>
                  <a:gd name="T38" fmla="*/ 28 w 28"/>
                  <a:gd name="T39" fmla="*/ 16 h 52"/>
                  <a:gd name="T40" fmla="*/ 28 w 28"/>
                  <a:gd name="T41" fmla="*/ 26 h 52"/>
                  <a:gd name="T42" fmla="*/ 28 w 28"/>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2">
                    <a:moveTo>
                      <a:pt x="28" y="26"/>
                    </a:moveTo>
                    <a:lnTo>
                      <a:pt x="28" y="26"/>
                    </a:lnTo>
                    <a:lnTo>
                      <a:pt x="28" y="36"/>
                    </a:lnTo>
                    <a:lnTo>
                      <a:pt x="24" y="44"/>
                    </a:lnTo>
                    <a:lnTo>
                      <a:pt x="20" y="50"/>
                    </a:lnTo>
                    <a:lnTo>
                      <a:pt x="14" y="52"/>
                    </a:lnTo>
                    <a:lnTo>
                      <a:pt x="14" y="52"/>
                    </a:lnTo>
                    <a:lnTo>
                      <a:pt x="8" y="50"/>
                    </a:lnTo>
                    <a:lnTo>
                      <a:pt x="4" y="44"/>
                    </a:lnTo>
                    <a:lnTo>
                      <a:pt x="0" y="36"/>
                    </a:lnTo>
                    <a:lnTo>
                      <a:pt x="0" y="26"/>
                    </a:lnTo>
                    <a:lnTo>
                      <a:pt x="0" y="26"/>
                    </a:lnTo>
                    <a:lnTo>
                      <a:pt x="0" y="16"/>
                    </a:lnTo>
                    <a:lnTo>
                      <a:pt x="4" y="6"/>
                    </a:lnTo>
                    <a:lnTo>
                      <a:pt x="8" y="2"/>
                    </a:lnTo>
                    <a:lnTo>
                      <a:pt x="14" y="0"/>
                    </a:lnTo>
                    <a:lnTo>
                      <a:pt x="14" y="0"/>
                    </a:lnTo>
                    <a:lnTo>
                      <a:pt x="20" y="2"/>
                    </a:lnTo>
                    <a:lnTo>
                      <a:pt x="24" y="6"/>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5" name="Freeform 276">
                <a:extLst>
                  <a:ext uri="{FF2B5EF4-FFF2-40B4-BE49-F238E27FC236}">
                    <a16:creationId xmlns:a16="http://schemas.microsoft.com/office/drawing/2014/main" id="{5C3C6A18-A3E9-A14F-8DAE-CD13A84FEBE3}"/>
                  </a:ext>
                </a:extLst>
              </p:cNvPr>
              <p:cNvSpPr>
                <a:spLocks/>
              </p:cNvSpPr>
              <p:nvPr/>
            </p:nvSpPr>
            <p:spPr bwMode="auto">
              <a:xfrm>
                <a:off x="6267348" y="2808975"/>
                <a:ext cx="46559" cy="86793"/>
              </a:xfrm>
              <a:custGeom>
                <a:avLst/>
                <a:gdLst>
                  <a:gd name="T0" fmla="*/ 30 w 30"/>
                  <a:gd name="T1" fmla="*/ 26 h 54"/>
                  <a:gd name="T2" fmla="*/ 30 w 30"/>
                  <a:gd name="T3" fmla="*/ 26 h 54"/>
                  <a:gd name="T4" fmla="*/ 28 w 30"/>
                  <a:gd name="T5" fmla="*/ 36 h 54"/>
                  <a:gd name="T6" fmla="*/ 26 w 30"/>
                  <a:gd name="T7" fmla="*/ 46 h 54"/>
                  <a:gd name="T8" fmla="*/ 20 w 30"/>
                  <a:gd name="T9" fmla="*/ 52 h 54"/>
                  <a:gd name="T10" fmla="*/ 16 w 30"/>
                  <a:gd name="T11" fmla="*/ 54 h 54"/>
                  <a:gd name="T12" fmla="*/ 16 w 30"/>
                  <a:gd name="T13" fmla="*/ 54 h 54"/>
                  <a:gd name="T14" fmla="*/ 10 w 30"/>
                  <a:gd name="T15" fmla="*/ 52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6" y="46"/>
                    </a:lnTo>
                    <a:lnTo>
                      <a:pt x="20" y="52"/>
                    </a:lnTo>
                    <a:lnTo>
                      <a:pt x="16" y="54"/>
                    </a:lnTo>
                    <a:lnTo>
                      <a:pt x="16" y="54"/>
                    </a:lnTo>
                    <a:lnTo>
                      <a:pt x="10" y="52"/>
                    </a:lnTo>
                    <a:lnTo>
                      <a:pt x="4" y="46"/>
                    </a:lnTo>
                    <a:lnTo>
                      <a:pt x="2" y="36"/>
                    </a:lnTo>
                    <a:lnTo>
                      <a:pt x="0" y="26"/>
                    </a:lnTo>
                    <a:lnTo>
                      <a:pt x="0" y="26"/>
                    </a:lnTo>
                    <a:lnTo>
                      <a:pt x="2" y="16"/>
                    </a:lnTo>
                    <a:lnTo>
                      <a:pt x="4"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6" name="Freeform 277">
                <a:extLst>
                  <a:ext uri="{FF2B5EF4-FFF2-40B4-BE49-F238E27FC236}">
                    <a16:creationId xmlns:a16="http://schemas.microsoft.com/office/drawing/2014/main" id="{97220670-7840-6E48-A54E-5D9C9E36B164}"/>
                  </a:ext>
                </a:extLst>
              </p:cNvPr>
              <p:cNvSpPr>
                <a:spLocks/>
              </p:cNvSpPr>
              <p:nvPr/>
            </p:nvSpPr>
            <p:spPr bwMode="auto">
              <a:xfrm>
                <a:off x="6254650" y="2751818"/>
                <a:ext cx="46559" cy="86794"/>
              </a:xfrm>
              <a:custGeom>
                <a:avLst/>
                <a:gdLst>
                  <a:gd name="T0" fmla="*/ 30 w 30"/>
                  <a:gd name="T1" fmla="*/ 26 h 54"/>
                  <a:gd name="T2" fmla="*/ 30 w 30"/>
                  <a:gd name="T3" fmla="*/ 26 h 54"/>
                  <a:gd name="T4" fmla="*/ 28 w 30"/>
                  <a:gd name="T5" fmla="*/ 36 h 54"/>
                  <a:gd name="T6" fmla="*/ 24 w 30"/>
                  <a:gd name="T7" fmla="*/ 46 h 54"/>
                  <a:gd name="T8" fmla="*/ 20 w 30"/>
                  <a:gd name="T9" fmla="*/ 50 h 54"/>
                  <a:gd name="T10" fmla="*/ 14 w 30"/>
                  <a:gd name="T11" fmla="*/ 54 h 54"/>
                  <a:gd name="T12" fmla="*/ 14 w 30"/>
                  <a:gd name="T13" fmla="*/ 54 h 54"/>
                  <a:gd name="T14" fmla="*/ 8 w 30"/>
                  <a:gd name="T15" fmla="*/ 50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8 w 30"/>
                  <a:gd name="T29" fmla="*/ 2 h 54"/>
                  <a:gd name="T30" fmla="*/ 14 w 30"/>
                  <a:gd name="T31" fmla="*/ 0 h 54"/>
                  <a:gd name="T32" fmla="*/ 14 w 30"/>
                  <a:gd name="T33" fmla="*/ 0 h 54"/>
                  <a:gd name="T34" fmla="*/ 20 w 30"/>
                  <a:gd name="T35" fmla="*/ 2 h 54"/>
                  <a:gd name="T36" fmla="*/ 24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4" y="46"/>
                    </a:lnTo>
                    <a:lnTo>
                      <a:pt x="20" y="50"/>
                    </a:lnTo>
                    <a:lnTo>
                      <a:pt x="14" y="54"/>
                    </a:lnTo>
                    <a:lnTo>
                      <a:pt x="14" y="54"/>
                    </a:lnTo>
                    <a:lnTo>
                      <a:pt x="8" y="50"/>
                    </a:lnTo>
                    <a:lnTo>
                      <a:pt x="4" y="46"/>
                    </a:lnTo>
                    <a:lnTo>
                      <a:pt x="2" y="36"/>
                    </a:lnTo>
                    <a:lnTo>
                      <a:pt x="0" y="26"/>
                    </a:lnTo>
                    <a:lnTo>
                      <a:pt x="0" y="26"/>
                    </a:lnTo>
                    <a:lnTo>
                      <a:pt x="2" y="16"/>
                    </a:lnTo>
                    <a:lnTo>
                      <a:pt x="4" y="8"/>
                    </a:lnTo>
                    <a:lnTo>
                      <a:pt x="8" y="2"/>
                    </a:lnTo>
                    <a:lnTo>
                      <a:pt x="14" y="0"/>
                    </a:lnTo>
                    <a:lnTo>
                      <a:pt x="14" y="0"/>
                    </a:lnTo>
                    <a:lnTo>
                      <a:pt x="20" y="2"/>
                    </a:lnTo>
                    <a:lnTo>
                      <a:pt x="24"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7" name="Freeform 278">
                <a:extLst>
                  <a:ext uri="{FF2B5EF4-FFF2-40B4-BE49-F238E27FC236}">
                    <a16:creationId xmlns:a16="http://schemas.microsoft.com/office/drawing/2014/main" id="{305B700D-D241-274F-8665-8F41535820F3}"/>
                  </a:ext>
                </a:extLst>
              </p:cNvPr>
              <p:cNvSpPr>
                <a:spLocks/>
              </p:cNvSpPr>
              <p:nvPr/>
            </p:nvSpPr>
            <p:spPr bwMode="auto">
              <a:xfrm>
                <a:off x="6248300" y="2688310"/>
                <a:ext cx="44443" cy="86794"/>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6"/>
                    </a:lnTo>
                    <a:lnTo>
                      <a:pt x="4" y="8"/>
                    </a:lnTo>
                    <a:lnTo>
                      <a:pt x="8" y="2"/>
                    </a:lnTo>
                    <a:lnTo>
                      <a:pt x="14" y="0"/>
                    </a:lnTo>
                    <a:lnTo>
                      <a:pt x="14" y="0"/>
                    </a:lnTo>
                    <a:lnTo>
                      <a:pt x="20" y="2"/>
                    </a:lnTo>
                    <a:lnTo>
                      <a:pt x="24" y="8"/>
                    </a:lnTo>
                    <a:lnTo>
                      <a:pt x="28" y="16"/>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8" name="Freeform 279">
                <a:extLst>
                  <a:ext uri="{FF2B5EF4-FFF2-40B4-BE49-F238E27FC236}">
                    <a16:creationId xmlns:a16="http://schemas.microsoft.com/office/drawing/2014/main" id="{1F6681AD-3185-6643-BCCF-655A438F772A}"/>
                  </a:ext>
                </a:extLst>
              </p:cNvPr>
              <p:cNvSpPr>
                <a:spLocks/>
              </p:cNvSpPr>
              <p:nvPr/>
            </p:nvSpPr>
            <p:spPr bwMode="auto">
              <a:xfrm>
                <a:off x="6186928" y="2692544"/>
                <a:ext cx="48675" cy="84677"/>
              </a:xfrm>
              <a:custGeom>
                <a:avLst/>
                <a:gdLst>
                  <a:gd name="T0" fmla="*/ 30 w 30"/>
                  <a:gd name="T1" fmla="*/ 26 h 54"/>
                  <a:gd name="T2" fmla="*/ 30 w 30"/>
                  <a:gd name="T3" fmla="*/ 26 h 54"/>
                  <a:gd name="T4" fmla="*/ 28 w 30"/>
                  <a:gd name="T5" fmla="*/ 38 h 54"/>
                  <a:gd name="T6" fmla="*/ 26 w 30"/>
                  <a:gd name="T7" fmla="*/ 46 h 54"/>
                  <a:gd name="T8" fmla="*/ 20 w 30"/>
                  <a:gd name="T9" fmla="*/ 52 h 54"/>
                  <a:gd name="T10" fmla="*/ 16 w 30"/>
                  <a:gd name="T11" fmla="*/ 54 h 54"/>
                  <a:gd name="T12" fmla="*/ 16 w 30"/>
                  <a:gd name="T13" fmla="*/ 54 h 54"/>
                  <a:gd name="T14" fmla="*/ 10 w 30"/>
                  <a:gd name="T15" fmla="*/ 52 h 54"/>
                  <a:gd name="T16" fmla="*/ 4 w 30"/>
                  <a:gd name="T17" fmla="*/ 46 h 54"/>
                  <a:gd name="T18" fmla="*/ 2 w 30"/>
                  <a:gd name="T19" fmla="*/ 38 h 54"/>
                  <a:gd name="T20" fmla="*/ 0 w 30"/>
                  <a:gd name="T21" fmla="*/ 26 h 54"/>
                  <a:gd name="T22" fmla="*/ 0 w 30"/>
                  <a:gd name="T23" fmla="*/ 26 h 54"/>
                  <a:gd name="T24" fmla="*/ 2 w 30"/>
                  <a:gd name="T25" fmla="*/ 16 h 54"/>
                  <a:gd name="T26" fmla="*/ 4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8"/>
                    </a:lnTo>
                    <a:lnTo>
                      <a:pt x="26" y="46"/>
                    </a:lnTo>
                    <a:lnTo>
                      <a:pt x="20" y="52"/>
                    </a:lnTo>
                    <a:lnTo>
                      <a:pt x="16" y="54"/>
                    </a:lnTo>
                    <a:lnTo>
                      <a:pt x="16" y="54"/>
                    </a:lnTo>
                    <a:lnTo>
                      <a:pt x="10" y="52"/>
                    </a:lnTo>
                    <a:lnTo>
                      <a:pt x="4" y="46"/>
                    </a:lnTo>
                    <a:lnTo>
                      <a:pt x="2" y="38"/>
                    </a:lnTo>
                    <a:lnTo>
                      <a:pt x="0" y="26"/>
                    </a:lnTo>
                    <a:lnTo>
                      <a:pt x="0" y="26"/>
                    </a:lnTo>
                    <a:lnTo>
                      <a:pt x="2" y="16"/>
                    </a:lnTo>
                    <a:lnTo>
                      <a:pt x="4"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19" name="Freeform 280">
                <a:extLst>
                  <a:ext uri="{FF2B5EF4-FFF2-40B4-BE49-F238E27FC236}">
                    <a16:creationId xmlns:a16="http://schemas.microsoft.com/office/drawing/2014/main" id="{49C12728-969F-C044-A929-5600F2000004}"/>
                  </a:ext>
                </a:extLst>
              </p:cNvPr>
              <p:cNvSpPr>
                <a:spLocks/>
              </p:cNvSpPr>
              <p:nvPr/>
            </p:nvSpPr>
            <p:spPr bwMode="auto">
              <a:xfrm>
                <a:off x="6051484" y="2679843"/>
                <a:ext cx="46559" cy="84677"/>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6 w 30"/>
                  <a:gd name="T11" fmla="*/ 54 h 54"/>
                  <a:gd name="T12" fmla="*/ 16 w 30"/>
                  <a:gd name="T13" fmla="*/ 54 h 54"/>
                  <a:gd name="T14" fmla="*/ 10 w 30"/>
                  <a:gd name="T15" fmla="*/ 52 h 54"/>
                  <a:gd name="T16" fmla="*/ 6 w 30"/>
                  <a:gd name="T17" fmla="*/ 46 h 54"/>
                  <a:gd name="T18" fmla="*/ 2 w 30"/>
                  <a:gd name="T19" fmla="*/ 38 h 54"/>
                  <a:gd name="T20" fmla="*/ 0 w 30"/>
                  <a:gd name="T21" fmla="*/ 28 h 54"/>
                  <a:gd name="T22" fmla="*/ 0 w 30"/>
                  <a:gd name="T23" fmla="*/ 28 h 54"/>
                  <a:gd name="T24" fmla="*/ 2 w 30"/>
                  <a:gd name="T25" fmla="*/ 18 h 54"/>
                  <a:gd name="T26" fmla="*/ 6 w 30"/>
                  <a:gd name="T27" fmla="*/ 8 h 54"/>
                  <a:gd name="T28" fmla="*/ 10 w 30"/>
                  <a:gd name="T29" fmla="*/ 4 h 54"/>
                  <a:gd name="T30" fmla="*/ 16 w 30"/>
                  <a:gd name="T31" fmla="*/ 0 h 54"/>
                  <a:gd name="T32" fmla="*/ 16 w 30"/>
                  <a:gd name="T33" fmla="*/ 0 h 54"/>
                  <a:gd name="T34" fmla="*/ 20 w 30"/>
                  <a:gd name="T35" fmla="*/ 4 h 54"/>
                  <a:gd name="T36" fmla="*/ 26 w 30"/>
                  <a:gd name="T37" fmla="*/ 8 h 54"/>
                  <a:gd name="T38" fmla="*/ 28 w 30"/>
                  <a:gd name="T39" fmla="*/ 18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6" y="54"/>
                    </a:lnTo>
                    <a:lnTo>
                      <a:pt x="16" y="54"/>
                    </a:lnTo>
                    <a:lnTo>
                      <a:pt x="10" y="52"/>
                    </a:lnTo>
                    <a:lnTo>
                      <a:pt x="6" y="46"/>
                    </a:lnTo>
                    <a:lnTo>
                      <a:pt x="2" y="38"/>
                    </a:lnTo>
                    <a:lnTo>
                      <a:pt x="0" y="28"/>
                    </a:lnTo>
                    <a:lnTo>
                      <a:pt x="0" y="28"/>
                    </a:lnTo>
                    <a:lnTo>
                      <a:pt x="2" y="18"/>
                    </a:lnTo>
                    <a:lnTo>
                      <a:pt x="6" y="8"/>
                    </a:lnTo>
                    <a:lnTo>
                      <a:pt x="10" y="4"/>
                    </a:lnTo>
                    <a:lnTo>
                      <a:pt x="16" y="0"/>
                    </a:lnTo>
                    <a:lnTo>
                      <a:pt x="16" y="0"/>
                    </a:lnTo>
                    <a:lnTo>
                      <a:pt x="20" y="4"/>
                    </a:lnTo>
                    <a:lnTo>
                      <a:pt x="26" y="8"/>
                    </a:lnTo>
                    <a:lnTo>
                      <a:pt x="28" y="18"/>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0" name="Freeform 281">
                <a:extLst>
                  <a:ext uri="{FF2B5EF4-FFF2-40B4-BE49-F238E27FC236}">
                    <a16:creationId xmlns:a16="http://schemas.microsoft.com/office/drawing/2014/main" id="{B89AD580-F24E-DF43-9B2A-034B76B7C8DE}"/>
                  </a:ext>
                </a:extLst>
              </p:cNvPr>
              <p:cNvSpPr>
                <a:spLocks/>
              </p:cNvSpPr>
              <p:nvPr/>
            </p:nvSpPr>
            <p:spPr bwMode="auto">
              <a:xfrm>
                <a:off x="6000692" y="2643856"/>
                <a:ext cx="44442" cy="86793"/>
              </a:xfrm>
              <a:custGeom>
                <a:avLst/>
                <a:gdLst>
                  <a:gd name="T0" fmla="*/ 28 w 28"/>
                  <a:gd name="T1" fmla="*/ 26 h 54"/>
                  <a:gd name="T2" fmla="*/ 28 w 28"/>
                  <a:gd name="T3" fmla="*/ 26 h 54"/>
                  <a:gd name="T4" fmla="*/ 26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6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6" y="38"/>
                    </a:lnTo>
                    <a:lnTo>
                      <a:pt x="24" y="46"/>
                    </a:lnTo>
                    <a:lnTo>
                      <a:pt x="20" y="52"/>
                    </a:lnTo>
                    <a:lnTo>
                      <a:pt x="14" y="54"/>
                    </a:lnTo>
                    <a:lnTo>
                      <a:pt x="14" y="54"/>
                    </a:lnTo>
                    <a:lnTo>
                      <a:pt x="8" y="52"/>
                    </a:lnTo>
                    <a:lnTo>
                      <a:pt x="4" y="46"/>
                    </a:lnTo>
                    <a:lnTo>
                      <a:pt x="0" y="38"/>
                    </a:lnTo>
                    <a:lnTo>
                      <a:pt x="0" y="26"/>
                    </a:lnTo>
                    <a:lnTo>
                      <a:pt x="0" y="26"/>
                    </a:lnTo>
                    <a:lnTo>
                      <a:pt x="0" y="16"/>
                    </a:lnTo>
                    <a:lnTo>
                      <a:pt x="4" y="8"/>
                    </a:lnTo>
                    <a:lnTo>
                      <a:pt x="8" y="2"/>
                    </a:lnTo>
                    <a:lnTo>
                      <a:pt x="14" y="0"/>
                    </a:lnTo>
                    <a:lnTo>
                      <a:pt x="14" y="0"/>
                    </a:lnTo>
                    <a:lnTo>
                      <a:pt x="20" y="2"/>
                    </a:lnTo>
                    <a:lnTo>
                      <a:pt x="24" y="8"/>
                    </a:lnTo>
                    <a:lnTo>
                      <a:pt x="26"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1" name="Freeform 282">
                <a:extLst>
                  <a:ext uri="{FF2B5EF4-FFF2-40B4-BE49-F238E27FC236}">
                    <a16:creationId xmlns:a16="http://schemas.microsoft.com/office/drawing/2014/main" id="{44668D1E-EB4A-644D-AFD9-B669D5D9E46E}"/>
                  </a:ext>
                </a:extLst>
              </p:cNvPr>
              <p:cNvSpPr>
                <a:spLocks/>
              </p:cNvSpPr>
              <p:nvPr/>
            </p:nvSpPr>
            <p:spPr bwMode="auto">
              <a:xfrm>
                <a:off x="5983761" y="2586698"/>
                <a:ext cx="44442" cy="86794"/>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2 w 28"/>
                  <a:gd name="T19" fmla="*/ 38 h 54"/>
                  <a:gd name="T20" fmla="*/ 0 w 28"/>
                  <a:gd name="T21" fmla="*/ 28 h 54"/>
                  <a:gd name="T22" fmla="*/ 0 w 28"/>
                  <a:gd name="T23" fmla="*/ 28 h 54"/>
                  <a:gd name="T24" fmla="*/ 2 w 28"/>
                  <a:gd name="T25" fmla="*/ 18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2" y="38"/>
                    </a:lnTo>
                    <a:lnTo>
                      <a:pt x="0" y="28"/>
                    </a:lnTo>
                    <a:lnTo>
                      <a:pt x="0" y="28"/>
                    </a:lnTo>
                    <a:lnTo>
                      <a:pt x="2" y="18"/>
                    </a:lnTo>
                    <a:lnTo>
                      <a:pt x="4" y="8"/>
                    </a:lnTo>
                    <a:lnTo>
                      <a:pt x="8" y="2"/>
                    </a:lnTo>
                    <a:lnTo>
                      <a:pt x="14" y="0"/>
                    </a:lnTo>
                    <a:lnTo>
                      <a:pt x="14" y="0"/>
                    </a:lnTo>
                    <a:lnTo>
                      <a:pt x="20" y="2"/>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2" name="Freeform 283">
                <a:extLst>
                  <a:ext uri="{FF2B5EF4-FFF2-40B4-BE49-F238E27FC236}">
                    <a16:creationId xmlns:a16="http://schemas.microsoft.com/office/drawing/2014/main" id="{0A626F70-1D43-4F47-89AE-3FF909188352}"/>
                  </a:ext>
                </a:extLst>
              </p:cNvPr>
              <p:cNvSpPr>
                <a:spLocks/>
              </p:cNvSpPr>
              <p:nvPr/>
            </p:nvSpPr>
            <p:spPr bwMode="auto">
              <a:xfrm>
                <a:off x="5981645" y="2529542"/>
                <a:ext cx="46559" cy="86793"/>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6 w 30"/>
                  <a:gd name="T37" fmla="*/ 8 h 54"/>
                  <a:gd name="T38" fmla="*/ 28 w 30"/>
                  <a:gd name="T39" fmla="*/ 16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4" y="54"/>
                    </a:lnTo>
                    <a:lnTo>
                      <a:pt x="14" y="54"/>
                    </a:lnTo>
                    <a:lnTo>
                      <a:pt x="10" y="52"/>
                    </a:lnTo>
                    <a:lnTo>
                      <a:pt x="4" y="46"/>
                    </a:lnTo>
                    <a:lnTo>
                      <a:pt x="2" y="38"/>
                    </a:lnTo>
                    <a:lnTo>
                      <a:pt x="0" y="28"/>
                    </a:lnTo>
                    <a:lnTo>
                      <a:pt x="0" y="28"/>
                    </a:lnTo>
                    <a:lnTo>
                      <a:pt x="2" y="16"/>
                    </a:lnTo>
                    <a:lnTo>
                      <a:pt x="4" y="8"/>
                    </a:lnTo>
                    <a:lnTo>
                      <a:pt x="10" y="2"/>
                    </a:lnTo>
                    <a:lnTo>
                      <a:pt x="14" y="0"/>
                    </a:lnTo>
                    <a:lnTo>
                      <a:pt x="14" y="0"/>
                    </a:lnTo>
                    <a:lnTo>
                      <a:pt x="20" y="2"/>
                    </a:lnTo>
                    <a:lnTo>
                      <a:pt x="26" y="8"/>
                    </a:lnTo>
                    <a:lnTo>
                      <a:pt x="28" y="16"/>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3" name="Freeform 284">
                <a:extLst>
                  <a:ext uri="{FF2B5EF4-FFF2-40B4-BE49-F238E27FC236}">
                    <a16:creationId xmlns:a16="http://schemas.microsoft.com/office/drawing/2014/main" id="{D8132480-183E-3C49-8DFD-B658B7579917}"/>
                  </a:ext>
                </a:extLst>
              </p:cNvPr>
              <p:cNvSpPr>
                <a:spLocks/>
              </p:cNvSpPr>
              <p:nvPr/>
            </p:nvSpPr>
            <p:spPr bwMode="auto">
              <a:xfrm>
                <a:off x="5968947" y="2482970"/>
                <a:ext cx="46559" cy="82559"/>
              </a:xfrm>
              <a:custGeom>
                <a:avLst/>
                <a:gdLst>
                  <a:gd name="T0" fmla="*/ 30 w 30"/>
                  <a:gd name="T1" fmla="*/ 26 h 52"/>
                  <a:gd name="T2" fmla="*/ 30 w 30"/>
                  <a:gd name="T3" fmla="*/ 26 h 52"/>
                  <a:gd name="T4" fmla="*/ 28 w 30"/>
                  <a:gd name="T5" fmla="*/ 36 h 52"/>
                  <a:gd name="T6" fmla="*/ 26 w 30"/>
                  <a:gd name="T7" fmla="*/ 44 h 52"/>
                  <a:gd name="T8" fmla="*/ 20 w 30"/>
                  <a:gd name="T9" fmla="*/ 50 h 52"/>
                  <a:gd name="T10" fmla="*/ 16 w 30"/>
                  <a:gd name="T11" fmla="*/ 52 h 52"/>
                  <a:gd name="T12" fmla="*/ 16 w 30"/>
                  <a:gd name="T13" fmla="*/ 52 h 52"/>
                  <a:gd name="T14" fmla="*/ 10 w 30"/>
                  <a:gd name="T15" fmla="*/ 50 h 52"/>
                  <a:gd name="T16" fmla="*/ 4 w 30"/>
                  <a:gd name="T17" fmla="*/ 44 h 52"/>
                  <a:gd name="T18" fmla="*/ 2 w 30"/>
                  <a:gd name="T19" fmla="*/ 36 h 52"/>
                  <a:gd name="T20" fmla="*/ 0 w 30"/>
                  <a:gd name="T21" fmla="*/ 26 h 52"/>
                  <a:gd name="T22" fmla="*/ 0 w 30"/>
                  <a:gd name="T23" fmla="*/ 26 h 52"/>
                  <a:gd name="T24" fmla="*/ 2 w 30"/>
                  <a:gd name="T25" fmla="*/ 16 h 52"/>
                  <a:gd name="T26" fmla="*/ 4 w 30"/>
                  <a:gd name="T27" fmla="*/ 8 h 52"/>
                  <a:gd name="T28" fmla="*/ 10 w 30"/>
                  <a:gd name="T29" fmla="*/ 2 h 52"/>
                  <a:gd name="T30" fmla="*/ 16 w 30"/>
                  <a:gd name="T31" fmla="*/ 0 h 52"/>
                  <a:gd name="T32" fmla="*/ 16 w 30"/>
                  <a:gd name="T33" fmla="*/ 0 h 52"/>
                  <a:gd name="T34" fmla="*/ 20 w 30"/>
                  <a:gd name="T35" fmla="*/ 2 h 52"/>
                  <a:gd name="T36" fmla="*/ 26 w 30"/>
                  <a:gd name="T37" fmla="*/ 8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6" y="44"/>
                    </a:lnTo>
                    <a:lnTo>
                      <a:pt x="20" y="50"/>
                    </a:lnTo>
                    <a:lnTo>
                      <a:pt x="16" y="52"/>
                    </a:lnTo>
                    <a:lnTo>
                      <a:pt x="16" y="52"/>
                    </a:lnTo>
                    <a:lnTo>
                      <a:pt x="10" y="50"/>
                    </a:lnTo>
                    <a:lnTo>
                      <a:pt x="4" y="44"/>
                    </a:lnTo>
                    <a:lnTo>
                      <a:pt x="2" y="36"/>
                    </a:lnTo>
                    <a:lnTo>
                      <a:pt x="0" y="26"/>
                    </a:lnTo>
                    <a:lnTo>
                      <a:pt x="0" y="26"/>
                    </a:lnTo>
                    <a:lnTo>
                      <a:pt x="2" y="16"/>
                    </a:lnTo>
                    <a:lnTo>
                      <a:pt x="4"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4" name="Freeform 285">
                <a:extLst>
                  <a:ext uri="{FF2B5EF4-FFF2-40B4-BE49-F238E27FC236}">
                    <a16:creationId xmlns:a16="http://schemas.microsoft.com/office/drawing/2014/main" id="{E1227E1D-8BC5-5C40-B341-C52195B032D4}"/>
                  </a:ext>
                </a:extLst>
              </p:cNvPr>
              <p:cNvSpPr>
                <a:spLocks/>
              </p:cNvSpPr>
              <p:nvPr/>
            </p:nvSpPr>
            <p:spPr bwMode="auto">
              <a:xfrm>
                <a:off x="5964714" y="2425812"/>
                <a:ext cx="44443" cy="84677"/>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8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8"/>
                    </a:lnTo>
                    <a:lnTo>
                      <a:pt x="4" y="8"/>
                    </a:lnTo>
                    <a:lnTo>
                      <a:pt x="8" y="2"/>
                    </a:lnTo>
                    <a:lnTo>
                      <a:pt x="14" y="0"/>
                    </a:lnTo>
                    <a:lnTo>
                      <a:pt x="14" y="0"/>
                    </a:lnTo>
                    <a:lnTo>
                      <a:pt x="20" y="2"/>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5" name="Freeform 286">
                <a:extLst>
                  <a:ext uri="{FF2B5EF4-FFF2-40B4-BE49-F238E27FC236}">
                    <a16:creationId xmlns:a16="http://schemas.microsoft.com/office/drawing/2014/main" id="{68AE8730-4E6F-FF45-82AA-FFE7E187A954}"/>
                  </a:ext>
                </a:extLst>
              </p:cNvPr>
              <p:cNvSpPr>
                <a:spLocks/>
              </p:cNvSpPr>
              <p:nvPr/>
            </p:nvSpPr>
            <p:spPr bwMode="auto">
              <a:xfrm>
                <a:off x="5945668" y="2406761"/>
                <a:ext cx="44442" cy="84677"/>
              </a:xfrm>
              <a:custGeom>
                <a:avLst/>
                <a:gdLst>
                  <a:gd name="T0" fmla="*/ 28 w 28"/>
                  <a:gd name="T1" fmla="*/ 26 h 54"/>
                  <a:gd name="T2" fmla="*/ 28 w 28"/>
                  <a:gd name="T3" fmla="*/ 26 h 54"/>
                  <a:gd name="T4" fmla="*/ 28 w 28"/>
                  <a:gd name="T5" fmla="*/ 36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6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6"/>
                    </a:lnTo>
                    <a:lnTo>
                      <a:pt x="24" y="46"/>
                    </a:lnTo>
                    <a:lnTo>
                      <a:pt x="20" y="52"/>
                    </a:lnTo>
                    <a:lnTo>
                      <a:pt x="14" y="54"/>
                    </a:lnTo>
                    <a:lnTo>
                      <a:pt x="14" y="54"/>
                    </a:lnTo>
                    <a:lnTo>
                      <a:pt x="8" y="52"/>
                    </a:lnTo>
                    <a:lnTo>
                      <a:pt x="4" y="46"/>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6" name="Freeform 287">
                <a:extLst>
                  <a:ext uri="{FF2B5EF4-FFF2-40B4-BE49-F238E27FC236}">
                    <a16:creationId xmlns:a16="http://schemas.microsoft.com/office/drawing/2014/main" id="{F235BCA2-6C1F-F745-90B2-9EEB0FCA8E7F}"/>
                  </a:ext>
                </a:extLst>
              </p:cNvPr>
              <p:cNvSpPr>
                <a:spLocks/>
              </p:cNvSpPr>
              <p:nvPr/>
            </p:nvSpPr>
            <p:spPr bwMode="auto">
              <a:xfrm>
                <a:off x="5899109" y="2400409"/>
                <a:ext cx="46559" cy="84677"/>
              </a:xfrm>
              <a:custGeom>
                <a:avLst/>
                <a:gdLst>
                  <a:gd name="T0" fmla="*/ 30 w 30"/>
                  <a:gd name="T1" fmla="*/ 26 h 54"/>
                  <a:gd name="T2" fmla="*/ 30 w 30"/>
                  <a:gd name="T3" fmla="*/ 26 h 54"/>
                  <a:gd name="T4" fmla="*/ 28 w 30"/>
                  <a:gd name="T5" fmla="*/ 38 h 54"/>
                  <a:gd name="T6" fmla="*/ 26 w 30"/>
                  <a:gd name="T7" fmla="*/ 46 h 54"/>
                  <a:gd name="T8" fmla="*/ 22 w 30"/>
                  <a:gd name="T9" fmla="*/ 52 h 54"/>
                  <a:gd name="T10" fmla="*/ 16 w 30"/>
                  <a:gd name="T11" fmla="*/ 54 h 54"/>
                  <a:gd name="T12" fmla="*/ 16 w 30"/>
                  <a:gd name="T13" fmla="*/ 54 h 54"/>
                  <a:gd name="T14" fmla="*/ 10 w 30"/>
                  <a:gd name="T15" fmla="*/ 52 h 54"/>
                  <a:gd name="T16" fmla="*/ 6 w 30"/>
                  <a:gd name="T17" fmla="*/ 46 h 54"/>
                  <a:gd name="T18" fmla="*/ 2 w 30"/>
                  <a:gd name="T19" fmla="*/ 38 h 54"/>
                  <a:gd name="T20" fmla="*/ 0 w 30"/>
                  <a:gd name="T21" fmla="*/ 26 h 54"/>
                  <a:gd name="T22" fmla="*/ 0 w 30"/>
                  <a:gd name="T23" fmla="*/ 26 h 54"/>
                  <a:gd name="T24" fmla="*/ 2 w 30"/>
                  <a:gd name="T25" fmla="*/ 16 h 54"/>
                  <a:gd name="T26" fmla="*/ 6 w 30"/>
                  <a:gd name="T27" fmla="*/ 8 h 54"/>
                  <a:gd name="T28" fmla="*/ 10 w 30"/>
                  <a:gd name="T29" fmla="*/ 2 h 54"/>
                  <a:gd name="T30" fmla="*/ 16 w 30"/>
                  <a:gd name="T31" fmla="*/ 0 h 54"/>
                  <a:gd name="T32" fmla="*/ 16 w 30"/>
                  <a:gd name="T33" fmla="*/ 0 h 54"/>
                  <a:gd name="T34" fmla="*/ 22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8"/>
                    </a:lnTo>
                    <a:lnTo>
                      <a:pt x="26" y="46"/>
                    </a:lnTo>
                    <a:lnTo>
                      <a:pt x="22" y="52"/>
                    </a:lnTo>
                    <a:lnTo>
                      <a:pt x="16" y="54"/>
                    </a:lnTo>
                    <a:lnTo>
                      <a:pt x="16" y="54"/>
                    </a:lnTo>
                    <a:lnTo>
                      <a:pt x="10" y="52"/>
                    </a:lnTo>
                    <a:lnTo>
                      <a:pt x="6" y="46"/>
                    </a:lnTo>
                    <a:lnTo>
                      <a:pt x="2" y="38"/>
                    </a:lnTo>
                    <a:lnTo>
                      <a:pt x="0" y="26"/>
                    </a:lnTo>
                    <a:lnTo>
                      <a:pt x="0" y="26"/>
                    </a:lnTo>
                    <a:lnTo>
                      <a:pt x="2" y="16"/>
                    </a:lnTo>
                    <a:lnTo>
                      <a:pt x="6" y="8"/>
                    </a:lnTo>
                    <a:lnTo>
                      <a:pt x="10" y="2"/>
                    </a:lnTo>
                    <a:lnTo>
                      <a:pt x="16" y="0"/>
                    </a:lnTo>
                    <a:lnTo>
                      <a:pt x="16" y="0"/>
                    </a:lnTo>
                    <a:lnTo>
                      <a:pt x="22"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7" name="Freeform 288">
                <a:extLst>
                  <a:ext uri="{FF2B5EF4-FFF2-40B4-BE49-F238E27FC236}">
                    <a16:creationId xmlns:a16="http://schemas.microsoft.com/office/drawing/2014/main" id="{E7F0AEFE-3C7F-2543-B368-5D2A2BCEB22D}"/>
                  </a:ext>
                </a:extLst>
              </p:cNvPr>
              <p:cNvSpPr>
                <a:spLocks/>
              </p:cNvSpPr>
              <p:nvPr/>
            </p:nvSpPr>
            <p:spPr bwMode="auto">
              <a:xfrm>
                <a:off x="5744617" y="2396175"/>
                <a:ext cx="44443" cy="86794"/>
              </a:xfrm>
              <a:custGeom>
                <a:avLst/>
                <a:gdLst>
                  <a:gd name="T0" fmla="*/ 28 w 28"/>
                  <a:gd name="T1" fmla="*/ 26 h 54"/>
                  <a:gd name="T2" fmla="*/ 28 w 28"/>
                  <a:gd name="T3" fmla="*/ 26 h 54"/>
                  <a:gd name="T4" fmla="*/ 28 w 28"/>
                  <a:gd name="T5" fmla="*/ 36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6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6"/>
                    </a:lnTo>
                    <a:lnTo>
                      <a:pt x="24" y="46"/>
                    </a:lnTo>
                    <a:lnTo>
                      <a:pt x="20" y="52"/>
                    </a:lnTo>
                    <a:lnTo>
                      <a:pt x="14" y="54"/>
                    </a:lnTo>
                    <a:lnTo>
                      <a:pt x="14" y="54"/>
                    </a:lnTo>
                    <a:lnTo>
                      <a:pt x="8" y="52"/>
                    </a:lnTo>
                    <a:lnTo>
                      <a:pt x="4" y="46"/>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8" name="Freeform 289">
                <a:extLst>
                  <a:ext uri="{FF2B5EF4-FFF2-40B4-BE49-F238E27FC236}">
                    <a16:creationId xmlns:a16="http://schemas.microsoft.com/office/drawing/2014/main" id="{EF1826B7-6BA6-8743-8D76-2AEC77D2A2C7}"/>
                  </a:ext>
                </a:extLst>
              </p:cNvPr>
              <p:cNvSpPr>
                <a:spLocks/>
              </p:cNvSpPr>
              <p:nvPr/>
            </p:nvSpPr>
            <p:spPr bwMode="auto">
              <a:xfrm>
                <a:off x="5729803" y="2377124"/>
                <a:ext cx="44442" cy="86793"/>
              </a:xfrm>
              <a:custGeom>
                <a:avLst/>
                <a:gdLst>
                  <a:gd name="T0" fmla="*/ 28 w 28"/>
                  <a:gd name="T1" fmla="*/ 26 h 54"/>
                  <a:gd name="T2" fmla="*/ 28 w 28"/>
                  <a:gd name="T3" fmla="*/ 26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8"/>
                    </a:lnTo>
                    <a:lnTo>
                      <a:pt x="24" y="46"/>
                    </a:lnTo>
                    <a:lnTo>
                      <a:pt x="20" y="52"/>
                    </a:lnTo>
                    <a:lnTo>
                      <a:pt x="14" y="54"/>
                    </a:lnTo>
                    <a:lnTo>
                      <a:pt x="14" y="54"/>
                    </a:lnTo>
                    <a:lnTo>
                      <a:pt x="8" y="52"/>
                    </a:lnTo>
                    <a:lnTo>
                      <a:pt x="4" y="46"/>
                    </a:lnTo>
                    <a:lnTo>
                      <a:pt x="0" y="38"/>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29" name="Freeform 290">
                <a:extLst>
                  <a:ext uri="{FF2B5EF4-FFF2-40B4-BE49-F238E27FC236}">
                    <a16:creationId xmlns:a16="http://schemas.microsoft.com/office/drawing/2014/main" id="{B98191AA-6DD6-2B48-9F97-F163EE4512DA}"/>
                  </a:ext>
                </a:extLst>
              </p:cNvPr>
              <p:cNvSpPr>
                <a:spLocks/>
              </p:cNvSpPr>
              <p:nvPr/>
            </p:nvSpPr>
            <p:spPr bwMode="auto">
              <a:xfrm>
                <a:off x="5710756" y="2351721"/>
                <a:ext cx="44443" cy="86793"/>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8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8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8"/>
                    </a:lnTo>
                    <a:lnTo>
                      <a:pt x="4" y="8"/>
                    </a:lnTo>
                    <a:lnTo>
                      <a:pt x="8" y="2"/>
                    </a:lnTo>
                    <a:lnTo>
                      <a:pt x="14" y="0"/>
                    </a:lnTo>
                    <a:lnTo>
                      <a:pt x="14" y="0"/>
                    </a:lnTo>
                    <a:lnTo>
                      <a:pt x="20" y="2"/>
                    </a:lnTo>
                    <a:lnTo>
                      <a:pt x="24" y="8"/>
                    </a:lnTo>
                    <a:lnTo>
                      <a:pt x="28" y="18"/>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0" name="Freeform 291">
                <a:extLst>
                  <a:ext uri="{FF2B5EF4-FFF2-40B4-BE49-F238E27FC236}">
                    <a16:creationId xmlns:a16="http://schemas.microsoft.com/office/drawing/2014/main" id="{52B7E76C-2576-8949-8237-9EC9ECEB365B}"/>
                  </a:ext>
                </a:extLst>
              </p:cNvPr>
              <p:cNvSpPr>
                <a:spLocks/>
              </p:cNvSpPr>
              <p:nvPr/>
            </p:nvSpPr>
            <p:spPr bwMode="auto">
              <a:xfrm>
                <a:off x="5706523" y="2319966"/>
                <a:ext cx="44443" cy="82561"/>
              </a:xfrm>
              <a:custGeom>
                <a:avLst/>
                <a:gdLst>
                  <a:gd name="T0" fmla="*/ 28 w 28"/>
                  <a:gd name="T1" fmla="*/ 26 h 52"/>
                  <a:gd name="T2" fmla="*/ 28 w 28"/>
                  <a:gd name="T3" fmla="*/ 26 h 52"/>
                  <a:gd name="T4" fmla="*/ 28 w 28"/>
                  <a:gd name="T5" fmla="*/ 36 h 52"/>
                  <a:gd name="T6" fmla="*/ 24 w 28"/>
                  <a:gd name="T7" fmla="*/ 44 h 52"/>
                  <a:gd name="T8" fmla="*/ 20 w 28"/>
                  <a:gd name="T9" fmla="*/ 50 h 52"/>
                  <a:gd name="T10" fmla="*/ 14 w 28"/>
                  <a:gd name="T11" fmla="*/ 52 h 52"/>
                  <a:gd name="T12" fmla="*/ 14 w 28"/>
                  <a:gd name="T13" fmla="*/ 52 h 52"/>
                  <a:gd name="T14" fmla="*/ 8 w 28"/>
                  <a:gd name="T15" fmla="*/ 50 h 52"/>
                  <a:gd name="T16" fmla="*/ 4 w 28"/>
                  <a:gd name="T17" fmla="*/ 44 h 52"/>
                  <a:gd name="T18" fmla="*/ 0 w 28"/>
                  <a:gd name="T19" fmla="*/ 36 h 52"/>
                  <a:gd name="T20" fmla="*/ 0 w 28"/>
                  <a:gd name="T21" fmla="*/ 26 h 52"/>
                  <a:gd name="T22" fmla="*/ 0 w 28"/>
                  <a:gd name="T23" fmla="*/ 26 h 52"/>
                  <a:gd name="T24" fmla="*/ 0 w 28"/>
                  <a:gd name="T25" fmla="*/ 16 h 52"/>
                  <a:gd name="T26" fmla="*/ 4 w 28"/>
                  <a:gd name="T27" fmla="*/ 8 h 52"/>
                  <a:gd name="T28" fmla="*/ 8 w 28"/>
                  <a:gd name="T29" fmla="*/ 2 h 52"/>
                  <a:gd name="T30" fmla="*/ 14 w 28"/>
                  <a:gd name="T31" fmla="*/ 0 h 52"/>
                  <a:gd name="T32" fmla="*/ 14 w 28"/>
                  <a:gd name="T33" fmla="*/ 0 h 52"/>
                  <a:gd name="T34" fmla="*/ 20 w 28"/>
                  <a:gd name="T35" fmla="*/ 2 h 52"/>
                  <a:gd name="T36" fmla="*/ 24 w 28"/>
                  <a:gd name="T37" fmla="*/ 8 h 52"/>
                  <a:gd name="T38" fmla="*/ 28 w 28"/>
                  <a:gd name="T39" fmla="*/ 16 h 52"/>
                  <a:gd name="T40" fmla="*/ 28 w 28"/>
                  <a:gd name="T41" fmla="*/ 26 h 52"/>
                  <a:gd name="T42" fmla="*/ 28 w 28"/>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2">
                    <a:moveTo>
                      <a:pt x="28" y="26"/>
                    </a:moveTo>
                    <a:lnTo>
                      <a:pt x="28" y="26"/>
                    </a:lnTo>
                    <a:lnTo>
                      <a:pt x="28" y="36"/>
                    </a:lnTo>
                    <a:lnTo>
                      <a:pt x="24" y="44"/>
                    </a:lnTo>
                    <a:lnTo>
                      <a:pt x="20" y="50"/>
                    </a:lnTo>
                    <a:lnTo>
                      <a:pt x="14" y="52"/>
                    </a:lnTo>
                    <a:lnTo>
                      <a:pt x="14" y="52"/>
                    </a:lnTo>
                    <a:lnTo>
                      <a:pt x="8" y="50"/>
                    </a:lnTo>
                    <a:lnTo>
                      <a:pt x="4" y="44"/>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1" name="Freeform 292">
                <a:extLst>
                  <a:ext uri="{FF2B5EF4-FFF2-40B4-BE49-F238E27FC236}">
                    <a16:creationId xmlns:a16="http://schemas.microsoft.com/office/drawing/2014/main" id="{180409BA-47E2-DD43-B13F-8538892D0913}"/>
                  </a:ext>
                </a:extLst>
              </p:cNvPr>
              <p:cNvSpPr>
                <a:spLocks/>
              </p:cNvSpPr>
              <p:nvPr/>
            </p:nvSpPr>
            <p:spPr bwMode="auto">
              <a:xfrm>
                <a:off x="5706523" y="2275512"/>
                <a:ext cx="44443" cy="86793"/>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6"/>
                    </a:lnTo>
                    <a:lnTo>
                      <a:pt x="4" y="8"/>
                    </a:lnTo>
                    <a:lnTo>
                      <a:pt x="8" y="2"/>
                    </a:lnTo>
                    <a:lnTo>
                      <a:pt x="14" y="0"/>
                    </a:lnTo>
                    <a:lnTo>
                      <a:pt x="14" y="0"/>
                    </a:lnTo>
                    <a:lnTo>
                      <a:pt x="20" y="2"/>
                    </a:lnTo>
                    <a:lnTo>
                      <a:pt x="24" y="8"/>
                    </a:lnTo>
                    <a:lnTo>
                      <a:pt x="28" y="16"/>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2" name="Freeform 293">
                <a:extLst>
                  <a:ext uri="{FF2B5EF4-FFF2-40B4-BE49-F238E27FC236}">
                    <a16:creationId xmlns:a16="http://schemas.microsoft.com/office/drawing/2014/main" id="{CF53B15F-CFE5-F643-95BD-DED83302C2CD}"/>
                  </a:ext>
                </a:extLst>
              </p:cNvPr>
              <p:cNvSpPr>
                <a:spLocks/>
              </p:cNvSpPr>
              <p:nvPr/>
            </p:nvSpPr>
            <p:spPr bwMode="auto">
              <a:xfrm>
                <a:off x="5704408" y="2224706"/>
                <a:ext cx="46559" cy="82559"/>
              </a:xfrm>
              <a:custGeom>
                <a:avLst/>
                <a:gdLst>
                  <a:gd name="T0" fmla="*/ 30 w 30"/>
                  <a:gd name="T1" fmla="*/ 26 h 52"/>
                  <a:gd name="T2" fmla="*/ 30 w 30"/>
                  <a:gd name="T3" fmla="*/ 26 h 52"/>
                  <a:gd name="T4" fmla="*/ 28 w 30"/>
                  <a:gd name="T5" fmla="*/ 36 h 52"/>
                  <a:gd name="T6" fmla="*/ 24 w 30"/>
                  <a:gd name="T7" fmla="*/ 46 h 52"/>
                  <a:gd name="T8" fmla="*/ 20 w 30"/>
                  <a:gd name="T9" fmla="*/ 50 h 52"/>
                  <a:gd name="T10" fmla="*/ 14 w 30"/>
                  <a:gd name="T11" fmla="*/ 52 h 52"/>
                  <a:gd name="T12" fmla="*/ 14 w 30"/>
                  <a:gd name="T13" fmla="*/ 52 h 52"/>
                  <a:gd name="T14" fmla="*/ 10 w 30"/>
                  <a:gd name="T15" fmla="*/ 50 h 52"/>
                  <a:gd name="T16" fmla="*/ 4 w 30"/>
                  <a:gd name="T17" fmla="*/ 46 h 52"/>
                  <a:gd name="T18" fmla="*/ 2 w 30"/>
                  <a:gd name="T19" fmla="*/ 36 h 52"/>
                  <a:gd name="T20" fmla="*/ 0 w 30"/>
                  <a:gd name="T21" fmla="*/ 26 h 52"/>
                  <a:gd name="T22" fmla="*/ 0 w 30"/>
                  <a:gd name="T23" fmla="*/ 26 h 52"/>
                  <a:gd name="T24" fmla="*/ 2 w 30"/>
                  <a:gd name="T25" fmla="*/ 16 h 52"/>
                  <a:gd name="T26" fmla="*/ 4 w 30"/>
                  <a:gd name="T27" fmla="*/ 8 h 52"/>
                  <a:gd name="T28" fmla="*/ 10 w 30"/>
                  <a:gd name="T29" fmla="*/ 2 h 52"/>
                  <a:gd name="T30" fmla="*/ 14 w 30"/>
                  <a:gd name="T31" fmla="*/ 0 h 52"/>
                  <a:gd name="T32" fmla="*/ 14 w 30"/>
                  <a:gd name="T33" fmla="*/ 0 h 52"/>
                  <a:gd name="T34" fmla="*/ 20 w 30"/>
                  <a:gd name="T35" fmla="*/ 2 h 52"/>
                  <a:gd name="T36" fmla="*/ 24 w 30"/>
                  <a:gd name="T37" fmla="*/ 8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4" y="46"/>
                    </a:lnTo>
                    <a:lnTo>
                      <a:pt x="20" y="50"/>
                    </a:lnTo>
                    <a:lnTo>
                      <a:pt x="14" y="52"/>
                    </a:lnTo>
                    <a:lnTo>
                      <a:pt x="14" y="52"/>
                    </a:lnTo>
                    <a:lnTo>
                      <a:pt x="10" y="50"/>
                    </a:lnTo>
                    <a:lnTo>
                      <a:pt x="4" y="46"/>
                    </a:lnTo>
                    <a:lnTo>
                      <a:pt x="2" y="36"/>
                    </a:lnTo>
                    <a:lnTo>
                      <a:pt x="0" y="26"/>
                    </a:lnTo>
                    <a:lnTo>
                      <a:pt x="0" y="26"/>
                    </a:lnTo>
                    <a:lnTo>
                      <a:pt x="2" y="16"/>
                    </a:lnTo>
                    <a:lnTo>
                      <a:pt x="4" y="8"/>
                    </a:lnTo>
                    <a:lnTo>
                      <a:pt x="10" y="2"/>
                    </a:lnTo>
                    <a:lnTo>
                      <a:pt x="14" y="0"/>
                    </a:lnTo>
                    <a:lnTo>
                      <a:pt x="14" y="0"/>
                    </a:lnTo>
                    <a:lnTo>
                      <a:pt x="20" y="2"/>
                    </a:lnTo>
                    <a:lnTo>
                      <a:pt x="24"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3" name="Freeform 294">
                <a:extLst>
                  <a:ext uri="{FF2B5EF4-FFF2-40B4-BE49-F238E27FC236}">
                    <a16:creationId xmlns:a16="http://schemas.microsoft.com/office/drawing/2014/main" id="{8E76FB85-DB3F-6045-923F-992954899251}"/>
                  </a:ext>
                </a:extLst>
              </p:cNvPr>
              <p:cNvSpPr>
                <a:spLocks/>
              </p:cNvSpPr>
              <p:nvPr/>
            </p:nvSpPr>
            <p:spPr bwMode="auto">
              <a:xfrm>
                <a:off x="5698058" y="2197185"/>
                <a:ext cx="46559" cy="84677"/>
              </a:xfrm>
              <a:custGeom>
                <a:avLst/>
                <a:gdLst>
                  <a:gd name="T0" fmla="*/ 30 w 30"/>
                  <a:gd name="T1" fmla="*/ 26 h 54"/>
                  <a:gd name="T2" fmla="*/ 30 w 30"/>
                  <a:gd name="T3" fmla="*/ 26 h 54"/>
                  <a:gd name="T4" fmla="*/ 28 w 30"/>
                  <a:gd name="T5" fmla="*/ 36 h 54"/>
                  <a:gd name="T6" fmla="*/ 26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6 h 54"/>
                  <a:gd name="T20" fmla="*/ 0 w 30"/>
                  <a:gd name="T21" fmla="*/ 26 h 54"/>
                  <a:gd name="T22" fmla="*/ 0 w 30"/>
                  <a:gd name="T23" fmla="*/ 26 h 54"/>
                  <a:gd name="T24" fmla="*/ 2 w 30"/>
                  <a:gd name="T25" fmla="*/ 16 h 54"/>
                  <a:gd name="T26" fmla="*/ 4 w 30"/>
                  <a:gd name="T27" fmla="*/ 8 h 54"/>
                  <a:gd name="T28" fmla="*/ 10 w 30"/>
                  <a:gd name="T29" fmla="*/ 2 h 54"/>
                  <a:gd name="T30" fmla="*/ 14 w 30"/>
                  <a:gd name="T31" fmla="*/ 0 h 54"/>
                  <a:gd name="T32" fmla="*/ 14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6" y="46"/>
                    </a:lnTo>
                    <a:lnTo>
                      <a:pt x="20" y="52"/>
                    </a:lnTo>
                    <a:lnTo>
                      <a:pt x="14" y="54"/>
                    </a:lnTo>
                    <a:lnTo>
                      <a:pt x="14" y="54"/>
                    </a:lnTo>
                    <a:lnTo>
                      <a:pt x="10" y="52"/>
                    </a:lnTo>
                    <a:lnTo>
                      <a:pt x="4" y="46"/>
                    </a:lnTo>
                    <a:lnTo>
                      <a:pt x="2" y="36"/>
                    </a:lnTo>
                    <a:lnTo>
                      <a:pt x="0" y="26"/>
                    </a:lnTo>
                    <a:lnTo>
                      <a:pt x="0" y="26"/>
                    </a:lnTo>
                    <a:lnTo>
                      <a:pt x="2" y="16"/>
                    </a:lnTo>
                    <a:lnTo>
                      <a:pt x="4" y="8"/>
                    </a:lnTo>
                    <a:lnTo>
                      <a:pt x="10" y="2"/>
                    </a:lnTo>
                    <a:lnTo>
                      <a:pt x="14" y="0"/>
                    </a:lnTo>
                    <a:lnTo>
                      <a:pt x="14"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4" name="Freeform 295">
                <a:extLst>
                  <a:ext uri="{FF2B5EF4-FFF2-40B4-BE49-F238E27FC236}">
                    <a16:creationId xmlns:a16="http://schemas.microsoft.com/office/drawing/2014/main" id="{C08243E0-C985-2741-A757-8F651882F554}"/>
                  </a:ext>
                </a:extLst>
              </p:cNvPr>
              <p:cNvSpPr>
                <a:spLocks/>
              </p:cNvSpPr>
              <p:nvPr/>
            </p:nvSpPr>
            <p:spPr bwMode="auto">
              <a:xfrm>
                <a:off x="5698058" y="2101924"/>
                <a:ext cx="46559" cy="82559"/>
              </a:xfrm>
              <a:custGeom>
                <a:avLst/>
                <a:gdLst>
                  <a:gd name="T0" fmla="*/ 30 w 30"/>
                  <a:gd name="T1" fmla="*/ 26 h 52"/>
                  <a:gd name="T2" fmla="*/ 30 w 30"/>
                  <a:gd name="T3" fmla="*/ 26 h 52"/>
                  <a:gd name="T4" fmla="*/ 28 w 30"/>
                  <a:gd name="T5" fmla="*/ 36 h 52"/>
                  <a:gd name="T6" fmla="*/ 26 w 30"/>
                  <a:gd name="T7" fmla="*/ 44 h 52"/>
                  <a:gd name="T8" fmla="*/ 20 w 30"/>
                  <a:gd name="T9" fmla="*/ 50 h 52"/>
                  <a:gd name="T10" fmla="*/ 14 w 30"/>
                  <a:gd name="T11" fmla="*/ 52 h 52"/>
                  <a:gd name="T12" fmla="*/ 14 w 30"/>
                  <a:gd name="T13" fmla="*/ 52 h 52"/>
                  <a:gd name="T14" fmla="*/ 10 w 30"/>
                  <a:gd name="T15" fmla="*/ 50 h 52"/>
                  <a:gd name="T16" fmla="*/ 4 w 30"/>
                  <a:gd name="T17" fmla="*/ 44 h 52"/>
                  <a:gd name="T18" fmla="*/ 2 w 30"/>
                  <a:gd name="T19" fmla="*/ 36 h 52"/>
                  <a:gd name="T20" fmla="*/ 0 w 30"/>
                  <a:gd name="T21" fmla="*/ 26 h 52"/>
                  <a:gd name="T22" fmla="*/ 0 w 30"/>
                  <a:gd name="T23" fmla="*/ 26 h 52"/>
                  <a:gd name="T24" fmla="*/ 2 w 30"/>
                  <a:gd name="T25" fmla="*/ 16 h 52"/>
                  <a:gd name="T26" fmla="*/ 4 w 30"/>
                  <a:gd name="T27" fmla="*/ 6 h 52"/>
                  <a:gd name="T28" fmla="*/ 10 w 30"/>
                  <a:gd name="T29" fmla="*/ 2 h 52"/>
                  <a:gd name="T30" fmla="*/ 14 w 30"/>
                  <a:gd name="T31" fmla="*/ 0 h 52"/>
                  <a:gd name="T32" fmla="*/ 14 w 30"/>
                  <a:gd name="T33" fmla="*/ 0 h 52"/>
                  <a:gd name="T34" fmla="*/ 20 w 30"/>
                  <a:gd name="T35" fmla="*/ 2 h 52"/>
                  <a:gd name="T36" fmla="*/ 26 w 30"/>
                  <a:gd name="T37" fmla="*/ 6 h 52"/>
                  <a:gd name="T38" fmla="*/ 28 w 30"/>
                  <a:gd name="T39" fmla="*/ 16 h 52"/>
                  <a:gd name="T40" fmla="*/ 30 w 30"/>
                  <a:gd name="T41" fmla="*/ 26 h 52"/>
                  <a:gd name="T42" fmla="*/ 30 w 30"/>
                  <a:gd name="T43"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2">
                    <a:moveTo>
                      <a:pt x="30" y="26"/>
                    </a:moveTo>
                    <a:lnTo>
                      <a:pt x="30" y="26"/>
                    </a:lnTo>
                    <a:lnTo>
                      <a:pt x="28" y="36"/>
                    </a:lnTo>
                    <a:lnTo>
                      <a:pt x="26" y="44"/>
                    </a:lnTo>
                    <a:lnTo>
                      <a:pt x="20" y="50"/>
                    </a:lnTo>
                    <a:lnTo>
                      <a:pt x="14" y="52"/>
                    </a:lnTo>
                    <a:lnTo>
                      <a:pt x="14" y="52"/>
                    </a:lnTo>
                    <a:lnTo>
                      <a:pt x="10" y="50"/>
                    </a:lnTo>
                    <a:lnTo>
                      <a:pt x="4" y="44"/>
                    </a:lnTo>
                    <a:lnTo>
                      <a:pt x="2" y="36"/>
                    </a:lnTo>
                    <a:lnTo>
                      <a:pt x="0" y="26"/>
                    </a:lnTo>
                    <a:lnTo>
                      <a:pt x="0" y="26"/>
                    </a:lnTo>
                    <a:lnTo>
                      <a:pt x="2" y="16"/>
                    </a:lnTo>
                    <a:lnTo>
                      <a:pt x="4" y="6"/>
                    </a:lnTo>
                    <a:lnTo>
                      <a:pt x="10" y="2"/>
                    </a:lnTo>
                    <a:lnTo>
                      <a:pt x="14" y="0"/>
                    </a:lnTo>
                    <a:lnTo>
                      <a:pt x="14" y="0"/>
                    </a:lnTo>
                    <a:lnTo>
                      <a:pt x="20" y="2"/>
                    </a:lnTo>
                    <a:lnTo>
                      <a:pt x="26" y="6"/>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5" name="Freeform 296">
                <a:extLst>
                  <a:ext uri="{FF2B5EF4-FFF2-40B4-BE49-F238E27FC236}">
                    <a16:creationId xmlns:a16="http://schemas.microsoft.com/office/drawing/2014/main" id="{A61B9EBE-DEE4-AF4F-B21E-E253CC812D23}"/>
                  </a:ext>
                </a:extLst>
              </p:cNvPr>
              <p:cNvSpPr>
                <a:spLocks/>
              </p:cNvSpPr>
              <p:nvPr/>
            </p:nvSpPr>
            <p:spPr bwMode="auto">
              <a:xfrm>
                <a:off x="5611290" y="1945272"/>
                <a:ext cx="44442" cy="86793"/>
              </a:xfrm>
              <a:custGeom>
                <a:avLst/>
                <a:gdLst>
                  <a:gd name="T0" fmla="*/ 28 w 28"/>
                  <a:gd name="T1" fmla="*/ 26 h 54"/>
                  <a:gd name="T2" fmla="*/ 28 w 28"/>
                  <a:gd name="T3" fmla="*/ 26 h 54"/>
                  <a:gd name="T4" fmla="*/ 28 w 28"/>
                  <a:gd name="T5" fmla="*/ 36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2 w 28"/>
                  <a:gd name="T19" fmla="*/ 36 h 54"/>
                  <a:gd name="T20" fmla="*/ 0 w 28"/>
                  <a:gd name="T21" fmla="*/ 26 h 54"/>
                  <a:gd name="T22" fmla="*/ 0 w 28"/>
                  <a:gd name="T23" fmla="*/ 26 h 54"/>
                  <a:gd name="T24" fmla="*/ 2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6"/>
                    </a:lnTo>
                    <a:lnTo>
                      <a:pt x="24" y="46"/>
                    </a:lnTo>
                    <a:lnTo>
                      <a:pt x="20" y="52"/>
                    </a:lnTo>
                    <a:lnTo>
                      <a:pt x="14" y="54"/>
                    </a:lnTo>
                    <a:lnTo>
                      <a:pt x="14" y="54"/>
                    </a:lnTo>
                    <a:lnTo>
                      <a:pt x="8" y="52"/>
                    </a:lnTo>
                    <a:lnTo>
                      <a:pt x="4" y="46"/>
                    </a:lnTo>
                    <a:lnTo>
                      <a:pt x="2" y="36"/>
                    </a:lnTo>
                    <a:lnTo>
                      <a:pt x="0" y="26"/>
                    </a:lnTo>
                    <a:lnTo>
                      <a:pt x="0" y="26"/>
                    </a:lnTo>
                    <a:lnTo>
                      <a:pt x="2"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6" name="Freeform 297">
                <a:extLst>
                  <a:ext uri="{FF2B5EF4-FFF2-40B4-BE49-F238E27FC236}">
                    <a16:creationId xmlns:a16="http://schemas.microsoft.com/office/drawing/2014/main" id="{363F89EB-8403-1043-A292-F2F03062A35B}"/>
                  </a:ext>
                </a:extLst>
              </p:cNvPr>
              <p:cNvSpPr>
                <a:spLocks/>
              </p:cNvSpPr>
              <p:nvPr/>
            </p:nvSpPr>
            <p:spPr bwMode="auto">
              <a:xfrm>
                <a:off x="5590127" y="1945272"/>
                <a:ext cx="44442" cy="86793"/>
              </a:xfrm>
              <a:custGeom>
                <a:avLst/>
                <a:gdLst>
                  <a:gd name="T0" fmla="*/ 28 w 28"/>
                  <a:gd name="T1" fmla="*/ 26 h 54"/>
                  <a:gd name="T2" fmla="*/ 28 w 28"/>
                  <a:gd name="T3" fmla="*/ 26 h 54"/>
                  <a:gd name="T4" fmla="*/ 28 w 28"/>
                  <a:gd name="T5" fmla="*/ 36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6 h 54"/>
                  <a:gd name="T20" fmla="*/ 0 w 28"/>
                  <a:gd name="T21" fmla="*/ 26 h 54"/>
                  <a:gd name="T22" fmla="*/ 0 w 28"/>
                  <a:gd name="T23" fmla="*/ 26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6 h 54"/>
                  <a:gd name="T42" fmla="*/ 28 w 28"/>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6"/>
                    </a:moveTo>
                    <a:lnTo>
                      <a:pt x="28" y="26"/>
                    </a:lnTo>
                    <a:lnTo>
                      <a:pt x="28" y="36"/>
                    </a:lnTo>
                    <a:lnTo>
                      <a:pt x="24" y="46"/>
                    </a:lnTo>
                    <a:lnTo>
                      <a:pt x="20" y="52"/>
                    </a:lnTo>
                    <a:lnTo>
                      <a:pt x="14" y="54"/>
                    </a:lnTo>
                    <a:lnTo>
                      <a:pt x="14" y="54"/>
                    </a:lnTo>
                    <a:lnTo>
                      <a:pt x="8" y="52"/>
                    </a:lnTo>
                    <a:lnTo>
                      <a:pt x="4" y="46"/>
                    </a:lnTo>
                    <a:lnTo>
                      <a:pt x="0" y="36"/>
                    </a:lnTo>
                    <a:lnTo>
                      <a:pt x="0" y="26"/>
                    </a:lnTo>
                    <a:lnTo>
                      <a:pt x="0" y="26"/>
                    </a:lnTo>
                    <a:lnTo>
                      <a:pt x="0" y="16"/>
                    </a:lnTo>
                    <a:lnTo>
                      <a:pt x="4" y="8"/>
                    </a:lnTo>
                    <a:lnTo>
                      <a:pt x="8" y="2"/>
                    </a:lnTo>
                    <a:lnTo>
                      <a:pt x="14" y="0"/>
                    </a:lnTo>
                    <a:lnTo>
                      <a:pt x="14" y="0"/>
                    </a:lnTo>
                    <a:lnTo>
                      <a:pt x="20" y="2"/>
                    </a:lnTo>
                    <a:lnTo>
                      <a:pt x="24" y="8"/>
                    </a:lnTo>
                    <a:lnTo>
                      <a:pt x="28" y="16"/>
                    </a:lnTo>
                    <a:lnTo>
                      <a:pt x="28" y="26"/>
                    </a:lnTo>
                    <a:lnTo>
                      <a:pt x="28"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7" name="Freeform 298">
                <a:extLst>
                  <a:ext uri="{FF2B5EF4-FFF2-40B4-BE49-F238E27FC236}">
                    <a16:creationId xmlns:a16="http://schemas.microsoft.com/office/drawing/2014/main" id="{FAE16EA1-FD32-D34E-8B9E-03DFE2232AD2}"/>
                  </a:ext>
                </a:extLst>
              </p:cNvPr>
              <p:cNvSpPr>
                <a:spLocks/>
              </p:cNvSpPr>
              <p:nvPr/>
            </p:nvSpPr>
            <p:spPr bwMode="auto">
              <a:xfrm>
                <a:off x="5494892" y="1938921"/>
                <a:ext cx="46559" cy="86794"/>
              </a:xfrm>
              <a:custGeom>
                <a:avLst/>
                <a:gdLst>
                  <a:gd name="T0" fmla="*/ 30 w 30"/>
                  <a:gd name="T1" fmla="*/ 28 h 54"/>
                  <a:gd name="T2" fmla="*/ 30 w 30"/>
                  <a:gd name="T3" fmla="*/ 28 h 54"/>
                  <a:gd name="T4" fmla="*/ 28 w 30"/>
                  <a:gd name="T5" fmla="*/ 38 h 54"/>
                  <a:gd name="T6" fmla="*/ 26 w 30"/>
                  <a:gd name="T7" fmla="*/ 46 h 54"/>
                  <a:gd name="T8" fmla="*/ 20 w 30"/>
                  <a:gd name="T9" fmla="*/ 52 h 54"/>
                  <a:gd name="T10" fmla="*/ 14 w 30"/>
                  <a:gd name="T11" fmla="*/ 54 h 54"/>
                  <a:gd name="T12" fmla="*/ 14 w 30"/>
                  <a:gd name="T13" fmla="*/ 54 h 54"/>
                  <a:gd name="T14" fmla="*/ 10 w 30"/>
                  <a:gd name="T15" fmla="*/ 52 h 54"/>
                  <a:gd name="T16" fmla="*/ 4 w 30"/>
                  <a:gd name="T17" fmla="*/ 46 h 54"/>
                  <a:gd name="T18" fmla="*/ 2 w 30"/>
                  <a:gd name="T19" fmla="*/ 38 h 54"/>
                  <a:gd name="T20" fmla="*/ 0 w 30"/>
                  <a:gd name="T21" fmla="*/ 28 h 54"/>
                  <a:gd name="T22" fmla="*/ 0 w 30"/>
                  <a:gd name="T23" fmla="*/ 28 h 54"/>
                  <a:gd name="T24" fmla="*/ 2 w 30"/>
                  <a:gd name="T25" fmla="*/ 18 h 54"/>
                  <a:gd name="T26" fmla="*/ 4 w 30"/>
                  <a:gd name="T27" fmla="*/ 8 h 54"/>
                  <a:gd name="T28" fmla="*/ 10 w 30"/>
                  <a:gd name="T29" fmla="*/ 2 h 54"/>
                  <a:gd name="T30" fmla="*/ 14 w 30"/>
                  <a:gd name="T31" fmla="*/ 0 h 54"/>
                  <a:gd name="T32" fmla="*/ 14 w 30"/>
                  <a:gd name="T33" fmla="*/ 0 h 54"/>
                  <a:gd name="T34" fmla="*/ 20 w 30"/>
                  <a:gd name="T35" fmla="*/ 2 h 54"/>
                  <a:gd name="T36" fmla="*/ 26 w 30"/>
                  <a:gd name="T37" fmla="*/ 8 h 54"/>
                  <a:gd name="T38" fmla="*/ 28 w 30"/>
                  <a:gd name="T39" fmla="*/ 18 h 54"/>
                  <a:gd name="T40" fmla="*/ 30 w 30"/>
                  <a:gd name="T41" fmla="*/ 28 h 54"/>
                  <a:gd name="T42" fmla="*/ 30 w 30"/>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8"/>
                    </a:moveTo>
                    <a:lnTo>
                      <a:pt x="30" y="28"/>
                    </a:lnTo>
                    <a:lnTo>
                      <a:pt x="28" y="38"/>
                    </a:lnTo>
                    <a:lnTo>
                      <a:pt x="26" y="46"/>
                    </a:lnTo>
                    <a:lnTo>
                      <a:pt x="20" y="52"/>
                    </a:lnTo>
                    <a:lnTo>
                      <a:pt x="14" y="54"/>
                    </a:lnTo>
                    <a:lnTo>
                      <a:pt x="14" y="54"/>
                    </a:lnTo>
                    <a:lnTo>
                      <a:pt x="10" y="52"/>
                    </a:lnTo>
                    <a:lnTo>
                      <a:pt x="4" y="46"/>
                    </a:lnTo>
                    <a:lnTo>
                      <a:pt x="2" y="38"/>
                    </a:lnTo>
                    <a:lnTo>
                      <a:pt x="0" y="28"/>
                    </a:lnTo>
                    <a:lnTo>
                      <a:pt x="0" y="28"/>
                    </a:lnTo>
                    <a:lnTo>
                      <a:pt x="2" y="18"/>
                    </a:lnTo>
                    <a:lnTo>
                      <a:pt x="4" y="8"/>
                    </a:lnTo>
                    <a:lnTo>
                      <a:pt x="10" y="2"/>
                    </a:lnTo>
                    <a:lnTo>
                      <a:pt x="14" y="0"/>
                    </a:lnTo>
                    <a:lnTo>
                      <a:pt x="14" y="0"/>
                    </a:lnTo>
                    <a:lnTo>
                      <a:pt x="20" y="2"/>
                    </a:lnTo>
                    <a:lnTo>
                      <a:pt x="26" y="8"/>
                    </a:lnTo>
                    <a:lnTo>
                      <a:pt x="28" y="18"/>
                    </a:lnTo>
                    <a:lnTo>
                      <a:pt x="30" y="28"/>
                    </a:lnTo>
                    <a:lnTo>
                      <a:pt x="30"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8" name="Freeform 299">
                <a:extLst>
                  <a:ext uri="{FF2B5EF4-FFF2-40B4-BE49-F238E27FC236}">
                    <a16:creationId xmlns:a16="http://schemas.microsoft.com/office/drawing/2014/main" id="{EB2501A1-23A0-1B44-8C4B-349C1843581C}"/>
                  </a:ext>
                </a:extLst>
              </p:cNvPr>
              <p:cNvSpPr>
                <a:spLocks/>
              </p:cNvSpPr>
              <p:nvPr/>
            </p:nvSpPr>
            <p:spPr bwMode="auto">
              <a:xfrm>
                <a:off x="5418704" y="1936805"/>
                <a:ext cx="46559" cy="84677"/>
              </a:xfrm>
              <a:custGeom>
                <a:avLst/>
                <a:gdLst>
                  <a:gd name="T0" fmla="*/ 30 w 30"/>
                  <a:gd name="T1" fmla="*/ 26 h 54"/>
                  <a:gd name="T2" fmla="*/ 30 w 30"/>
                  <a:gd name="T3" fmla="*/ 26 h 54"/>
                  <a:gd name="T4" fmla="*/ 28 w 30"/>
                  <a:gd name="T5" fmla="*/ 36 h 54"/>
                  <a:gd name="T6" fmla="*/ 26 w 30"/>
                  <a:gd name="T7" fmla="*/ 46 h 54"/>
                  <a:gd name="T8" fmla="*/ 20 w 30"/>
                  <a:gd name="T9" fmla="*/ 52 h 54"/>
                  <a:gd name="T10" fmla="*/ 16 w 30"/>
                  <a:gd name="T11" fmla="*/ 54 h 54"/>
                  <a:gd name="T12" fmla="*/ 16 w 30"/>
                  <a:gd name="T13" fmla="*/ 54 h 54"/>
                  <a:gd name="T14" fmla="*/ 10 w 30"/>
                  <a:gd name="T15" fmla="*/ 52 h 54"/>
                  <a:gd name="T16" fmla="*/ 6 w 30"/>
                  <a:gd name="T17" fmla="*/ 46 h 54"/>
                  <a:gd name="T18" fmla="*/ 2 w 30"/>
                  <a:gd name="T19" fmla="*/ 36 h 54"/>
                  <a:gd name="T20" fmla="*/ 0 w 30"/>
                  <a:gd name="T21" fmla="*/ 26 h 54"/>
                  <a:gd name="T22" fmla="*/ 0 w 30"/>
                  <a:gd name="T23" fmla="*/ 26 h 54"/>
                  <a:gd name="T24" fmla="*/ 2 w 30"/>
                  <a:gd name="T25" fmla="*/ 16 h 54"/>
                  <a:gd name="T26" fmla="*/ 6 w 30"/>
                  <a:gd name="T27" fmla="*/ 8 h 54"/>
                  <a:gd name="T28" fmla="*/ 10 w 30"/>
                  <a:gd name="T29" fmla="*/ 2 h 54"/>
                  <a:gd name="T30" fmla="*/ 16 w 30"/>
                  <a:gd name="T31" fmla="*/ 0 h 54"/>
                  <a:gd name="T32" fmla="*/ 16 w 30"/>
                  <a:gd name="T33" fmla="*/ 0 h 54"/>
                  <a:gd name="T34" fmla="*/ 20 w 30"/>
                  <a:gd name="T35" fmla="*/ 2 h 54"/>
                  <a:gd name="T36" fmla="*/ 26 w 30"/>
                  <a:gd name="T37" fmla="*/ 8 h 54"/>
                  <a:gd name="T38" fmla="*/ 28 w 30"/>
                  <a:gd name="T39" fmla="*/ 16 h 54"/>
                  <a:gd name="T40" fmla="*/ 30 w 30"/>
                  <a:gd name="T41" fmla="*/ 26 h 54"/>
                  <a:gd name="T42" fmla="*/ 30 w 30"/>
                  <a:gd name="T43"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4">
                    <a:moveTo>
                      <a:pt x="30" y="26"/>
                    </a:moveTo>
                    <a:lnTo>
                      <a:pt x="30" y="26"/>
                    </a:lnTo>
                    <a:lnTo>
                      <a:pt x="28" y="36"/>
                    </a:lnTo>
                    <a:lnTo>
                      <a:pt x="26" y="46"/>
                    </a:lnTo>
                    <a:lnTo>
                      <a:pt x="20" y="52"/>
                    </a:lnTo>
                    <a:lnTo>
                      <a:pt x="16" y="54"/>
                    </a:lnTo>
                    <a:lnTo>
                      <a:pt x="16" y="54"/>
                    </a:lnTo>
                    <a:lnTo>
                      <a:pt x="10" y="52"/>
                    </a:lnTo>
                    <a:lnTo>
                      <a:pt x="6" y="46"/>
                    </a:lnTo>
                    <a:lnTo>
                      <a:pt x="2" y="36"/>
                    </a:lnTo>
                    <a:lnTo>
                      <a:pt x="0" y="26"/>
                    </a:lnTo>
                    <a:lnTo>
                      <a:pt x="0" y="26"/>
                    </a:lnTo>
                    <a:lnTo>
                      <a:pt x="2" y="16"/>
                    </a:lnTo>
                    <a:lnTo>
                      <a:pt x="6" y="8"/>
                    </a:lnTo>
                    <a:lnTo>
                      <a:pt x="10" y="2"/>
                    </a:lnTo>
                    <a:lnTo>
                      <a:pt x="16" y="0"/>
                    </a:lnTo>
                    <a:lnTo>
                      <a:pt x="16" y="0"/>
                    </a:lnTo>
                    <a:lnTo>
                      <a:pt x="20" y="2"/>
                    </a:lnTo>
                    <a:lnTo>
                      <a:pt x="26" y="8"/>
                    </a:lnTo>
                    <a:lnTo>
                      <a:pt x="28" y="16"/>
                    </a:lnTo>
                    <a:lnTo>
                      <a:pt x="30" y="26"/>
                    </a:lnTo>
                    <a:lnTo>
                      <a:pt x="30" y="26"/>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39" name="Freeform 300">
                <a:extLst>
                  <a:ext uri="{FF2B5EF4-FFF2-40B4-BE49-F238E27FC236}">
                    <a16:creationId xmlns:a16="http://schemas.microsoft.com/office/drawing/2014/main" id="{581CE665-8368-FE4C-9703-A8B5076A3B2B}"/>
                  </a:ext>
                </a:extLst>
              </p:cNvPr>
              <p:cNvSpPr>
                <a:spLocks/>
              </p:cNvSpPr>
              <p:nvPr/>
            </p:nvSpPr>
            <p:spPr bwMode="auto">
              <a:xfrm>
                <a:off x="7733955" y="3499091"/>
                <a:ext cx="44443" cy="84677"/>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2 w 28"/>
                  <a:gd name="T19" fmla="*/ 38 h 54"/>
                  <a:gd name="T20" fmla="*/ 0 w 28"/>
                  <a:gd name="T21" fmla="*/ 28 h 54"/>
                  <a:gd name="T22" fmla="*/ 0 w 28"/>
                  <a:gd name="T23" fmla="*/ 28 h 54"/>
                  <a:gd name="T24" fmla="*/ 2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2" y="38"/>
                    </a:lnTo>
                    <a:lnTo>
                      <a:pt x="0" y="28"/>
                    </a:lnTo>
                    <a:lnTo>
                      <a:pt x="0" y="28"/>
                    </a:lnTo>
                    <a:lnTo>
                      <a:pt x="2" y="16"/>
                    </a:lnTo>
                    <a:lnTo>
                      <a:pt x="4" y="8"/>
                    </a:lnTo>
                    <a:lnTo>
                      <a:pt x="8" y="2"/>
                    </a:lnTo>
                    <a:lnTo>
                      <a:pt x="14" y="0"/>
                    </a:lnTo>
                    <a:lnTo>
                      <a:pt x="14" y="0"/>
                    </a:lnTo>
                    <a:lnTo>
                      <a:pt x="20" y="2"/>
                    </a:lnTo>
                    <a:lnTo>
                      <a:pt x="24" y="8"/>
                    </a:lnTo>
                    <a:lnTo>
                      <a:pt x="28" y="16"/>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sp>
            <p:nvSpPr>
              <p:cNvPr id="88140" name="Freeform 301">
                <a:extLst>
                  <a:ext uri="{FF2B5EF4-FFF2-40B4-BE49-F238E27FC236}">
                    <a16:creationId xmlns:a16="http://schemas.microsoft.com/office/drawing/2014/main" id="{9C4484CE-BEA9-9946-A4E7-BE2B18C9B0CE}"/>
                  </a:ext>
                </a:extLst>
              </p:cNvPr>
              <p:cNvSpPr>
                <a:spLocks/>
              </p:cNvSpPr>
              <p:nvPr/>
            </p:nvSpPr>
            <p:spPr bwMode="auto">
              <a:xfrm>
                <a:off x="7767816" y="3530844"/>
                <a:ext cx="44443" cy="84677"/>
              </a:xfrm>
              <a:custGeom>
                <a:avLst/>
                <a:gdLst>
                  <a:gd name="T0" fmla="*/ 28 w 28"/>
                  <a:gd name="T1" fmla="*/ 28 h 54"/>
                  <a:gd name="T2" fmla="*/ 28 w 28"/>
                  <a:gd name="T3" fmla="*/ 28 h 54"/>
                  <a:gd name="T4" fmla="*/ 28 w 28"/>
                  <a:gd name="T5" fmla="*/ 38 h 54"/>
                  <a:gd name="T6" fmla="*/ 24 w 28"/>
                  <a:gd name="T7" fmla="*/ 46 h 54"/>
                  <a:gd name="T8" fmla="*/ 20 w 28"/>
                  <a:gd name="T9" fmla="*/ 52 h 54"/>
                  <a:gd name="T10" fmla="*/ 14 w 28"/>
                  <a:gd name="T11" fmla="*/ 54 h 54"/>
                  <a:gd name="T12" fmla="*/ 14 w 28"/>
                  <a:gd name="T13" fmla="*/ 54 h 54"/>
                  <a:gd name="T14" fmla="*/ 8 w 28"/>
                  <a:gd name="T15" fmla="*/ 52 h 54"/>
                  <a:gd name="T16" fmla="*/ 4 w 28"/>
                  <a:gd name="T17" fmla="*/ 46 h 54"/>
                  <a:gd name="T18" fmla="*/ 0 w 28"/>
                  <a:gd name="T19" fmla="*/ 38 h 54"/>
                  <a:gd name="T20" fmla="*/ 0 w 28"/>
                  <a:gd name="T21" fmla="*/ 28 h 54"/>
                  <a:gd name="T22" fmla="*/ 0 w 28"/>
                  <a:gd name="T23" fmla="*/ 28 h 54"/>
                  <a:gd name="T24" fmla="*/ 0 w 28"/>
                  <a:gd name="T25" fmla="*/ 16 h 54"/>
                  <a:gd name="T26" fmla="*/ 4 w 28"/>
                  <a:gd name="T27" fmla="*/ 8 h 54"/>
                  <a:gd name="T28" fmla="*/ 8 w 28"/>
                  <a:gd name="T29" fmla="*/ 2 h 54"/>
                  <a:gd name="T30" fmla="*/ 14 w 28"/>
                  <a:gd name="T31" fmla="*/ 0 h 54"/>
                  <a:gd name="T32" fmla="*/ 14 w 28"/>
                  <a:gd name="T33" fmla="*/ 0 h 54"/>
                  <a:gd name="T34" fmla="*/ 20 w 28"/>
                  <a:gd name="T35" fmla="*/ 2 h 54"/>
                  <a:gd name="T36" fmla="*/ 24 w 28"/>
                  <a:gd name="T37" fmla="*/ 8 h 54"/>
                  <a:gd name="T38" fmla="*/ 28 w 28"/>
                  <a:gd name="T39" fmla="*/ 16 h 54"/>
                  <a:gd name="T40" fmla="*/ 28 w 28"/>
                  <a:gd name="T41" fmla="*/ 28 h 54"/>
                  <a:gd name="T42" fmla="*/ 28 w 28"/>
                  <a:gd name="T43"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54">
                    <a:moveTo>
                      <a:pt x="28" y="28"/>
                    </a:moveTo>
                    <a:lnTo>
                      <a:pt x="28" y="28"/>
                    </a:lnTo>
                    <a:lnTo>
                      <a:pt x="28" y="38"/>
                    </a:lnTo>
                    <a:lnTo>
                      <a:pt x="24" y="46"/>
                    </a:lnTo>
                    <a:lnTo>
                      <a:pt x="20" y="52"/>
                    </a:lnTo>
                    <a:lnTo>
                      <a:pt x="14" y="54"/>
                    </a:lnTo>
                    <a:lnTo>
                      <a:pt x="14" y="54"/>
                    </a:lnTo>
                    <a:lnTo>
                      <a:pt x="8" y="52"/>
                    </a:lnTo>
                    <a:lnTo>
                      <a:pt x="4" y="46"/>
                    </a:lnTo>
                    <a:lnTo>
                      <a:pt x="0" y="38"/>
                    </a:lnTo>
                    <a:lnTo>
                      <a:pt x="0" y="28"/>
                    </a:lnTo>
                    <a:lnTo>
                      <a:pt x="0" y="28"/>
                    </a:lnTo>
                    <a:lnTo>
                      <a:pt x="0" y="16"/>
                    </a:lnTo>
                    <a:lnTo>
                      <a:pt x="4" y="8"/>
                    </a:lnTo>
                    <a:lnTo>
                      <a:pt x="8" y="2"/>
                    </a:lnTo>
                    <a:lnTo>
                      <a:pt x="14" y="0"/>
                    </a:lnTo>
                    <a:lnTo>
                      <a:pt x="14" y="0"/>
                    </a:lnTo>
                    <a:lnTo>
                      <a:pt x="20" y="2"/>
                    </a:lnTo>
                    <a:lnTo>
                      <a:pt x="24" y="8"/>
                    </a:lnTo>
                    <a:lnTo>
                      <a:pt x="28" y="16"/>
                    </a:lnTo>
                    <a:lnTo>
                      <a:pt x="28" y="28"/>
                    </a:lnTo>
                    <a:lnTo>
                      <a:pt x="28" y="28"/>
                    </a:lnTo>
                    <a:close/>
                  </a:path>
                </a:pathLst>
              </a:custGeom>
              <a:solidFill>
                <a:schemeClr val="accent4">
                  <a:lumMod val="60000"/>
                  <a:lumOff val="40000"/>
                </a:schemeClr>
              </a:solidFill>
              <a:ln>
                <a:noFill/>
              </a:ln>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2B5C"/>
                  </a:solidFill>
                  <a:effectLst/>
                  <a:uLnTx/>
                  <a:uFillTx/>
                  <a:latin typeface="Arial" panose="020B0604020202020204" pitchFamily="34" charset="0"/>
                  <a:ea typeface="ヒラギノ角ゴ Pro W3" pitchFamily="1" charset="-128"/>
                </a:endParaRPr>
              </a:p>
            </p:txBody>
          </p:sp>
        </p:grpSp>
      </p:grpSp>
      <p:sp>
        <p:nvSpPr>
          <p:cNvPr id="321" name="Rectangle 320">
            <a:extLst>
              <a:ext uri="{FF2B5EF4-FFF2-40B4-BE49-F238E27FC236}">
                <a16:creationId xmlns:a16="http://schemas.microsoft.com/office/drawing/2014/main" id="{72CFE997-29FA-8C40-A485-7D83F431546F}"/>
              </a:ext>
            </a:extLst>
          </p:cNvPr>
          <p:cNvSpPr/>
          <p:nvPr/>
        </p:nvSpPr>
        <p:spPr>
          <a:xfrm>
            <a:off x="9296400" y="6550223"/>
            <a:ext cx="2900089" cy="307777"/>
          </a:xfrm>
          <a:prstGeom prst="rect">
            <a:avLst/>
          </a:prstGeom>
        </p:spPr>
        <p:txBody>
          <a:bodyPr wrap="none">
            <a:spAutoFit/>
          </a:bodyPr>
          <a:lstStyle/>
          <a:p>
            <a:r>
              <a:rPr lang="en-US" sz="1400" dirty="0">
                <a:solidFill>
                  <a:srgbClr val="FFFFFF"/>
                </a:solidFill>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2503173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04CD56-DE5D-6846-A470-C081FE602B18}"/>
              </a:ext>
            </a:extLst>
          </p:cNvPr>
          <p:cNvSpPr>
            <a:spLocks noGrp="1"/>
          </p:cNvSpPr>
          <p:nvPr>
            <p:ph type="title"/>
          </p:nvPr>
        </p:nvSpPr>
        <p:spPr>
          <a:xfrm>
            <a:off x="914400" y="344488"/>
            <a:ext cx="8585200" cy="838200"/>
          </a:xfrm>
        </p:spPr>
        <p:txBody>
          <a:bodyPr vert="horz" wrap="square" lIns="61536" tIns="30769" rIns="61536" bIns="30769" numCol="1" rtlCol="0" anchor="ctr" anchorCtr="0" compatLnSpc="1">
            <a:prstTxWarp prst="textNoShape">
              <a:avLst/>
            </a:prstTxWarp>
            <a:noAutofit/>
          </a:bodyPr>
          <a:lstStyle/>
          <a:p>
            <a:pPr fontAlgn="auto">
              <a:spcAft>
                <a:spcPts val="0"/>
              </a:spcAft>
              <a:defRPr/>
            </a:pPr>
            <a:r>
              <a:rPr lang="en-US" sz="3200" dirty="0">
                <a:solidFill>
                  <a:schemeClr val="tx1"/>
                </a:solidFill>
              </a:rPr>
              <a:t>M0  CRPC - ARAMIS: </a:t>
            </a:r>
            <a:r>
              <a:rPr lang="en-US" sz="3200" dirty="0" err="1">
                <a:solidFill>
                  <a:schemeClr val="tx1"/>
                </a:solidFill>
              </a:rPr>
              <a:t>Darolutamide</a:t>
            </a:r>
            <a:endParaRPr lang="en-US" sz="3200" dirty="0">
              <a:solidFill>
                <a:schemeClr val="tx1"/>
              </a:solidFill>
            </a:endParaRPr>
          </a:p>
        </p:txBody>
      </p:sp>
      <p:sp>
        <p:nvSpPr>
          <p:cNvPr id="3" name="Text Placeholder 2">
            <a:extLst>
              <a:ext uri="{FF2B5EF4-FFF2-40B4-BE49-F238E27FC236}">
                <a16:creationId xmlns:a16="http://schemas.microsoft.com/office/drawing/2014/main" id="{700F4D2F-4F26-5F4E-83DB-CCB383EC0AE2}"/>
              </a:ext>
            </a:extLst>
          </p:cNvPr>
          <p:cNvSpPr>
            <a:spLocks noGrp="1"/>
          </p:cNvSpPr>
          <p:nvPr>
            <p:ph type="body" sz="quarter" idx="10"/>
          </p:nvPr>
        </p:nvSpPr>
        <p:spPr>
          <a:xfrm>
            <a:off x="3352800" y="6127493"/>
            <a:ext cx="8583612" cy="479425"/>
          </a:xfrm>
        </p:spPr>
        <p:txBody>
          <a:bodyPr>
            <a:normAutofit fontScale="92500" lnSpcReduction="20000"/>
          </a:bodyPr>
          <a:lstStyle/>
          <a:p>
            <a:pPr algn="r" fontAlgn="auto">
              <a:spcAft>
                <a:spcPts val="0"/>
              </a:spcAft>
              <a:defRPr/>
            </a:pPr>
            <a:r>
              <a:rPr lang="en-US" sz="1350" b="0" dirty="0">
                <a:solidFill>
                  <a:schemeClr val="tx1"/>
                </a:solidFill>
              </a:rPr>
              <a:t>www.clinicaltrials.gov (NCT02200614)</a:t>
            </a:r>
          </a:p>
          <a:p>
            <a:pPr algn="r" fontAlgn="auto">
              <a:spcAft>
                <a:spcPts val="0"/>
              </a:spcAft>
              <a:defRPr/>
            </a:pPr>
            <a:r>
              <a:rPr lang="en-US" sz="1350" b="0" dirty="0" err="1">
                <a:solidFill>
                  <a:schemeClr val="tx1"/>
                </a:solidFill>
              </a:rPr>
              <a:t>Fizazi</a:t>
            </a:r>
            <a:r>
              <a:rPr lang="en-US" sz="1350" b="0" dirty="0">
                <a:solidFill>
                  <a:schemeClr val="tx1"/>
                </a:solidFill>
              </a:rPr>
              <a:t> et al, NEJM, 2019</a:t>
            </a:r>
          </a:p>
        </p:txBody>
      </p:sp>
      <p:grpSp>
        <p:nvGrpSpPr>
          <p:cNvPr id="2" name="Group 1">
            <a:extLst>
              <a:ext uri="{FF2B5EF4-FFF2-40B4-BE49-F238E27FC236}">
                <a16:creationId xmlns:a16="http://schemas.microsoft.com/office/drawing/2014/main" id="{3AF0A493-7F3F-694B-B167-38F6F7315B50}"/>
              </a:ext>
            </a:extLst>
          </p:cNvPr>
          <p:cNvGrpSpPr/>
          <p:nvPr/>
        </p:nvGrpSpPr>
        <p:grpSpPr>
          <a:xfrm>
            <a:off x="1320033" y="1676399"/>
            <a:ext cx="9551933" cy="3505202"/>
            <a:chOff x="2877538" y="2117377"/>
            <a:chExt cx="6166522" cy="2262883"/>
          </a:xfrm>
        </p:grpSpPr>
        <p:sp>
          <p:nvSpPr>
            <p:cNvPr id="23" name="Oval 22">
              <a:extLst>
                <a:ext uri="{FF2B5EF4-FFF2-40B4-BE49-F238E27FC236}">
                  <a16:creationId xmlns:a16="http://schemas.microsoft.com/office/drawing/2014/main" id="{9712B488-FC64-4322-B706-E0FBBD8312F4}"/>
                </a:ext>
              </a:extLst>
            </p:cNvPr>
            <p:cNvSpPr/>
            <p:nvPr/>
          </p:nvSpPr>
          <p:spPr bwMode="auto">
            <a:xfrm>
              <a:off x="5075239" y="2974975"/>
              <a:ext cx="547687" cy="547688"/>
            </a:xfrm>
            <a:prstGeom prst="ellipse">
              <a:avLst/>
            </a:prstGeom>
            <a:noFill/>
            <a:ln>
              <a:solidFill>
                <a:schemeClr val="accent1"/>
              </a:solidFill>
            </a:ln>
          </p:spPr>
          <p:style>
            <a:lnRef idx="1">
              <a:schemeClr val="accent4"/>
            </a:lnRef>
            <a:fillRef idx="2">
              <a:schemeClr val="accent4"/>
            </a:fillRef>
            <a:effectRef idx="1">
              <a:schemeClr val="accent4"/>
            </a:effectRef>
            <a:fontRef idx="minor">
              <a:schemeClr val="dk1"/>
            </a:fontRef>
          </p:style>
          <p:txBody>
            <a:bodyPr wrap="none"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R</a:t>
              </a:r>
              <a:br>
                <a:rPr kumimoji="0" lang="en-GB"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br>
              <a:r>
                <a:rPr kumimoji="0" lang="en-GB"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2:1</a:t>
              </a:r>
            </a:p>
          </p:txBody>
        </p:sp>
        <p:sp>
          <p:nvSpPr>
            <p:cNvPr id="24" name="Rounded Rectangle 23">
              <a:extLst>
                <a:ext uri="{FF2B5EF4-FFF2-40B4-BE49-F238E27FC236}">
                  <a16:creationId xmlns:a16="http://schemas.microsoft.com/office/drawing/2014/main" id="{89185459-CE62-43E2-93F6-4D31C732E7A9}"/>
                </a:ext>
              </a:extLst>
            </p:cNvPr>
            <p:cNvSpPr/>
            <p:nvPr/>
          </p:nvSpPr>
          <p:spPr bwMode="auto">
            <a:xfrm>
              <a:off x="2877538" y="2117377"/>
              <a:ext cx="1862138" cy="2262883"/>
            </a:xfrm>
            <a:prstGeom prst="roundRect">
              <a:avLst>
                <a:gd name="adj" fmla="val 6309"/>
              </a:avLst>
            </a:prstGeom>
            <a:noFill/>
            <a:ln w="28575">
              <a:solidFill>
                <a:schemeClr val="accent1"/>
              </a:solidFill>
            </a:ln>
          </p:spPr>
          <p:style>
            <a:lnRef idx="1">
              <a:schemeClr val="accent1"/>
            </a:lnRef>
            <a:fillRef idx="2">
              <a:schemeClr val="accent1"/>
            </a:fillRef>
            <a:effectRef idx="1">
              <a:schemeClr val="accent1"/>
            </a:effectRef>
            <a:fontRef idx="minor">
              <a:schemeClr val="dk1"/>
            </a:fontRef>
          </p:style>
          <p:txBody>
            <a:bodyPr lIns="68580" tIns="34290" rIns="68580" bIns="3429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N=1500</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M0 CRPC, prostate-specific antigen doubling time of ≤ 10 months and PSA &gt; 2 ng/ml, ECOG 0-1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No prior treatment with second generation androgen receptor inhibitors, other investigational AR inhibitors, CYP17 enzyme inhibitor, or prior chemotherapy or immunotherapy </a:t>
              </a:r>
            </a:p>
          </p:txBody>
        </p:sp>
        <p:sp>
          <p:nvSpPr>
            <p:cNvPr id="26" name="TextBox 25">
              <a:extLst>
                <a:ext uri="{FF2B5EF4-FFF2-40B4-BE49-F238E27FC236}">
                  <a16:creationId xmlns:a16="http://schemas.microsoft.com/office/drawing/2014/main" id="{4AFB11AF-15C3-497A-A860-5BF7DEF74465}"/>
                </a:ext>
              </a:extLst>
            </p:cNvPr>
            <p:cNvSpPr txBox="1"/>
            <p:nvPr/>
          </p:nvSpPr>
          <p:spPr bwMode="auto">
            <a:xfrm>
              <a:off x="6719960" y="2249568"/>
              <a:ext cx="2324100" cy="1754188"/>
            </a:xfrm>
            <a:prstGeom prst="roundRect">
              <a:avLst>
                <a:gd name="adj" fmla="val 6013"/>
              </a:avLst>
            </a:prstGeom>
            <a:noFill/>
            <a:ln w="28575">
              <a:solidFill>
                <a:schemeClr val="accent1"/>
              </a:solidFill>
            </a:ln>
          </p:spPr>
          <p:style>
            <a:lnRef idx="1">
              <a:schemeClr val="accent1"/>
            </a:lnRef>
            <a:fillRef idx="3">
              <a:schemeClr val="accent1"/>
            </a:fillRef>
            <a:effectRef idx="2">
              <a:schemeClr val="accent1"/>
            </a:effectRef>
            <a:fontRef idx="minor">
              <a:schemeClr val="lt1"/>
            </a:fontRef>
          </p:style>
          <p:txBody>
            <a:bodyPr lIns="68580" tIns="34290" rIns="68580" bIns="3429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Primary Endpoint</a:t>
              </a:r>
            </a:p>
            <a:p>
              <a:pPr marL="160727" marR="0" lvl="0" indent="-160727"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Metastasis-free survival (MFS)</a:t>
              </a:r>
            </a:p>
            <a:p>
              <a:pPr marL="96437" marR="0" lvl="0" indent="-96437"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Key Secondary Endpoints</a:t>
              </a:r>
            </a:p>
            <a:p>
              <a:pPr marL="205730" marR="0" lvl="0" indent="-10286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Overall survival (OS)</a:t>
              </a:r>
            </a:p>
            <a:p>
              <a:pPr marL="205730" marR="0" lvl="0" indent="-10286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Time to first symptomatic skeletal event</a:t>
              </a:r>
            </a:p>
            <a:p>
              <a:pPr marL="205730" marR="0" lvl="0" indent="-10286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Time to initiation of chemotherapy</a:t>
              </a:r>
            </a:p>
            <a:p>
              <a:pPr marL="205730" marR="0" lvl="0" indent="-102865" algn="l" defTabSz="6858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ＭＳ Ｐゴシック" charset="-128"/>
                  <a:cs typeface="ＭＳ Ｐゴシック" charset="-128"/>
                </a:rPr>
                <a:t>Time to pain progression</a:t>
              </a:r>
            </a:p>
          </p:txBody>
        </p:sp>
        <p:sp>
          <p:nvSpPr>
            <p:cNvPr id="27" name="Rounded Rectangle 26">
              <a:extLst>
                <a:ext uri="{FF2B5EF4-FFF2-40B4-BE49-F238E27FC236}">
                  <a16:creationId xmlns:a16="http://schemas.microsoft.com/office/drawing/2014/main" id="{C16C033C-8BFF-4A6D-A7F5-B3A5E89EA1B8}"/>
                </a:ext>
              </a:extLst>
            </p:cNvPr>
            <p:cNvSpPr/>
            <p:nvPr/>
          </p:nvSpPr>
          <p:spPr bwMode="auto">
            <a:xfrm>
              <a:off x="5622925" y="2233613"/>
              <a:ext cx="958850" cy="792162"/>
            </a:xfrm>
            <a:prstGeom prst="roundRect">
              <a:avLst/>
            </a:prstGeom>
            <a:noFill/>
            <a:ln w="28575">
              <a:solidFill>
                <a:schemeClr val="accent1"/>
              </a:solidFill>
            </a:ln>
            <a:effectLst/>
          </p:spPr>
          <p:style>
            <a:lnRef idx="1">
              <a:schemeClr val="accent6"/>
            </a:lnRef>
            <a:fillRef idx="3">
              <a:schemeClr val="accent6"/>
            </a:fillRef>
            <a:effectRef idx="2">
              <a:schemeClr val="accent6"/>
            </a:effectRef>
            <a:fontRef idx="minor">
              <a:schemeClr val="lt1"/>
            </a:fontRef>
          </p:style>
          <p:txBody>
            <a:bodyPr lIns="0" rIns="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DARO</a:t>
              </a:r>
              <a:br>
                <a:rPr kumimoji="0" lang="en-US"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br>
              <a:r>
                <a:rPr kumimoji="0" lang="en-US"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300 mg bid + ADT</a:t>
              </a:r>
            </a:p>
          </p:txBody>
        </p:sp>
        <p:sp>
          <p:nvSpPr>
            <p:cNvPr id="28" name="Rounded Rectangle 27">
              <a:extLst>
                <a:ext uri="{FF2B5EF4-FFF2-40B4-BE49-F238E27FC236}">
                  <a16:creationId xmlns:a16="http://schemas.microsoft.com/office/drawing/2014/main" id="{6026FC81-4EB0-4BB4-BFB7-D9C8C7FC5F83}"/>
                </a:ext>
              </a:extLst>
            </p:cNvPr>
            <p:cNvSpPr/>
            <p:nvPr/>
          </p:nvSpPr>
          <p:spPr bwMode="auto">
            <a:xfrm>
              <a:off x="5622925" y="3378201"/>
              <a:ext cx="958850" cy="665163"/>
            </a:xfrm>
            <a:prstGeom prst="roundRect">
              <a:avLst/>
            </a:prstGeom>
            <a:noFill/>
            <a:ln w="28575">
              <a:solidFill>
                <a:schemeClr val="accent1"/>
              </a:solidFill>
            </a:ln>
            <a:effectLst/>
          </p:spPr>
          <p:style>
            <a:lnRef idx="1">
              <a:schemeClr val="accent1"/>
            </a:lnRef>
            <a:fillRef idx="2">
              <a:schemeClr val="accent1"/>
            </a:fillRef>
            <a:effectRef idx="1">
              <a:schemeClr val="accent1"/>
            </a:effectRef>
            <a:fontRef idx="minor">
              <a:schemeClr val="dk1"/>
            </a:fontRef>
          </p:style>
          <p:txBody>
            <a:bodyPr tIns="27000" bIns="27000" anchor="ct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PBO </a:t>
              </a:r>
              <a:r>
                <a:rPr kumimoji="0" lang="en-US" sz="1600" b="1" i="0" u="none" strike="noStrike" kern="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 </a:t>
              </a:r>
              <a:br>
                <a:rPr kumimoji="0" lang="en-US" sz="1600" b="1" i="0" u="none" strike="noStrike" kern="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br>
              <a:r>
                <a:rPr kumimoji="0" lang="en-US" sz="1600" b="1" i="0" u="none" strike="noStrike" kern="0" cap="none" spc="0" normalizeH="0" baseline="0" noProof="0" dirty="0">
                  <a:ln>
                    <a:noFill/>
                  </a:ln>
                  <a:solidFill>
                    <a:prstClr val="black"/>
                  </a:solidFill>
                  <a:effectLst/>
                  <a:uLnTx/>
                  <a:uFillTx/>
                  <a:latin typeface="Calibri" panose="020F0502020204030204"/>
                  <a:ea typeface="Adobe Fan Heiti Std B" panose="020B0700000000000000" pitchFamily="34" charset="-128"/>
                  <a:cs typeface="Arial" panose="020B0604020202020204" pitchFamily="34" charset="0"/>
                </a:rPr>
                <a:t>ADT</a:t>
              </a:r>
            </a:p>
          </p:txBody>
        </p:sp>
        <p:cxnSp>
          <p:nvCxnSpPr>
            <p:cNvPr id="29" name="Elbow Connector 28">
              <a:extLst>
                <a:ext uri="{FF2B5EF4-FFF2-40B4-BE49-F238E27FC236}">
                  <a16:creationId xmlns:a16="http://schemas.microsoft.com/office/drawing/2014/main" id="{CAFDEDF1-2C8C-40EC-8FDA-937A986CCD3F}"/>
                </a:ext>
              </a:extLst>
            </p:cNvPr>
            <p:cNvCxnSpPr>
              <a:stCxn id="23" idx="0"/>
              <a:endCxn id="27" idx="1"/>
            </p:cNvCxnSpPr>
            <p:nvPr/>
          </p:nvCxnSpPr>
          <p:spPr bwMode="auto">
            <a:xfrm rot="5400000" flipH="1" flipV="1">
              <a:off x="5313364" y="2665414"/>
              <a:ext cx="344487" cy="274637"/>
            </a:xfrm>
            <a:prstGeom prst="bentConnector2">
              <a:avLst/>
            </a:prstGeom>
            <a:ln w="28575">
              <a:solidFill>
                <a:schemeClr val="accent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30" name="Elbow Connector 29">
              <a:extLst>
                <a:ext uri="{FF2B5EF4-FFF2-40B4-BE49-F238E27FC236}">
                  <a16:creationId xmlns:a16="http://schemas.microsoft.com/office/drawing/2014/main" id="{4B2DEAA3-EB23-4875-B0D1-B17D210F8433}"/>
                </a:ext>
              </a:extLst>
            </p:cNvPr>
            <p:cNvCxnSpPr>
              <a:stCxn id="23" idx="4"/>
              <a:endCxn id="28" idx="1"/>
            </p:cNvCxnSpPr>
            <p:nvPr/>
          </p:nvCxnSpPr>
          <p:spPr bwMode="auto">
            <a:xfrm rot="16200000" flipH="1">
              <a:off x="5391151" y="3479801"/>
              <a:ext cx="188912" cy="274637"/>
            </a:xfrm>
            <a:prstGeom prst="bentConnector2">
              <a:avLst/>
            </a:prstGeom>
            <a:ln w="28575">
              <a:solidFill>
                <a:schemeClr val="accent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F57AC7AE-09D1-4B30-8F1D-5ECBC36A0250}"/>
                </a:ext>
              </a:extLst>
            </p:cNvPr>
            <p:cNvCxnSpPr>
              <a:cxnSpLocks/>
              <a:stCxn id="24" idx="3"/>
              <a:endCxn id="23" idx="2"/>
            </p:cNvCxnSpPr>
            <p:nvPr/>
          </p:nvCxnSpPr>
          <p:spPr bwMode="auto">
            <a:xfrm>
              <a:off x="4739676" y="3248819"/>
              <a:ext cx="335563" cy="1"/>
            </a:xfrm>
            <a:prstGeom prst="straightConnector1">
              <a:avLst/>
            </a:prstGeom>
            <a:ln w="28575">
              <a:solidFill>
                <a:schemeClr val="accent1"/>
              </a:solidFill>
              <a:headEnd type="none" w="med" len="med"/>
              <a:tailEnd type="triangle" w="med" len="med"/>
            </a:ln>
          </p:spPr>
          <p:style>
            <a:lnRef idx="3">
              <a:schemeClr val="accent4"/>
            </a:lnRef>
            <a:fillRef idx="0">
              <a:schemeClr val="accent4"/>
            </a:fillRef>
            <a:effectRef idx="2">
              <a:schemeClr val="accent4"/>
            </a:effectRef>
            <a:fontRef idx="minor">
              <a:schemeClr val="tx1"/>
            </a:fontRef>
          </p:style>
        </p:cxnSp>
      </p:grpSp>
      <p:sp>
        <p:nvSpPr>
          <p:cNvPr id="13" name="Rectangle 12">
            <a:extLst>
              <a:ext uri="{FF2B5EF4-FFF2-40B4-BE49-F238E27FC236}">
                <a16:creationId xmlns:a16="http://schemas.microsoft.com/office/drawing/2014/main" id="{23DCF765-DCDC-A240-BB87-F6034886BEFE}"/>
              </a:ext>
            </a:extLst>
          </p:cNvPr>
          <p:cNvSpPr/>
          <p:nvPr/>
        </p:nvSpPr>
        <p:spPr>
          <a:xfrm>
            <a:off x="0" y="6550223"/>
            <a:ext cx="2900089" cy="307777"/>
          </a:xfrm>
          <a:prstGeom prst="rect">
            <a:avLst/>
          </a:prstGeom>
        </p:spPr>
        <p:txBody>
          <a:bodyPr wrap="none">
            <a:spAutoFit/>
          </a:bodyPr>
          <a:lstStyle/>
          <a:p>
            <a:r>
              <a:rPr lang="en-US" sz="1400" dirty="0">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1507723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638EB2B-916B-F244-AD73-5DF69154BEF0}"/>
              </a:ext>
            </a:extLst>
          </p:cNvPr>
          <p:cNvSpPr>
            <a:spLocks noGrp="1"/>
          </p:cNvSpPr>
          <p:nvPr>
            <p:ph type="title"/>
          </p:nvPr>
        </p:nvSpPr>
        <p:spPr>
          <a:xfrm>
            <a:off x="533400" y="170658"/>
            <a:ext cx="8585200" cy="838200"/>
          </a:xfrm>
        </p:spPr>
        <p:txBody>
          <a:bodyPr vert="horz" wrap="square" lIns="61536" tIns="30769" rIns="61536" bIns="30769" numCol="1" rtlCol="0" anchor="ctr" anchorCtr="0" compatLnSpc="1">
            <a:prstTxWarp prst="textNoShape">
              <a:avLst/>
            </a:prstTxWarp>
            <a:noAutofit/>
          </a:bodyPr>
          <a:lstStyle/>
          <a:p>
            <a:pPr fontAlgn="auto">
              <a:spcAft>
                <a:spcPts val="0"/>
              </a:spcAft>
              <a:defRPr/>
            </a:pPr>
            <a:r>
              <a:rPr lang="en-US" sz="3200" dirty="0">
                <a:solidFill>
                  <a:schemeClr val="tx1"/>
                </a:solidFill>
              </a:rPr>
              <a:t>M0  CRPC - ARAMIS: </a:t>
            </a:r>
            <a:r>
              <a:rPr lang="en-US" sz="3200" dirty="0" err="1">
                <a:solidFill>
                  <a:schemeClr val="tx1"/>
                </a:solidFill>
              </a:rPr>
              <a:t>Darolutamide</a:t>
            </a:r>
            <a:endParaRPr lang="en-US" sz="3200" dirty="0">
              <a:solidFill>
                <a:schemeClr val="tx1"/>
              </a:solidFill>
            </a:endParaRPr>
          </a:p>
        </p:txBody>
      </p:sp>
      <p:sp>
        <p:nvSpPr>
          <p:cNvPr id="3" name="Text Placeholder 2">
            <a:extLst>
              <a:ext uri="{FF2B5EF4-FFF2-40B4-BE49-F238E27FC236}">
                <a16:creationId xmlns:a16="http://schemas.microsoft.com/office/drawing/2014/main" id="{AB14D11D-5E2D-D545-97EF-D3FC62A5E7C0}"/>
              </a:ext>
            </a:extLst>
          </p:cNvPr>
          <p:cNvSpPr>
            <a:spLocks noGrp="1"/>
          </p:cNvSpPr>
          <p:nvPr>
            <p:ph type="body" sz="quarter" idx="10"/>
          </p:nvPr>
        </p:nvSpPr>
        <p:spPr>
          <a:xfrm>
            <a:off x="3505200" y="6248400"/>
            <a:ext cx="8583612" cy="477837"/>
          </a:xfrm>
        </p:spPr>
        <p:txBody>
          <a:bodyPr/>
          <a:lstStyle/>
          <a:p>
            <a:pPr algn="r" fontAlgn="auto">
              <a:spcAft>
                <a:spcPts val="0"/>
              </a:spcAft>
              <a:defRPr/>
            </a:pPr>
            <a:r>
              <a:rPr lang="en-US" sz="1350" b="0" dirty="0" err="1">
                <a:solidFill>
                  <a:schemeClr val="tx1"/>
                </a:solidFill>
              </a:rPr>
              <a:t>Fizazi</a:t>
            </a:r>
            <a:r>
              <a:rPr lang="en-US" sz="1350" b="0" dirty="0">
                <a:solidFill>
                  <a:schemeClr val="tx1"/>
                </a:solidFill>
              </a:rPr>
              <a:t>, et al, NEJM, 2019 </a:t>
            </a:r>
          </a:p>
        </p:txBody>
      </p:sp>
      <p:pic>
        <p:nvPicPr>
          <p:cNvPr id="30724" name="Picture 5">
            <a:extLst>
              <a:ext uri="{FF2B5EF4-FFF2-40B4-BE49-F238E27FC236}">
                <a16:creationId xmlns:a16="http://schemas.microsoft.com/office/drawing/2014/main" id="{FBC1458A-E0AE-4245-8D27-5F9021F3A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524000"/>
            <a:ext cx="9296399" cy="446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1655518-BAE1-BF4C-846E-2F78D835AD53}"/>
              </a:ext>
            </a:extLst>
          </p:cNvPr>
          <p:cNvSpPr/>
          <p:nvPr/>
        </p:nvSpPr>
        <p:spPr>
          <a:xfrm>
            <a:off x="0" y="6550223"/>
            <a:ext cx="2900089" cy="307777"/>
          </a:xfrm>
          <a:prstGeom prst="rect">
            <a:avLst/>
          </a:prstGeom>
        </p:spPr>
        <p:txBody>
          <a:bodyPr wrap="none">
            <a:spAutoFit/>
          </a:bodyPr>
          <a:lstStyle/>
          <a:p>
            <a:r>
              <a:rPr lang="en-US" sz="1400" dirty="0">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961529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2">
            <a:extLst>
              <a:ext uri="{FF2B5EF4-FFF2-40B4-BE49-F238E27FC236}">
                <a16:creationId xmlns:a16="http://schemas.microsoft.com/office/drawing/2014/main" id="{8CB212BB-C071-DA44-86FF-6BAB0D0BA2D9}"/>
              </a:ext>
            </a:extLst>
          </p:cNvPr>
          <p:cNvSpPr>
            <a:spLocks noGrp="1" noChangeArrowheads="1"/>
          </p:cNvSpPr>
          <p:nvPr>
            <p:ph type="title"/>
          </p:nvPr>
        </p:nvSpPr>
        <p:spPr>
          <a:xfrm>
            <a:off x="914400" y="457200"/>
            <a:ext cx="10363200" cy="914400"/>
          </a:xfrm>
        </p:spPr>
        <p:txBody>
          <a:bodyPr/>
          <a:lstStyle/>
          <a:p>
            <a:r>
              <a:rPr lang="en-US" altLang="en-US" dirty="0"/>
              <a:t>SURVIVAL: </a:t>
            </a:r>
            <a:br>
              <a:rPr lang="en-US" altLang="en-US" dirty="0"/>
            </a:br>
            <a:r>
              <a:rPr lang="en-US" altLang="en-US" dirty="0"/>
              <a:t>PROSPER,  SPARTAN, ARAMIS</a:t>
            </a:r>
          </a:p>
        </p:txBody>
      </p:sp>
      <p:graphicFrame>
        <p:nvGraphicFramePr>
          <p:cNvPr id="5" name="Content Placeholder 4">
            <a:extLst>
              <a:ext uri="{FF2B5EF4-FFF2-40B4-BE49-F238E27FC236}">
                <a16:creationId xmlns:a16="http://schemas.microsoft.com/office/drawing/2014/main" id="{E68C7CF4-0A0F-420A-B56B-D409D77CC369}"/>
              </a:ext>
            </a:extLst>
          </p:cNvPr>
          <p:cNvGraphicFramePr>
            <a:graphicFrameLocks noGrp="1"/>
          </p:cNvGraphicFramePr>
          <p:nvPr>
            <p:ph idx="1"/>
          </p:nvPr>
        </p:nvGraphicFramePr>
        <p:xfrm>
          <a:off x="1143000" y="2286000"/>
          <a:ext cx="9677398" cy="2667000"/>
        </p:xfrm>
        <a:graphic>
          <a:graphicData uri="http://schemas.openxmlformats.org/drawingml/2006/table">
            <a:tbl>
              <a:tblPr firstRow="1" bandRow="1">
                <a:tableStyleId>{5C22544A-7EE6-4342-B048-85BDC9FD1C3A}</a:tableStyleId>
              </a:tblPr>
              <a:tblGrid>
                <a:gridCol w="2743199">
                  <a:extLst>
                    <a:ext uri="{9D8B030D-6E8A-4147-A177-3AD203B41FA5}">
                      <a16:colId xmlns:a16="http://schemas.microsoft.com/office/drawing/2014/main" val="3795646016"/>
                    </a:ext>
                  </a:extLst>
                </a:gridCol>
                <a:gridCol w="2154059">
                  <a:extLst>
                    <a:ext uri="{9D8B030D-6E8A-4147-A177-3AD203B41FA5}">
                      <a16:colId xmlns:a16="http://schemas.microsoft.com/office/drawing/2014/main" val="655484429"/>
                    </a:ext>
                  </a:extLst>
                </a:gridCol>
                <a:gridCol w="2390070">
                  <a:extLst>
                    <a:ext uri="{9D8B030D-6E8A-4147-A177-3AD203B41FA5}">
                      <a16:colId xmlns:a16="http://schemas.microsoft.com/office/drawing/2014/main" val="2381453860"/>
                    </a:ext>
                  </a:extLst>
                </a:gridCol>
                <a:gridCol w="2390070">
                  <a:extLst>
                    <a:ext uri="{9D8B030D-6E8A-4147-A177-3AD203B41FA5}">
                      <a16:colId xmlns:a16="http://schemas.microsoft.com/office/drawing/2014/main" val="2705367178"/>
                    </a:ext>
                  </a:extLst>
                </a:gridCol>
              </a:tblGrid>
              <a:tr h="408546">
                <a:tc>
                  <a:txBody>
                    <a:bodyPr/>
                    <a:lstStyle/>
                    <a:p>
                      <a:endParaRPr lang="en-US" sz="1800" b="1" dirty="0">
                        <a:solidFill>
                          <a:schemeClr val="bg1"/>
                        </a:solidFill>
                      </a:endParaRPr>
                    </a:p>
                  </a:txBody>
                  <a:tcPr marL="91435" marR="91435" marT="45736" marB="45736" anchor="ctr"/>
                </a:tc>
                <a:tc>
                  <a:txBody>
                    <a:bodyPr/>
                    <a:lstStyle/>
                    <a:p>
                      <a:pPr algn="ctr"/>
                      <a:r>
                        <a:rPr lang="en-US" sz="1800" b="1" dirty="0">
                          <a:solidFill>
                            <a:schemeClr val="bg1"/>
                          </a:solidFill>
                        </a:rPr>
                        <a:t>PROSPER</a:t>
                      </a:r>
                      <a:r>
                        <a:rPr lang="en-US" sz="1800" b="1" baseline="30000" dirty="0">
                          <a:solidFill>
                            <a:schemeClr val="bg1"/>
                          </a:solidFill>
                        </a:rPr>
                        <a:t>1</a:t>
                      </a:r>
                    </a:p>
                  </a:txBody>
                  <a:tcPr marL="91435" marR="91435" marT="45736" marB="45736" anchor="ctr"/>
                </a:tc>
                <a:tc>
                  <a:txBody>
                    <a:bodyPr/>
                    <a:lstStyle/>
                    <a:p>
                      <a:pPr algn="ctr"/>
                      <a:r>
                        <a:rPr lang="en-US" sz="1800" dirty="0">
                          <a:solidFill>
                            <a:schemeClr val="bg1"/>
                          </a:solidFill>
                        </a:rPr>
                        <a:t>SPARTAN</a:t>
                      </a:r>
                      <a:r>
                        <a:rPr lang="en-US" sz="1800" baseline="30000" dirty="0">
                          <a:solidFill>
                            <a:schemeClr val="bg1"/>
                          </a:solidFill>
                        </a:rPr>
                        <a:t>2</a:t>
                      </a:r>
                    </a:p>
                  </a:txBody>
                  <a:tcPr marL="91435" marR="91435" marT="45736" marB="45736" anchor="ctr"/>
                </a:tc>
                <a:tc>
                  <a:txBody>
                    <a:bodyPr/>
                    <a:lstStyle/>
                    <a:p>
                      <a:pPr algn="ctr"/>
                      <a:r>
                        <a:rPr lang="en-US" sz="1800" dirty="0">
                          <a:solidFill>
                            <a:schemeClr val="bg1"/>
                          </a:solidFill>
                        </a:rPr>
                        <a:t>ARAMIS</a:t>
                      </a:r>
                      <a:r>
                        <a:rPr lang="en-US" sz="1800" baseline="30000" dirty="0">
                          <a:solidFill>
                            <a:schemeClr val="bg1"/>
                          </a:solidFill>
                        </a:rPr>
                        <a:t>3</a:t>
                      </a:r>
                    </a:p>
                  </a:txBody>
                  <a:tcPr marL="91435" marR="91435" marT="45736" marB="45736" anchor="ctr"/>
                </a:tc>
                <a:extLst>
                  <a:ext uri="{0D108BD9-81ED-4DB2-BD59-A6C34878D82A}">
                    <a16:rowId xmlns:a16="http://schemas.microsoft.com/office/drawing/2014/main" val="1072430586"/>
                  </a:ext>
                </a:extLst>
              </a:tr>
              <a:tr h="414331">
                <a:tc>
                  <a:txBody>
                    <a:bodyPr/>
                    <a:lstStyle/>
                    <a:p>
                      <a:r>
                        <a:rPr lang="en-US" sz="1800" dirty="0"/>
                        <a:t>Median Follow-up</a:t>
                      </a:r>
                    </a:p>
                  </a:txBody>
                  <a:tcPr marL="91435" marR="91435" marT="45736" marB="45736" anchor="ctr"/>
                </a:tc>
                <a:tc>
                  <a:txBody>
                    <a:bodyPr/>
                    <a:lstStyle/>
                    <a:p>
                      <a:pPr algn="ctr"/>
                      <a:r>
                        <a:rPr lang="en-US" sz="1800" dirty="0"/>
                        <a:t>47</a:t>
                      </a:r>
                    </a:p>
                  </a:txBody>
                  <a:tcPr marL="91435" marR="91435" marT="45736" marB="45736" anchor="ctr"/>
                </a:tc>
                <a:tc>
                  <a:txBody>
                    <a:bodyPr/>
                    <a:lstStyle/>
                    <a:p>
                      <a:pPr algn="ctr"/>
                      <a:r>
                        <a:rPr lang="en-US" sz="1800" dirty="0"/>
                        <a:t>52</a:t>
                      </a:r>
                    </a:p>
                  </a:txBody>
                  <a:tcPr marL="91435" marR="91435" marT="45736" marB="45736" anchor="ctr"/>
                </a:tc>
                <a:tc>
                  <a:txBody>
                    <a:bodyPr/>
                    <a:lstStyle/>
                    <a:p>
                      <a:pPr algn="ctr"/>
                      <a:r>
                        <a:rPr lang="en-US" sz="1800" dirty="0"/>
                        <a:t>49</a:t>
                      </a:r>
                    </a:p>
                  </a:txBody>
                  <a:tcPr marL="91435" marR="91435" marT="45736" marB="45736" anchor="ctr"/>
                </a:tc>
                <a:extLst>
                  <a:ext uri="{0D108BD9-81ED-4DB2-BD59-A6C34878D82A}">
                    <a16:rowId xmlns:a16="http://schemas.microsoft.com/office/drawing/2014/main" val="3128313230"/>
                  </a:ext>
                </a:extLst>
              </a:tr>
              <a:tr h="714928">
                <a:tc>
                  <a:txBody>
                    <a:bodyPr/>
                    <a:lstStyle/>
                    <a:p>
                      <a:r>
                        <a:rPr lang="en-US" sz="1800" dirty="0"/>
                        <a:t>% Died at analysis (control vs experimental)</a:t>
                      </a:r>
                    </a:p>
                  </a:txBody>
                  <a:tcPr marL="91435" marR="91435" marT="45736" marB="45736" anchor="ctr"/>
                </a:tc>
                <a:tc>
                  <a:txBody>
                    <a:bodyPr/>
                    <a:lstStyle/>
                    <a:p>
                      <a:pPr algn="ctr"/>
                      <a:r>
                        <a:rPr lang="en-US" sz="1800" dirty="0"/>
                        <a:t>31 vs 38%</a:t>
                      </a:r>
                    </a:p>
                  </a:txBody>
                  <a:tcPr marL="91435" marR="91435" marT="45736" marB="45736" anchor="ctr"/>
                </a:tc>
                <a:tc>
                  <a:txBody>
                    <a:bodyPr/>
                    <a:lstStyle/>
                    <a:p>
                      <a:pPr algn="ctr"/>
                      <a:r>
                        <a:rPr lang="en-US" sz="1800" dirty="0"/>
                        <a:t>34 vs 38%</a:t>
                      </a:r>
                    </a:p>
                  </a:txBody>
                  <a:tcPr marL="91435" marR="91435" marT="45736" marB="45736" anchor="ctr"/>
                </a:tc>
                <a:tc>
                  <a:txBody>
                    <a:bodyPr/>
                    <a:lstStyle/>
                    <a:p>
                      <a:pPr algn="ctr"/>
                      <a:r>
                        <a:rPr lang="en-US" sz="1800" dirty="0"/>
                        <a:t>19 vs 16%</a:t>
                      </a:r>
                    </a:p>
                  </a:txBody>
                  <a:tcPr marL="91435" marR="91435" marT="45736" marB="45736" anchor="ctr"/>
                </a:tc>
                <a:extLst>
                  <a:ext uri="{0D108BD9-81ED-4DB2-BD59-A6C34878D82A}">
                    <a16:rowId xmlns:a16="http://schemas.microsoft.com/office/drawing/2014/main" val="431537177"/>
                  </a:ext>
                </a:extLst>
              </a:tr>
              <a:tr h="714864">
                <a:tc>
                  <a:txBody>
                    <a:bodyPr/>
                    <a:lstStyle/>
                    <a:p>
                      <a:r>
                        <a:rPr lang="en-US" sz="1800" dirty="0"/>
                        <a:t>Median OS (Estimated)</a:t>
                      </a:r>
                    </a:p>
                  </a:txBody>
                  <a:tcPr marL="91435" marR="91435" marT="45736" marB="45736" anchor="ctr"/>
                </a:tc>
                <a:tc>
                  <a:txBody>
                    <a:bodyPr/>
                    <a:lstStyle/>
                    <a:p>
                      <a:pPr algn="ctr"/>
                      <a:r>
                        <a:rPr lang="en-US" sz="1800" dirty="0"/>
                        <a:t>67 vs 56 months</a:t>
                      </a:r>
                    </a:p>
                  </a:txBody>
                  <a:tcPr marL="91435" marR="91435" marT="45736" marB="45736" anchor="ctr"/>
                </a:tc>
                <a:tc>
                  <a:txBody>
                    <a:bodyPr/>
                    <a:lstStyle/>
                    <a:p>
                      <a:pPr algn="ctr"/>
                      <a:r>
                        <a:rPr lang="en-US" sz="1800" dirty="0"/>
                        <a:t>74 vs 60 months</a:t>
                      </a:r>
                    </a:p>
                  </a:txBody>
                  <a:tcPr marL="91435" marR="91435" marT="45736" marB="45736" anchor="ctr"/>
                </a:tc>
                <a:tc>
                  <a:txBody>
                    <a:bodyPr/>
                    <a:lstStyle/>
                    <a:p>
                      <a:pPr algn="ctr"/>
                      <a:r>
                        <a:rPr lang="en-US" sz="1800" dirty="0"/>
                        <a:t>Not Estimated</a:t>
                      </a:r>
                    </a:p>
                  </a:txBody>
                  <a:tcPr marL="91435" marR="91435" marT="45736" marB="45736" anchor="ctr"/>
                </a:tc>
                <a:extLst>
                  <a:ext uri="{0D108BD9-81ED-4DB2-BD59-A6C34878D82A}">
                    <a16:rowId xmlns:a16="http://schemas.microsoft.com/office/drawing/2014/main" val="824885202"/>
                  </a:ext>
                </a:extLst>
              </a:tr>
              <a:tr h="414331">
                <a:tc>
                  <a:txBody>
                    <a:bodyPr/>
                    <a:lstStyle/>
                    <a:p>
                      <a:r>
                        <a:rPr lang="en-US" sz="1800" dirty="0"/>
                        <a:t>HR OS</a:t>
                      </a:r>
                    </a:p>
                  </a:txBody>
                  <a:tcPr marL="91435" marR="91435" marT="45736" marB="45736" anchor="ctr"/>
                </a:tc>
                <a:tc>
                  <a:txBody>
                    <a:bodyPr/>
                    <a:lstStyle/>
                    <a:p>
                      <a:pPr algn="ctr"/>
                      <a:r>
                        <a:rPr lang="en-US" sz="1800" dirty="0"/>
                        <a:t>0.73</a:t>
                      </a:r>
                    </a:p>
                  </a:txBody>
                  <a:tcPr marL="91435" marR="91435" marT="45736" marB="45736" anchor="ctr"/>
                </a:tc>
                <a:tc>
                  <a:txBody>
                    <a:bodyPr/>
                    <a:lstStyle/>
                    <a:p>
                      <a:pPr algn="ctr"/>
                      <a:r>
                        <a:rPr lang="en-US" sz="1800" dirty="0"/>
                        <a:t>0.78</a:t>
                      </a:r>
                    </a:p>
                  </a:txBody>
                  <a:tcPr marL="91435" marR="91435" marT="45736" marB="45736" anchor="ctr"/>
                </a:tc>
                <a:tc>
                  <a:txBody>
                    <a:bodyPr/>
                    <a:lstStyle/>
                    <a:p>
                      <a:pPr algn="ctr"/>
                      <a:r>
                        <a:rPr lang="en-US" sz="1800" dirty="0"/>
                        <a:t>0.69</a:t>
                      </a:r>
                    </a:p>
                  </a:txBody>
                  <a:tcPr marL="91435" marR="91435" marT="45736" marB="45736" anchor="ctr"/>
                </a:tc>
                <a:extLst>
                  <a:ext uri="{0D108BD9-81ED-4DB2-BD59-A6C34878D82A}">
                    <a16:rowId xmlns:a16="http://schemas.microsoft.com/office/drawing/2014/main" val="3325787043"/>
                  </a:ext>
                </a:extLst>
              </a:tr>
            </a:tbl>
          </a:graphicData>
        </a:graphic>
      </p:graphicFrame>
      <p:sp>
        <p:nvSpPr>
          <p:cNvPr id="2" name="Rectangle 1">
            <a:extLst>
              <a:ext uri="{FF2B5EF4-FFF2-40B4-BE49-F238E27FC236}">
                <a16:creationId xmlns:a16="http://schemas.microsoft.com/office/drawing/2014/main" id="{7592E987-FDDD-9049-A0D3-4CDA0CF8C94A}"/>
              </a:ext>
            </a:extLst>
          </p:cNvPr>
          <p:cNvSpPr/>
          <p:nvPr/>
        </p:nvSpPr>
        <p:spPr>
          <a:xfrm>
            <a:off x="228600" y="5821402"/>
            <a:ext cx="10591798" cy="55399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30000" noProof="0" dirty="0">
                <a:ln>
                  <a:noFill/>
                </a:ln>
                <a:solidFill>
                  <a:srgbClr val="022554"/>
                </a:solidFill>
                <a:effectLst/>
                <a:uLnTx/>
                <a:uFillTx/>
                <a:latin typeface="Helvetica" pitchFamily="2" charset="0"/>
                <a:ea typeface="ヒラギノ角ゴ Pro W3" panose="020B0300000000000000" pitchFamily="34" charset="-128"/>
              </a:rPr>
              <a:t>1 </a:t>
            </a:r>
            <a:r>
              <a:rPr kumimoji="0" lang="en-US" sz="1500" b="0" i="0" u="none" strike="noStrike" kern="1200" cap="none" spc="0" normalizeH="0" baseline="0" noProof="0" dirty="0">
                <a:ln>
                  <a:noFill/>
                </a:ln>
                <a:solidFill>
                  <a:srgbClr val="022554"/>
                </a:solidFill>
                <a:effectLst/>
                <a:uLnTx/>
                <a:uFillTx/>
                <a:latin typeface="Helvetica" pitchFamily="2" charset="0"/>
                <a:ea typeface="ヒラギノ角ゴ Pro W3" panose="020B0300000000000000" pitchFamily="34" charset="-128"/>
              </a:rPr>
              <a:t>Sternberg CN et al. </a:t>
            </a:r>
            <a:r>
              <a:rPr kumimoji="0" lang="en-US" sz="1500" b="0" i="1" u="none" strike="noStrike" kern="1200" cap="none" spc="0" normalizeH="0" baseline="0" noProof="0" dirty="0">
                <a:ln>
                  <a:noFill/>
                </a:ln>
                <a:solidFill>
                  <a:srgbClr val="022554"/>
                </a:solidFill>
                <a:effectLst/>
                <a:uLnTx/>
                <a:uFillTx/>
                <a:latin typeface="Helvetica" pitchFamily="2" charset="0"/>
                <a:ea typeface="ヒラギノ角ゴ Pro W3" panose="020B0300000000000000" pitchFamily="34" charset="-128"/>
              </a:rPr>
              <a:t>N </a:t>
            </a:r>
            <a:r>
              <a:rPr kumimoji="0" lang="en-US" sz="1500" b="0" i="1" u="none" strike="noStrike" kern="1200" cap="none" spc="0" normalizeH="0" baseline="0" noProof="0" dirty="0" err="1">
                <a:ln>
                  <a:noFill/>
                </a:ln>
                <a:solidFill>
                  <a:srgbClr val="022554"/>
                </a:solidFill>
                <a:effectLst/>
                <a:uLnTx/>
                <a:uFillTx/>
                <a:latin typeface="Helvetica" pitchFamily="2" charset="0"/>
                <a:ea typeface="ヒラギノ角ゴ Pro W3" panose="020B0300000000000000" pitchFamily="34" charset="-128"/>
              </a:rPr>
              <a:t>Engl</a:t>
            </a:r>
            <a:r>
              <a:rPr kumimoji="0" lang="en-US" sz="1500" b="0" i="1" u="none" strike="noStrike" kern="1200" cap="none" spc="0" normalizeH="0" baseline="0" noProof="0" dirty="0">
                <a:ln>
                  <a:noFill/>
                </a:ln>
                <a:solidFill>
                  <a:srgbClr val="022554"/>
                </a:solidFill>
                <a:effectLst/>
                <a:uLnTx/>
                <a:uFillTx/>
                <a:latin typeface="Helvetica" pitchFamily="2" charset="0"/>
                <a:ea typeface="ヒラギノ角ゴ Pro W3" panose="020B0300000000000000" pitchFamily="34" charset="-128"/>
              </a:rPr>
              <a:t> J Med</a:t>
            </a:r>
            <a:r>
              <a:rPr kumimoji="0" lang="en-US" sz="1500" b="0" i="0" u="none" strike="noStrike" kern="1200" cap="none" spc="0" normalizeH="0" baseline="0" noProof="0" dirty="0">
                <a:ln>
                  <a:noFill/>
                </a:ln>
                <a:solidFill>
                  <a:srgbClr val="022554"/>
                </a:solidFill>
                <a:effectLst/>
                <a:uLnTx/>
                <a:uFillTx/>
                <a:latin typeface="Helvetica" pitchFamily="2" charset="0"/>
                <a:ea typeface="ヒラギノ角ゴ Pro W3" panose="020B0300000000000000" pitchFamily="34" charset="-128"/>
              </a:rPr>
              <a:t> 2020;382(23):2197-206; </a:t>
            </a:r>
            <a:r>
              <a:rPr kumimoji="0" lang="en-US" sz="1500" b="0" i="0" u="none" strike="noStrike" kern="1200" cap="none" spc="0" normalizeH="0" baseline="30000" noProof="0" dirty="0">
                <a:ln>
                  <a:noFill/>
                </a:ln>
                <a:solidFill>
                  <a:srgbClr val="022554"/>
                </a:solidFill>
                <a:effectLst/>
                <a:uLnTx/>
                <a:uFillTx/>
                <a:latin typeface="Helvetica" pitchFamily="2" charset="0"/>
                <a:ea typeface="ヒラギノ角ゴ Pro W3" panose="020B0300000000000000" pitchFamily="34" charset="-128"/>
              </a:rPr>
              <a:t>2 </a:t>
            </a:r>
            <a:r>
              <a:rPr kumimoji="0" lang="en-US" sz="1500" b="0" i="0" u="none" strike="noStrike" kern="1200" cap="none" spc="0" normalizeH="0" baseline="0" noProof="0" dirty="0">
                <a:ln>
                  <a:noFill/>
                </a:ln>
                <a:solidFill>
                  <a:srgbClr val="022554"/>
                </a:solidFill>
                <a:effectLst/>
                <a:uLnTx/>
                <a:uFillTx/>
                <a:latin typeface="Helvetica" pitchFamily="2" charset="0"/>
                <a:ea typeface="ヒラギノ角ゴ Pro W3" panose="020B0300000000000000" pitchFamily="34" charset="-128"/>
              </a:rPr>
              <a:t>Small EJ et al. ASCO 2020;Abstract 5516; </a:t>
            </a:r>
            <a:r>
              <a:rPr kumimoji="0" lang="en-US" sz="1500" b="0" i="0" u="none" strike="noStrike" kern="1200" cap="none" spc="0" normalizeH="0" baseline="30000" noProof="0" dirty="0">
                <a:ln>
                  <a:noFill/>
                </a:ln>
                <a:solidFill>
                  <a:srgbClr val="022554"/>
                </a:solidFill>
                <a:effectLst/>
                <a:uLnTx/>
                <a:uFillTx/>
                <a:latin typeface="Helvetica" pitchFamily="2" charset="0"/>
                <a:ea typeface="ヒラギノ角ゴ Pro W3" panose="020B0300000000000000" pitchFamily="34" charset="-128"/>
              </a:rPr>
              <a:t>3 </a:t>
            </a:r>
            <a:r>
              <a:rPr kumimoji="0" lang="en-US" sz="1500" b="0" i="0" u="none" strike="noStrike" kern="1200" cap="none" spc="0" normalizeH="0" baseline="0" noProof="0" dirty="0" err="1">
                <a:ln>
                  <a:noFill/>
                </a:ln>
                <a:solidFill>
                  <a:srgbClr val="000000"/>
                </a:solidFill>
                <a:effectLst/>
                <a:uLnTx/>
                <a:uFillTx/>
                <a:latin typeface="Helvetica" pitchFamily="2" charset="0"/>
                <a:ea typeface="ヒラギノ角ゴ Pro W3" panose="020B0300000000000000" pitchFamily="34" charset="-128"/>
              </a:rPr>
              <a:t>Fizazi</a:t>
            </a:r>
            <a:r>
              <a:rPr kumimoji="0" lang="en-US" sz="1500" b="0"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et al. </a:t>
            </a:r>
            <a:r>
              <a:rPr kumimoji="0" lang="en-US" sz="1500" b="0" i="0" u="none" strike="noStrike" kern="1200" cap="none" spc="0" normalizeH="0" baseline="0" noProof="0" dirty="0">
                <a:ln>
                  <a:noFill/>
                </a:ln>
                <a:solidFill>
                  <a:srgbClr val="022554"/>
                </a:solidFill>
                <a:effectLst/>
                <a:uLnTx/>
                <a:uFillTx/>
                <a:latin typeface="Helvetica" pitchFamily="2" charset="0"/>
                <a:ea typeface="ヒラギノ角ゴ Pro W3" panose="020B0300000000000000" pitchFamily="34" charset="-128"/>
              </a:rPr>
              <a:t>ASCO 2020;Abstract 5514.</a:t>
            </a:r>
          </a:p>
        </p:txBody>
      </p:sp>
      <p:sp>
        <p:nvSpPr>
          <p:cNvPr id="6" name="Rectangle 5">
            <a:extLst>
              <a:ext uri="{FF2B5EF4-FFF2-40B4-BE49-F238E27FC236}">
                <a16:creationId xmlns:a16="http://schemas.microsoft.com/office/drawing/2014/main" id="{D4404ED5-BB67-D948-A974-BD8A1673A86F}"/>
              </a:ext>
            </a:extLst>
          </p:cNvPr>
          <p:cNvSpPr/>
          <p:nvPr/>
        </p:nvSpPr>
        <p:spPr>
          <a:xfrm>
            <a:off x="9296400" y="6550223"/>
            <a:ext cx="2900089" cy="307777"/>
          </a:xfrm>
          <a:prstGeom prst="rect">
            <a:avLst/>
          </a:prstGeom>
        </p:spPr>
        <p:txBody>
          <a:bodyPr wrap="none">
            <a:spAutoFit/>
          </a:bodyPr>
          <a:lstStyle/>
          <a:p>
            <a:r>
              <a:rPr lang="en-US" sz="1400" dirty="0">
                <a:solidFill>
                  <a:srgbClr val="FFFFFF"/>
                </a:solidFill>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593815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4887409-88BE-9048-ABE1-44450526CF76}"/>
              </a:ext>
            </a:extLst>
          </p:cNvPr>
          <p:cNvSpPr>
            <a:spLocks noGrp="1" noChangeArrowheads="1"/>
          </p:cNvSpPr>
          <p:nvPr>
            <p:ph type="title"/>
          </p:nvPr>
        </p:nvSpPr>
        <p:spPr/>
        <p:txBody>
          <a:bodyPr/>
          <a:lstStyle/>
          <a:p>
            <a:r>
              <a:rPr lang="en-US" altLang="en-US" dirty="0"/>
              <a:t>Comparison of Toxicities: PROSPER vs. ARAMIS</a:t>
            </a:r>
          </a:p>
        </p:txBody>
      </p:sp>
      <p:graphicFrame>
        <p:nvGraphicFramePr>
          <p:cNvPr id="4" name="Content Placeholder 3">
            <a:extLst>
              <a:ext uri="{FF2B5EF4-FFF2-40B4-BE49-F238E27FC236}">
                <a16:creationId xmlns:a16="http://schemas.microsoft.com/office/drawing/2014/main" id="{3B3E6BAF-2874-4F95-94AC-8DFB022DA2AF}"/>
              </a:ext>
            </a:extLst>
          </p:cNvPr>
          <p:cNvGraphicFramePr>
            <a:graphicFrameLocks noGrp="1"/>
          </p:cNvGraphicFramePr>
          <p:nvPr>
            <p:ph idx="1"/>
          </p:nvPr>
        </p:nvGraphicFramePr>
        <p:xfrm>
          <a:off x="1409700" y="2286000"/>
          <a:ext cx="9372600" cy="2570162"/>
        </p:xfrm>
        <a:graphic>
          <a:graphicData uri="http://schemas.openxmlformats.org/drawingml/2006/table">
            <a:tbl>
              <a:tblPr firstRow="1" bandRow="1">
                <a:tableStyleId>{5C22544A-7EE6-4342-B048-85BDC9FD1C3A}</a:tableStyleId>
              </a:tblPr>
              <a:tblGrid>
                <a:gridCol w="2215342">
                  <a:extLst>
                    <a:ext uri="{9D8B030D-6E8A-4147-A177-3AD203B41FA5}">
                      <a16:colId xmlns:a16="http://schemas.microsoft.com/office/drawing/2014/main" val="2700180421"/>
                    </a:ext>
                  </a:extLst>
                </a:gridCol>
                <a:gridCol w="1874520">
                  <a:extLst>
                    <a:ext uri="{9D8B030D-6E8A-4147-A177-3AD203B41FA5}">
                      <a16:colId xmlns:a16="http://schemas.microsoft.com/office/drawing/2014/main" val="4186467233"/>
                    </a:ext>
                  </a:extLst>
                </a:gridCol>
                <a:gridCol w="1533698">
                  <a:extLst>
                    <a:ext uri="{9D8B030D-6E8A-4147-A177-3AD203B41FA5}">
                      <a16:colId xmlns:a16="http://schemas.microsoft.com/office/drawing/2014/main" val="4144335934"/>
                    </a:ext>
                  </a:extLst>
                </a:gridCol>
                <a:gridCol w="2300547">
                  <a:extLst>
                    <a:ext uri="{9D8B030D-6E8A-4147-A177-3AD203B41FA5}">
                      <a16:colId xmlns:a16="http://schemas.microsoft.com/office/drawing/2014/main" val="446012900"/>
                    </a:ext>
                  </a:extLst>
                </a:gridCol>
                <a:gridCol w="1448493">
                  <a:extLst>
                    <a:ext uri="{9D8B030D-6E8A-4147-A177-3AD203B41FA5}">
                      <a16:colId xmlns:a16="http://schemas.microsoft.com/office/drawing/2014/main" val="3002277791"/>
                    </a:ext>
                  </a:extLst>
                </a:gridCol>
              </a:tblGrid>
              <a:tr h="774664">
                <a:tc>
                  <a:txBody>
                    <a:bodyPr/>
                    <a:lstStyle/>
                    <a:p>
                      <a:r>
                        <a:rPr lang="en-US" sz="1800" dirty="0"/>
                        <a:t>Toxicity</a:t>
                      </a:r>
                    </a:p>
                  </a:txBody>
                  <a:tcPr marT="45706" marB="45706" anchor="ctr"/>
                </a:tc>
                <a:tc>
                  <a:txBody>
                    <a:bodyPr/>
                    <a:lstStyle/>
                    <a:p>
                      <a:pPr algn="ctr"/>
                      <a:r>
                        <a:rPr lang="en-US" sz="1800" dirty="0"/>
                        <a:t>Enzalutamide</a:t>
                      </a:r>
                    </a:p>
                  </a:txBody>
                  <a:tcPr marT="45706" marB="45706" anchor="ctr"/>
                </a:tc>
                <a:tc>
                  <a:txBody>
                    <a:bodyPr/>
                    <a:lstStyle/>
                    <a:p>
                      <a:pPr algn="ctr"/>
                      <a:r>
                        <a:rPr lang="en-US" sz="1800" dirty="0"/>
                        <a:t>Placebo</a:t>
                      </a:r>
                    </a:p>
                  </a:txBody>
                  <a:tcPr marT="45706" marB="45706" anchor="ctr"/>
                </a:tc>
                <a:tc>
                  <a:txBody>
                    <a:bodyPr/>
                    <a:lstStyle/>
                    <a:p>
                      <a:pPr algn="ctr"/>
                      <a:r>
                        <a:rPr lang="en-US" sz="1800" dirty="0" err="1"/>
                        <a:t>Darolutamide</a:t>
                      </a:r>
                      <a:endParaRPr lang="en-US" sz="1800" dirty="0"/>
                    </a:p>
                  </a:txBody>
                  <a:tcPr marT="45706" marB="45706" anchor="ctr"/>
                </a:tc>
                <a:tc>
                  <a:txBody>
                    <a:bodyPr/>
                    <a:lstStyle/>
                    <a:p>
                      <a:pPr algn="ctr"/>
                      <a:r>
                        <a:rPr lang="en-US" sz="1800" dirty="0"/>
                        <a:t>Placebo</a:t>
                      </a:r>
                    </a:p>
                  </a:txBody>
                  <a:tcPr marT="45706" marB="45706" anchor="ctr"/>
                </a:tc>
                <a:extLst>
                  <a:ext uri="{0D108BD9-81ED-4DB2-BD59-A6C34878D82A}">
                    <a16:rowId xmlns:a16="http://schemas.microsoft.com/office/drawing/2014/main" val="827956058"/>
                  </a:ext>
                </a:extLst>
              </a:tr>
              <a:tr h="442710">
                <a:tc>
                  <a:txBody>
                    <a:bodyPr/>
                    <a:lstStyle/>
                    <a:p>
                      <a:r>
                        <a:rPr lang="en-US" sz="1800" dirty="0"/>
                        <a:t>Fatigue/Asthenia</a:t>
                      </a:r>
                    </a:p>
                  </a:txBody>
                  <a:tcPr marT="45706" marB="45706" anchor="ctr"/>
                </a:tc>
                <a:tc>
                  <a:txBody>
                    <a:bodyPr/>
                    <a:lstStyle/>
                    <a:p>
                      <a:pPr algn="ctr"/>
                      <a:r>
                        <a:rPr lang="en-US" sz="1800" dirty="0"/>
                        <a:t>33%</a:t>
                      </a:r>
                    </a:p>
                  </a:txBody>
                  <a:tcPr marT="45706" marB="45706" anchor="ctr"/>
                </a:tc>
                <a:tc>
                  <a:txBody>
                    <a:bodyPr/>
                    <a:lstStyle/>
                    <a:p>
                      <a:pPr algn="ctr"/>
                      <a:r>
                        <a:rPr lang="en-US" sz="1800" dirty="0"/>
                        <a:t>14%</a:t>
                      </a:r>
                    </a:p>
                  </a:txBody>
                  <a:tcPr marT="45706" marB="45706" anchor="ctr"/>
                </a:tc>
                <a:tc>
                  <a:txBody>
                    <a:bodyPr/>
                    <a:lstStyle/>
                    <a:p>
                      <a:pPr algn="ctr"/>
                      <a:r>
                        <a:rPr lang="en-US" sz="1800" dirty="0"/>
                        <a:t>16%</a:t>
                      </a:r>
                    </a:p>
                  </a:txBody>
                  <a:tcPr marT="45706" marB="45706" anchor="ctr"/>
                </a:tc>
                <a:tc>
                  <a:txBody>
                    <a:bodyPr/>
                    <a:lstStyle/>
                    <a:p>
                      <a:pPr algn="ctr"/>
                      <a:r>
                        <a:rPr lang="en-US" sz="1800" dirty="0"/>
                        <a:t>11%</a:t>
                      </a:r>
                    </a:p>
                  </a:txBody>
                  <a:tcPr marT="45706" marB="45706" anchor="ctr"/>
                </a:tc>
                <a:extLst>
                  <a:ext uri="{0D108BD9-81ED-4DB2-BD59-A6C34878D82A}">
                    <a16:rowId xmlns:a16="http://schemas.microsoft.com/office/drawing/2014/main" val="2986928764"/>
                  </a:ext>
                </a:extLst>
              </a:tr>
              <a:tr h="455319">
                <a:tc>
                  <a:txBody>
                    <a:bodyPr/>
                    <a:lstStyle/>
                    <a:p>
                      <a:r>
                        <a:rPr lang="en-US" sz="1800" dirty="0"/>
                        <a:t>Fall</a:t>
                      </a:r>
                    </a:p>
                  </a:txBody>
                  <a:tcPr marT="45706" marB="45706" anchor="ctr"/>
                </a:tc>
                <a:tc>
                  <a:txBody>
                    <a:bodyPr/>
                    <a:lstStyle/>
                    <a:p>
                      <a:pPr algn="ctr"/>
                      <a:r>
                        <a:rPr lang="en-US" sz="1800" dirty="0"/>
                        <a:t>11%</a:t>
                      </a:r>
                    </a:p>
                  </a:txBody>
                  <a:tcPr marT="45706" marB="45706" anchor="ctr"/>
                </a:tc>
                <a:tc>
                  <a:txBody>
                    <a:bodyPr/>
                    <a:lstStyle/>
                    <a:p>
                      <a:pPr algn="ctr"/>
                      <a:r>
                        <a:rPr lang="en-US" sz="1800" dirty="0"/>
                        <a:t>  4%</a:t>
                      </a:r>
                    </a:p>
                  </a:txBody>
                  <a:tcPr marT="45706" marB="45706" anchor="ctr"/>
                </a:tc>
                <a:tc>
                  <a:txBody>
                    <a:bodyPr/>
                    <a:lstStyle/>
                    <a:p>
                      <a:pPr algn="ctr"/>
                      <a:r>
                        <a:rPr lang="en-US" sz="1800" dirty="0"/>
                        <a:t>  4%</a:t>
                      </a:r>
                    </a:p>
                  </a:txBody>
                  <a:tcPr marT="45706" marB="45706" anchor="ctr"/>
                </a:tc>
                <a:tc>
                  <a:txBody>
                    <a:bodyPr/>
                    <a:lstStyle/>
                    <a:p>
                      <a:pPr algn="ctr"/>
                      <a:r>
                        <a:rPr lang="en-US" sz="1800" dirty="0"/>
                        <a:t> 5%</a:t>
                      </a:r>
                    </a:p>
                  </a:txBody>
                  <a:tcPr marT="45706" marB="45706" anchor="ctr"/>
                </a:tc>
                <a:extLst>
                  <a:ext uri="{0D108BD9-81ED-4DB2-BD59-A6C34878D82A}">
                    <a16:rowId xmlns:a16="http://schemas.microsoft.com/office/drawing/2014/main" val="2294366223"/>
                  </a:ext>
                </a:extLst>
              </a:tr>
              <a:tr h="455319">
                <a:tc>
                  <a:txBody>
                    <a:bodyPr/>
                    <a:lstStyle/>
                    <a:p>
                      <a:r>
                        <a:rPr lang="en-US" sz="1800" dirty="0"/>
                        <a:t>Dizziness</a:t>
                      </a:r>
                    </a:p>
                  </a:txBody>
                  <a:tcPr marT="45706" marB="45706" anchor="ctr"/>
                </a:tc>
                <a:tc>
                  <a:txBody>
                    <a:bodyPr/>
                    <a:lstStyle/>
                    <a:p>
                      <a:pPr algn="ctr"/>
                      <a:r>
                        <a:rPr lang="en-US" sz="1800" dirty="0"/>
                        <a:t>10%</a:t>
                      </a:r>
                    </a:p>
                  </a:txBody>
                  <a:tcPr marT="45706" marB="45706" anchor="ctr"/>
                </a:tc>
                <a:tc>
                  <a:txBody>
                    <a:bodyPr/>
                    <a:lstStyle/>
                    <a:p>
                      <a:pPr algn="ctr"/>
                      <a:r>
                        <a:rPr lang="en-US" sz="1800" dirty="0"/>
                        <a:t>  4%</a:t>
                      </a:r>
                    </a:p>
                  </a:txBody>
                  <a:tcPr marT="45706" marB="45706" anchor="ctr"/>
                </a:tc>
                <a:tc>
                  <a:txBody>
                    <a:bodyPr/>
                    <a:lstStyle/>
                    <a:p>
                      <a:pPr algn="ctr"/>
                      <a:r>
                        <a:rPr lang="en-US" sz="1800" dirty="0"/>
                        <a:t>  5%</a:t>
                      </a:r>
                    </a:p>
                  </a:txBody>
                  <a:tcPr marT="45706" marB="45706" anchor="ctr"/>
                </a:tc>
                <a:tc>
                  <a:txBody>
                    <a:bodyPr/>
                    <a:lstStyle/>
                    <a:p>
                      <a:pPr algn="ctr"/>
                      <a:r>
                        <a:rPr lang="en-US" sz="1800" dirty="0"/>
                        <a:t> 4%</a:t>
                      </a:r>
                    </a:p>
                  </a:txBody>
                  <a:tcPr marT="45706" marB="45706" anchor="ctr"/>
                </a:tc>
                <a:extLst>
                  <a:ext uri="{0D108BD9-81ED-4DB2-BD59-A6C34878D82A}">
                    <a16:rowId xmlns:a16="http://schemas.microsoft.com/office/drawing/2014/main" val="3688185175"/>
                  </a:ext>
                </a:extLst>
              </a:tr>
              <a:tr h="442150">
                <a:tc>
                  <a:txBody>
                    <a:bodyPr/>
                    <a:lstStyle/>
                    <a:p>
                      <a:r>
                        <a:rPr lang="en-US" sz="1800" dirty="0"/>
                        <a:t>Mental Impairment</a:t>
                      </a:r>
                    </a:p>
                  </a:txBody>
                  <a:tcPr marT="45706" marB="45706" anchor="ctr"/>
                </a:tc>
                <a:tc>
                  <a:txBody>
                    <a:bodyPr/>
                    <a:lstStyle/>
                    <a:p>
                      <a:pPr algn="ctr"/>
                      <a:r>
                        <a:rPr lang="en-US" sz="1800" dirty="0"/>
                        <a:t>5%</a:t>
                      </a:r>
                    </a:p>
                  </a:txBody>
                  <a:tcPr marT="45706" marB="45706" anchor="ctr"/>
                </a:tc>
                <a:tc>
                  <a:txBody>
                    <a:bodyPr/>
                    <a:lstStyle/>
                    <a:p>
                      <a:pPr algn="ctr"/>
                      <a:r>
                        <a:rPr lang="en-US" sz="1800" dirty="0"/>
                        <a:t>  2%</a:t>
                      </a:r>
                    </a:p>
                  </a:txBody>
                  <a:tcPr marT="45706" marB="45706" anchor="ctr"/>
                </a:tc>
                <a:tc>
                  <a:txBody>
                    <a:bodyPr/>
                    <a:lstStyle/>
                    <a:p>
                      <a:pPr algn="ctr"/>
                      <a:r>
                        <a:rPr lang="en-US" sz="1800" dirty="0"/>
                        <a:t>  1%</a:t>
                      </a:r>
                    </a:p>
                  </a:txBody>
                  <a:tcPr marT="45706" marB="45706" anchor="ctr"/>
                </a:tc>
                <a:tc>
                  <a:txBody>
                    <a:bodyPr/>
                    <a:lstStyle/>
                    <a:p>
                      <a:pPr algn="ctr"/>
                      <a:r>
                        <a:rPr lang="en-US" sz="1800" dirty="0"/>
                        <a:t> 2%</a:t>
                      </a:r>
                    </a:p>
                  </a:txBody>
                  <a:tcPr marT="45706" marB="45706" anchor="ctr"/>
                </a:tc>
                <a:extLst>
                  <a:ext uri="{0D108BD9-81ED-4DB2-BD59-A6C34878D82A}">
                    <a16:rowId xmlns:a16="http://schemas.microsoft.com/office/drawing/2014/main" val="2889444598"/>
                  </a:ext>
                </a:extLst>
              </a:tr>
            </a:tbl>
          </a:graphicData>
        </a:graphic>
      </p:graphicFrame>
      <p:sp>
        <p:nvSpPr>
          <p:cNvPr id="2" name="Rectangle 1">
            <a:extLst>
              <a:ext uri="{FF2B5EF4-FFF2-40B4-BE49-F238E27FC236}">
                <a16:creationId xmlns:a16="http://schemas.microsoft.com/office/drawing/2014/main" id="{0ECF3088-AF5F-2443-962C-E360EB5D975F}"/>
              </a:ext>
            </a:extLst>
          </p:cNvPr>
          <p:cNvSpPr/>
          <p:nvPr/>
        </p:nvSpPr>
        <p:spPr>
          <a:xfrm>
            <a:off x="304800" y="5925235"/>
            <a:ext cx="9677400" cy="32316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Hussain M et al. </a:t>
            </a:r>
            <a:r>
              <a:rPr kumimoji="0" lang="en-US" sz="1500" b="0" i="1"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ヒラギノ角ゴ Pro W3" panose="020B0300000000000000" pitchFamily="34" charset="-128"/>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2018;378(26):2465-74; </a:t>
            </a:r>
            <a:r>
              <a:rPr kumimoji="0" lang="en-US" sz="1500" b="0" i="0" u="none" strike="noStrike" kern="1200" cap="none" spc="0" normalizeH="0" baseline="0" noProof="0" dirty="0" err="1">
                <a:ln>
                  <a:noFill/>
                </a:ln>
                <a:solidFill>
                  <a:srgbClr val="000000"/>
                </a:solidFill>
                <a:effectLst/>
                <a:uLnTx/>
                <a:uFillTx/>
                <a:latin typeface="Helvetica" pitchFamily="2" charset="0"/>
                <a:ea typeface="ヒラギノ角ゴ Pro W3" panose="020B0300000000000000" pitchFamily="34" charset="-128"/>
              </a:rPr>
              <a:t>Fizazi</a:t>
            </a:r>
            <a:r>
              <a:rPr kumimoji="0" lang="en-US" sz="1500" b="0"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K et al. </a:t>
            </a:r>
            <a:r>
              <a:rPr kumimoji="0" lang="en-US" sz="1500" b="0" i="1"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N </a:t>
            </a:r>
            <a:r>
              <a:rPr kumimoji="0" lang="en-US" sz="1500" b="0" i="1" u="none" strike="noStrike" kern="1200" cap="none" spc="0" normalizeH="0" baseline="0" noProof="0" dirty="0" err="1">
                <a:ln>
                  <a:noFill/>
                </a:ln>
                <a:solidFill>
                  <a:srgbClr val="000000"/>
                </a:solidFill>
                <a:effectLst/>
                <a:uLnTx/>
                <a:uFillTx/>
                <a:latin typeface="Helvetica" pitchFamily="2" charset="0"/>
                <a:ea typeface="ヒラギノ角ゴ Pro W3" panose="020B0300000000000000" pitchFamily="34" charset="-128"/>
              </a:rPr>
              <a:t>Engl</a:t>
            </a:r>
            <a:r>
              <a:rPr kumimoji="0" lang="en-US" sz="1500" b="0" i="1"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J Med</a:t>
            </a:r>
            <a:r>
              <a:rPr kumimoji="0" lang="en-US" sz="1500" b="0" i="0" u="none" strike="noStrike" kern="1200" cap="none" spc="0" normalizeH="0" baseline="0" noProof="0" dirty="0">
                <a:ln>
                  <a:noFill/>
                </a:ln>
                <a:solidFill>
                  <a:srgbClr val="000000"/>
                </a:solidFill>
                <a:effectLst/>
                <a:uLnTx/>
                <a:uFillTx/>
                <a:latin typeface="Helvetica" pitchFamily="2" charset="0"/>
                <a:ea typeface="ヒラギノ角ゴ Pro W3" panose="020B0300000000000000" pitchFamily="34" charset="-128"/>
              </a:rPr>
              <a:t> 2019;380(13):1235-46.</a:t>
            </a:r>
          </a:p>
        </p:txBody>
      </p:sp>
      <p:sp>
        <p:nvSpPr>
          <p:cNvPr id="5" name="Rectangle 4">
            <a:extLst>
              <a:ext uri="{FF2B5EF4-FFF2-40B4-BE49-F238E27FC236}">
                <a16:creationId xmlns:a16="http://schemas.microsoft.com/office/drawing/2014/main" id="{99AC35B8-7042-0646-9E60-86E22FF720BD}"/>
              </a:ext>
            </a:extLst>
          </p:cNvPr>
          <p:cNvSpPr/>
          <p:nvPr/>
        </p:nvSpPr>
        <p:spPr>
          <a:xfrm>
            <a:off x="9296400" y="6550223"/>
            <a:ext cx="2900089" cy="307777"/>
          </a:xfrm>
          <a:prstGeom prst="rect">
            <a:avLst/>
          </a:prstGeom>
        </p:spPr>
        <p:txBody>
          <a:bodyPr wrap="none">
            <a:spAutoFit/>
          </a:bodyPr>
          <a:lstStyle/>
          <a:p>
            <a:r>
              <a:rPr lang="en-US" sz="1400" dirty="0">
                <a:solidFill>
                  <a:srgbClr val="FFFFFF"/>
                </a:solidFill>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301824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9B16260-2B39-6644-A455-51F010DC0848}"/>
              </a:ext>
            </a:extLst>
          </p:cNvPr>
          <p:cNvSpPr>
            <a:spLocks noGrp="1" noChangeArrowheads="1"/>
          </p:cNvSpPr>
          <p:nvPr>
            <p:ph type="title"/>
          </p:nvPr>
        </p:nvSpPr>
        <p:spPr/>
        <p:txBody>
          <a:bodyPr/>
          <a:lstStyle/>
          <a:p>
            <a:r>
              <a:rPr lang="en-US" altLang="en-US" dirty="0"/>
              <a:t>Conclusions and Clinical Implications</a:t>
            </a:r>
          </a:p>
        </p:txBody>
      </p:sp>
      <p:sp>
        <p:nvSpPr>
          <p:cNvPr id="31747" name="Content Placeholder 2">
            <a:extLst>
              <a:ext uri="{FF2B5EF4-FFF2-40B4-BE49-F238E27FC236}">
                <a16:creationId xmlns:a16="http://schemas.microsoft.com/office/drawing/2014/main" id="{9B6DA6F7-9661-4921-A0FA-24B2036ABD25}"/>
              </a:ext>
            </a:extLst>
          </p:cNvPr>
          <p:cNvSpPr>
            <a:spLocks noGrp="1" noChangeArrowheads="1"/>
          </p:cNvSpPr>
          <p:nvPr>
            <p:ph idx="1"/>
          </p:nvPr>
        </p:nvSpPr>
        <p:spPr/>
        <p:txBody>
          <a:bodyPr/>
          <a:lstStyle/>
          <a:p>
            <a:pPr>
              <a:spcBef>
                <a:spcPts val="1272"/>
              </a:spcBef>
              <a:defRPr/>
            </a:pPr>
            <a:r>
              <a:rPr lang="en-US" altLang="en-US" dirty="0"/>
              <a:t>Enzalutamide, </a:t>
            </a:r>
            <a:r>
              <a:rPr lang="en-US" altLang="en-US" dirty="0" err="1"/>
              <a:t>apalutamide</a:t>
            </a:r>
            <a:r>
              <a:rPr lang="en-US" altLang="en-US" dirty="0"/>
              <a:t> and </a:t>
            </a:r>
            <a:r>
              <a:rPr lang="en-US" altLang="en-US" dirty="0" err="1"/>
              <a:t>darolutamide</a:t>
            </a:r>
            <a:r>
              <a:rPr lang="en-US" altLang="en-US" dirty="0"/>
              <a:t> have similar hazard ratios </a:t>
            </a:r>
            <a:r>
              <a:rPr lang="en-US" altLang="en-US"/>
              <a:t>for metastasis-free </a:t>
            </a:r>
            <a:r>
              <a:rPr lang="en-US" altLang="en-US" dirty="0"/>
              <a:t>survival and overall survival. </a:t>
            </a:r>
          </a:p>
          <a:p>
            <a:pPr>
              <a:spcBef>
                <a:spcPts val="1272"/>
              </a:spcBef>
              <a:defRPr/>
            </a:pPr>
            <a:r>
              <a:rPr lang="en-US" altLang="en-US" dirty="0"/>
              <a:t>Different toxicity patterns particularly with falls, fatigue and mental impairment in favor of </a:t>
            </a:r>
            <a:r>
              <a:rPr lang="en-US" altLang="en-US" dirty="0" err="1"/>
              <a:t>darolutamide</a:t>
            </a:r>
            <a:endParaRPr lang="en-US" altLang="en-US" dirty="0"/>
          </a:p>
        </p:txBody>
      </p:sp>
      <p:sp>
        <p:nvSpPr>
          <p:cNvPr id="4" name="Rectangle 3">
            <a:extLst>
              <a:ext uri="{FF2B5EF4-FFF2-40B4-BE49-F238E27FC236}">
                <a16:creationId xmlns:a16="http://schemas.microsoft.com/office/drawing/2014/main" id="{DC910E07-F47C-3248-880E-F2AC0036F421}"/>
              </a:ext>
            </a:extLst>
          </p:cNvPr>
          <p:cNvSpPr/>
          <p:nvPr/>
        </p:nvSpPr>
        <p:spPr>
          <a:xfrm>
            <a:off x="9296400" y="6550223"/>
            <a:ext cx="2900089" cy="307777"/>
          </a:xfrm>
          <a:prstGeom prst="rect">
            <a:avLst/>
          </a:prstGeom>
        </p:spPr>
        <p:txBody>
          <a:bodyPr wrap="none">
            <a:spAutoFit/>
          </a:bodyPr>
          <a:lstStyle/>
          <a:p>
            <a:r>
              <a:rPr lang="en-US" sz="1400" dirty="0">
                <a:solidFill>
                  <a:srgbClr val="FFFFFF"/>
                </a:solidFill>
                <a:latin typeface="Helvetica" pitchFamily="2" charset="0"/>
                <a:ea typeface="ヒラギノ角ゴ Pro W3" panose="020B0300000000000000" pitchFamily="34" charset="-128"/>
              </a:rPr>
              <a:t>Courtesy of </a:t>
            </a:r>
            <a:r>
              <a:rPr lang="en-US" sz="1400" dirty="0">
                <a:ea typeface="ＭＳ Ｐゴシック" charset="-128"/>
              </a:rPr>
              <a:t>Daniel P </a:t>
            </a:r>
            <a:r>
              <a:rPr lang="en-US" sz="1400" dirty="0" err="1">
                <a:ea typeface="ＭＳ Ｐゴシック" charset="-128"/>
              </a:rPr>
              <a:t>Petrylak</a:t>
            </a:r>
            <a:r>
              <a:rPr lang="en-US" sz="1400" dirty="0">
                <a:ea typeface="ＭＳ Ｐゴシック" charset="-128"/>
              </a:rPr>
              <a:t>, MD</a:t>
            </a:r>
            <a:endParaRPr lang="en-US" sz="1400" dirty="0"/>
          </a:p>
        </p:txBody>
      </p:sp>
    </p:spTree>
    <p:extLst>
      <p:ext uri="{BB962C8B-B14F-4D97-AF65-F5344CB8AC3E}">
        <p14:creationId xmlns:p14="http://schemas.microsoft.com/office/powerpoint/2010/main" val="1857136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Potential Conflicts of Interest</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p:txBody>
          <a:bodyPr/>
          <a:lstStyle/>
          <a:p>
            <a:pPr marL="0" indent="0">
              <a:spcBef>
                <a:spcPts val="1000"/>
              </a:spcBef>
              <a:spcAft>
                <a:spcPts val="200"/>
              </a:spcAft>
              <a:buNone/>
            </a:pPr>
            <a:r>
              <a:rPr lang="en-US" sz="2000" b="0" dirty="0">
                <a:latin typeface="Calibri" panose="020F0502020204030204" pitchFamily="34" charset="0"/>
                <a:cs typeface="Calibri" panose="020F0502020204030204" pitchFamily="34" charset="0"/>
              </a:rPr>
              <a:t>USF Health endorses the standards of the ACCME that require everyone in a position to control the content of an accredited educational activity to disclose all financial relationships with commercial interests that are related to the content of the educational activity. All accredited activities must be balanced, independent of commercial bias, and promote improvements or quality in healthcare. All recommendations involving clinical medicine must be based on evidence accepted within the medical profession.</a:t>
            </a:r>
          </a:p>
          <a:p>
            <a:pPr marL="0" indent="0">
              <a:spcBef>
                <a:spcPts val="1000"/>
              </a:spcBef>
              <a:spcAft>
                <a:spcPts val="200"/>
              </a:spcAft>
              <a:buNone/>
            </a:pPr>
            <a:r>
              <a:rPr lang="en-US" sz="2000" b="0" dirty="0">
                <a:latin typeface="Calibri" panose="020F0502020204030204" pitchFamily="34" charset="0"/>
                <a:cs typeface="Calibri" panose="020F0502020204030204" pitchFamily="34" charset="0"/>
              </a:rPr>
              <a:t>USF Health will identify, review, and resolve all conflicts of interest that speakers, authors, or planners disclose prior to an educational activity being delivered to learners. Disclosure of a relationship is not intended to suggest or condone bias in any presentation, but is made to provide participants with information that might be of potential importance to their evaluation of a presentation.</a:t>
            </a:r>
          </a:p>
        </p:txBody>
      </p:sp>
    </p:spTree>
    <p:extLst>
      <p:ext uri="{BB962C8B-B14F-4D97-AF65-F5344CB8AC3E}">
        <p14:creationId xmlns:p14="http://schemas.microsoft.com/office/powerpoint/2010/main" val="12863163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125200" cy="1143000"/>
          </a:xfrm>
        </p:spPr>
        <p:txBody>
          <a:bodyPr/>
          <a:lstStyle/>
          <a:p>
            <a:r>
              <a:rPr lang="en-US" sz="2400" dirty="0"/>
              <a:t>Which systematic treatment, if any, would you recommend for a 74-year-old man with M0 PC who experiences disease progression with negative imaging while receiving enzalutamide (with ADT)?</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4419600" y="1370994"/>
          <a:ext cx="67818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609600" y="1828800"/>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None — observation</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1530D4C0-F2EA-AE46-8CCB-A6B5919C7622}"/>
              </a:ext>
            </a:extLst>
          </p:cNvPr>
          <p:cNvSpPr txBox="1">
            <a:spLocks noChangeArrowheads="1"/>
          </p:cNvSpPr>
          <p:nvPr/>
        </p:nvSpPr>
        <p:spPr bwMode="auto">
          <a:xfrm>
            <a:off x="149204" y="3407298"/>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Docetaxel</a:t>
            </a:r>
          </a:p>
        </p:txBody>
      </p:sp>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CB532018-CCDD-234E-AEFC-ECEF26A35D8A}"/>
              </a:ext>
            </a:extLst>
          </p:cNvPr>
          <p:cNvSpPr/>
          <p:nvPr/>
        </p:nvSpPr>
        <p:spPr>
          <a:xfrm>
            <a:off x="304800" y="6008264"/>
            <a:ext cx="3733800" cy="369332"/>
          </a:xfrm>
          <a:prstGeom prst="rect">
            <a:avLst/>
          </a:prstGeom>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78</a:t>
            </a:r>
          </a:p>
        </p:txBody>
      </p:sp>
      <p:sp>
        <p:nvSpPr>
          <p:cNvPr id="11" name="Text Box 4">
            <a:extLst>
              <a:ext uri="{FF2B5EF4-FFF2-40B4-BE49-F238E27FC236}">
                <a16:creationId xmlns:a16="http://schemas.microsoft.com/office/drawing/2014/main" id="{934C44A4-2054-B14E-BBBB-A750ED7FF4D9}"/>
              </a:ext>
            </a:extLst>
          </p:cNvPr>
          <p:cNvSpPr txBox="1">
            <a:spLocks noChangeArrowheads="1"/>
          </p:cNvSpPr>
          <p:nvPr/>
        </p:nvSpPr>
        <p:spPr bwMode="auto">
          <a:xfrm>
            <a:off x="609600" y="2675429"/>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Abiraterone/prednisone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9BA1C30A-EDBE-4943-BCAB-A11C984CDCF0}"/>
              </a:ext>
            </a:extLst>
          </p:cNvPr>
          <p:cNvSpPr txBox="1">
            <a:spLocks noChangeArrowheads="1"/>
          </p:cNvSpPr>
          <p:nvPr/>
        </p:nvSpPr>
        <p:spPr bwMode="auto">
          <a:xfrm>
            <a:off x="149204" y="4180782"/>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Darolutimide</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10" name="Text Box 4">
            <a:extLst>
              <a:ext uri="{FF2B5EF4-FFF2-40B4-BE49-F238E27FC236}">
                <a16:creationId xmlns:a16="http://schemas.microsoft.com/office/drawing/2014/main" id="{11F5A877-D447-0D4B-8E35-61B040DC00F0}"/>
              </a:ext>
            </a:extLst>
          </p:cNvPr>
          <p:cNvSpPr txBox="1">
            <a:spLocks noChangeArrowheads="1"/>
          </p:cNvSpPr>
          <p:nvPr/>
        </p:nvSpPr>
        <p:spPr bwMode="auto">
          <a:xfrm>
            <a:off x="149204" y="5009382"/>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Other</a:t>
            </a:r>
          </a:p>
        </p:txBody>
      </p:sp>
    </p:spTree>
    <p:extLst>
      <p:ext uri="{BB962C8B-B14F-4D97-AF65-F5344CB8AC3E}">
        <p14:creationId xmlns:p14="http://schemas.microsoft.com/office/powerpoint/2010/main" val="2615683996"/>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4AF625A-8B22-2840-8EC4-35480A9E6A16}"/>
              </a:ext>
            </a:extLst>
          </p:cNvPr>
          <p:cNvSpPr>
            <a:spLocks noGrp="1" noChangeArrowheads="1"/>
          </p:cNvSpPr>
          <p:nvPr>
            <p:ph type="title"/>
          </p:nvPr>
        </p:nvSpPr>
        <p:spPr/>
        <p:txBody>
          <a:bodyPr/>
          <a:lstStyle/>
          <a:p>
            <a:pPr algn="l"/>
            <a:r>
              <a:rPr lang="en-US" altLang="en-US" sz="2800" b="1" dirty="0"/>
              <a:t>Case Presentation – Dr </a:t>
            </a:r>
            <a:r>
              <a:rPr lang="en-US" altLang="en-US" sz="2800" b="1" dirty="0" err="1"/>
              <a:t>Petrylak</a:t>
            </a:r>
            <a:r>
              <a:rPr lang="en-US" altLang="en-US" sz="2800" b="1" dirty="0"/>
              <a:t>: 74-year-old man with M0 Prostate Cancer</a:t>
            </a:r>
          </a:p>
        </p:txBody>
      </p:sp>
      <p:sp>
        <p:nvSpPr>
          <p:cNvPr id="12291" name="Content Placeholder 2">
            <a:extLst>
              <a:ext uri="{FF2B5EF4-FFF2-40B4-BE49-F238E27FC236}">
                <a16:creationId xmlns:a16="http://schemas.microsoft.com/office/drawing/2014/main" id="{04BCC65E-B9B2-044F-A652-35C57D1F1314}"/>
              </a:ext>
            </a:extLst>
          </p:cNvPr>
          <p:cNvSpPr>
            <a:spLocks noGrp="1" noChangeArrowheads="1"/>
          </p:cNvSpPr>
          <p:nvPr>
            <p:ph idx="1"/>
          </p:nvPr>
        </p:nvSpPr>
        <p:spPr>
          <a:xfrm>
            <a:off x="914400" y="1981200"/>
            <a:ext cx="10363200" cy="3581400"/>
          </a:xfrm>
        </p:spPr>
        <p:txBody>
          <a:bodyPr/>
          <a:lstStyle/>
          <a:p>
            <a:pPr>
              <a:spcBef>
                <a:spcPts val="1176"/>
              </a:spcBef>
            </a:pPr>
            <a:r>
              <a:rPr lang="en-US" altLang="en-US" sz="2400" dirty="0"/>
              <a:t>74 year old male</a:t>
            </a:r>
          </a:p>
          <a:p>
            <a:pPr>
              <a:spcBef>
                <a:spcPts val="1176"/>
              </a:spcBef>
            </a:pPr>
            <a:r>
              <a:rPr lang="en-US" altLang="en-US" sz="2400" dirty="0"/>
              <a:t>In 2007, the patient had an elevated PSA. The patient underwent a radical robotic prostatectomy on 6/18/2007. Final pathology demonstrated a Gleason 3+4 = 7 adenocarcinoma involving both lobes of the prostate. Tumor extended into the left posterior pseudo-capsule. Tumor was present at the left apical and left posterior soft tissue margins. Intra-prostatic peri-neural invasion was present. The base and seminal vesicle margins were negative for tumor. Stage pT2cN0M0.  </a:t>
            </a:r>
          </a:p>
        </p:txBody>
      </p:sp>
    </p:spTree>
    <p:extLst>
      <p:ext uri="{BB962C8B-B14F-4D97-AF65-F5344CB8AC3E}">
        <p14:creationId xmlns:p14="http://schemas.microsoft.com/office/powerpoint/2010/main" val="3674850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81E21FE-27CC-EF49-9298-0ACCBC9D742B}"/>
              </a:ext>
            </a:extLst>
          </p:cNvPr>
          <p:cNvSpPr>
            <a:spLocks noGrp="1" noChangeArrowheads="1"/>
          </p:cNvSpPr>
          <p:nvPr>
            <p:ph type="title"/>
          </p:nvPr>
        </p:nvSpPr>
        <p:spPr/>
        <p:txBody>
          <a:bodyPr/>
          <a:lstStyle/>
          <a:p>
            <a:pPr algn="l"/>
            <a:r>
              <a:rPr lang="en-US" altLang="en-US" sz="2800" b="1" dirty="0"/>
              <a:t>Case Presentation – Dr </a:t>
            </a:r>
            <a:r>
              <a:rPr lang="en-US" altLang="en-US" sz="2800" b="1" dirty="0" err="1"/>
              <a:t>Petrylak</a:t>
            </a:r>
            <a:r>
              <a:rPr lang="en-US" altLang="en-US" sz="2800" b="1" dirty="0"/>
              <a:t>: 74-year-old man with M0 Prostate Cancer</a:t>
            </a:r>
            <a:r>
              <a:rPr lang="en-US" altLang="en-US" sz="2800" dirty="0"/>
              <a:t> </a:t>
            </a:r>
            <a:r>
              <a:rPr lang="en-US" altLang="en-US" sz="2800" b="1" dirty="0"/>
              <a:t>(</a:t>
            </a:r>
            <a:r>
              <a:rPr lang="en-US" altLang="en-US" sz="2800" b="1" dirty="0" err="1"/>
              <a:t>cont</a:t>
            </a:r>
            <a:r>
              <a:rPr lang="en-US" altLang="en-US" sz="2800" b="1" dirty="0"/>
              <a:t>)</a:t>
            </a:r>
          </a:p>
        </p:txBody>
      </p:sp>
      <p:sp>
        <p:nvSpPr>
          <p:cNvPr id="13315" name="Content Placeholder 2">
            <a:extLst>
              <a:ext uri="{FF2B5EF4-FFF2-40B4-BE49-F238E27FC236}">
                <a16:creationId xmlns:a16="http://schemas.microsoft.com/office/drawing/2014/main" id="{60D49057-F53C-F14A-A403-6DBF7074B7D8}"/>
              </a:ext>
            </a:extLst>
          </p:cNvPr>
          <p:cNvSpPr>
            <a:spLocks noGrp="1" noChangeArrowheads="1"/>
          </p:cNvSpPr>
          <p:nvPr>
            <p:ph idx="1"/>
          </p:nvPr>
        </p:nvSpPr>
        <p:spPr>
          <a:xfrm>
            <a:off x="914400" y="1714500"/>
            <a:ext cx="10363200" cy="4229100"/>
          </a:xfrm>
        </p:spPr>
        <p:txBody>
          <a:bodyPr/>
          <a:lstStyle/>
          <a:p>
            <a:pPr>
              <a:spcBef>
                <a:spcPts val="1872"/>
              </a:spcBef>
            </a:pPr>
            <a:r>
              <a:rPr lang="en-US" altLang="en-US" sz="2400" dirty="0"/>
              <a:t>PSA started to rise in 1/2013. He could not undergo external beam radiation therapy due to the fact that he had severe incontinence from surgery.</a:t>
            </a:r>
          </a:p>
          <a:p>
            <a:pPr>
              <a:spcBef>
                <a:spcPts val="1872"/>
              </a:spcBef>
            </a:pPr>
            <a:r>
              <a:rPr lang="en-US" altLang="en-US" sz="2400" dirty="0"/>
              <a:t>The patient's PSA subsequently went to 12 in September 2014 and he started androgen blockade with </a:t>
            </a:r>
            <a:r>
              <a:rPr lang="en-US" altLang="en-US" sz="2400" dirty="0" err="1"/>
              <a:t>degarelix</a:t>
            </a:r>
            <a:r>
              <a:rPr lang="en-US" altLang="en-US" sz="2400" dirty="0"/>
              <a:t>. </a:t>
            </a:r>
          </a:p>
          <a:p>
            <a:pPr>
              <a:spcBef>
                <a:spcPts val="1872"/>
              </a:spcBef>
            </a:pPr>
            <a:r>
              <a:rPr lang="en-US" altLang="en-US" sz="2400" dirty="0"/>
              <a:t>The patient remained on intermittent androgen blockade until January of 2018, when his PSA did not decline after the initiation of androgen blockade. At that time his PSA was 18. Repeat imaging negative. PSA DT=5 months. Testosterone=20</a:t>
            </a:r>
            <a:endParaRPr lang="en-US" altLang="en-US" dirty="0"/>
          </a:p>
        </p:txBody>
      </p:sp>
    </p:spTree>
    <p:extLst>
      <p:ext uri="{BB962C8B-B14F-4D97-AF65-F5344CB8AC3E}">
        <p14:creationId xmlns:p14="http://schemas.microsoft.com/office/powerpoint/2010/main" val="919644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6D88F3EF-D13B-3A42-A3A8-CF72334BE616}"/>
              </a:ext>
            </a:extLst>
          </p:cNvPr>
          <p:cNvSpPr>
            <a:spLocks noGrp="1" noChangeArrowheads="1"/>
          </p:cNvSpPr>
          <p:nvPr>
            <p:ph type="title"/>
          </p:nvPr>
        </p:nvSpPr>
        <p:spPr/>
        <p:txBody>
          <a:bodyPr/>
          <a:lstStyle/>
          <a:p>
            <a:pPr algn="l"/>
            <a:r>
              <a:rPr lang="en-US" altLang="en-US" sz="2800" b="1" dirty="0"/>
              <a:t>Case Presentation – Dr </a:t>
            </a:r>
            <a:r>
              <a:rPr lang="en-US" altLang="en-US" sz="2800" b="1" dirty="0" err="1"/>
              <a:t>Petrylak</a:t>
            </a:r>
            <a:r>
              <a:rPr lang="en-US" altLang="en-US" sz="2800" b="1" dirty="0"/>
              <a:t>: 74-year-old man with M0 Prostate Cancer</a:t>
            </a:r>
            <a:r>
              <a:rPr lang="en-US" altLang="en-US" sz="2800" dirty="0"/>
              <a:t> </a:t>
            </a:r>
            <a:r>
              <a:rPr lang="en-US" altLang="en-US" sz="2800" b="1" dirty="0"/>
              <a:t>(</a:t>
            </a:r>
            <a:r>
              <a:rPr lang="en-US" altLang="en-US" sz="2800" b="1" dirty="0" err="1"/>
              <a:t>cont</a:t>
            </a:r>
            <a:r>
              <a:rPr lang="en-US" altLang="en-US" sz="2800" b="1" dirty="0"/>
              <a:t>)</a:t>
            </a:r>
            <a:endParaRPr lang="en-US" altLang="en-US" sz="2800" dirty="0"/>
          </a:p>
        </p:txBody>
      </p:sp>
      <p:sp>
        <p:nvSpPr>
          <p:cNvPr id="14339" name="Content Placeholder 2">
            <a:extLst>
              <a:ext uri="{FF2B5EF4-FFF2-40B4-BE49-F238E27FC236}">
                <a16:creationId xmlns:a16="http://schemas.microsoft.com/office/drawing/2014/main" id="{8C5F6C58-E4CE-0548-9D82-C91E146090AD}"/>
              </a:ext>
            </a:extLst>
          </p:cNvPr>
          <p:cNvSpPr>
            <a:spLocks noGrp="1" noChangeArrowheads="1"/>
          </p:cNvSpPr>
          <p:nvPr>
            <p:ph idx="1"/>
          </p:nvPr>
        </p:nvSpPr>
        <p:spPr>
          <a:xfrm>
            <a:off x="914400" y="1635210"/>
            <a:ext cx="10210800" cy="4308389"/>
          </a:xfrm>
        </p:spPr>
        <p:txBody>
          <a:bodyPr/>
          <a:lstStyle/>
          <a:p>
            <a:pPr>
              <a:spcBef>
                <a:spcPts val="1872"/>
              </a:spcBef>
            </a:pPr>
            <a:r>
              <a:rPr lang="en-US" altLang="en-US" sz="2400" dirty="0"/>
              <a:t>The patient was started on enzalutamide when his PSA reached 26. </a:t>
            </a:r>
          </a:p>
          <a:p>
            <a:pPr>
              <a:spcBef>
                <a:spcPts val="1872"/>
              </a:spcBef>
            </a:pPr>
            <a:r>
              <a:rPr lang="en-US" altLang="en-US" sz="2400" dirty="0"/>
              <a:t>His PSA doubling time was 8 months at the start of enzalutamide. His PSA reached a nadir of 4 in October 2018 then began to rise again in January 2019 to 11. Repeat imaging negative, patient requested stopping enzalutamide.</a:t>
            </a:r>
          </a:p>
          <a:p>
            <a:pPr>
              <a:spcBef>
                <a:spcPts val="1872"/>
              </a:spcBef>
            </a:pPr>
            <a:r>
              <a:rPr lang="en-US" altLang="en-US" sz="2400" dirty="0"/>
              <a:t>He was then started on </a:t>
            </a:r>
            <a:r>
              <a:rPr lang="en-US" altLang="en-US" sz="2400" dirty="0" err="1"/>
              <a:t>apalutamide</a:t>
            </a:r>
            <a:r>
              <a:rPr lang="en-US" altLang="en-US" sz="2400" dirty="0"/>
              <a:t> and discontinued this in December 2019. PSA = 71. </a:t>
            </a:r>
          </a:p>
          <a:p>
            <a:pPr>
              <a:spcBef>
                <a:spcPts val="1872"/>
              </a:spcBef>
            </a:pPr>
            <a:r>
              <a:rPr lang="en-US" altLang="en-US" sz="2400" dirty="0"/>
              <a:t>Repeat imaging in February 2020 demonstrated new progression in bone metastases, and the patient was started on docetaxel in March 2020. </a:t>
            </a:r>
          </a:p>
          <a:p>
            <a:pPr>
              <a:spcBef>
                <a:spcPts val="1872"/>
              </a:spcBef>
            </a:pPr>
            <a:endParaRPr lang="en-US" altLang="en-US" dirty="0"/>
          </a:p>
        </p:txBody>
      </p:sp>
    </p:spTree>
    <p:extLst>
      <p:ext uri="{BB962C8B-B14F-4D97-AF65-F5344CB8AC3E}">
        <p14:creationId xmlns:p14="http://schemas.microsoft.com/office/powerpoint/2010/main" val="2903385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550C-284A-0F4D-9161-CEB55B3B0AD4}"/>
              </a:ext>
            </a:extLst>
          </p:cNvPr>
          <p:cNvSpPr>
            <a:spLocks noGrp="1"/>
          </p:cNvSpPr>
          <p:nvPr>
            <p:ph type="title"/>
          </p:nvPr>
        </p:nvSpPr>
        <p:spPr/>
        <p:txBody>
          <a:bodyPr/>
          <a:lstStyle/>
          <a:p>
            <a:pPr algn="ctr"/>
            <a:r>
              <a:rPr lang="en-US" dirty="0"/>
              <a:t>Agenda</a:t>
            </a:r>
          </a:p>
        </p:txBody>
      </p:sp>
      <p:sp>
        <p:nvSpPr>
          <p:cNvPr id="3" name="TextBox 2">
            <a:extLst>
              <a:ext uri="{FF2B5EF4-FFF2-40B4-BE49-F238E27FC236}">
                <a16:creationId xmlns:a16="http://schemas.microsoft.com/office/drawing/2014/main" id="{E36FB6F8-0C5B-5440-9E5B-73DCDEC1AFD2}"/>
              </a:ext>
            </a:extLst>
          </p:cNvPr>
          <p:cNvSpPr txBox="1"/>
          <p:nvPr/>
        </p:nvSpPr>
        <p:spPr>
          <a:xfrm>
            <a:off x="609600" y="1447800"/>
            <a:ext cx="11201400" cy="50937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1: M0 Castration-Resistant Prostate Cancer (PC) — Dr </a:t>
            </a:r>
            <a:r>
              <a:rPr kumimoji="0" lang="en-US" sz="2000" b="1" i="0" u="none" strike="noStrike" kern="1200" cap="none" spc="0" normalizeH="0" baseline="0" noProof="0" dirty="0" err="1">
                <a:ln>
                  <a:noFill/>
                </a:ln>
                <a:solidFill>
                  <a:srgbClr val="0432FF"/>
                </a:solidFill>
                <a:effectLst/>
                <a:uLnTx/>
                <a:uFillTx/>
                <a:latin typeface="Arial" panose="020B0604020202020204" pitchFamily="34" charset="0"/>
                <a:ea typeface="ＭＳ Ｐゴシック"/>
                <a:cs typeface="Arial" panose="020B0604020202020204" pitchFamily="34" charset="0"/>
              </a:rPr>
              <a:t>Petrylak</a:t>
            </a:r>
            <a:endPar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Endocrine treatment for patients with cardiovascular disease </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SPARTAN, ARAMIS and </a:t>
            </a:r>
            <a:r>
              <a:rPr lang="en-US" sz="2000" dirty="0">
                <a:solidFill>
                  <a:srgbClr val="002B4F"/>
                </a:solidFill>
                <a:latin typeface="Arial" panose="020B0604020202020204" pitchFamily="34" charset="0"/>
                <a:ea typeface="ＭＳ Ｐゴシック"/>
                <a:cs typeface="Arial" panose="020B0604020202020204" pitchFamily="34" charset="0"/>
              </a:rPr>
              <a:t>PROSPER </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trials and implications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2: Metastatic Hormone-Sensitive PC — Dr Sweeney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Secondary hormonal therapy versus chemotherapy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LATITUDE, ARCHES, TITAN and ENZAMET trials and implications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3: Castration-Resistant Metastatic PC — Dr </a:t>
            </a:r>
            <a:r>
              <a:rPr kumimoji="0" lang="en-US" sz="2000" b="1" i="0" u="none" strike="noStrike" kern="1200" cap="none" spc="0" normalizeH="0" baseline="0" noProof="0" dirty="0" err="1">
                <a:ln>
                  <a:noFill/>
                </a:ln>
                <a:solidFill>
                  <a:srgbClr val="0432FF"/>
                </a:solidFill>
                <a:effectLst/>
                <a:uLnTx/>
                <a:uFillTx/>
                <a:latin typeface="Arial" panose="020B0604020202020204" pitchFamily="34" charset="0"/>
                <a:ea typeface="ＭＳ Ｐゴシック"/>
                <a:cs typeface="Arial" panose="020B0604020202020204" pitchFamily="34" charset="0"/>
              </a:rPr>
              <a:t>Dreicer</a:t>
            </a:r>
            <a:endPar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2B4F"/>
                </a:solidFill>
                <a:effectLst/>
                <a:uLnTx/>
                <a:uFillTx/>
                <a:latin typeface="Arial" panose="020B0604020202020204" pitchFamily="34" charset="0"/>
                <a:ea typeface="ＭＳ Ｐゴシック"/>
                <a:cs typeface="Arial" panose="020B0604020202020204" pitchFamily="34" charset="0"/>
              </a:rPr>
              <a:t>Cabazitaxel</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 versus secondary endocrine treatment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Radium-223</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PARP inhibitors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4: ASCO Journal Club</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ARV-110 PROTAC degrader (Abstract 3500)</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3000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177</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Lu-PSMA-617 (Abstract 5500)</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PSMA imaging (Abstract 5501)</a:t>
            </a:r>
          </a:p>
        </p:txBody>
      </p:sp>
    </p:spTree>
    <p:extLst>
      <p:ext uri="{BB962C8B-B14F-4D97-AF65-F5344CB8AC3E}">
        <p14:creationId xmlns:p14="http://schemas.microsoft.com/office/powerpoint/2010/main" val="2568460683"/>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899C4-C9FF-1F47-9D6B-33BF2DC2B226}"/>
              </a:ext>
            </a:extLst>
          </p:cNvPr>
          <p:cNvSpPr>
            <a:spLocks noGrp="1"/>
          </p:cNvSpPr>
          <p:nvPr>
            <p:ph type="body" idx="1"/>
          </p:nvPr>
        </p:nvSpPr>
        <p:spPr>
          <a:xfrm>
            <a:off x="1219200" y="685800"/>
            <a:ext cx="10363200" cy="3657600"/>
          </a:xfrm>
        </p:spPr>
        <p:txBody>
          <a:bodyPr/>
          <a:lstStyle/>
          <a:p>
            <a:pPr lvl="0">
              <a:spcBef>
                <a:spcPts val="1800"/>
              </a:spcBef>
              <a:defRPr/>
            </a:pPr>
            <a:r>
              <a:rPr lang="en-US" sz="2800" b="1" kern="1200" dirty="0">
                <a:solidFill>
                  <a:srgbClr val="0432FF"/>
                </a:solidFill>
                <a:latin typeface="Arial" panose="020B0604020202020204" pitchFamily="34" charset="0"/>
                <a:cs typeface="Arial" panose="020B0604020202020204" pitchFamily="34" charset="0"/>
              </a:rPr>
              <a:t>Module 2: Metastatic Hormone-Sensitive PC — Dr Sweeney</a:t>
            </a:r>
          </a:p>
          <a:p>
            <a:pPr marL="342900" lvl="0" indent="-342900">
              <a:spcBef>
                <a:spcPct val="0"/>
              </a:spcBef>
              <a:buFont typeface="Arial" panose="020B0604020202020204" pitchFamily="34" charset="0"/>
              <a:buChar char="•"/>
              <a:defRPr/>
            </a:pPr>
            <a:r>
              <a:rPr lang="en-US" sz="2800" kern="1200" dirty="0">
                <a:solidFill>
                  <a:srgbClr val="002B4F"/>
                </a:solidFill>
                <a:latin typeface="Arial" panose="020B0604020202020204" pitchFamily="34" charset="0"/>
                <a:cs typeface="Arial" panose="020B0604020202020204" pitchFamily="34" charset="0"/>
              </a:rPr>
              <a:t>Secondary hormonal therapy versus chemotherapy</a:t>
            </a:r>
          </a:p>
          <a:p>
            <a:pPr marL="342900" lvl="0" indent="-342900">
              <a:spcBef>
                <a:spcPct val="0"/>
              </a:spcBef>
              <a:buFont typeface="Arial" panose="020B0604020202020204" pitchFamily="34" charset="0"/>
              <a:buChar char="•"/>
              <a:defRPr/>
            </a:pPr>
            <a:r>
              <a:rPr lang="en-US" sz="2800" kern="1200" dirty="0">
                <a:solidFill>
                  <a:srgbClr val="002B4F"/>
                </a:solidFill>
                <a:latin typeface="Arial" panose="020B0604020202020204" pitchFamily="34" charset="0"/>
                <a:cs typeface="Arial" panose="020B0604020202020204" pitchFamily="34" charset="0"/>
              </a:rPr>
              <a:t>LATITUDE, ARCHES, TITAN and ENZAMET trials and implications</a:t>
            </a:r>
          </a:p>
        </p:txBody>
      </p:sp>
    </p:spTree>
    <p:extLst>
      <p:ext uri="{BB962C8B-B14F-4D97-AF65-F5344CB8AC3E}">
        <p14:creationId xmlns:p14="http://schemas.microsoft.com/office/powerpoint/2010/main" val="2432764729"/>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1800" dirty="0"/>
              <a:t>Regulatory and reimbursement issues aside, what systemic therapy, if any, would you typically add to androgen deprivation for a </a:t>
            </a:r>
            <a:r>
              <a:rPr lang="en-US" sz="1800" u="sng" dirty="0"/>
              <a:t>65-year-old patient who underwent radical prostatectomy</a:t>
            </a:r>
            <a:r>
              <a:rPr lang="en-US" sz="1800" dirty="0"/>
              <a:t> for Gleason 8 prostate cancer but presents 3 years later with </a:t>
            </a:r>
            <a:r>
              <a:rPr lang="en-US" sz="1800" u="sng" dirty="0"/>
              <a:t>3 asymptomatic bone metastases that are not amenable to ablative therapy</a:t>
            </a:r>
            <a:r>
              <a:rPr lang="en-US" sz="1800" dirty="0"/>
              <a:t>?</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1639316766"/>
              </p:ext>
            </p:extLst>
          </p:nvPr>
        </p:nvGraphicFramePr>
        <p:xfrm>
          <a:off x="4191000" y="1219200"/>
          <a:ext cx="7772400" cy="528157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228599" y="1551077"/>
            <a:ext cx="5257801" cy="23432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Abiraterone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228600" y="2260997"/>
            <a:ext cx="5257800" cy="2108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Apalutamide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583856" y="4353217"/>
            <a:ext cx="4902543" cy="2108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24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None initially, but add secondary hormonal therapy if suboptimal response to androgen deprivation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9468D591-A010-EC42-9E82-B53F1BC6AFFD}"/>
              </a:ext>
            </a:extLst>
          </p:cNvPr>
          <p:cNvSpPr txBox="1">
            <a:spLocks noChangeArrowheads="1"/>
          </p:cNvSpPr>
          <p:nvPr/>
        </p:nvSpPr>
        <p:spPr bwMode="auto">
          <a:xfrm>
            <a:off x="203199" y="3608897"/>
            <a:ext cx="5257800" cy="2108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Docetaxel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A85B15AD-D7CD-A045-AF89-B08876026630}"/>
              </a:ext>
            </a:extLst>
          </p:cNvPr>
          <p:cNvSpPr txBox="1">
            <a:spLocks noChangeArrowheads="1"/>
          </p:cNvSpPr>
          <p:nvPr/>
        </p:nvSpPr>
        <p:spPr bwMode="auto">
          <a:xfrm>
            <a:off x="228600" y="2979263"/>
            <a:ext cx="5257800" cy="2108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5A2BCA2B-3F2A-DD45-B172-4B273875D279}"/>
              </a:ext>
            </a:extLst>
          </p:cNvPr>
          <p:cNvSpPr txBox="1">
            <a:spLocks noChangeArrowheads="1"/>
          </p:cNvSpPr>
          <p:nvPr/>
        </p:nvSpPr>
        <p:spPr bwMode="auto">
          <a:xfrm>
            <a:off x="228600" y="4956858"/>
            <a:ext cx="5257800" cy="2108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Darolutamide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3" name="Text Box 4">
            <a:extLst>
              <a:ext uri="{FF2B5EF4-FFF2-40B4-BE49-F238E27FC236}">
                <a16:creationId xmlns:a16="http://schemas.microsoft.com/office/drawing/2014/main" id="{1CAAD15A-ECEB-3B49-A600-43D992A37922}"/>
              </a:ext>
            </a:extLst>
          </p:cNvPr>
          <p:cNvSpPr txBox="1">
            <a:spLocks noChangeArrowheads="1"/>
          </p:cNvSpPr>
          <p:nvPr/>
        </p:nvSpPr>
        <p:spPr bwMode="auto">
          <a:xfrm>
            <a:off x="939113" y="5675124"/>
            <a:ext cx="4547286" cy="21085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24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None initially, but add chemotherapy if suboptimal response to androgen deprivation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CC5C447A-F078-4642-BC3D-875A2C5EED2B}"/>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856994729"/>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049000" cy="1143000"/>
          </a:xfrm>
        </p:spPr>
        <p:txBody>
          <a:bodyPr/>
          <a:lstStyle/>
          <a:p>
            <a:r>
              <a:rPr lang="en-US" sz="2200" dirty="0"/>
              <a:t>What systemic therapy, if any, would you typically add to androgen deprivation for a </a:t>
            </a:r>
            <a:r>
              <a:rPr lang="en-US" sz="2200" u="sng" dirty="0"/>
              <a:t>65-year-old</a:t>
            </a:r>
            <a:r>
              <a:rPr lang="en-US" sz="2200" dirty="0"/>
              <a:t> patient presenting de novo with Gleason 8 prostate cancer and </a:t>
            </a:r>
            <a:r>
              <a:rPr lang="en-US" sz="2200" u="sng" dirty="0"/>
              <a:t>widespread, moderately symptomatic bone metastases</a:t>
            </a:r>
            <a:r>
              <a:rPr lang="en-US" sz="2200" dirty="0"/>
              <a:t>?</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1468311598"/>
              </p:ext>
            </p:extLst>
          </p:nvPr>
        </p:nvGraphicFramePr>
        <p:xfrm>
          <a:off x="7010400" y="1247879"/>
          <a:ext cx="4953000" cy="5562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3022600" y="1613549"/>
            <a:ext cx="4038600" cy="2607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Docetaxel </a:t>
            </a:r>
          </a:p>
        </p:txBody>
      </p:sp>
      <p:sp>
        <p:nvSpPr>
          <p:cNvPr id="12" name="Text Box 4">
            <a:extLst>
              <a:ext uri="{FF2B5EF4-FFF2-40B4-BE49-F238E27FC236}">
                <a16:creationId xmlns:a16="http://schemas.microsoft.com/office/drawing/2014/main" id="{9468D591-A010-EC42-9E82-B53F1BC6AFFD}"/>
              </a:ext>
            </a:extLst>
          </p:cNvPr>
          <p:cNvSpPr txBox="1">
            <a:spLocks noChangeArrowheads="1"/>
          </p:cNvSpPr>
          <p:nvPr/>
        </p:nvSpPr>
        <p:spPr bwMode="auto">
          <a:xfrm>
            <a:off x="3022600" y="2689202"/>
            <a:ext cx="4038599" cy="23462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A85B15AD-D7CD-A045-AF89-B08876026630}"/>
              </a:ext>
            </a:extLst>
          </p:cNvPr>
          <p:cNvSpPr txBox="1">
            <a:spLocks noChangeArrowheads="1"/>
          </p:cNvSpPr>
          <p:nvPr/>
        </p:nvSpPr>
        <p:spPr bwMode="auto">
          <a:xfrm>
            <a:off x="2108200" y="3234233"/>
            <a:ext cx="4953000" cy="260737"/>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Apalutamide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EA6A6CAD-CD73-724A-AF34-F16307044386}"/>
              </a:ext>
            </a:extLst>
          </p:cNvPr>
          <p:cNvSpPr txBox="1">
            <a:spLocks noChangeArrowheads="1"/>
          </p:cNvSpPr>
          <p:nvPr/>
        </p:nvSpPr>
        <p:spPr bwMode="auto">
          <a:xfrm>
            <a:off x="203200" y="4891556"/>
            <a:ext cx="6858000" cy="167135"/>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24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None initially, but add secondary hormonal therapy if suboptimal response to androgen deprivation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3" name="Text Box 4">
            <a:extLst>
              <a:ext uri="{FF2B5EF4-FFF2-40B4-BE49-F238E27FC236}">
                <a16:creationId xmlns:a16="http://schemas.microsoft.com/office/drawing/2014/main" id="{06608011-3A16-9E48-AB41-C9BD7B40BC07}"/>
              </a:ext>
            </a:extLst>
          </p:cNvPr>
          <p:cNvSpPr txBox="1">
            <a:spLocks noChangeArrowheads="1"/>
          </p:cNvSpPr>
          <p:nvPr/>
        </p:nvSpPr>
        <p:spPr bwMode="auto">
          <a:xfrm>
            <a:off x="3022600" y="2122642"/>
            <a:ext cx="4038599" cy="234628"/>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Abiraterone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5" name="Text Box 4">
            <a:extLst>
              <a:ext uri="{FF2B5EF4-FFF2-40B4-BE49-F238E27FC236}">
                <a16:creationId xmlns:a16="http://schemas.microsoft.com/office/drawing/2014/main" id="{D34AB8ED-4474-044B-849B-F63C23D1A537}"/>
              </a:ext>
            </a:extLst>
          </p:cNvPr>
          <p:cNvSpPr txBox="1">
            <a:spLocks noChangeArrowheads="1"/>
          </p:cNvSpPr>
          <p:nvPr/>
        </p:nvSpPr>
        <p:spPr bwMode="auto">
          <a:xfrm>
            <a:off x="203200" y="5468361"/>
            <a:ext cx="6858000" cy="28014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24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None initially, but add chemotherapy if </a:t>
            </a:r>
            <a:b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b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suboptimal response to androgen deprivation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86172B1A-B098-B249-AFFB-D0419D7D5006}"/>
              </a:ext>
            </a:extLst>
          </p:cNvPr>
          <p:cNvSpPr txBox="1">
            <a:spLocks noChangeArrowheads="1"/>
          </p:cNvSpPr>
          <p:nvPr/>
        </p:nvSpPr>
        <p:spPr bwMode="auto">
          <a:xfrm>
            <a:off x="1879600" y="3823349"/>
            <a:ext cx="5181600" cy="19124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lnSpc>
                <a:spcPts val="2240"/>
              </a:lnSpc>
              <a:spcBef>
                <a:spcPct val="50000"/>
              </a:spcBef>
              <a:defRPr/>
            </a:pPr>
            <a:r>
              <a:rPr lang="en-US" sz="2000" b="1" dirty="0" err="1">
                <a:solidFill>
                  <a:srgbClr val="002060"/>
                </a:solidFill>
              </a:rPr>
              <a:t>Darolutamide</a:t>
            </a:r>
            <a:endParaRPr lang="en-US" sz="2000" b="1" dirty="0">
              <a:solidFill>
                <a:srgbClr val="002060"/>
              </a:solidFill>
            </a:endParaRPr>
          </a:p>
        </p:txBody>
      </p:sp>
      <p:sp>
        <p:nvSpPr>
          <p:cNvPr id="16" name="Text Box 4">
            <a:extLst>
              <a:ext uri="{FF2B5EF4-FFF2-40B4-BE49-F238E27FC236}">
                <a16:creationId xmlns:a16="http://schemas.microsoft.com/office/drawing/2014/main" id="{E527A7B1-1300-6048-ACA5-C97453D9A7A3}"/>
              </a:ext>
            </a:extLst>
          </p:cNvPr>
          <p:cNvSpPr txBox="1">
            <a:spLocks noChangeArrowheads="1"/>
          </p:cNvSpPr>
          <p:nvPr/>
        </p:nvSpPr>
        <p:spPr bwMode="auto">
          <a:xfrm>
            <a:off x="1879600" y="4346382"/>
            <a:ext cx="5181600" cy="19124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lnSpc>
                <a:spcPts val="2240"/>
              </a:lnSpc>
              <a:spcBef>
                <a:spcPct val="50000"/>
              </a:spcBef>
              <a:defRPr/>
            </a:pPr>
            <a:r>
              <a:rPr lang="en-US" sz="2000" b="1" dirty="0">
                <a:solidFill>
                  <a:srgbClr val="002060"/>
                </a:solidFill>
              </a:rPr>
              <a:t>None</a:t>
            </a:r>
          </a:p>
        </p:txBody>
      </p:sp>
      <p:sp>
        <p:nvSpPr>
          <p:cNvPr id="17" name="Text Box 4">
            <a:extLst>
              <a:ext uri="{FF2B5EF4-FFF2-40B4-BE49-F238E27FC236}">
                <a16:creationId xmlns:a16="http://schemas.microsoft.com/office/drawing/2014/main" id="{83DB04B4-9F44-2248-A6F3-0D4A8EA406B2}"/>
              </a:ext>
            </a:extLst>
          </p:cNvPr>
          <p:cNvSpPr txBox="1">
            <a:spLocks noChangeArrowheads="1"/>
          </p:cNvSpPr>
          <p:nvPr/>
        </p:nvSpPr>
        <p:spPr bwMode="auto">
          <a:xfrm>
            <a:off x="1879600" y="6062553"/>
            <a:ext cx="5181600" cy="191244"/>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lnSpc>
                <a:spcPts val="2240"/>
              </a:lnSpc>
              <a:spcBef>
                <a:spcPct val="50000"/>
              </a:spcBef>
              <a:defRPr/>
            </a:pPr>
            <a:r>
              <a:rPr lang="en-US" sz="2000" b="1" dirty="0">
                <a:solidFill>
                  <a:srgbClr val="002060"/>
                </a:solidFill>
              </a:rPr>
              <a:t>Other</a:t>
            </a:r>
          </a:p>
        </p:txBody>
      </p:sp>
      <p:sp>
        <p:nvSpPr>
          <p:cNvPr id="18" name="Text Box 4">
            <a:extLst>
              <a:ext uri="{FF2B5EF4-FFF2-40B4-BE49-F238E27FC236}">
                <a16:creationId xmlns:a16="http://schemas.microsoft.com/office/drawing/2014/main" id="{5FE98A9D-B0F3-0C4C-AFCD-4769593D3D5F}"/>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439358605"/>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049000" cy="1143000"/>
          </a:xfrm>
        </p:spPr>
        <p:txBody>
          <a:bodyPr/>
          <a:lstStyle/>
          <a:p>
            <a:r>
              <a:rPr lang="en-US" sz="2200" dirty="0"/>
              <a:t>What systemic therapy, if any, would you typically add to androgen deprivation for a 65-year-old patient presenting de novo with Gleason 8 prostate cancer and </a:t>
            </a:r>
            <a:r>
              <a:rPr lang="en-US" sz="2200" u="sng" dirty="0"/>
              <a:t>asymptomatic liver metastases</a:t>
            </a:r>
            <a:r>
              <a:rPr lang="en-US" sz="2200" dirty="0"/>
              <a:t>?</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2041518377"/>
              </p:ext>
            </p:extLst>
          </p:nvPr>
        </p:nvGraphicFramePr>
        <p:xfrm>
          <a:off x="6096000" y="1247879"/>
          <a:ext cx="5638800" cy="52291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609600" y="1559273"/>
            <a:ext cx="5664200" cy="20329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Docetaxel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609600" y="2773784"/>
            <a:ext cx="56641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152400" y="4032754"/>
            <a:ext cx="61213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ts val="224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None initially, but add chemotherapy if suboptimal response to androgen deprivation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9468D591-A010-EC42-9E82-B53F1BC6AFFD}"/>
              </a:ext>
            </a:extLst>
          </p:cNvPr>
          <p:cNvSpPr txBox="1">
            <a:spLocks noChangeArrowheads="1"/>
          </p:cNvSpPr>
          <p:nvPr/>
        </p:nvSpPr>
        <p:spPr bwMode="auto">
          <a:xfrm>
            <a:off x="609600" y="2198967"/>
            <a:ext cx="56641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Abiraterone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A85B15AD-D7CD-A045-AF89-B08876026630}"/>
              </a:ext>
            </a:extLst>
          </p:cNvPr>
          <p:cNvSpPr txBox="1">
            <a:spLocks noChangeArrowheads="1"/>
          </p:cNvSpPr>
          <p:nvPr/>
        </p:nvSpPr>
        <p:spPr bwMode="auto">
          <a:xfrm>
            <a:off x="609600" y="3321946"/>
            <a:ext cx="56641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Apalutamide</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151F9856-345E-854E-B6BB-13697390464C}"/>
              </a:ext>
            </a:extLst>
          </p:cNvPr>
          <p:cNvSpPr txBox="1">
            <a:spLocks noChangeArrowheads="1"/>
          </p:cNvSpPr>
          <p:nvPr/>
        </p:nvSpPr>
        <p:spPr bwMode="auto">
          <a:xfrm>
            <a:off x="762000" y="5707911"/>
            <a:ext cx="55117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lnSpc>
                <a:spcPts val="2240"/>
              </a:lnSpc>
              <a:spcBef>
                <a:spcPct val="50000"/>
              </a:spcBef>
              <a:defRPr/>
            </a:pPr>
            <a:r>
              <a:rPr lang="en-US" sz="2000" b="1" dirty="0">
                <a:solidFill>
                  <a:srgbClr val="002060"/>
                </a:solidFill>
              </a:rPr>
              <a:t>None initially, but add secondary hormonal therapy if suboptimal response to androgen deprivation</a:t>
            </a:r>
          </a:p>
        </p:txBody>
      </p:sp>
      <p:sp>
        <p:nvSpPr>
          <p:cNvPr id="13" name="Text Box 4">
            <a:extLst>
              <a:ext uri="{FF2B5EF4-FFF2-40B4-BE49-F238E27FC236}">
                <a16:creationId xmlns:a16="http://schemas.microsoft.com/office/drawing/2014/main" id="{BACB1163-5AEC-1A4F-8464-6E623D419D50}"/>
              </a:ext>
            </a:extLst>
          </p:cNvPr>
          <p:cNvSpPr txBox="1">
            <a:spLocks noChangeArrowheads="1"/>
          </p:cNvSpPr>
          <p:nvPr/>
        </p:nvSpPr>
        <p:spPr bwMode="auto">
          <a:xfrm>
            <a:off x="609600" y="5098909"/>
            <a:ext cx="56641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None</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125C1B94-536E-3E48-9CED-F234AB9B6D0C}"/>
              </a:ext>
            </a:extLst>
          </p:cNvPr>
          <p:cNvSpPr txBox="1">
            <a:spLocks noChangeArrowheads="1"/>
          </p:cNvSpPr>
          <p:nvPr/>
        </p:nvSpPr>
        <p:spPr bwMode="auto">
          <a:xfrm>
            <a:off x="609600" y="4530378"/>
            <a:ext cx="5664199" cy="18294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spcBef>
                <a:spcPct val="50000"/>
              </a:spcBef>
              <a:defRPr/>
            </a:pPr>
            <a:r>
              <a:rPr lang="en-US" sz="2000" b="1" dirty="0" err="1">
                <a:solidFill>
                  <a:srgbClr val="002060"/>
                </a:solidFill>
              </a:rPr>
              <a:t>Darolutamide</a:t>
            </a:r>
            <a:endParaRPr lang="en-US" sz="2000" b="1" dirty="0">
              <a:solidFill>
                <a:srgbClr val="002060"/>
              </a:solidFill>
            </a:endParaRPr>
          </a:p>
        </p:txBody>
      </p:sp>
      <p:sp>
        <p:nvSpPr>
          <p:cNvPr id="15" name="Text Box 4">
            <a:extLst>
              <a:ext uri="{FF2B5EF4-FFF2-40B4-BE49-F238E27FC236}">
                <a16:creationId xmlns:a16="http://schemas.microsoft.com/office/drawing/2014/main" id="{6EC5429B-C552-7D4A-BD98-896F2F440296}"/>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3393999857"/>
      </p:ext>
    </p:extLst>
  </p:cSld>
  <p:clrMapOvr>
    <a:masterClrMapping/>
  </p:clrMapOvr>
  <p:transition spd="slow"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08BCB-38C0-934C-A853-993D58BB827C}"/>
              </a:ext>
            </a:extLst>
          </p:cNvPr>
          <p:cNvSpPr>
            <a:spLocks noGrp="1"/>
          </p:cNvSpPr>
          <p:nvPr>
            <p:ph type="title"/>
          </p:nvPr>
        </p:nvSpPr>
        <p:spPr/>
        <p:txBody>
          <a:bodyPr/>
          <a:lstStyle/>
          <a:p>
            <a:r>
              <a:rPr lang="en-US" dirty="0"/>
              <a:t>LATITUDE Final Overall Survival Analysis By Volume of Disease (CHAARTED definition*)</a:t>
            </a:r>
          </a:p>
        </p:txBody>
      </p:sp>
      <p:sp>
        <p:nvSpPr>
          <p:cNvPr id="3" name="TextBox 2">
            <a:extLst>
              <a:ext uri="{FF2B5EF4-FFF2-40B4-BE49-F238E27FC236}">
                <a16:creationId xmlns:a16="http://schemas.microsoft.com/office/drawing/2014/main" id="{82CE870B-351D-574A-B6EB-66DE34AB8B50}"/>
              </a:ext>
            </a:extLst>
          </p:cNvPr>
          <p:cNvSpPr txBox="1"/>
          <p:nvPr/>
        </p:nvSpPr>
        <p:spPr>
          <a:xfrm>
            <a:off x="228600" y="6550223"/>
            <a:ext cx="8145178"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Fizazi</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K et al. Lancet Oncol 2019;20:686-700. </a:t>
            </a:r>
            <a:r>
              <a:rPr kumimoji="0" lang="en-US" sz="1400" b="0" i="1" u="none" strike="noStrike" kern="1200" cap="none" spc="0" normalizeH="0" baseline="0" noProof="0" dirty="0">
                <a:ln>
                  <a:noFill/>
                </a:ln>
                <a:solidFill>
                  <a:prstClr val="black"/>
                </a:solidFill>
                <a:effectLst/>
                <a:uLnTx/>
                <a:uFillTx/>
                <a:latin typeface="Arial" charset="0"/>
                <a:ea typeface="ＭＳ Ｐゴシック" charset="0"/>
              </a:rPr>
              <a:t>Chi et al 2019 GU Cancers Symposium; </a:t>
            </a:r>
            <a:r>
              <a:rPr kumimoji="0" lang="en-US" sz="1400" b="0" i="0" u="none" strike="noStrike" kern="1200" cap="none" spc="0" normalizeH="0" baseline="0" noProof="0" dirty="0">
                <a:ln>
                  <a:noFill/>
                </a:ln>
                <a:solidFill>
                  <a:prstClr val="black"/>
                </a:solidFill>
                <a:effectLst/>
                <a:uLnTx/>
                <a:uFillTx/>
                <a:latin typeface="Arial" charset="0"/>
                <a:ea typeface="ＭＳ Ｐゴシック" charset="0"/>
              </a:rPr>
              <a:t>Abstract 141.</a:t>
            </a:r>
          </a:p>
        </p:txBody>
      </p:sp>
      <p:pic>
        <p:nvPicPr>
          <p:cNvPr id="5" name="Picture 4" descr="A close up of a map&#10;&#10;Description automatically generated">
            <a:extLst>
              <a:ext uri="{FF2B5EF4-FFF2-40B4-BE49-F238E27FC236}">
                <a16:creationId xmlns:a16="http://schemas.microsoft.com/office/drawing/2014/main" id="{AF70B1B8-837A-1E4B-A340-408A9BF13638}"/>
              </a:ext>
            </a:extLst>
          </p:cNvPr>
          <p:cNvPicPr>
            <a:picLocks noChangeAspect="1"/>
          </p:cNvPicPr>
          <p:nvPr/>
        </p:nvPicPr>
        <p:blipFill>
          <a:blip r:embed="rId2"/>
          <a:stretch>
            <a:fillRect/>
          </a:stretch>
        </p:blipFill>
        <p:spPr>
          <a:xfrm>
            <a:off x="380999" y="1676400"/>
            <a:ext cx="5715000" cy="3277184"/>
          </a:xfrm>
          <a:prstGeom prst="rect">
            <a:avLst/>
          </a:prstGeom>
        </p:spPr>
      </p:pic>
      <p:pic>
        <p:nvPicPr>
          <p:cNvPr id="7" name="Picture 6" descr="A close up of a map&#10;&#10;Description automatically generated">
            <a:extLst>
              <a:ext uri="{FF2B5EF4-FFF2-40B4-BE49-F238E27FC236}">
                <a16:creationId xmlns:a16="http://schemas.microsoft.com/office/drawing/2014/main" id="{35AEA80C-B700-0B40-B1CE-BE3341B7B74B}"/>
              </a:ext>
            </a:extLst>
          </p:cNvPr>
          <p:cNvPicPr>
            <a:picLocks noChangeAspect="1"/>
          </p:cNvPicPr>
          <p:nvPr/>
        </p:nvPicPr>
        <p:blipFill>
          <a:blip r:embed="rId3"/>
          <a:stretch>
            <a:fillRect/>
          </a:stretch>
        </p:blipFill>
        <p:spPr>
          <a:xfrm>
            <a:off x="6324600" y="1676400"/>
            <a:ext cx="5714999" cy="3292016"/>
          </a:xfrm>
          <a:prstGeom prst="rect">
            <a:avLst/>
          </a:prstGeom>
        </p:spPr>
      </p:pic>
      <p:graphicFrame>
        <p:nvGraphicFramePr>
          <p:cNvPr id="9" name="Table 8">
            <a:extLst>
              <a:ext uri="{FF2B5EF4-FFF2-40B4-BE49-F238E27FC236}">
                <a16:creationId xmlns:a16="http://schemas.microsoft.com/office/drawing/2014/main" id="{F2FA096B-BA71-A344-95B3-E1C8AD083E9A}"/>
              </a:ext>
            </a:extLst>
          </p:cNvPr>
          <p:cNvGraphicFramePr>
            <a:graphicFrameLocks noGrp="1"/>
          </p:cNvGraphicFramePr>
          <p:nvPr/>
        </p:nvGraphicFramePr>
        <p:xfrm>
          <a:off x="457200" y="5088116"/>
          <a:ext cx="5588000" cy="919480"/>
        </p:xfrm>
        <a:graphic>
          <a:graphicData uri="http://schemas.openxmlformats.org/drawingml/2006/table">
            <a:tbl>
              <a:tblPr firstRow="1" bandRow="1"/>
              <a:tblGrid>
                <a:gridCol w="829659">
                  <a:extLst>
                    <a:ext uri="{9D8B030D-6E8A-4147-A177-3AD203B41FA5}">
                      <a16:colId xmlns:a16="http://schemas.microsoft.com/office/drawing/2014/main" val="1966906200"/>
                    </a:ext>
                  </a:extLst>
                </a:gridCol>
                <a:gridCol w="1468210">
                  <a:extLst>
                    <a:ext uri="{9D8B030D-6E8A-4147-A177-3AD203B41FA5}">
                      <a16:colId xmlns:a16="http://schemas.microsoft.com/office/drawing/2014/main" val="2570242564"/>
                    </a:ext>
                  </a:extLst>
                </a:gridCol>
                <a:gridCol w="1723402">
                  <a:extLst>
                    <a:ext uri="{9D8B030D-6E8A-4147-A177-3AD203B41FA5}">
                      <a16:colId xmlns:a16="http://schemas.microsoft.com/office/drawing/2014/main" val="3017823516"/>
                    </a:ext>
                  </a:extLst>
                </a:gridCol>
                <a:gridCol w="626692">
                  <a:extLst>
                    <a:ext uri="{9D8B030D-6E8A-4147-A177-3AD203B41FA5}">
                      <a16:colId xmlns:a16="http://schemas.microsoft.com/office/drawing/2014/main" val="153591436"/>
                    </a:ext>
                  </a:extLst>
                </a:gridCol>
                <a:gridCol w="940037">
                  <a:extLst>
                    <a:ext uri="{9D8B030D-6E8A-4147-A177-3AD203B41FA5}">
                      <a16:colId xmlns:a16="http://schemas.microsoft.com/office/drawing/2014/main" val="1576191475"/>
                    </a:ext>
                  </a:extLst>
                </a:gridCol>
              </a:tblGrid>
              <a:tr h="370840">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endParaRPr lang="en-US" sz="15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ADT + AA + P</a:t>
                      </a:r>
                    </a:p>
                    <a:p>
                      <a:pPr algn="ctr"/>
                      <a:r>
                        <a:rPr lang="en-US" sz="1500" dirty="0">
                          <a:solidFill>
                            <a:schemeClr val="tx1"/>
                          </a:solidFill>
                          <a:latin typeface="Arial" panose="020B0604020202020204" pitchFamily="34" charset="0"/>
                          <a:cs typeface="Arial" panose="020B0604020202020204" pitchFamily="34" charset="0"/>
                        </a:rPr>
                        <a:t>(n = 487)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ADT + Placebo</a:t>
                      </a:r>
                    </a:p>
                    <a:p>
                      <a:pPr algn="ctr"/>
                      <a:r>
                        <a:rPr lang="en-US" sz="1500" dirty="0">
                          <a:solidFill>
                            <a:schemeClr val="tx1"/>
                          </a:solidFill>
                          <a:latin typeface="Arial" panose="020B0604020202020204" pitchFamily="34" charset="0"/>
                          <a:cs typeface="Arial" panose="020B0604020202020204" pitchFamily="34" charset="0"/>
                        </a:rPr>
                        <a:t>(n = 468)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endParaRPr lang="en-US" sz="1500" dirty="0">
                        <a:solidFill>
                          <a:schemeClr val="tx1"/>
                        </a:solidFill>
                        <a:latin typeface="Arial" panose="020B0604020202020204" pitchFamily="34" charset="0"/>
                        <a:cs typeface="Arial" panose="020B0604020202020204" pitchFamily="34" charset="0"/>
                      </a:endParaRPr>
                    </a:p>
                    <a:p>
                      <a:pPr algn="ctr"/>
                      <a:r>
                        <a:rPr lang="en-US" sz="1500" dirty="0">
                          <a:solidFill>
                            <a:schemeClr val="tx1"/>
                          </a:solidFill>
                          <a:latin typeface="Arial" panose="020B0604020202020204" pitchFamily="34" charset="0"/>
                          <a:cs typeface="Arial" panose="020B0604020202020204" pitchFamily="34" charset="0"/>
                        </a:rPr>
                        <a:t>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endParaRPr lang="en-US" sz="1500" dirty="0">
                        <a:solidFill>
                          <a:schemeClr val="tx1"/>
                        </a:solidFill>
                        <a:latin typeface="Arial" panose="020B0604020202020204" pitchFamily="34" charset="0"/>
                        <a:cs typeface="Arial" panose="020B0604020202020204" pitchFamily="34" charset="0"/>
                      </a:endParaRPr>
                    </a:p>
                    <a:p>
                      <a:pPr algn="ctr"/>
                      <a:r>
                        <a:rPr lang="en-US" sz="1500" i="1" dirty="0">
                          <a:solidFill>
                            <a:schemeClr val="tx1"/>
                          </a:solidFill>
                          <a:latin typeface="Arial" panose="020B0604020202020204" pitchFamily="34" charset="0"/>
                          <a:cs typeface="Arial" panose="020B0604020202020204" pitchFamily="34" charset="0"/>
                        </a:rPr>
                        <a:t>P</a:t>
                      </a:r>
                      <a:r>
                        <a:rPr lang="en-US" sz="1500" dirty="0">
                          <a:solidFill>
                            <a:schemeClr val="tx1"/>
                          </a:solidFill>
                          <a:latin typeface="Arial" panose="020B0604020202020204" pitchFamily="34" charset="0"/>
                          <a:cs typeface="Arial" panose="020B0604020202020204" pitchFamily="34" charset="0"/>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extLst>
                  <a:ext uri="{0D108BD9-81ED-4DB2-BD59-A6C34878D82A}">
                    <a16:rowId xmlns:a16="http://schemas.microsoft.com/office/drawing/2014/main" val="3963256562"/>
                  </a:ext>
                </a:extLst>
              </a:tr>
              <a:tr h="370840">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r>
                        <a:rPr lang="en-US" sz="1500" dirty="0" err="1">
                          <a:solidFill>
                            <a:schemeClr val="tx1"/>
                          </a:solidFill>
                          <a:latin typeface="Arial" panose="020B0604020202020204" pitchFamily="34" charset="0"/>
                          <a:cs typeface="Arial" panose="020B0604020202020204" pitchFamily="34" charset="0"/>
                        </a:rPr>
                        <a:t>mOS</a:t>
                      </a:r>
                      <a:endParaRPr lang="en-US" sz="15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49.7 </a:t>
                      </a:r>
                      <a:r>
                        <a:rPr lang="en-US" sz="1500" dirty="0" err="1">
                          <a:solidFill>
                            <a:schemeClr val="tx1"/>
                          </a:solidFill>
                          <a:latin typeface="Arial" panose="020B0604020202020204" pitchFamily="34" charset="0"/>
                          <a:cs typeface="Arial" panose="020B0604020202020204" pitchFamily="34" charset="0"/>
                        </a:rPr>
                        <a:t>mo</a:t>
                      </a:r>
                      <a:endParaRPr lang="en-US" sz="15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33.3 </a:t>
                      </a:r>
                      <a:r>
                        <a:rPr lang="en-US" sz="1500" dirty="0" err="1">
                          <a:solidFill>
                            <a:schemeClr val="tx1"/>
                          </a:solidFill>
                          <a:latin typeface="Arial" panose="020B0604020202020204" pitchFamily="34" charset="0"/>
                          <a:cs typeface="Arial" panose="020B0604020202020204" pitchFamily="34" charset="0"/>
                        </a:rPr>
                        <a:t>mo</a:t>
                      </a:r>
                      <a:endParaRPr lang="en-US" sz="15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0.62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&lt;0.0001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extLst>
                  <a:ext uri="{0D108BD9-81ED-4DB2-BD59-A6C34878D82A}">
                    <a16:rowId xmlns:a16="http://schemas.microsoft.com/office/drawing/2014/main" val="3301255533"/>
                  </a:ext>
                </a:extLst>
              </a:tr>
            </a:tbl>
          </a:graphicData>
        </a:graphic>
      </p:graphicFrame>
      <p:sp>
        <p:nvSpPr>
          <p:cNvPr id="10" name="TextBox 9">
            <a:extLst>
              <a:ext uri="{FF2B5EF4-FFF2-40B4-BE49-F238E27FC236}">
                <a16:creationId xmlns:a16="http://schemas.microsoft.com/office/drawing/2014/main" id="{89462902-E653-2B44-833E-31C7FC99D11C}"/>
              </a:ext>
            </a:extLst>
          </p:cNvPr>
          <p:cNvSpPr txBox="1"/>
          <p:nvPr/>
        </p:nvSpPr>
        <p:spPr>
          <a:xfrm>
            <a:off x="380999" y="1253099"/>
            <a:ext cx="5714999"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rPr>
              <a:t>High-Volume Disease</a:t>
            </a:r>
          </a:p>
        </p:txBody>
      </p:sp>
      <p:sp>
        <p:nvSpPr>
          <p:cNvPr id="11" name="TextBox 10">
            <a:extLst>
              <a:ext uri="{FF2B5EF4-FFF2-40B4-BE49-F238E27FC236}">
                <a16:creationId xmlns:a16="http://schemas.microsoft.com/office/drawing/2014/main" id="{D5DBDC9A-77F7-9E46-BC58-DE7ED41DCE10}"/>
              </a:ext>
            </a:extLst>
          </p:cNvPr>
          <p:cNvSpPr txBox="1"/>
          <p:nvPr/>
        </p:nvSpPr>
        <p:spPr>
          <a:xfrm>
            <a:off x="6324600" y="1253099"/>
            <a:ext cx="5714999" cy="40011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charset="0"/>
                <a:ea typeface="ＭＳ Ｐゴシック" charset="0"/>
              </a:rPr>
              <a:t>Low-Volume Disease</a:t>
            </a:r>
          </a:p>
        </p:txBody>
      </p:sp>
      <p:sp>
        <p:nvSpPr>
          <p:cNvPr id="12" name="Rectangle 11">
            <a:extLst>
              <a:ext uri="{FF2B5EF4-FFF2-40B4-BE49-F238E27FC236}">
                <a16:creationId xmlns:a16="http://schemas.microsoft.com/office/drawing/2014/main" id="{A2417344-8C39-514F-B23D-39ED2C053D24}"/>
              </a:ext>
            </a:extLst>
          </p:cNvPr>
          <p:cNvSpPr/>
          <p:nvPr/>
        </p:nvSpPr>
        <p:spPr bwMode="auto">
          <a:xfrm>
            <a:off x="1524000" y="4205551"/>
            <a:ext cx="2133600" cy="228600"/>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graphicFrame>
        <p:nvGraphicFramePr>
          <p:cNvPr id="14" name="Table 13">
            <a:extLst>
              <a:ext uri="{FF2B5EF4-FFF2-40B4-BE49-F238E27FC236}">
                <a16:creationId xmlns:a16="http://schemas.microsoft.com/office/drawing/2014/main" id="{D786E87F-CC2C-1C49-ADE2-89B0606DEAD0}"/>
              </a:ext>
            </a:extLst>
          </p:cNvPr>
          <p:cNvGraphicFramePr>
            <a:graphicFrameLocks noGrp="1"/>
          </p:cNvGraphicFramePr>
          <p:nvPr/>
        </p:nvGraphicFramePr>
        <p:xfrm>
          <a:off x="6388099" y="5084142"/>
          <a:ext cx="5588000" cy="919480"/>
        </p:xfrm>
        <a:graphic>
          <a:graphicData uri="http://schemas.openxmlformats.org/drawingml/2006/table">
            <a:tbl>
              <a:tblPr firstRow="1" bandRow="1"/>
              <a:tblGrid>
                <a:gridCol w="829659">
                  <a:extLst>
                    <a:ext uri="{9D8B030D-6E8A-4147-A177-3AD203B41FA5}">
                      <a16:colId xmlns:a16="http://schemas.microsoft.com/office/drawing/2014/main" val="1966906200"/>
                    </a:ext>
                  </a:extLst>
                </a:gridCol>
                <a:gridCol w="1468210">
                  <a:extLst>
                    <a:ext uri="{9D8B030D-6E8A-4147-A177-3AD203B41FA5}">
                      <a16:colId xmlns:a16="http://schemas.microsoft.com/office/drawing/2014/main" val="2570242564"/>
                    </a:ext>
                  </a:extLst>
                </a:gridCol>
                <a:gridCol w="1723402">
                  <a:extLst>
                    <a:ext uri="{9D8B030D-6E8A-4147-A177-3AD203B41FA5}">
                      <a16:colId xmlns:a16="http://schemas.microsoft.com/office/drawing/2014/main" val="3017823516"/>
                    </a:ext>
                  </a:extLst>
                </a:gridCol>
                <a:gridCol w="626692">
                  <a:extLst>
                    <a:ext uri="{9D8B030D-6E8A-4147-A177-3AD203B41FA5}">
                      <a16:colId xmlns:a16="http://schemas.microsoft.com/office/drawing/2014/main" val="153591436"/>
                    </a:ext>
                  </a:extLst>
                </a:gridCol>
                <a:gridCol w="940037">
                  <a:extLst>
                    <a:ext uri="{9D8B030D-6E8A-4147-A177-3AD203B41FA5}">
                      <a16:colId xmlns:a16="http://schemas.microsoft.com/office/drawing/2014/main" val="1576191475"/>
                    </a:ext>
                  </a:extLst>
                </a:gridCol>
              </a:tblGrid>
              <a:tr h="370840">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r>
                        <a:rPr lang="en-US" sz="1500" dirty="0">
                          <a:latin typeface="Arial" panose="020B0604020202020204" pitchFamily="34" charset="0"/>
                          <a:cs typeface="Arial" panose="020B0604020202020204" pitchFamily="34" charset="0"/>
                        </a:rPr>
                        <a:t>ADT + AA + P</a:t>
                      </a:r>
                    </a:p>
                    <a:p>
                      <a:pPr algn="ctr"/>
                      <a:r>
                        <a:rPr lang="en-US" sz="1500" dirty="0">
                          <a:latin typeface="Arial" panose="020B0604020202020204" pitchFamily="34" charset="0"/>
                          <a:cs typeface="Arial" panose="020B0604020202020204" pitchFamily="34" charset="0"/>
                        </a:rPr>
                        <a:t>(n = 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r>
                        <a:rPr lang="en-US" sz="1500" dirty="0">
                          <a:latin typeface="Arial" panose="020B0604020202020204" pitchFamily="34" charset="0"/>
                          <a:cs typeface="Arial" panose="020B0604020202020204" pitchFamily="34" charset="0"/>
                        </a:rPr>
                        <a:t>ADT + Placebo</a:t>
                      </a:r>
                    </a:p>
                    <a:p>
                      <a:pPr algn="ctr"/>
                      <a:r>
                        <a:rPr lang="en-US" sz="1500" dirty="0">
                          <a:latin typeface="Arial" panose="020B0604020202020204" pitchFamily="34" charset="0"/>
                          <a:cs typeface="Arial" panose="020B0604020202020204" pitchFamily="34" charset="0"/>
                        </a:rPr>
                        <a:t>(n = 133)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HR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tc>
                  <a:txBody>
                    <a:bodyPr/>
                    <a:lstStyle>
                      <a:lvl1pPr marL="0" algn="l" defTabSz="457208" rtl="0" eaLnBrk="1" latinLnBrk="0" hangingPunct="1">
                        <a:defRPr sz="1800" b="1" kern="1200">
                          <a:solidFill>
                            <a:schemeClr val="lt1"/>
                          </a:solidFill>
                          <a:latin typeface="Calibri" panose="020F0502020204030204"/>
                        </a:defRPr>
                      </a:lvl1pPr>
                      <a:lvl2pPr marL="457208" algn="l" defTabSz="457208" rtl="0" eaLnBrk="1" latinLnBrk="0" hangingPunct="1">
                        <a:defRPr sz="1800" b="1" kern="1200">
                          <a:solidFill>
                            <a:schemeClr val="lt1"/>
                          </a:solidFill>
                          <a:latin typeface="Calibri" panose="020F0502020204030204"/>
                        </a:defRPr>
                      </a:lvl2pPr>
                      <a:lvl3pPr marL="914415" algn="l" defTabSz="457208" rtl="0" eaLnBrk="1" latinLnBrk="0" hangingPunct="1">
                        <a:defRPr sz="1800" b="1" kern="1200">
                          <a:solidFill>
                            <a:schemeClr val="lt1"/>
                          </a:solidFill>
                          <a:latin typeface="Calibri" panose="020F0502020204030204"/>
                        </a:defRPr>
                      </a:lvl3pPr>
                      <a:lvl4pPr marL="1371623" algn="l" defTabSz="457208" rtl="0" eaLnBrk="1" latinLnBrk="0" hangingPunct="1">
                        <a:defRPr sz="1800" b="1" kern="1200">
                          <a:solidFill>
                            <a:schemeClr val="lt1"/>
                          </a:solidFill>
                          <a:latin typeface="Calibri" panose="020F0502020204030204"/>
                        </a:defRPr>
                      </a:lvl4pPr>
                      <a:lvl5pPr marL="1828830" algn="l" defTabSz="457208" rtl="0" eaLnBrk="1" latinLnBrk="0" hangingPunct="1">
                        <a:defRPr sz="1800" b="1" kern="1200">
                          <a:solidFill>
                            <a:schemeClr val="lt1"/>
                          </a:solidFill>
                          <a:latin typeface="Calibri" panose="020F0502020204030204"/>
                        </a:defRPr>
                      </a:lvl5pPr>
                      <a:lvl6pPr marL="2286038" algn="l" defTabSz="457208" rtl="0" eaLnBrk="1" latinLnBrk="0" hangingPunct="1">
                        <a:defRPr sz="1800" b="1" kern="1200">
                          <a:solidFill>
                            <a:schemeClr val="lt1"/>
                          </a:solidFill>
                          <a:latin typeface="Calibri" panose="020F0502020204030204"/>
                        </a:defRPr>
                      </a:lvl6pPr>
                      <a:lvl7pPr marL="2743246" algn="l" defTabSz="457208" rtl="0" eaLnBrk="1" latinLnBrk="0" hangingPunct="1">
                        <a:defRPr sz="1800" b="1" kern="1200">
                          <a:solidFill>
                            <a:schemeClr val="lt1"/>
                          </a:solidFill>
                          <a:latin typeface="Calibri" panose="020F0502020204030204"/>
                        </a:defRPr>
                      </a:lvl7pPr>
                      <a:lvl8pPr marL="3200453" algn="l" defTabSz="457208" rtl="0" eaLnBrk="1" latinLnBrk="0" hangingPunct="1">
                        <a:defRPr sz="1800" b="1" kern="1200">
                          <a:solidFill>
                            <a:schemeClr val="lt1"/>
                          </a:solidFill>
                          <a:latin typeface="Calibri" panose="020F0502020204030204"/>
                        </a:defRPr>
                      </a:lvl8pPr>
                      <a:lvl9pPr marL="3657661" algn="l" defTabSz="457208" rtl="0" eaLnBrk="1" latinLnBrk="0" hangingPunct="1">
                        <a:defRPr sz="1800" b="1" kern="1200">
                          <a:solidFill>
                            <a:schemeClr val="lt1"/>
                          </a:solidFill>
                          <a:latin typeface="Calibri" panose="020F0502020204030204"/>
                        </a:defRPr>
                      </a:lvl9pPr>
                    </a:lstStyle>
                    <a:p>
                      <a:pPr algn="ctr"/>
                      <a:endParaRPr lang="en-US" sz="1500" dirty="0">
                        <a:latin typeface="Arial" panose="020B0604020202020204" pitchFamily="34" charset="0"/>
                        <a:cs typeface="Arial" panose="020B0604020202020204" pitchFamily="34" charset="0"/>
                      </a:endParaRPr>
                    </a:p>
                    <a:p>
                      <a:pPr algn="ctr"/>
                      <a:r>
                        <a:rPr lang="en-US" sz="1500" i="1" dirty="0">
                          <a:latin typeface="Arial" panose="020B0604020202020204" pitchFamily="34" charset="0"/>
                          <a:cs typeface="Arial" panose="020B0604020202020204" pitchFamily="34" charset="0"/>
                        </a:rPr>
                        <a:t>P</a:t>
                      </a:r>
                      <a:r>
                        <a:rPr lang="en-US" sz="1500" dirty="0">
                          <a:latin typeface="Arial" panose="020B0604020202020204" pitchFamily="34" charset="0"/>
                          <a:cs typeface="Arial" panose="020B0604020202020204" pitchFamily="34" charset="0"/>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B4F"/>
                    </a:solidFill>
                  </a:tcPr>
                </a:tc>
                <a:extLst>
                  <a:ext uri="{0D108BD9-81ED-4DB2-BD59-A6C34878D82A}">
                    <a16:rowId xmlns:a16="http://schemas.microsoft.com/office/drawing/2014/main" val="3963256562"/>
                  </a:ext>
                </a:extLst>
              </a:tr>
              <a:tr h="370840">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r>
                        <a:rPr lang="en-US" sz="1500" dirty="0" err="1">
                          <a:solidFill>
                            <a:schemeClr val="tx1"/>
                          </a:solidFill>
                          <a:latin typeface="Arial" panose="020B0604020202020204" pitchFamily="34" charset="0"/>
                          <a:cs typeface="Arial" panose="020B0604020202020204" pitchFamily="34" charset="0"/>
                        </a:rPr>
                        <a:t>mOS</a:t>
                      </a:r>
                      <a:endParaRPr lang="en-US" sz="15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Not reached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Not reached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0.72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tc>
                  <a:txBody>
                    <a:bodyPr/>
                    <a:lstStyle>
                      <a:lvl1pPr marL="0" algn="l" defTabSz="457208" rtl="0" eaLnBrk="1" latinLnBrk="0" hangingPunct="1">
                        <a:defRPr sz="1800" kern="1200">
                          <a:solidFill>
                            <a:schemeClr val="dk1"/>
                          </a:solidFill>
                          <a:latin typeface="Calibri" panose="020F0502020204030204"/>
                        </a:defRPr>
                      </a:lvl1pPr>
                      <a:lvl2pPr marL="457208" algn="l" defTabSz="457208" rtl="0" eaLnBrk="1" latinLnBrk="0" hangingPunct="1">
                        <a:defRPr sz="1800" kern="1200">
                          <a:solidFill>
                            <a:schemeClr val="dk1"/>
                          </a:solidFill>
                          <a:latin typeface="Calibri" panose="020F0502020204030204"/>
                        </a:defRPr>
                      </a:lvl2pPr>
                      <a:lvl3pPr marL="914415" algn="l" defTabSz="457208" rtl="0" eaLnBrk="1" latinLnBrk="0" hangingPunct="1">
                        <a:defRPr sz="1800" kern="1200">
                          <a:solidFill>
                            <a:schemeClr val="dk1"/>
                          </a:solidFill>
                          <a:latin typeface="Calibri" panose="020F0502020204030204"/>
                        </a:defRPr>
                      </a:lvl3pPr>
                      <a:lvl4pPr marL="1371623" algn="l" defTabSz="457208" rtl="0" eaLnBrk="1" latinLnBrk="0" hangingPunct="1">
                        <a:defRPr sz="1800" kern="1200">
                          <a:solidFill>
                            <a:schemeClr val="dk1"/>
                          </a:solidFill>
                          <a:latin typeface="Calibri" panose="020F0502020204030204"/>
                        </a:defRPr>
                      </a:lvl4pPr>
                      <a:lvl5pPr marL="1828830" algn="l" defTabSz="457208" rtl="0" eaLnBrk="1" latinLnBrk="0" hangingPunct="1">
                        <a:defRPr sz="1800" kern="1200">
                          <a:solidFill>
                            <a:schemeClr val="dk1"/>
                          </a:solidFill>
                          <a:latin typeface="Calibri" panose="020F0502020204030204"/>
                        </a:defRPr>
                      </a:lvl5pPr>
                      <a:lvl6pPr marL="2286038" algn="l" defTabSz="457208" rtl="0" eaLnBrk="1" latinLnBrk="0" hangingPunct="1">
                        <a:defRPr sz="1800" kern="1200">
                          <a:solidFill>
                            <a:schemeClr val="dk1"/>
                          </a:solidFill>
                          <a:latin typeface="Calibri" panose="020F0502020204030204"/>
                        </a:defRPr>
                      </a:lvl6pPr>
                      <a:lvl7pPr marL="2743246" algn="l" defTabSz="457208" rtl="0" eaLnBrk="1" latinLnBrk="0" hangingPunct="1">
                        <a:defRPr sz="1800" kern="1200">
                          <a:solidFill>
                            <a:schemeClr val="dk1"/>
                          </a:solidFill>
                          <a:latin typeface="Calibri" panose="020F0502020204030204"/>
                        </a:defRPr>
                      </a:lvl7pPr>
                      <a:lvl8pPr marL="3200453" algn="l" defTabSz="457208" rtl="0" eaLnBrk="1" latinLnBrk="0" hangingPunct="1">
                        <a:defRPr sz="1800" kern="1200">
                          <a:solidFill>
                            <a:schemeClr val="dk1"/>
                          </a:solidFill>
                          <a:latin typeface="Calibri" panose="020F0502020204030204"/>
                        </a:defRPr>
                      </a:lvl8pPr>
                      <a:lvl9pPr marL="3657661" algn="l" defTabSz="457208" rtl="0" eaLnBrk="1" latinLnBrk="0" hangingPunct="1">
                        <a:defRPr sz="1800" kern="1200">
                          <a:solidFill>
                            <a:schemeClr val="dk1"/>
                          </a:solidFill>
                          <a:latin typeface="Calibri" panose="020F0502020204030204"/>
                        </a:defRPr>
                      </a:lvl9pPr>
                    </a:lstStyle>
                    <a:p>
                      <a:pPr algn="ctr"/>
                      <a:r>
                        <a:rPr lang="en-US" sz="1500" dirty="0">
                          <a:solidFill>
                            <a:schemeClr val="tx1"/>
                          </a:solidFill>
                          <a:latin typeface="Arial" panose="020B0604020202020204" pitchFamily="34" charset="0"/>
                          <a:cs typeface="Arial" panose="020B0604020202020204" pitchFamily="34" charset="0"/>
                        </a:rPr>
                        <a:t>0.1242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45090"/>
                    </a:solidFill>
                  </a:tcPr>
                </a:tc>
                <a:extLst>
                  <a:ext uri="{0D108BD9-81ED-4DB2-BD59-A6C34878D82A}">
                    <a16:rowId xmlns:a16="http://schemas.microsoft.com/office/drawing/2014/main" val="3301255533"/>
                  </a:ext>
                </a:extLst>
              </a:tr>
            </a:tbl>
          </a:graphicData>
        </a:graphic>
      </p:graphicFrame>
      <p:sp>
        <p:nvSpPr>
          <p:cNvPr id="15" name="Rectangle 14">
            <a:extLst>
              <a:ext uri="{FF2B5EF4-FFF2-40B4-BE49-F238E27FC236}">
                <a16:creationId xmlns:a16="http://schemas.microsoft.com/office/drawing/2014/main" id="{74B1B92C-4202-2440-BFAB-D2F12438309F}"/>
              </a:ext>
            </a:extLst>
          </p:cNvPr>
          <p:cNvSpPr/>
          <p:nvPr/>
        </p:nvSpPr>
        <p:spPr bwMode="auto">
          <a:xfrm>
            <a:off x="7439142" y="4210380"/>
            <a:ext cx="2133600" cy="228600"/>
          </a:xfrm>
          <a:prstGeom prst="rect">
            <a:avLst/>
          </a:prstGeom>
          <a:solidFill>
            <a:schemeClr val="tx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16" name="TextBox 15">
            <a:extLst>
              <a:ext uri="{FF2B5EF4-FFF2-40B4-BE49-F238E27FC236}">
                <a16:creationId xmlns:a16="http://schemas.microsoft.com/office/drawing/2014/main" id="{9CDAC5D2-B89D-0546-91E7-B0A0793F7A02}"/>
              </a:ext>
            </a:extLst>
          </p:cNvPr>
          <p:cNvSpPr txBox="1"/>
          <p:nvPr/>
        </p:nvSpPr>
        <p:spPr>
          <a:xfrm>
            <a:off x="390938" y="6170487"/>
            <a:ext cx="1143607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*CHAARTED definition of low vs high volume: Presence of visceral </a:t>
            </a: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mets</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and/or ≥4 bone </a:t>
            </a: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mets</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with one outside the vertebral column or pelvis </a:t>
            </a:r>
          </a:p>
        </p:txBody>
      </p:sp>
    </p:spTree>
    <p:extLst>
      <p:ext uri="{BB962C8B-B14F-4D97-AF65-F5344CB8AC3E}">
        <p14:creationId xmlns:p14="http://schemas.microsoft.com/office/powerpoint/2010/main" val="3869816928"/>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Non-Faculty Disclosures</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p:txBody>
          <a:bodyPr/>
          <a:lstStyle/>
          <a:p>
            <a:pPr marL="0" indent="0">
              <a:spcBef>
                <a:spcPts val="1000"/>
              </a:spcBef>
              <a:spcAft>
                <a:spcPts val="200"/>
              </a:spcAft>
              <a:buNone/>
            </a:pPr>
            <a:r>
              <a:rPr lang="en-US" sz="2600" b="0" dirty="0">
                <a:latin typeface="Calibri" panose="020F0502020204030204" pitchFamily="34" charset="0"/>
                <a:cs typeface="Calibri" panose="020F0502020204030204" pitchFamily="34" charset="0"/>
              </a:rPr>
              <a:t>USF Health CPD Staff and Research To Practice CME Planning Committee Members, Staff, and Reviewers have no relevant conflicts to disclose.</a:t>
            </a:r>
          </a:p>
        </p:txBody>
      </p:sp>
    </p:spTree>
    <p:extLst>
      <p:ext uri="{BB962C8B-B14F-4D97-AF65-F5344CB8AC3E}">
        <p14:creationId xmlns:p14="http://schemas.microsoft.com/office/powerpoint/2010/main" val="2550505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AF3A6-04E3-5C4F-AAA6-3AF178461026}"/>
              </a:ext>
            </a:extLst>
          </p:cNvPr>
          <p:cNvSpPr>
            <a:spLocks noGrp="1"/>
          </p:cNvSpPr>
          <p:nvPr>
            <p:ph type="title"/>
          </p:nvPr>
        </p:nvSpPr>
        <p:spPr/>
        <p:txBody>
          <a:bodyPr/>
          <a:lstStyle/>
          <a:p>
            <a:r>
              <a:rPr lang="en-US" dirty="0"/>
              <a:t>Summary Results for ADT + Enzalutamide (ARCHES) and Apalutamide (TITAN) in Metastatic HSPC</a:t>
            </a:r>
          </a:p>
        </p:txBody>
      </p:sp>
      <p:graphicFrame>
        <p:nvGraphicFramePr>
          <p:cNvPr id="5" name="Content Placeholder 4">
            <a:extLst>
              <a:ext uri="{FF2B5EF4-FFF2-40B4-BE49-F238E27FC236}">
                <a16:creationId xmlns:a16="http://schemas.microsoft.com/office/drawing/2014/main" id="{E4E27879-997E-1B49-8FD4-610DDA9667D4}"/>
              </a:ext>
            </a:extLst>
          </p:cNvPr>
          <p:cNvGraphicFramePr>
            <a:graphicFrameLocks noGrp="1"/>
          </p:cNvGraphicFramePr>
          <p:nvPr>
            <p:ph idx="1"/>
            <p:extLst>
              <p:ext uri="{D42A27DB-BD31-4B8C-83A1-F6EECF244321}">
                <p14:modId xmlns:p14="http://schemas.microsoft.com/office/powerpoint/2010/main" val="188982444"/>
              </p:ext>
            </p:extLst>
          </p:nvPr>
        </p:nvGraphicFramePr>
        <p:xfrm>
          <a:off x="609600" y="1329570"/>
          <a:ext cx="10972801" cy="5120640"/>
        </p:xfrm>
        <a:graphic>
          <a:graphicData uri="http://schemas.openxmlformats.org/drawingml/2006/table">
            <a:tbl>
              <a:tblPr firstRow="1" bandRow="1">
                <a:tableStyleId>{10A1B5D5-9B99-4C35-A422-299274C87663}</a:tableStyleId>
              </a:tblPr>
              <a:tblGrid>
                <a:gridCol w="2819401">
                  <a:extLst>
                    <a:ext uri="{9D8B030D-6E8A-4147-A177-3AD203B41FA5}">
                      <a16:colId xmlns:a16="http://schemas.microsoft.com/office/drawing/2014/main" val="3661765813"/>
                    </a:ext>
                  </a:extLst>
                </a:gridCol>
                <a:gridCol w="2459965">
                  <a:extLst>
                    <a:ext uri="{9D8B030D-6E8A-4147-A177-3AD203B41FA5}">
                      <a16:colId xmlns:a16="http://schemas.microsoft.com/office/drawing/2014/main" val="2920334251"/>
                    </a:ext>
                  </a:extLst>
                </a:gridCol>
                <a:gridCol w="1656272">
                  <a:extLst>
                    <a:ext uri="{9D8B030D-6E8A-4147-A177-3AD203B41FA5}">
                      <a16:colId xmlns:a16="http://schemas.microsoft.com/office/drawing/2014/main" val="979954468"/>
                    </a:ext>
                  </a:extLst>
                </a:gridCol>
                <a:gridCol w="2380891">
                  <a:extLst>
                    <a:ext uri="{9D8B030D-6E8A-4147-A177-3AD203B41FA5}">
                      <a16:colId xmlns:a16="http://schemas.microsoft.com/office/drawing/2014/main" val="1226621330"/>
                    </a:ext>
                  </a:extLst>
                </a:gridCol>
                <a:gridCol w="1656272">
                  <a:extLst>
                    <a:ext uri="{9D8B030D-6E8A-4147-A177-3AD203B41FA5}">
                      <a16:colId xmlns:a16="http://schemas.microsoft.com/office/drawing/2014/main" val="3149015244"/>
                    </a:ext>
                  </a:extLst>
                </a:gridCol>
              </a:tblGrid>
              <a:tr h="581404">
                <a:tc>
                  <a:txBody>
                    <a:bodyPr/>
                    <a:lstStyle/>
                    <a:p>
                      <a:endParaRPr lang="en-US" dirty="0">
                        <a:solidFill>
                          <a:schemeClr val="tx1"/>
                        </a:solidFill>
                      </a:endParaRPr>
                    </a:p>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tc gridSpan="2">
                  <a:txBody>
                    <a:bodyPr/>
                    <a:lstStyle/>
                    <a:p>
                      <a:pPr algn="ctr"/>
                      <a:r>
                        <a:rPr lang="en-US" dirty="0">
                          <a:solidFill>
                            <a:schemeClr val="tx1"/>
                          </a:solidFill>
                        </a:rPr>
                        <a:t>ARCHES</a:t>
                      </a:r>
                    </a:p>
                    <a:p>
                      <a:pPr algn="ctr"/>
                      <a:r>
                        <a:rPr lang="en-US" dirty="0">
                          <a:solidFill>
                            <a:schemeClr val="tx1"/>
                          </a:solidFill>
                        </a:rPr>
                        <a:t>(N = 1150)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tc hMerge="1">
                  <a:txBody>
                    <a:bodyPr/>
                    <a:lstStyle/>
                    <a:p>
                      <a:endParaRPr lang="en-US"/>
                    </a:p>
                  </a:txBody>
                  <a:tcPr/>
                </a:tc>
                <a:tc gridSpan="2">
                  <a:txBody>
                    <a:bodyPr/>
                    <a:lstStyle/>
                    <a:p>
                      <a:pPr algn="ctr"/>
                      <a:r>
                        <a:rPr lang="en-US" dirty="0">
                          <a:solidFill>
                            <a:schemeClr val="tx1"/>
                          </a:solidFill>
                        </a:rPr>
                        <a:t>TITAN</a:t>
                      </a:r>
                    </a:p>
                    <a:p>
                      <a:pPr algn="ctr"/>
                      <a:r>
                        <a:rPr lang="en-US" dirty="0">
                          <a:solidFill>
                            <a:schemeClr val="tx1"/>
                          </a:solidFill>
                        </a:rPr>
                        <a:t>(N = 1052)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tc hMerge="1">
                  <a:txBody>
                    <a:bodyPr/>
                    <a:lstStyle/>
                    <a:p>
                      <a:endParaRPr lang="en-US"/>
                    </a:p>
                  </a:txBody>
                  <a:tcPr/>
                </a:tc>
                <a:extLst>
                  <a:ext uri="{0D108BD9-81ED-4DB2-BD59-A6C34878D82A}">
                    <a16:rowId xmlns:a16="http://schemas.microsoft.com/office/drawing/2014/main" val="3742294141"/>
                  </a:ext>
                </a:extLst>
              </a:tr>
              <a:tr h="830576">
                <a:tc>
                  <a:txBody>
                    <a:bodyPr/>
                    <a:lstStyle/>
                    <a:p>
                      <a:r>
                        <a:rPr lang="en-US" dirty="0">
                          <a:solidFill>
                            <a:schemeClr val="tx1"/>
                          </a:solidFill>
                        </a:rPr>
                        <a:t>Characteristics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gridSpan="2">
                  <a:txBody>
                    <a:bodyPr/>
                    <a:lstStyle/>
                    <a:p>
                      <a:pPr marL="285750" indent="-285750">
                        <a:buFont typeface="Arial" panose="020B0604020202020204" pitchFamily="34" charset="0"/>
                        <a:buChar char="•"/>
                      </a:pPr>
                      <a:r>
                        <a:rPr lang="en-US" sz="1800" b="0" dirty="0">
                          <a:solidFill>
                            <a:schemeClr val="tx1"/>
                          </a:solidFill>
                        </a:rPr>
                        <a:t>2/3</a:t>
                      </a:r>
                      <a:r>
                        <a:rPr lang="en-US" sz="1800" b="0" baseline="30000" dirty="0">
                          <a:solidFill>
                            <a:schemeClr val="tx1"/>
                          </a:solidFill>
                        </a:rPr>
                        <a:t>rd</a:t>
                      </a:r>
                      <a:r>
                        <a:rPr lang="en-US" sz="1800" b="0" dirty="0">
                          <a:solidFill>
                            <a:schemeClr val="tx1"/>
                          </a:solidFill>
                        </a:rPr>
                        <a:t> High Volume</a:t>
                      </a:r>
                    </a:p>
                    <a:p>
                      <a:pPr marL="285750" indent="-285750">
                        <a:buFont typeface="Arial" panose="020B0604020202020204" pitchFamily="34" charset="0"/>
                        <a:buChar char="•"/>
                      </a:pPr>
                      <a:r>
                        <a:rPr lang="en-US" sz="1800" b="0" dirty="0">
                          <a:solidFill>
                            <a:schemeClr val="tx1"/>
                          </a:solidFill>
                        </a:rPr>
                        <a:t>17% prior docetaxel</a:t>
                      </a:r>
                    </a:p>
                    <a:p>
                      <a:pPr marL="285750" indent="-285750">
                        <a:buFont typeface="Arial" panose="020B0604020202020204" pitchFamily="34" charset="0"/>
                        <a:buChar char="•"/>
                      </a:pPr>
                      <a:r>
                        <a:rPr lang="en-US" sz="1800" b="0" dirty="0">
                          <a:solidFill>
                            <a:schemeClr val="tx1"/>
                          </a:solidFill>
                        </a:rPr>
                        <a:t>25% prior RP/XRT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hMerge="1">
                  <a:txBody>
                    <a:bodyPr/>
                    <a:lstStyle/>
                    <a:p>
                      <a:endParaRPr lang="en-US"/>
                    </a:p>
                  </a:txBody>
                  <a:tcPr/>
                </a:tc>
                <a:tc gridSpan="2">
                  <a:txBody>
                    <a:bodyPr/>
                    <a:lstStyle/>
                    <a:p>
                      <a:pPr marL="285750" indent="-285750">
                        <a:buFont typeface="Arial" panose="020B0604020202020204" pitchFamily="34" charset="0"/>
                        <a:buChar char="•"/>
                      </a:pPr>
                      <a:r>
                        <a:rPr lang="en-US" sz="1800" b="0" dirty="0">
                          <a:solidFill>
                            <a:schemeClr val="tx1"/>
                          </a:solidFill>
                        </a:rPr>
                        <a:t>2/3</a:t>
                      </a:r>
                      <a:r>
                        <a:rPr lang="en-US" sz="1800" b="0" baseline="30000" dirty="0">
                          <a:solidFill>
                            <a:schemeClr val="tx1"/>
                          </a:solidFill>
                        </a:rPr>
                        <a:t>rd</a:t>
                      </a:r>
                      <a:r>
                        <a:rPr lang="en-US" sz="1800" b="0" dirty="0">
                          <a:solidFill>
                            <a:schemeClr val="tx1"/>
                          </a:solidFill>
                        </a:rPr>
                        <a:t> High Volume </a:t>
                      </a:r>
                    </a:p>
                    <a:p>
                      <a:pPr marL="285750" indent="-285750">
                        <a:buFont typeface="Arial" panose="020B0604020202020204" pitchFamily="34" charset="0"/>
                        <a:buChar char="•"/>
                      </a:pPr>
                      <a:r>
                        <a:rPr lang="en-US" sz="1800" b="0" dirty="0">
                          <a:solidFill>
                            <a:schemeClr val="tx1"/>
                          </a:solidFill>
                        </a:rPr>
                        <a:t>10% prior docetaxel</a:t>
                      </a:r>
                    </a:p>
                    <a:p>
                      <a:pPr marL="285750" indent="-285750">
                        <a:buFont typeface="Arial" panose="020B0604020202020204" pitchFamily="34" charset="0"/>
                        <a:buChar char="•"/>
                      </a:pPr>
                      <a:r>
                        <a:rPr lang="en-US" sz="1800" b="0" dirty="0">
                          <a:solidFill>
                            <a:schemeClr val="tx1"/>
                          </a:solidFill>
                        </a:rPr>
                        <a:t>17% prior RP/XRT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hMerge="1">
                  <a:txBody>
                    <a:bodyPr/>
                    <a:lstStyle/>
                    <a:p>
                      <a:endParaRPr lang="en-US"/>
                    </a:p>
                  </a:txBody>
                  <a:tcPr/>
                </a:tc>
                <a:extLst>
                  <a:ext uri="{0D108BD9-81ED-4DB2-BD59-A6C34878D82A}">
                    <a16:rowId xmlns:a16="http://schemas.microsoft.com/office/drawing/2014/main" val="4231299098"/>
                  </a:ext>
                </a:extLst>
              </a:tr>
              <a:tr h="581404">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b="1" dirty="0">
                          <a:solidFill>
                            <a:schemeClr val="tx1"/>
                          </a:solidFill>
                        </a:rPr>
                        <a:t>ADT + Enzalutamide</a:t>
                      </a:r>
                    </a:p>
                    <a:p>
                      <a:pPr algn="ctr"/>
                      <a:r>
                        <a:rPr lang="en-US" b="1" dirty="0">
                          <a:solidFill>
                            <a:schemeClr val="tx1"/>
                          </a:solidFill>
                        </a:rPr>
                        <a:t>(n = 574)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tc>
                  <a:txBody>
                    <a:bodyPr/>
                    <a:lstStyle/>
                    <a:p>
                      <a:pPr algn="ctr"/>
                      <a:r>
                        <a:rPr lang="en-US" b="1" dirty="0">
                          <a:solidFill>
                            <a:schemeClr val="tx1"/>
                          </a:solidFill>
                        </a:rPr>
                        <a:t>ADT</a:t>
                      </a:r>
                    </a:p>
                    <a:p>
                      <a:pPr algn="ctr"/>
                      <a:r>
                        <a:rPr lang="en-US" b="1" dirty="0">
                          <a:solidFill>
                            <a:schemeClr val="tx1"/>
                          </a:solidFill>
                        </a:rPr>
                        <a:t>(n = 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tc>
                  <a:txBody>
                    <a:bodyPr/>
                    <a:lstStyle/>
                    <a:p>
                      <a:pPr algn="ctr"/>
                      <a:r>
                        <a:rPr lang="en-US" b="1" dirty="0">
                          <a:solidFill>
                            <a:schemeClr val="tx1"/>
                          </a:solidFill>
                        </a:rPr>
                        <a:t>ADT + Apalutamide</a:t>
                      </a:r>
                    </a:p>
                    <a:p>
                      <a:pPr algn="ctr"/>
                      <a:r>
                        <a:rPr lang="en-US" b="1" dirty="0">
                          <a:solidFill>
                            <a:schemeClr val="tx1"/>
                          </a:solidFill>
                        </a:rPr>
                        <a:t>(n = 955)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tc>
                  <a:txBody>
                    <a:bodyPr/>
                    <a:lstStyle/>
                    <a:p>
                      <a:pPr algn="ctr"/>
                      <a:r>
                        <a:rPr lang="en-US" b="1" dirty="0">
                          <a:solidFill>
                            <a:schemeClr val="tx1"/>
                          </a:solidFill>
                        </a:rPr>
                        <a:t>ADT</a:t>
                      </a:r>
                    </a:p>
                    <a:p>
                      <a:pPr algn="ctr"/>
                      <a:r>
                        <a:rPr lang="en-US" b="1" dirty="0">
                          <a:solidFill>
                            <a:schemeClr val="tx1"/>
                          </a:solidFill>
                        </a:rPr>
                        <a:t>(n = 554)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B4F"/>
                    </a:solidFill>
                  </a:tcPr>
                </a:tc>
                <a:extLst>
                  <a:ext uri="{0D108BD9-81ED-4DB2-BD59-A6C34878D82A}">
                    <a16:rowId xmlns:a16="http://schemas.microsoft.com/office/drawing/2014/main" val="2648908440"/>
                  </a:ext>
                </a:extLst>
              </a:tr>
              <a:tr h="332231">
                <a:tc rowSpan="2">
                  <a:txBody>
                    <a:bodyPr/>
                    <a:lstStyle/>
                    <a:p>
                      <a:pPr algn="l"/>
                      <a:r>
                        <a:rPr lang="en-US" dirty="0">
                          <a:solidFill>
                            <a:schemeClr val="tx1"/>
                          </a:solidFill>
                        </a:rPr>
                        <a:t>Radiographic PFS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19.0 </a:t>
                      </a:r>
                      <a:r>
                        <a:rPr lang="en-US" dirty="0" err="1">
                          <a:solidFill>
                            <a:schemeClr val="tx1"/>
                          </a:solidFill>
                        </a:rPr>
                        <a:t>mo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22.1 </a:t>
                      </a:r>
                      <a:r>
                        <a:rPr lang="en-US" dirty="0" err="1">
                          <a:solidFill>
                            <a:schemeClr val="tx1"/>
                          </a:solidFill>
                        </a:rPr>
                        <a:t>mo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extLst>
                  <a:ext uri="{0D108BD9-81ED-4DB2-BD59-A6C34878D82A}">
                    <a16:rowId xmlns:a16="http://schemas.microsoft.com/office/drawing/2014/main" val="4276425744"/>
                  </a:ext>
                </a:extLst>
              </a:tr>
              <a:tr h="996692">
                <a:tc vMerge="1">
                  <a:txBody>
                    <a:bodyPr/>
                    <a:lstStyle/>
                    <a:p>
                      <a:endParaRPr lang="en-US"/>
                    </a:p>
                  </a:txBody>
                  <a:tcPr/>
                </a:tc>
                <a:tc gridSpan="2">
                  <a:txBody>
                    <a:bodyPr/>
                    <a:lstStyle/>
                    <a:p>
                      <a:pPr marL="0" indent="0" algn="ctr">
                        <a:buFont typeface="Arial" panose="020B0604020202020204" pitchFamily="34" charset="0"/>
                        <a:buNone/>
                      </a:pPr>
                      <a:r>
                        <a:rPr lang="en-US" b="1" dirty="0">
                          <a:solidFill>
                            <a:schemeClr val="tx1"/>
                          </a:solidFill>
                        </a:rPr>
                        <a:t>HR (overall): 0.39</a:t>
                      </a:r>
                    </a:p>
                    <a:p>
                      <a:pPr marL="285750" indent="-285750" algn="just">
                        <a:buFont typeface="Arial" panose="020B0604020202020204" pitchFamily="34" charset="0"/>
                        <a:buChar char="•"/>
                      </a:pPr>
                      <a:r>
                        <a:rPr lang="en-US" sz="1600" dirty="0">
                          <a:solidFill>
                            <a:schemeClr val="tx1"/>
                          </a:solidFill>
                        </a:rPr>
                        <a:t>HR (prior docetaxel): 0.52</a:t>
                      </a:r>
                    </a:p>
                    <a:p>
                      <a:pPr marL="285750" indent="-285750" algn="just">
                        <a:buFont typeface="Arial" panose="020B0604020202020204" pitchFamily="34" charset="0"/>
                        <a:buChar char="•"/>
                      </a:pPr>
                      <a:r>
                        <a:rPr lang="en-US" sz="1600" dirty="0">
                          <a:solidFill>
                            <a:schemeClr val="tx1"/>
                          </a:solidFill>
                        </a:rPr>
                        <a:t>HR (high volume): 0.43</a:t>
                      </a:r>
                    </a:p>
                    <a:p>
                      <a:pPr marL="285750" indent="-285750" algn="just">
                        <a:buFont typeface="Arial" panose="020B0604020202020204" pitchFamily="34" charset="0"/>
                        <a:buChar char="•"/>
                      </a:pPr>
                      <a:r>
                        <a:rPr lang="en-US" sz="1600" dirty="0">
                          <a:solidFill>
                            <a:schemeClr val="tx1"/>
                          </a:solidFill>
                        </a:rPr>
                        <a:t>HR (low volume):  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hMerge="1">
                  <a:txBody>
                    <a:bodyPr/>
                    <a:lstStyle/>
                    <a:p>
                      <a:endParaRPr lang="en-US"/>
                    </a:p>
                  </a:txBody>
                  <a:tcPr/>
                </a:tc>
                <a:tc gridSpan="2">
                  <a:txBody>
                    <a:bodyPr/>
                    <a:lstStyle/>
                    <a:p>
                      <a:pPr algn="ctr"/>
                      <a:r>
                        <a:rPr lang="en-US" b="1" dirty="0">
                          <a:solidFill>
                            <a:schemeClr val="tx1"/>
                          </a:solidFill>
                        </a:rPr>
                        <a:t>HR (overall): 0.48</a:t>
                      </a:r>
                    </a:p>
                    <a:p>
                      <a:pPr marL="285750" indent="-285750" algn="l">
                        <a:buFont typeface="Arial" panose="020B0604020202020204" pitchFamily="34" charset="0"/>
                        <a:buChar char="•"/>
                      </a:pPr>
                      <a:r>
                        <a:rPr lang="en-US" sz="1600" dirty="0">
                          <a:solidFill>
                            <a:schemeClr val="tx1"/>
                          </a:solidFill>
                        </a:rPr>
                        <a:t>HR (prior docetaxel): 0.47</a:t>
                      </a:r>
                    </a:p>
                    <a:p>
                      <a:pPr marL="285750" indent="-285750" algn="l">
                        <a:buFont typeface="Arial" panose="020B0604020202020204" pitchFamily="34" charset="0"/>
                        <a:buChar char="•"/>
                      </a:pPr>
                      <a:r>
                        <a:rPr lang="en-US" sz="1600" dirty="0">
                          <a:solidFill>
                            <a:schemeClr val="tx1"/>
                          </a:solidFill>
                        </a:rPr>
                        <a:t>HR (high volume): 0.53</a:t>
                      </a:r>
                    </a:p>
                    <a:p>
                      <a:pPr marL="285750" indent="-285750" algn="l">
                        <a:buFont typeface="Arial" panose="020B0604020202020204" pitchFamily="34" charset="0"/>
                        <a:buChar char="•"/>
                      </a:pPr>
                      <a:r>
                        <a:rPr lang="en-US" sz="1600" dirty="0">
                          <a:solidFill>
                            <a:schemeClr val="tx1"/>
                          </a:solidFill>
                        </a:rPr>
                        <a:t>HR (low volume): 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hMerge="1">
                  <a:txBody>
                    <a:bodyPr/>
                    <a:lstStyle/>
                    <a:p>
                      <a:endParaRPr lang="en-US"/>
                    </a:p>
                  </a:txBody>
                  <a:tcPr/>
                </a:tc>
                <a:extLst>
                  <a:ext uri="{0D108BD9-81ED-4DB2-BD59-A6C34878D82A}">
                    <a16:rowId xmlns:a16="http://schemas.microsoft.com/office/drawing/2014/main" val="1036478910"/>
                  </a:ext>
                </a:extLst>
              </a:tr>
              <a:tr h="332231">
                <a:tc rowSpan="2">
                  <a:txBody>
                    <a:bodyPr/>
                    <a:lstStyle/>
                    <a:p>
                      <a:r>
                        <a:rPr lang="en-US" dirty="0">
                          <a:solidFill>
                            <a:schemeClr val="tx1"/>
                          </a:solidFill>
                        </a:rPr>
                        <a:t>Overall Survival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a:txBody>
                    <a:bodyPr/>
                    <a:lstStyle/>
                    <a:p>
                      <a:pPr algn="ctr"/>
                      <a:r>
                        <a:rPr lang="en-US" dirty="0">
                          <a:solidFill>
                            <a:schemeClr val="tx1"/>
                          </a:solidFill>
                        </a:rPr>
                        <a:t>NR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extLst>
                  <a:ext uri="{0D108BD9-81ED-4DB2-BD59-A6C34878D82A}">
                    <a16:rowId xmlns:a16="http://schemas.microsoft.com/office/drawing/2014/main" val="1626961339"/>
                  </a:ext>
                </a:extLst>
              </a:tr>
              <a:tr h="1035694">
                <a:tc vMerge="1">
                  <a:txBody>
                    <a:bodyPr/>
                    <a:lstStyle/>
                    <a:p>
                      <a:endParaRPr lang="en-US"/>
                    </a:p>
                  </a:txBody>
                  <a:tcPr/>
                </a:tc>
                <a:tc gridSpan="2">
                  <a:txBody>
                    <a:bodyPr/>
                    <a:lstStyle/>
                    <a:p>
                      <a:pPr algn="ctr"/>
                      <a:r>
                        <a:rPr lang="en-US" b="1" dirty="0">
                          <a:solidFill>
                            <a:schemeClr val="tx1"/>
                          </a:solidFill>
                        </a:rPr>
                        <a:t>HR: 0.81 (Immature)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hMerge="1">
                  <a:txBody>
                    <a:bodyPr/>
                    <a:lstStyle/>
                    <a:p>
                      <a:endParaRPr lang="en-US"/>
                    </a:p>
                  </a:txBody>
                  <a:tcPr/>
                </a:tc>
                <a:tc gridSpan="2">
                  <a:txBody>
                    <a:bodyPr/>
                    <a:lstStyle/>
                    <a:p>
                      <a:pPr algn="ctr"/>
                      <a:r>
                        <a:rPr lang="en-US" b="1" dirty="0">
                          <a:solidFill>
                            <a:schemeClr val="tx1"/>
                          </a:solidFill>
                        </a:rPr>
                        <a:t>HR (overall): 0.67</a:t>
                      </a:r>
                    </a:p>
                    <a:p>
                      <a:pPr marL="285750" indent="-285750">
                        <a:buFont typeface="Arial" panose="020B0604020202020204" pitchFamily="34" charset="0"/>
                        <a:buChar char="•"/>
                      </a:pPr>
                      <a:r>
                        <a:rPr lang="en-US" sz="1600" b="0" dirty="0">
                          <a:solidFill>
                            <a:schemeClr val="tx1"/>
                          </a:solidFill>
                        </a:rPr>
                        <a:t>HR (prior docetaxel): 1.27</a:t>
                      </a:r>
                    </a:p>
                    <a:p>
                      <a:pPr marL="285750" indent="-285750">
                        <a:buFont typeface="Arial" panose="020B0604020202020204" pitchFamily="34" charset="0"/>
                        <a:buChar char="•"/>
                      </a:pPr>
                      <a:r>
                        <a:rPr lang="en-US" sz="1600" b="0" dirty="0">
                          <a:solidFill>
                            <a:schemeClr val="tx1"/>
                          </a:solidFill>
                        </a:rPr>
                        <a:t>HR (high volume): 0.68</a:t>
                      </a:r>
                    </a:p>
                    <a:p>
                      <a:pPr marL="285750" indent="-285750">
                        <a:buFont typeface="Arial" panose="020B0604020202020204" pitchFamily="34" charset="0"/>
                        <a:buChar char="•"/>
                      </a:pPr>
                      <a:r>
                        <a:rPr lang="en-US" sz="1600" b="0" dirty="0">
                          <a:solidFill>
                            <a:schemeClr val="tx1"/>
                          </a:solidFill>
                        </a:rPr>
                        <a:t>HR (low volume): 0.67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45090"/>
                    </a:solidFill>
                  </a:tcPr>
                </a:tc>
                <a:tc hMerge="1">
                  <a:txBody>
                    <a:bodyPr/>
                    <a:lstStyle/>
                    <a:p>
                      <a:endParaRPr lang="en-US"/>
                    </a:p>
                  </a:txBody>
                  <a:tcPr/>
                </a:tc>
                <a:extLst>
                  <a:ext uri="{0D108BD9-81ED-4DB2-BD59-A6C34878D82A}">
                    <a16:rowId xmlns:a16="http://schemas.microsoft.com/office/drawing/2014/main" val="3581175977"/>
                  </a:ext>
                </a:extLst>
              </a:tr>
            </a:tbl>
          </a:graphicData>
        </a:graphic>
      </p:graphicFrame>
      <p:sp>
        <p:nvSpPr>
          <p:cNvPr id="9" name="TextBox 8">
            <a:extLst>
              <a:ext uri="{FF2B5EF4-FFF2-40B4-BE49-F238E27FC236}">
                <a16:creationId xmlns:a16="http://schemas.microsoft.com/office/drawing/2014/main" id="{F0FA2DA8-ADF3-6A45-9B07-0755AC1709F5}"/>
              </a:ext>
            </a:extLst>
          </p:cNvPr>
          <p:cNvSpPr txBox="1"/>
          <p:nvPr/>
        </p:nvSpPr>
        <p:spPr>
          <a:xfrm>
            <a:off x="152400" y="6538439"/>
            <a:ext cx="11353800"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Armstrong AJ et al. </a:t>
            </a:r>
            <a:r>
              <a:rPr kumimoji="0" lang="en-US" sz="1400" b="0" i="1" u="none" strike="noStrike" kern="1200" cap="none" spc="0" normalizeH="0" baseline="0" noProof="0" dirty="0">
                <a:ln>
                  <a:noFill/>
                </a:ln>
                <a:solidFill>
                  <a:srgbClr val="000000"/>
                </a:solidFill>
                <a:effectLst/>
                <a:uLnTx/>
                <a:uFillTx/>
                <a:latin typeface="Arial" charset="0"/>
                <a:ea typeface="ＭＳ Ｐゴシック" charset="0"/>
              </a:rPr>
              <a:t>J Clin Oncol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2019;[</a:t>
            </a: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Epub</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ahead of print]. Chi KN et al. </a:t>
            </a:r>
            <a:r>
              <a:rPr kumimoji="0" lang="en-US" sz="1400" b="0" i="1" u="none" strike="noStrike" kern="1200" cap="none" spc="0" normalizeH="0" baseline="0" noProof="0" dirty="0">
                <a:ln>
                  <a:noFill/>
                </a:ln>
                <a:solidFill>
                  <a:srgbClr val="000000"/>
                </a:solidFill>
                <a:effectLst/>
                <a:uLnTx/>
                <a:uFillTx/>
                <a:latin typeface="Arial" charset="0"/>
                <a:ea typeface="ＭＳ Ｐゴシック" charset="0"/>
              </a:rPr>
              <a:t>N </a:t>
            </a:r>
            <a:r>
              <a:rPr kumimoji="0" lang="en-US" sz="1400" b="0" i="1" u="none" strike="noStrike" kern="1200" cap="none" spc="0" normalizeH="0" baseline="0" noProof="0" dirty="0" err="1">
                <a:ln>
                  <a:noFill/>
                </a:ln>
                <a:solidFill>
                  <a:srgbClr val="000000"/>
                </a:solidFill>
                <a:effectLst/>
                <a:uLnTx/>
                <a:uFillTx/>
                <a:latin typeface="Arial" charset="0"/>
                <a:ea typeface="ＭＳ Ｐゴシック" charset="0"/>
              </a:rPr>
              <a:t>Engl</a:t>
            </a:r>
            <a:r>
              <a:rPr kumimoji="0" lang="en-US" sz="1400" b="0" i="1" u="none" strike="noStrike" kern="1200" cap="none" spc="0" normalizeH="0" baseline="0" noProof="0" dirty="0">
                <a:ln>
                  <a:noFill/>
                </a:ln>
                <a:solidFill>
                  <a:srgbClr val="000000"/>
                </a:solidFill>
                <a:effectLst/>
                <a:uLnTx/>
                <a:uFillTx/>
                <a:latin typeface="Arial" charset="0"/>
                <a:ea typeface="ＭＳ Ｐゴシック" charset="0"/>
              </a:rPr>
              <a:t> J Med </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2019;381(1):13-24.</a:t>
            </a:r>
          </a:p>
        </p:txBody>
      </p:sp>
      <p:sp>
        <p:nvSpPr>
          <p:cNvPr id="4" name="TextBox 3">
            <a:extLst>
              <a:ext uri="{FF2B5EF4-FFF2-40B4-BE49-F238E27FC236}">
                <a16:creationId xmlns:a16="http://schemas.microsoft.com/office/drawing/2014/main" id="{A0565E11-0FE7-5548-A325-1B0548AC9526}"/>
              </a:ext>
            </a:extLst>
          </p:cNvPr>
          <p:cNvSpPr txBox="1"/>
          <p:nvPr/>
        </p:nvSpPr>
        <p:spPr>
          <a:xfrm>
            <a:off x="9971567" y="6462371"/>
            <a:ext cx="167640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NR, not reached</a:t>
            </a:r>
          </a:p>
        </p:txBody>
      </p:sp>
    </p:spTree>
    <p:extLst>
      <p:ext uri="{BB962C8B-B14F-4D97-AF65-F5344CB8AC3E}">
        <p14:creationId xmlns:p14="http://schemas.microsoft.com/office/powerpoint/2010/main" val="1124016797"/>
      </p:ext>
    </p:extLst>
  </p:cSld>
  <p:clrMapOvr>
    <a:masterClrMapping/>
  </p:clrMapOvr>
  <p:transition spd="slow"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AD2DD9-05BD-BB4D-8F5F-885F790BBB78}"/>
              </a:ext>
            </a:extLst>
          </p:cNvPr>
          <p:cNvSpPr>
            <a:spLocks noGrp="1"/>
          </p:cNvSpPr>
          <p:nvPr>
            <p:ph type="title"/>
          </p:nvPr>
        </p:nvSpPr>
        <p:spPr>
          <a:xfrm>
            <a:off x="381000" y="0"/>
            <a:ext cx="11506200" cy="1143000"/>
          </a:xfrm>
        </p:spPr>
        <p:txBody>
          <a:bodyPr/>
          <a:lstStyle/>
          <a:p>
            <a:r>
              <a:rPr lang="en-US" dirty="0"/>
              <a:t>ENZAMET: ADT + Enzalutamide or Standard Nonsteroidal Antiandrogen Primary Endpoint: Overall Survival</a:t>
            </a:r>
          </a:p>
        </p:txBody>
      </p:sp>
      <p:sp>
        <p:nvSpPr>
          <p:cNvPr id="6" name="TextBox 5">
            <a:extLst>
              <a:ext uri="{FF2B5EF4-FFF2-40B4-BE49-F238E27FC236}">
                <a16:creationId xmlns:a16="http://schemas.microsoft.com/office/drawing/2014/main" id="{41A0FE9C-144F-C64B-BCF4-5AF18AC4CE5A}"/>
              </a:ext>
            </a:extLst>
          </p:cNvPr>
          <p:cNvSpPr txBox="1"/>
          <p:nvPr/>
        </p:nvSpPr>
        <p:spPr>
          <a:xfrm>
            <a:off x="127591" y="6462346"/>
            <a:ext cx="4668266"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2A4E"/>
                </a:solidFill>
                <a:effectLst/>
                <a:uLnTx/>
                <a:uFillTx/>
                <a:latin typeface="Arial" charset="0"/>
                <a:ea typeface="ＭＳ Ｐゴシック" charset="0"/>
              </a:rPr>
              <a:t>Davis ID et al.</a:t>
            </a:r>
            <a:r>
              <a:rPr kumimoji="0" lang="en-US" sz="1600" b="0" i="1" u="none" strike="noStrike" kern="1200" cap="none" spc="0" normalizeH="0" baseline="0" noProof="0" dirty="0">
                <a:ln>
                  <a:noFill/>
                </a:ln>
                <a:solidFill>
                  <a:srgbClr val="002A4E"/>
                </a:solidFill>
                <a:effectLst/>
                <a:uLnTx/>
                <a:uFillTx/>
                <a:latin typeface="Arial" charset="0"/>
                <a:ea typeface="ＭＳ Ｐゴシック" charset="0"/>
              </a:rPr>
              <a:t> N </a:t>
            </a:r>
            <a:r>
              <a:rPr kumimoji="0" lang="en-US" sz="1600" b="0" i="1" u="none" strike="noStrike" kern="1200" cap="none" spc="0" normalizeH="0" baseline="0" noProof="0" dirty="0" err="1">
                <a:ln>
                  <a:noFill/>
                </a:ln>
                <a:solidFill>
                  <a:srgbClr val="002A4E"/>
                </a:solidFill>
                <a:effectLst/>
                <a:uLnTx/>
                <a:uFillTx/>
                <a:latin typeface="Arial" charset="0"/>
                <a:ea typeface="ＭＳ Ｐゴシック" charset="0"/>
              </a:rPr>
              <a:t>Engl</a:t>
            </a:r>
            <a:r>
              <a:rPr kumimoji="0" lang="en-US" sz="1600" b="0" i="1" u="none" strike="noStrike" kern="1200" cap="none" spc="0" normalizeH="0" baseline="0" noProof="0" dirty="0">
                <a:ln>
                  <a:noFill/>
                </a:ln>
                <a:solidFill>
                  <a:srgbClr val="002A4E"/>
                </a:solidFill>
                <a:effectLst/>
                <a:uLnTx/>
                <a:uFillTx/>
                <a:latin typeface="Arial" charset="0"/>
                <a:ea typeface="ＭＳ Ｐゴシック" charset="0"/>
              </a:rPr>
              <a:t> J Med</a:t>
            </a:r>
            <a:r>
              <a:rPr kumimoji="0" lang="en-US" sz="1600" b="0" i="0" u="none" strike="noStrike" kern="1200" cap="none" spc="0" normalizeH="0" baseline="0" noProof="0" dirty="0">
                <a:ln>
                  <a:noFill/>
                </a:ln>
                <a:solidFill>
                  <a:srgbClr val="002A4E"/>
                </a:solidFill>
                <a:effectLst/>
                <a:uLnTx/>
                <a:uFillTx/>
                <a:latin typeface="Arial" charset="0"/>
                <a:ea typeface="ＭＳ Ｐゴシック" charset="0"/>
              </a:rPr>
              <a:t> 2019;381(2):121-31.</a:t>
            </a:r>
          </a:p>
        </p:txBody>
      </p:sp>
      <p:pic>
        <p:nvPicPr>
          <p:cNvPr id="5" name="Picture 4">
            <a:extLst>
              <a:ext uri="{FF2B5EF4-FFF2-40B4-BE49-F238E27FC236}">
                <a16:creationId xmlns:a16="http://schemas.microsoft.com/office/drawing/2014/main" id="{BBAC19E0-9F83-C449-B508-EC242FD599B5}"/>
              </a:ext>
            </a:extLst>
          </p:cNvPr>
          <p:cNvPicPr>
            <a:picLocks noChangeAspect="1"/>
          </p:cNvPicPr>
          <p:nvPr/>
        </p:nvPicPr>
        <p:blipFill>
          <a:blip r:embed="rId2"/>
          <a:srcRect/>
          <a:stretch/>
        </p:blipFill>
        <p:spPr>
          <a:xfrm>
            <a:off x="1295400" y="1398601"/>
            <a:ext cx="9372600" cy="4808143"/>
          </a:xfrm>
          <a:prstGeom prst="rect">
            <a:avLst/>
          </a:prstGeom>
        </p:spPr>
      </p:pic>
      <p:sp>
        <p:nvSpPr>
          <p:cNvPr id="7" name="TextBox 6">
            <a:extLst>
              <a:ext uri="{FF2B5EF4-FFF2-40B4-BE49-F238E27FC236}">
                <a16:creationId xmlns:a16="http://schemas.microsoft.com/office/drawing/2014/main" id="{1F08D315-C29D-914F-9DBA-E7CDF715414D}"/>
              </a:ext>
            </a:extLst>
          </p:cNvPr>
          <p:cNvSpPr txBox="1"/>
          <p:nvPr/>
        </p:nvSpPr>
        <p:spPr>
          <a:xfrm>
            <a:off x="127591" y="2057400"/>
            <a:ext cx="23108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ＭＳ Ｐゴシック"/>
                <a:cs typeface="+mn-cs"/>
              </a:rPr>
              <a:t>A Mixed Bag</a:t>
            </a:r>
          </a:p>
          <a:p>
            <a:pPr marL="285744" marR="0" lvl="0" indent="-285744"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mn-cs"/>
              </a:rPr>
              <a:t>High and Low Volume</a:t>
            </a:r>
          </a:p>
          <a:p>
            <a:pPr marL="285744" marR="0" lvl="0" indent="-285744" algn="l" defTabSz="914400" rtl="0" eaLnBrk="1" fontAlgn="auto" latinLnBrk="0" hangingPunct="1">
              <a:lnSpc>
                <a:spcPct val="100000"/>
              </a:lnSpc>
              <a:spcBef>
                <a:spcPts val="0"/>
              </a:spcBef>
              <a:spcAft>
                <a:spcPts val="0"/>
              </a:spcAft>
              <a:buClrTx/>
              <a:buSzTx/>
              <a:buFontTx/>
              <a:buChar char="-"/>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ＭＳ Ｐゴシック"/>
                <a:cs typeface="+mn-cs"/>
              </a:rPr>
              <a:t>De novo </a:t>
            </a: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mn-cs"/>
              </a:rPr>
              <a:t>vs </a:t>
            </a:r>
            <a:r>
              <a:rPr kumimoji="0" lang="en-US" sz="1800" b="0" i="0" u="none" strike="noStrike" kern="1200" cap="none" spc="0" normalizeH="0" baseline="0" noProof="0" dirty="0" err="1">
                <a:ln>
                  <a:noFill/>
                </a:ln>
                <a:solidFill>
                  <a:srgbClr val="000000"/>
                </a:solidFill>
                <a:effectLst/>
                <a:uLnTx/>
                <a:uFillTx/>
                <a:latin typeface="Calibri" panose="020F0502020204030204"/>
                <a:ea typeface="ＭＳ Ｐゴシック"/>
                <a:cs typeface="+mn-cs"/>
              </a:rPr>
              <a:t>Metach</a:t>
            </a:r>
            <a:endPar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mn-cs"/>
            </a:endParaRPr>
          </a:p>
          <a:p>
            <a:pPr marL="285744" marR="0" lvl="0" indent="-285744"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mn-cs"/>
              </a:rPr>
              <a:t>Concurrent Docetaxel</a:t>
            </a:r>
          </a:p>
          <a:p>
            <a:pPr marL="285744" marR="0" lvl="0" indent="-285744"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ＭＳ Ｐゴシック"/>
                <a:cs typeface="+mn-cs"/>
              </a:rPr>
              <a:t>Many Permutations</a:t>
            </a:r>
          </a:p>
        </p:txBody>
      </p:sp>
      <p:sp>
        <p:nvSpPr>
          <p:cNvPr id="2" name="TextBox 1">
            <a:extLst>
              <a:ext uri="{FF2B5EF4-FFF2-40B4-BE49-F238E27FC236}">
                <a16:creationId xmlns:a16="http://schemas.microsoft.com/office/drawing/2014/main" id="{6A52D926-272C-0344-BD99-E2AEEA3811CB}"/>
              </a:ext>
            </a:extLst>
          </p:cNvPr>
          <p:cNvSpPr txBox="1"/>
          <p:nvPr/>
        </p:nvSpPr>
        <p:spPr>
          <a:xfrm>
            <a:off x="4159841" y="3142420"/>
            <a:ext cx="3948517" cy="58477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Median OS: Not estimable in either group</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Est 3-yrs OS: 80% vs 72%</a:t>
            </a:r>
          </a:p>
        </p:txBody>
      </p:sp>
    </p:spTree>
    <p:extLst>
      <p:ext uri="{BB962C8B-B14F-4D97-AF65-F5344CB8AC3E}">
        <p14:creationId xmlns:p14="http://schemas.microsoft.com/office/powerpoint/2010/main" val="2625683152"/>
      </p:ext>
    </p:extLst>
  </p:cSld>
  <p:clrMapOvr>
    <a:masterClrMapping/>
  </p:clrMapOvr>
  <p:transition spd="slow"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5FB1EC-2479-4C40-887F-B92A6EF3C3A9}"/>
              </a:ext>
            </a:extLst>
          </p:cNvPr>
          <p:cNvSpPr>
            <a:spLocks noGrp="1"/>
          </p:cNvSpPr>
          <p:nvPr>
            <p:ph type="title"/>
          </p:nvPr>
        </p:nvSpPr>
        <p:spPr>
          <a:xfrm>
            <a:off x="1062434" y="303106"/>
            <a:ext cx="8940800" cy="1143000"/>
          </a:xfrm>
        </p:spPr>
        <p:txBody>
          <a:bodyPr>
            <a:noAutofit/>
          </a:bodyPr>
          <a:lstStyle/>
          <a:p>
            <a:r>
              <a:rPr lang="en-US" sz="4267" b="1" dirty="0">
                <a:solidFill>
                  <a:srgbClr val="0432FF"/>
                </a:solidFill>
              </a:rPr>
              <a:t>The many versions of </a:t>
            </a:r>
            <a:r>
              <a:rPr lang="en-US" sz="4267" b="1" dirty="0" err="1">
                <a:solidFill>
                  <a:srgbClr val="0432FF"/>
                </a:solidFill>
              </a:rPr>
              <a:t>mHSPC</a:t>
            </a:r>
            <a:br>
              <a:rPr lang="en-US" sz="4267" b="1" dirty="0">
                <a:solidFill>
                  <a:srgbClr val="FF9300"/>
                </a:solidFill>
              </a:rPr>
            </a:br>
            <a:r>
              <a:rPr lang="en-US" sz="4267" b="1" dirty="0">
                <a:solidFill>
                  <a:srgbClr val="0432FF"/>
                </a:solidFill>
              </a:rPr>
              <a:t>- </a:t>
            </a:r>
            <a:r>
              <a:rPr lang="en-US" sz="4267" b="1" dirty="0" err="1">
                <a:solidFill>
                  <a:srgbClr val="0432FF"/>
                </a:solidFill>
              </a:rPr>
              <a:t>polymetastatic</a:t>
            </a:r>
            <a:r>
              <a:rPr lang="en-US" sz="4267" b="1" dirty="0">
                <a:solidFill>
                  <a:srgbClr val="0432FF"/>
                </a:solidFill>
              </a:rPr>
              <a:t> </a:t>
            </a:r>
            <a:r>
              <a:rPr lang="en-US" sz="4267" b="1" i="1" dirty="0">
                <a:solidFill>
                  <a:srgbClr val="7030A0"/>
                </a:solidFill>
              </a:rPr>
              <a:t>de novo </a:t>
            </a:r>
            <a:r>
              <a:rPr lang="en-US" sz="4267" b="1" dirty="0">
                <a:solidFill>
                  <a:srgbClr val="0432FF"/>
                </a:solidFill>
              </a:rPr>
              <a:t>presentation</a:t>
            </a:r>
          </a:p>
        </p:txBody>
      </p:sp>
      <p:graphicFrame>
        <p:nvGraphicFramePr>
          <p:cNvPr id="10" name="Table 9">
            <a:extLst>
              <a:ext uri="{FF2B5EF4-FFF2-40B4-BE49-F238E27FC236}">
                <a16:creationId xmlns:a16="http://schemas.microsoft.com/office/drawing/2014/main" id="{32F822F8-4C90-8545-BDF2-D44B49A09A05}"/>
              </a:ext>
            </a:extLst>
          </p:cNvPr>
          <p:cNvGraphicFramePr>
            <a:graphicFrameLocks noGrp="1"/>
          </p:cNvGraphicFramePr>
          <p:nvPr/>
        </p:nvGraphicFramePr>
        <p:xfrm>
          <a:off x="399472" y="1657976"/>
          <a:ext cx="11393055" cy="3664373"/>
        </p:xfrm>
        <a:graphic>
          <a:graphicData uri="http://schemas.openxmlformats.org/drawingml/2006/table">
            <a:tbl>
              <a:tblPr firstRow="1" bandRow="1">
                <a:tableStyleId>{5C22544A-7EE6-4342-B048-85BDC9FD1C3A}</a:tableStyleId>
              </a:tblPr>
              <a:tblGrid>
                <a:gridCol w="3996856">
                  <a:extLst>
                    <a:ext uri="{9D8B030D-6E8A-4147-A177-3AD203B41FA5}">
                      <a16:colId xmlns:a16="http://schemas.microsoft.com/office/drawing/2014/main" val="644735850"/>
                    </a:ext>
                  </a:extLst>
                </a:gridCol>
                <a:gridCol w="3754035">
                  <a:extLst>
                    <a:ext uri="{9D8B030D-6E8A-4147-A177-3AD203B41FA5}">
                      <a16:colId xmlns:a16="http://schemas.microsoft.com/office/drawing/2014/main" val="174050649"/>
                    </a:ext>
                  </a:extLst>
                </a:gridCol>
                <a:gridCol w="3642164">
                  <a:extLst>
                    <a:ext uri="{9D8B030D-6E8A-4147-A177-3AD203B41FA5}">
                      <a16:colId xmlns:a16="http://schemas.microsoft.com/office/drawing/2014/main" val="4124528129"/>
                    </a:ext>
                  </a:extLst>
                </a:gridCol>
              </a:tblGrid>
              <a:tr h="853440">
                <a:tc>
                  <a:txBody>
                    <a:bodyPr/>
                    <a:lstStyle/>
                    <a:p>
                      <a:r>
                        <a:rPr lang="en-US" sz="2400" dirty="0"/>
                        <a:t>Clinical Setting</a:t>
                      </a:r>
                    </a:p>
                  </a:txBody>
                  <a:tcPr marL="121920" marR="121920" marT="60960" marB="60960"/>
                </a:tc>
                <a:tc>
                  <a:txBody>
                    <a:bodyPr/>
                    <a:lstStyle/>
                    <a:p>
                      <a:r>
                        <a:rPr lang="en-US" sz="2400" dirty="0"/>
                        <a:t>CT A/P; Tc Bone Scan</a:t>
                      </a:r>
                    </a:p>
                    <a:p>
                      <a:r>
                        <a:rPr lang="en-US" sz="2400" dirty="0"/>
                        <a:t>(possible pelvic LN)</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PSMA PET Status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(beyond pelvic LN)</a:t>
                      </a:r>
                    </a:p>
                  </a:txBody>
                  <a:tcPr marL="121920" marR="121920" marT="60960" marB="60960"/>
                </a:tc>
                <a:extLst>
                  <a:ext uri="{0D108BD9-81ED-4DB2-BD59-A6C34878D82A}">
                    <a16:rowId xmlns:a16="http://schemas.microsoft.com/office/drawing/2014/main" val="2052257959"/>
                  </a:ext>
                </a:extLst>
              </a:tr>
              <a:tr h="494453">
                <a:tc>
                  <a:txBody>
                    <a:bodyPr/>
                    <a:lstStyle/>
                    <a:p>
                      <a:r>
                        <a:rPr lang="en-US" sz="2100" dirty="0"/>
                        <a:t>High-risk localized</a:t>
                      </a:r>
                    </a:p>
                  </a:txBody>
                  <a:tcPr marL="121920" marR="121920" marT="60960" marB="60960"/>
                </a:tc>
                <a:tc>
                  <a:txBody>
                    <a:bodyPr/>
                    <a:lstStyle/>
                    <a:p>
                      <a:r>
                        <a:rPr lang="en-US" sz="2100" dirty="0"/>
                        <a:t>None (but </a:t>
                      </a:r>
                      <a:r>
                        <a:rPr lang="en-US" sz="2100" dirty="0" err="1"/>
                        <a:t>micromets</a:t>
                      </a:r>
                      <a:r>
                        <a:rPr lang="en-US" sz="2100" dirty="0"/>
                        <a:t> possible)</a:t>
                      </a:r>
                    </a:p>
                  </a:txBody>
                  <a:tcPr marL="121920" marR="121920" marT="60960" marB="60960"/>
                </a:tc>
                <a:tc>
                  <a:txBody>
                    <a:bodyPr/>
                    <a:lstStyle/>
                    <a:p>
                      <a:r>
                        <a:rPr lang="en-US" sz="2100" dirty="0"/>
                        <a:t>None or minimal or extensive</a:t>
                      </a:r>
                    </a:p>
                  </a:txBody>
                  <a:tcPr marL="121920" marR="121920" marT="60960" marB="60960"/>
                </a:tc>
                <a:extLst>
                  <a:ext uri="{0D108BD9-81ED-4DB2-BD59-A6C34878D82A}">
                    <a16:rowId xmlns:a16="http://schemas.microsoft.com/office/drawing/2014/main" val="3754342409"/>
                  </a:ext>
                </a:extLst>
              </a:tr>
              <a:tr h="772160">
                <a:tc>
                  <a:txBody>
                    <a:bodyPr/>
                    <a:lstStyle/>
                    <a:p>
                      <a:r>
                        <a:rPr lang="en-US" sz="2100" dirty="0"/>
                        <a:t>Low volume / Low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(“oligometastatic”: surgery/ SBRT)</a:t>
                      </a:r>
                    </a:p>
                  </a:txBody>
                  <a:tcPr marL="121920" marR="121920" marT="60960" marB="60960">
                    <a:lnB w="38100" cap="flat" cmpd="sng" algn="ctr">
                      <a:solidFill>
                        <a:srgbClr val="FF0000"/>
                      </a:solidFill>
                      <a:prstDash val="solid"/>
                      <a:round/>
                      <a:headEnd type="none" w="med" len="med"/>
                      <a:tailEnd type="none" w="med" len="med"/>
                    </a:lnB>
                  </a:tcPr>
                </a:tc>
                <a:tc>
                  <a:txBody>
                    <a:bodyPr/>
                    <a:lstStyle/>
                    <a:p>
                      <a:r>
                        <a:rPr lang="en-US" sz="2100" dirty="0"/>
                        <a:t>3 or fewer bone </a:t>
                      </a:r>
                      <a:r>
                        <a:rPr lang="en-US" sz="2100" dirty="0" err="1"/>
                        <a:t>mets</a:t>
                      </a:r>
                      <a:r>
                        <a:rPr lang="en-US" sz="2100" dirty="0"/>
                        <a:t> (+/- LN)</a:t>
                      </a:r>
                    </a:p>
                  </a:txBody>
                  <a:tcPr marL="121920" marR="121920" marT="60960" marB="60960">
                    <a:lnB w="38100" cap="flat" cmpd="sng" algn="ctr">
                      <a:solidFill>
                        <a:srgbClr val="FF0000"/>
                      </a:solidFill>
                      <a:prstDash val="solid"/>
                      <a:round/>
                      <a:headEnd type="none" w="med" len="med"/>
                      <a:tailEnd type="none" w="med" len="med"/>
                    </a:lnB>
                  </a:tcPr>
                </a:tc>
                <a:tc>
                  <a:txBody>
                    <a:bodyPr/>
                    <a:lstStyle/>
                    <a:p>
                      <a:r>
                        <a:rPr lang="en-US" sz="2100" dirty="0"/>
                        <a:t>Few or many more lesions</a:t>
                      </a:r>
                    </a:p>
                  </a:txBody>
                  <a:tcPr marL="121920" marR="121920" marT="60960" marB="60960">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883756298"/>
                  </a:ext>
                </a:extLst>
              </a:tr>
              <a:tr h="772160">
                <a:tc>
                  <a:txBody>
                    <a:bodyPr/>
                    <a:lstStyle/>
                    <a:p>
                      <a:r>
                        <a:rPr lang="en-US" sz="2100" dirty="0"/>
                        <a:t>Low volume / Low Risk*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i="1" dirty="0"/>
                        <a:t>(surgery / SBRT </a:t>
                      </a:r>
                      <a:r>
                        <a:rPr lang="en-US" sz="2100" i="1" u="sng" dirty="0"/>
                        <a:t>not viable</a:t>
                      </a:r>
                      <a:r>
                        <a:rPr lang="en-US" sz="2100" i="1" dirty="0"/>
                        <a:t>)</a:t>
                      </a:r>
                    </a:p>
                  </a:txBody>
                  <a:tcPr marL="121920" marR="121920" marT="60960" marB="60960">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3 or fewer bone </a:t>
                      </a:r>
                      <a:r>
                        <a:rPr lang="en-US" sz="2100" dirty="0" err="1"/>
                        <a:t>mets</a:t>
                      </a:r>
                      <a:r>
                        <a:rPr lang="en-US" sz="2100" dirty="0"/>
                        <a:t> but extensive nodal involvement</a:t>
                      </a:r>
                    </a:p>
                  </a:txBody>
                  <a:tcPr marL="121920" marR="121920" marT="60960" marB="60960">
                    <a:lnT w="38100" cap="flat" cmpd="sng" algn="ctr">
                      <a:solidFill>
                        <a:srgbClr val="FF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Few or many more lesions</a:t>
                      </a:r>
                    </a:p>
                    <a:p>
                      <a:endParaRPr lang="en-US" sz="2100" dirty="0"/>
                    </a:p>
                  </a:txBody>
                  <a:tcPr marL="121920" marR="121920" marT="60960" marB="60960">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794751518"/>
                  </a:ext>
                </a:extLst>
              </a:tr>
              <a:tr h="772160">
                <a:tc>
                  <a:txBody>
                    <a:bodyPr/>
                    <a:lstStyle/>
                    <a:p>
                      <a:r>
                        <a:rPr lang="en-US" sz="2100" dirty="0"/>
                        <a:t>High volume / High Risk*</a:t>
                      </a:r>
                    </a:p>
                  </a:txBody>
                  <a:tcPr marL="121920" marR="121920" marT="60960" marB="60960">
                    <a:lnL w="38100" cap="flat" cmpd="sng" algn="ctr">
                      <a:solidFill>
                        <a:srgbClr val="FF0000"/>
                      </a:solidFill>
                      <a:prstDash val="solid"/>
                      <a:round/>
                      <a:headEnd type="none" w="med" len="med"/>
                      <a:tailEnd type="none" w="med" len="med"/>
                    </a:lnL>
                    <a:lnB w="38100" cap="flat" cmpd="sng" algn="ctr">
                      <a:solidFill>
                        <a:srgbClr val="FF0000"/>
                      </a:solidFill>
                      <a:prstDash val="solid"/>
                      <a:round/>
                      <a:headEnd type="none" w="med" len="med"/>
                      <a:tailEnd type="none" w="med" len="med"/>
                    </a:lnB>
                  </a:tcPr>
                </a:tc>
                <a:tc>
                  <a:txBody>
                    <a:bodyPr/>
                    <a:lstStyle/>
                    <a:p>
                      <a:r>
                        <a:rPr lang="en-US" sz="2100" dirty="0"/>
                        <a:t>4 or more bone </a:t>
                      </a:r>
                      <a:r>
                        <a:rPr lang="en-US" sz="2100" dirty="0" err="1"/>
                        <a:t>mets</a:t>
                      </a:r>
                      <a:r>
                        <a:rPr lang="en-US" sz="2100" dirty="0"/>
                        <a:t> &amp;/or visceral </a:t>
                      </a:r>
                      <a:r>
                        <a:rPr lang="en-US" sz="2100" dirty="0" err="1"/>
                        <a:t>mets</a:t>
                      </a:r>
                      <a:endParaRPr lang="en-US" sz="2100" dirty="0"/>
                    </a:p>
                  </a:txBody>
                  <a:tcPr marL="121920" marR="121920" marT="60960" marB="60960">
                    <a:lnB w="38100" cap="flat" cmpd="sng" algn="ctr">
                      <a:solidFill>
                        <a:srgbClr val="FF0000"/>
                      </a:solidFill>
                      <a:prstDash val="solid"/>
                      <a:round/>
                      <a:headEnd type="none" w="med" len="med"/>
                      <a:tailEnd type="none" w="med" len="med"/>
                    </a:lnB>
                  </a:tcPr>
                </a:tc>
                <a:tc>
                  <a:txBody>
                    <a:bodyPr/>
                    <a:lstStyle/>
                    <a:p>
                      <a:r>
                        <a:rPr lang="en-US" sz="2100" dirty="0"/>
                        <a:t>Many lesions</a:t>
                      </a:r>
                    </a:p>
                  </a:txBody>
                  <a:tcPr marL="121920" marR="121920" marT="60960" marB="60960">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71210431"/>
                  </a:ext>
                </a:extLst>
              </a:tr>
            </a:tbl>
          </a:graphicData>
        </a:graphic>
      </p:graphicFrame>
      <p:sp>
        <p:nvSpPr>
          <p:cNvPr id="16" name="TextBox 15">
            <a:extLst>
              <a:ext uri="{FF2B5EF4-FFF2-40B4-BE49-F238E27FC236}">
                <a16:creationId xmlns:a16="http://schemas.microsoft.com/office/drawing/2014/main" id="{388D561B-91E0-4244-9EAD-AF16B4BCEECC}"/>
              </a:ext>
            </a:extLst>
          </p:cNvPr>
          <p:cNvSpPr txBox="1"/>
          <p:nvPr/>
        </p:nvSpPr>
        <p:spPr>
          <a:xfrm>
            <a:off x="6908800" y="5534219"/>
            <a:ext cx="3910942"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 CHAARTED and LATITUDE definitions</a:t>
            </a:r>
          </a:p>
        </p:txBody>
      </p:sp>
      <p:sp>
        <p:nvSpPr>
          <p:cNvPr id="5" name="Rectangle 4">
            <a:extLst>
              <a:ext uri="{FF2B5EF4-FFF2-40B4-BE49-F238E27FC236}">
                <a16:creationId xmlns:a16="http://schemas.microsoft.com/office/drawing/2014/main" id="{27ACBF4E-D52D-9B4D-801B-37652DB596F4}"/>
              </a:ext>
            </a:extLst>
          </p:cNvPr>
          <p:cNvSpPr/>
          <p:nvPr/>
        </p:nvSpPr>
        <p:spPr>
          <a:xfrm>
            <a:off x="76200" y="64740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634083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5FB1EC-2479-4C40-887F-B92A6EF3C3A9}"/>
              </a:ext>
            </a:extLst>
          </p:cNvPr>
          <p:cNvSpPr>
            <a:spLocks noGrp="1"/>
          </p:cNvSpPr>
          <p:nvPr>
            <p:ph type="title"/>
          </p:nvPr>
        </p:nvSpPr>
        <p:spPr>
          <a:xfrm>
            <a:off x="1166813" y="286970"/>
            <a:ext cx="10464800" cy="1143000"/>
          </a:xfrm>
        </p:spPr>
        <p:txBody>
          <a:bodyPr>
            <a:noAutofit/>
          </a:bodyPr>
          <a:lstStyle/>
          <a:p>
            <a:r>
              <a:rPr lang="en-US" sz="4267" b="1" dirty="0">
                <a:solidFill>
                  <a:srgbClr val="0432FF"/>
                </a:solidFill>
              </a:rPr>
              <a:t>The many versions of </a:t>
            </a:r>
            <a:r>
              <a:rPr lang="en-US" sz="4267" b="1" dirty="0" err="1">
                <a:solidFill>
                  <a:srgbClr val="0432FF"/>
                </a:solidFill>
              </a:rPr>
              <a:t>mHSPC</a:t>
            </a:r>
            <a:br>
              <a:rPr lang="en-US" sz="4267" b="1" dirty="0">
                <a:solidFill>
                  <a:srgbClr val="FF9300"/>
                </a:solidFill>
              </a:rPr>
            </a:br>
            <a:r>
              <a:rPr lang="en-US" sz="4267" b="1" dirty="0">
                <a:solidFill>
                  <a:srgbClr val="0432FF"/>
                </a:solidFill>
              </a:rPr>
              <a:t>- </a:t>
            </a:r>
            <a:r>
              <a:rPr lang="en-US" sz="4267" b="1" dirty="0" err="1">
                <a:solidFill>
                  <a:srgbClr val="0432FF"/>
                </a:solidFill>
              </a:rPr>
              <a:t>polymetastatic</a:t>
            </a:r>
            <a:r>
              <a:rPr lang="en-US" sz="4267" b="1" dirty="0">
                <a:solidFill>
                  <a:srgbClr val="0432FF"/>
                </a:solidFill>
              </a:rPr>
              <a:t> </a:t>
            </a:r>
            <a:r>
              <a:rPr lang="en-US" sz="4267" b="1" i="1" dirty="0">
                <a:solidFill>
                  <a:srgbClr val="7030A0"/>
                </a:solidFill>
              </a:rPr>
              <a:t>metachronous</a:t>
            </a:r>
            <a:r>
              <a:rPr lang="en-US" sz="4267" b="1" i="1" dirty="0">
                <a:solidFill>
                  <a:srgbClr val="002060"/>
                </a:solidFill>
              </a:rPr>
              <a:t> </a:t>
            </a:r>
            <a:r>
              <a:rPr lang="en-US" sz="4267" b="1" dirty="0">
                <a:solidFill>
                  <a:srgbClr val="0432FF"/>
                </a:solidFill>
              </a:rPr>
              <a:t>presentation</a:t>
            </a:r>
          </a:p>
        </p:txBody>
      </p:sp>
      <p:graphicFrame>
        <p:nvGraphicFramePr>
          <p:cNvPr id="10" name="Table 9">
            <a:extLst>
              <a:ext uri="{FF2B5EF4-FFF2-40B4-BE49-F238E27FC236}">
                <a16:creationId xmlns:a16="http://schemas.microsoft.com/office/drawing/2014/main" id="{32F822F8-4C90-8545-BDF2-D44B49A09A05}"/>
              </a:ext>
            </a:extLst>
          </p:cNvPr>
          <p:cNvGraphicFramePr>
            <a:graphicFrameLocks noGrp="1"/>
          </p:cNvGraphicFramePr>
          <p:nvPr/>
        </p:nvGraphicFramePr>
        <p:xfrm>
          <a:off x="560387" y="1850522"/>
          <a:ext cx="11277600" cy="366437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44735850"/>
                    </a:ext>
                  </a:extLst>
                </a:gridCol>
                <a:gridCol w="3620072">
                  <a:extLst>
                    <a:ext uri="{9D8B030D-6E8A-4147-A177-3AD203B41FA5}">
                      <a16:colId xmlns:a16="http://schemas.microsoft.com/office/drawing/2014/main" val="174050649"/>
                    </a:ext>
                  </a:extLst>
                </a:gridCol>
                <a:gridCol w="3593528">
                  <a:extLst>
                    <a:ext uri="{9D8B030D-6E8A-4147-A177-3AD203B41FA5}">
                      <a16:colId xmlns:a16="http://schemas.microsoft.com/office/drawing/2014/main" val="4124528129"/>
                    </a:ext>
                  </a:extLst>
                </a:gridCol>
              </a:tblGrid>
              <a:tr h="853440">
                <a:tc>
                  <a:txBody>
                    <a:bodyPr/>
                    <a:lstStyle/>
                    <a:p>
                      <a:r>
                        <a:rPr lang="en-US" sz="2400" dirty="0"/>
                        <a:t>Clinical Setting</a:t>
                      </a:r>
                    </a:p>
                  </a:txBody>
                  <a:tcPr marL="121920" marR="121920" marT="60960" marB="60960"/>
                </a:tc>
                <a:tc>
                  <a:txBody>
                    <a:bodyPr/>
                    <a:lstStyle/>
                    <a:p>
                      <a:r>
                        <a:rPr lang="en-US" sz="2400" dirty="0"/>
                        <a:t>CT A/P; Tc Bone Scan</a:t>
                      </a:r>
                    </a:p>
                    <a:p>
                      <a:r>
                        <a:rPr lang="en-US" sz="2400" dirty="0"/>
                        <a:t>(possible pelvic LN)</a:t>
                      </a:r>
                    </a:p>
                  </a:txBody>
                  <a:tcPr marL="121920" marR="121920" marT="60960" marB="6096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PSMA PET Status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(beyond pelvic LN)</a:t>
                      </a:r>
                    </a:p>
                  </a:txBody>
                  <a:tcPr marL="121920" marR="121920" marT="60960" marB="60960"/>
                </a:tc>
                <a:extLst>
                  <a:ext uri="{0D108BD9-81ED-4DB2-BD59-A6C34878D82A}">
                    <a16:rowId xmlns:a16="http://schemas.microsoft.com/office/drawing/2014/main" val="2052257959"/>
                  </a:ext>
                </a:extLst>
              </a:tr>
              <a:tr h="494453">
                <a:tc>
                  <a:txBody>
                    <a:bodyPr/>
                    <a:lstStyle/>
                    <a:p>
                      <a:r>
                        <a:rPr lang="en-US" sz="2100" dirty="0"/>
                        <a:t>Rising PSA post RP or XRT</a:t>
                      </a:r>
                    </a:p>
                  </a:txBody>
                  <a:tcPr marL="121920" marR="121920" marT="60960" marB="60960"/>
                </a:tc>
                <a:tc>
                  <a:txBody>
                    <a:bodyPr/>
                    <a:lstStyle/>
                    <a:p>
                      <a:r>
                        <a:rPr lang="en-US" sz="2100" dirty="0"/>
                        <a:t>None</a:t>
                      </a:r>
                    </a:p>
                  </a:txBody>
                  <a:tcPr marL="121920" marR="121920" marT="60960" marB="60960"/>
                </a:tc>
                <a:tc>
                  <a:txBody>
                    <a:bodyPr/>
                    <a:lstStyle/>
                    <a:p>
                      <a:r>
                        <a:rPr lang="en-US" sz="2100" dirty="0"/>
                        <a:t>None or minimal or extensive</a:t>
                      </a:r>
                    </a:p>
                  </a:txBody>
                  <a:tcPr marL="121920" marR="121920" marT="60960" marB="60960"/>
                </a:tc>
                <a:extLst>
                  <a:ext uri="{0D108BD9-81ED-4DB2-BD59-A6C34878D82A}">
                    <a16:rowId xmlns:a16="http://schemas.microsoft.com/office/drawing/2014/main" val="3754342409"/>
                  </a:ext>
                </a:extLst>
              </a:tr>
              <a:tr h="772160">
                <a:tc>
                  <a:txBody>
                    <a:bodyPr/>
                    <a:lstStyle/>
                    <a:p>
                      <a:r>
                        <a:rPr lang="en-US" sz="2100" dirty="0"/>
                        <a:t>Low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(“oligometastatic”: surgery/ SBRT)</a:t>
                      </a:r>
                    </a:p>
                  </a:txBody>
                  <a:tcPr marL="121920" marR="121920" marT="60960" marB="60960">
                    <a:lnB w="38100" cap="flat" cmpd="sng" algn="ctr">
                      <a:solidFill>
                        <a:srgbClr val="FF0000"/>
                      </a:solidFill>
                      <a:prstDash val="solid"/>
                      <a:round/>
                      <a:headEnd type="none" w="med" len="med"/>
                      <a:tailEnd type="none" w="med" len="med"/>
                    </a:lnB>
                  </a:tcPr>
                </a:tc>
                <a:tc>
                  <a:txBody>
                    <a:bodyPr/>
                    <a:lstStyle/>
                    <a:p>
                      <a:r>
                        <a:rPr lang="en-US" sz="2100" dirty="0"/>
                        <a:t>3 or fewer bone </a:t>
                      </a:r>
                      <a:r>
                        <a:rPr lang="en-US" sz="2100" dirty="0" err="1"/>
                        <a:t>mets</a:t>
                      </a:r>
                      <a:r>
                        <a:rPr lang="en-US" sz="2100" dirty="0"/>
                        <a:t> and/or isolated nodal</a:t>
                      </a:r>
                    </a:p>
                  </a:txBody>
                  <a:tcPr marL="121920" marR="121920" marT="60960" marB="60960">
                    <a:lnB w="38100" cap="flat" cmpd="sng" algn="ctr">
                      <a:solidFill>
                        <a:srgbClr val="FF0000"/>
                      </a:solidFill>
                      <a:prstDash val="solid"/>
                      <a:round/>
                      <a:headEnd type="none" w="med" len="med"/>
                      <a:tailEnd type="none" w="med" len="med"/>
                    </a:lnB>
                  </a:tcPr>
                </a:tc>
                <a:tc>
                  <a:txBody>
                    <a:bodyPr/>
                    <a:lstStyle/>
                    <a:p>
                      <a:r>
                        <a:rPr lang="en-US" sz="2100" dirty="0"/>
                        <a:t>Few or many more lesions</a:t>
                      </a:r>
                    </a:p>
                  </a:txBody>
                  <a:tcPr marL="121920" marR="121920" marT="60960" marB="60960">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883756298"/>
                  </a:ext>
                </a:extLst>
              </a:tr>
              <a:tr h="772160">
                <a:tc>
                  <a:txBody>
                    <a:bodyPr/>
                    <a:lstStyle/>
                    <a:p>
                      <a:r>
                        <a:rPr lang="en-US" sz="2100" dirty="0"/>
                        <a:t>Low volume*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(surgery/ SBRT not viable)</a:t>
                      </a:r>
                    </a:p>
                  </a:txBody>
                  <a:tcPr marL="121920" marR="121920" marT="60960" marB="60960">
                    <a:lnL w="38100" cap="flat" cmpd="sng" algn="ctr">
                      <a:solidFill>
                        <a:srgbClr val="FF0000"/>
                      </a:solidFill>
                      <a:prstDash val="solid"/>
                      <a:round/>
                      <a:headEnd type="none" w="med" len="med"/>
                      <a:tailEnd type="none" w="med" len="med"/>
                    </a:lnL>
                    <a:lnT w="38100" cap="flat" cmpd="sng" algn="ctr">
                      <a:solidFill>
                        <a:srgbClr val="FF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3 or fewer bone </a:t>
                      </a:r>
                      <a:r>
                        <a:rPr lang="en-US" sz="2100" dirty="0" err="1"/>
                        <a:t>mets</a:t>
                      </a:r>
                      <a:r>
                        <a:rPr lang="en-US" sz="2100" dirty="0"/>
                        <a:t> but extensive nodal involvement</a:t>
                      </a:r>
                    </a:p>
                  </a:txBody>
                  <a:tcPr marL="121920" marR="121920" marT="60960" marB="60960">
                    <a:lnT w="38100" cap="flat" cmpd="sng" algn="ctr">
                      <a:solidFill>
                        <a:srgbClr val="FF0000"/>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Few or many more lesions</a:t>
                      </a:r>
                    </a:p>
                    <a:p>
                      <a:endParaRPr lang="en-US" sz="2100" dirty="0"/>
                    </a:p>
                  </a:txBody>
                  <a:tcPr marL="121920" marR="121920" marT="60960" marB="60960">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794751518"/>
                  </a:ext>
                </a:extLst>
              </a:tr>
              <a:tr h="772160">
                <a:tc>
                  <a:txBody>
                    <a:bodyPr/>
                    <a:lstStyle/>
                    <a:p>
                      <a:r>
                        <a:rPr lang="en-US" sz="2100" dirty="0"/>
                        <a:t>High volume *</a:t>
                      </a:r>
                    </a:p>
                  </a:txBody>
                  <a:tcPr marL="121920" marR="121920" marT="60960" marB="60960">
                    <a:lnL w="38100" cap="flat" cmpd="sng" algn="ctr">
                      <a:solidFill>
                        <a:srgbClr val="FF0000"/>
                      </a:solidFill>
                      <a:prstDash val="solid"/>
                      <a:round/>
                      <a:headEnd type="none" w="med" len="med"/>
                      <a:tailEnd type="none" w="med" len="med"/>
                    </a:lnL>
                    <a:lnB w="38100" cap="flat" cmpd="sng" algn="ctr">
                      <a:solidFill>
                        <a:srgbClr val="FF0000"/>
                      </a:solidFill>
                      <a:prstDash val="solid"/>
                      <a:round/>
                      <a:headEnd type="none" w="med" len="med"/>
                      <a:tailEnd type="none" w="med" len="med"/>
                    </a:lnB>
                  </a:tcPr>
                </a:tc>
                <a:tc>
                  <a:txBody>
                    <a:bodyPr/>
                    <a:lstStyle/>
                    <a:p>
                      <a:r>
                        <a:rPr lang="en-US" sz="2100" dirty="0"/>
                        <a:t>4 or more bone lesions, visceral </a:t>
                      </a:r>
                      <a:r>
                        <a:rPr lang="en-US" sz="2100" dirty="0" err="1"/>
                        <a:t>mets</a:t>
                      </a:r>
                      <a:endParaRPr lang="en-US" sz="2100" dirty="0"/>
                    </a:p>
                  </a:txBody>
                  <a:tcPr marL="121920" marR="121920" marT="60960" marB="60960">
                    <a:lnB w="38100" cap="flat" cmpd="sng" algn="ctr">
                      <a:solidFill>
                        <a:srgbClr val="FF0000"/>
                      </a:solidFill>
                      <a:prstDash val="solid"/>
                      <a:round/>
                      <a:headEnd type="none" w="med" len="med"/>
                      <a:tailEnd type="none" w="med" len="med"/>
                    </a:lnB>
                  </a:tcPr>
                </a:tc>
                <a:tc>
                  <a:txBody>
                    <a:bodyPr/>
                    <a:lstStyle/>
                    <a:p>
                      <a:r>
                        <a:rPr lang="en-US" sz="2100" dirty="0"/>
                        <a:t>Many lesions</a:t>
                      </a:r>
                    </a:p>
                  </a:txBody>
                  <a:tcPr marL="121920" marR="121920" marT="60960" marB="60960">
                    <a:lnR w="38100" cap="flat" cmpd="sng" algn="ctr">
                      <a:solidFill>
                        <a:srgbClr val="FF0000"/>
                      </a:solidFill>
                      <a:prstDash val="solid"/>
                      <a:round/>
                      <a:headEnd type="none" w="med" len="med"/>
                      <a:tailEnd type="none" w="med" len="med"/>
                    </a:ln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2571210431"/>
                  </a:ext>
                </a:extLst>
              </a:tr>
            </a:tbl>
          </a:graphicData>
        </a:graphic>
      </p:graphicFrame>
      <p:sp>
        <p:nvSpPr>
          <p:cNvPr id="2" name="TextBox 1">
            <a:extLst>
              <a:ext uri="{FF2B5EF4-FFF2-40B4-BE49-F238E27FC236}">
                <a16:creationId xmlns:a16="http://schemas.microsoft.com/office/drawing/2014/main" id="{18C7ABA0-234E-7A4C-B4EF-2D2346709ECB}"/>
              </a:ext>
            </a:extLst>
          </p:cNvPr>
          <p:cNvSpPr txBox="1"/>
          <p:nvPr/>
        </p:nvSpPr>
        <p:spPr>
          <a:xfrm>
            <a:off x="3168947" y="5555791"/>
            <a:ext cx="8669040" cy="37965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 CHAARTED definition volume only; LATITUDE/STAMPEDE </a:t>
            </a:r>
            <a:r>
              <a:rPr kumimoji="0" lang="en-US" sz="1867" b="0" i="1" u="none" strike="noStrike" kern="1200" cap="none" spc="0" normalizeH="0" baseline="0" noProof="0" dirty="0">
                <a:ln>
                  <a:noFill/>
                </a:ln>
                <a:solidFill>
                  <a:prstClr val="black"/>
                </a:solidFill>
                <a:effectLst/>
                <a:uLnTx/>
                <a:uFillTx/>
                <a:latin typeface="Calibri" panose="020F0502020204030204"/>
                <a:ea typeface="+mn-ea"/>
                <a:cs typeface="+mn-cs"/>
              </a:rPr>
              <a:t>high vs low risk </a:t>
            </a:r>
            <a:r>
              <a:rPr kumimoji="0" lang="en-US" sz="1867" b="0" i="1" u="sng" strike="noStrike" kern="1200" cap="none" spc="0" normalizeH="0" baseline="0" noProof="0" dirty="0">
                <a:ln>
                  <a:noFill/>
                </a:ln>
                <a:solidFill>
                  <a:prstClr val="black"/>
                </a:solidFill>
                <a:effectLst/>
                <a:uLnTx/>
                <a:uFillTx/>
                <a:latin typeface="Calibri" panose="020F0502020204030204"/>
                <a:ea typeface="+mn-ea"/>
                <a:cs typeface="+mn-cs"/>
              </a:rPr>
              <a:t>only de novo</a:t>
            </a:r>
            <a:endParaRPr kumimoji="0" lang="en-US" sz="1867"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5ED4E27-8285-5C49-B86C-C2F604C6F2ED}"/>
              </a:ext>
            </a:extLst>
          </p:cNvPr>
          <p:cNvSpPr/>
          <p:nvPr/>
        </p:nvSpPr>
        <p:spPr>
          <a:xfrm>
            <a:off x="76200" y="64740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812526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6290CD-9AF0-6545-9EDB-45E195B2ECBA}"/>
              </a:ext>
            </a:extLst>
          </p:cNvPr>
          <p:cNvSpPr txBox="1"/>
          <p:nvPr/>
        </p:nvSpPr>
        <p:spPr>
          <a:xfrm>
            <a:off x="7213601" y="5372009"/>
            <a:ext cx="46816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Francini et al Prostate 2018; Gravis et al Eur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Urol</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2018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(Prior Tx: metachronous metastases)</a:t>
            </a:r>
          </a:p>
        </p:txBody>
      </p:sp>
      <p:pic>
        <p:nvPicPr>
          <p:cNvPr id="7" name="Picture 6">
            <a:extLst>
              <a:ext uri="{FF2B5EF4-FFF2-40B4-BE49-F238E27FC236}">
                <a16:creationId xmlns:a16="http://schemas.microsoft.com/office/drawing/2014/main" id="{EF654B07-C9CD-0E4B-B261-F60A7930020A}"/>
              </a:ext>
            </a:extLst>
          </p:cNvPr>
          <p:cNvPicPr>
            <a:picLocks noChangeAspect="1"/>
          </p:cNvPicPr>
          <p:nvPr/>
        </p:nvPicPr>
        <p:blipFill rotWithShape="1">
          <a:blip r:embed="rId2"/>
          <a:srcRect l="4206" t="28412" r="5221" b="16385"/>
          <a:stretch/>
        </p:blipFill>
        <p:spPr>
          <a:xfrm>
            <a:off x="3837710" y="1357823"/>
            <a:ext cx="8243454" cy="4060841"/>
          </a:xfrm>
          <a:prstGeom prst="rect">
            <a:avLst/>
          </a:prstGeom>
        </p:spPr>
      </p:pic>
      <p:graphicFrame>
        <p:nvGraphicFramePr>
          <p:cNvPr id="8" name="Table 7">
            <a:extLst>
              <a:ext uri="{FF2B5EF4-FFF2-40B4-BE49-F238E27FC236}">
                <a16:creationId xmlns:a16="http://schemas.microsoft.com/office/drawing/2014/main" id="{EAED5898-DB5F-344E-A5C8-69038506CB52}"/>
              </a:ext>
            </a:extLst>
          </p:cNvPr>
          <p:cNvGraphicFramePr>
            <a:graphicFrameLocks noGrp="1"/>
          </p:cNvGraphicFramePr>
          <p:nvPr/>
        </p:nvGraphicFramePr>
        <p:xfrm>
          <a:off x="267854" y="1668388"/>
          <a:ext cx="3306619" cy="3374310"/>
        </p:xfrm>
        <a:graphic>
          <a:graphicData uri="http://schemas.openxmlformats.org/drawingml/2006/table">
            <a:tbl>
              <a:tblPr firstRow="1" bandRow="1">
                <a:tableStyleId>{5C22544A-7EE6-4342-B048-85BDC9FD1C3A}</a:tableStyleId>
              </a:tblPr>
              <a:tblGrid>
                <a:gridCol w="1879600">
                  <a:extLst>
                    <a:ext uri="{9D8B030D-6E8A-4147-A177-3AD203B41FA5}">
                      <a16:colId xmlns:a16="http://schemas.microsoft.com/office/drawing/2014/main" val="20000"/>
                    </a:ext>
                  </a:extLst>
                </a:gridCol>
                <a:gridCol w="1427019">
                  <a:extLst>
                    <a:ext uri="{9D8B030D-6E8A-4147-A177-3AD203B41FA5}">
                      <a16:colId xmlns:a16="http://schemas.microsoft.com/office/drawing/2014/main" val="20001"/>
                    </a:ext>
                  </a:extLst>
                </a:gridCol>
              </a:tblGrid>
              <a:tr h="849180">
                <a:tc>
                  <a:txBody>
                    <a:bodyPr/>
                    <a:lstStyle/>
                    <a:p>
                      <a:pPr algn="ctr"/>
                      <a:r>
                        <a:rPr lang="en-US" sz="1900" b="1" dirty="0"/>
                        <a:t>CHAARTED</a:t>
                      </a:r>
                    </a:p>
                    <a:p>
                      <a:pPr algn="ctr"/>
                      <a:r>
                        <a:rPr lang="en-US" sz="1900" b="1" dirty="0"/>
                        <a:t>&amp; GETUG-15</a:t>
                      </a:r>
                    </a:p>
                    <a:p>
                      <a:pPr algn="ctr"/>
                      <a:r>
                        <a:rPr lang="en-US" sz="1900" b="1" dirty="0"/>
                        <a:t>(TS alone)</a:t>
                      </a:r>
                    </a:p>
                  </a:txBody>
                  <a:tcPr anchor="b"/>
                </a:tc>
                <a:tc>
                  <a:txBody>
                    <a:bodyPr/>
                    <a:lstStyle/>
                    <a:p>
                      <a:pPr algn="ctr"/>
                      <a:r>
                        <a:rPr lang="en-US" sz="1900" b="1" dirty="0"/>
                        <a:t>Median</a:t>
                      </a:r>
                      <a:r>
                        <a:rPr lang="en-US" sz="1900" b="1" baseline="0" dirty="0"/>
                        <a:t> OS</a:t>
                      </a:r>
                    </a:p>
                    <a:p>
                      <a:pPr algn="ctr"/>
                      <a:r>
                        <a:rPr lang="en-US" sz="1900" b="1" baseline="0" dirty="0"/>
                        <a:t>(years)</a:t>
                      </a:r>
                      <a:endParaRPr lang="en-US" sz="1900" b="1" dirty="0"/>
                    </a:p>
                  </a:txBody>
                  <a:tcPr anchor="b"/>
                </a:tc>
                <a:extLst>
                  <a:ext uri="{0D108BD9-81ED-4DB2-BD59-A6C34878D82A}">
                    <a16:rowId xmlns:a16="http://schemas.microsoft.com/office/drawing/2014/main" val="10000"/>
                  </a:ext>
                </a:extLst>
              </a:tr>
              <a:tr h="631260">
                <a:tc>
                  <a:txBody>
                    <a:bodyPr/>
                    <a:lstStyle/>
                    <a:p>
                      <a:pPr algn="ctr"/>
                      <a:r>
                        <a:rPr lang="en-US" sz="1900" b="1" dirty="0" err="1"/>
                        <a:t>Metach</a:t>
                      </a:r>
                      <a:r>
                        <a:rPr lang="en-US" sz="1900" b="1" dirty="0"/>
                        <a:t> and </a:t>
                      </a:r>
                      <a:br>
                        <a:rPr lang="en-US" sz="1900" b="1" dirty="0"/>
                      </a:br>
                      <a:r>
                        <a:rPr lang="en-US" sz="1900" b="1" dirty="0"/>
                        <a:t>low volume</a:t>
                      </a:r>
                    </a:p>
                  </a:txBody>
                  <a:tcPr anchor="ctr"/>
                </a:tc>
                <a:tc>
                  <a:txBody>
                    <a:bodyPr/>
                    <a:lstStyle/>
                    <a:p>
                      <a:pPr algn="ctr"/>
                      <a:r>
                        <a:rPr lang="en-US" sz="1900" b="1" dirty="0"/>
                        <a:t>~8 </a:t>
                      </a:r>
                    </a:p>
                  </a:txBody>
                  <a:tcPr anchor="ctr"/>
                </a:tc>
                <a:extLst>
                  <a:ext uri="{0D108BD9-81ED-4DB2-BD59-A6C34878D82A}">
                    <a16:rowId xmlns:a16="http://schemas.microsoft.com/office/drawing/2014/main" val="10001"/>
                  </a:ext>
                </a:extLst>
              </a:tr>
              <a:tr h="600037">
                <a:tc>
                  <a:txBody>
                    <a:bodyPr/>
                    <a:lstStyle/>
                    <a:p>
                      <a:pPr algn="ctr"/>
                      <a:r>
                        <a:rPr lang="en-US" sz="1900" b="1" dirty="0" err="1"/>
                        <a:t>Metach</a:t>
                      </a:r>
                      <a:r>
                        <a:rPr lang="en-US" sz="1900" b="1" baseline="0" dirty="0"/>
                        <a:t> and </a:t>
                      </a:r>
                      <a:br>
                        <a:rPr lang="en-US" sz="1900" b="1" baseline="0" dirty="0"/>
                      </a:br>
                      <a:r>
                        <a:rPr lang="en-US" sz="1900" b="1" baseline="0" dirty="0"/>
                        <a:t>high volume</a:t>
                      </a:r>
                      <a:endParaRPr lang="en-US" sz="1900" b="1" dirty="0"/>
                    </a:p>
                  </a:txBody>
                  <a:tcPr anchor="ctr"/>
                </a:tc>
                <a:tc>
                  <a:txBody>
                    <a:bodyPr/>
                    <a:lstStyle/>
                    <a:p>
                      <a:pPr algn="ctr"/>
                      <a:r>
                        <a:rPr lang="en-US" sz="1900" b="1" dirty="0"/>
                        <a:t>4.5</a:t>
                      </a:r>
                    </a:p>
                  </a:txBody>
                  <a:tcPr anchor="ctr"/>
                </a:tc>
                <a:extLst>
                  <a:ext uri="{0D108BD9-81ED-4DB2-BD59-A6C34878D82A}">
                    <a16:rowId xmlns:a16="http://schemas.microsoft.com/office/drawing/2014/main" val="10002"/>
                  </a:ext>
                </a:extLst>
              </a:tr>
              <a:tr h="536535">
                <a:tc>
                  <a:txBody>
                    <a:bodyPr/>
                    <a:lstStyle/>
                    <a:p>
                      <a:pPr algn="ctr"/>
                      <a:r>
                        <a:rPr lang="en-US" sz="1900" b="1" dirty="0"/>
                        <a:t>De Novo and LV</a:t>
                      </a:r>
                    </a:p>
                  </a:txBody>
                  <a:tcPr anchor="ctr"/>
                </a:tc>
                <a:tc>
                  <a:txBody>
                    <a:bodyPr/>
                    <a:lstStyle/>
                    <a:p>
                      <a:pPr algn="ctr"/>
                      <a:r>
                        <a:rPr lang="en-US" sz="1900" b="1" dirty="0"/>
                        <a:t>4.5</a:t>
                      </a:r>
                    </a:p>
                  </a:txBody>
                  <a:tcPr anchor="ctr"/>
                </a:tc>
                <a:extLst>
                  <a:ext uri="{0D108BD9-81ED-4DB2-BD59-A6C34878D82A}">
                    <a16:rowId xmlns:a16="http://schemas.microsoft.com/office/drawing/2014/main" val="10003"/>
                  </a:ext>
                </a:extLst>
              </a:tr>
              <a:tr h="536535">
                <a:tc>
                  <a:txBody>
                    <a:bodyPr/>
                    <a:lstStyle/>
                    <a:p>
                      <a:pPr algn="ctr"/>
                      <a:r>
                        <a:rPr lang="en-US" sz="1900" b="1" dirty="0"/>
                        <a:t>De Novo and HV</a:t>
                      </a:r>
                    </a:p>
                  </a:txBody>
                  <a:tcPr anchor="ctr"/>
                </a:tc>
                <a:tc>
                  <a:txBody>
                    <a:bodyPr/>
                    <a:lstStyle/>
                    <a:p>
                      <a:pPr algn="ctr"/>
                      <a:r>
                        <a:rPr lang="en-US" sz="1900" b="1" dirty="0"/>
                        <a:t>3</a:t>
                      </a:r>
                    </a:p>
                  </a:txBody>
                  <a:tcPr anchor="ct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7DB2DE33-9219-8F44-8A27-F250781B06D5}"/>
              </a:ext>
            </a:extLst>
          </p:cNvPr>
          <p:cNvSpPr txBox="1"/>
          <p:nvPr/>
        </p:nvSpPr>
        <p:spPr>
          <a:xfrm>
            <a:off x="406400" y="5461001"/>
            <a:ext cx="482548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rPr>
              <a:t>High volume: </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visceral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mets</a:t>
            </a: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 and/or 4 or more bone </a:t>
            </a:r>
            <a:r>
              <a:rPr kumimoji="0" lang="en-US" sz="1600" b="0" i="1" u="none" strike="noStrike" kern="1200" cap="none" spc="0" normalizeH="0" baseline="0" noProof="0" dirty="0" err="1">
                <a:ln>
                  <a:noFill/>
                </a:ln>
                <a:solidFill>
                  <a:prstClr val="black"/>
                </a:solidFill>
                <a:effectLst/>
                <a:uLnTx/>
                <a:uFillTx/>
                <a:latin typeface="Calibri" panose="020F0502020204030204"/>
                <a:ea typeface="+mn-ea"/>
                <a:cs typeface="+mn-cs"/>
              </a:rPr>
              <a:t>mets</a:t>
            </a:r>
            <a:endPar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black"/>
                </a:solidFill>
                <a:effectLst/>
                <a:uLnTx/>
                <a:uFillTx/>
                <a:latin typeface="Calibri" panose="020F0502020204030204"/>
                <a:ea typeface="+mn-ea"/>
                <a:cs typeface="+mn-cs"/>
              </a:rPr>
              <a:t>With at least one beyond vertebra and pelvis</a:t>
            </a:r>
          </a:p>
        </p:txBody>
      </p:sp>
      <p:sp>
        <p:nvSpPr>
          <p:cNvPr id="10" name="Title 8">
            <a:extLst>
              <a:ext uri="{FF2B5EF4-FFF2-40B4-BE49-F238E27FC236}">
                <a16:creationId xmlns:a16="http://schemas.microsoft.com/office/drawing/2014/main" id="{B6527832-53E3-3E48-AFF8-AC9D78CE5D03}"/>
              </a:ext>
            </a:extLst>
          </p:cNvPr>
          <p:cNvSpPr txBox="1">
            <a:spLocks/>
          </p:cNvSpPr>
          <p:nvPr/>
        </p:nvSpPr>
        <p:spPr>
          <a:xfrm>
            <a:off x="0" y="107085"/>
            <a:ext cx="12192000"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800" b="1" i="0" u="none" strike="noStrike" kern="1200" cap="none" spc="0" normalizeH="0" baseline="0" noProof="0" dirty="0">
                <a:ln>
                  <a:noFill/>
                </a:ln>
                <a:solidFill>
                  <a:srgbClr val="0432FF"/>
                </a:solidFill>
                <a:effectLst/>
                <a:uLnTx/>
                <a:uFillTx/>
                <a:latin typeface="Calibri Light" panose="020F0302020204030204"/>
                <a:ea typeface="+mj-ea"/>
                <a:cs typeface="+mj-cs"/>
              </a:rPr>
              <a:t>Different Prognoses by: </a:t>
            </a:r>
            <a:br>
              <a:rPr kumimoji="0" lang="en-US" sz="3800" b="1" i="0" u="none" strike="noStrike" kern="1200" cap="none" spc="0" normalizeH="0" baseline="0" noProof="0" dirty="0">
                <a:ln>
                  <a:noFill/>
                </a:ln>
                <a:solidFill>
                  <a:srgbClr val="0432FF"/>
                </a:solidFill>
                <a:effectLst/>
                <a:uLnTx/>
                <a:uFillTx/>
                <a:latin typeface="Calibri Light" panose="020F0302020204030204"/>
                <a:ea typeface="+mj-ea"/>
                <a:cs typeface="+mj-cs"/>
              </a:rPr>
            </a:br>
            <a:r>
              <a:rPr kumimoji="0" lang="en-US" sz="3800" b="1" i="0" u="none" strike="noStrike" kern="1200" cap="none" spc="0" normalizeH="0" baseline="0" noProof="0" dirty="0">
                <a:ln>
                  <a:noFill/>
                </a:ln>
                <a:solidFill>
                  <a:srgbClr val="0432FF"/>
                </a:solidFill>
                <a:effectLst/>
                <a:uLnTx/>
                <a:uFillTx/>
                <a:latin typeface="Calibri Light" panose="020F0302020204030204"/>
                <a:ea typeface="+mj-ea"/>
                <a:cs typeface="+mj-cs"/>
              </a:rPr>
              <a:t>Type of presentation / Extent of metastases</a:t>
            </a:r>
          </a:p>
        </p:txBody>
      </p:sp>
      <p:sp>
        <p:nvSpPr>
          <p:cNvPr id="2" name="TextBox 1">
            <a:extLst>
              <a:ext uri="{FF2B5EF4-FFF2-40B4-BE49-F238E27FC236}">
                <a16:creationId xmlns:a16="http://schemas.microsoft.com/office/drawing/2014/main" id="{66A69653-5D8A-0F49-9B5E-8D6ABECC8E7D}"/>
              </a:ext>
            </a:extLst>
          </p:cNvPr>
          <p:cNvSpPr txBox="1"/>
          <p:nvPr/>
        </p:nvSpPr>
        <p:spPr>
          <a:xfrm>
            <a:off x="4692445" y="6088113"/>
            <a:ext cx="7347155" cy="7487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56% of </a:t>
            </a:r>
            <a:r>
              <a:rPr kumimoji="0" lang="en-US" sz="2133" b="0" i="0" u="none" strike="noStrike" kern="1200" cap="none" spc="0" normalizeH="0" baseline="0" noProof="0" dirty="0" err="1">
                <a:ln>
                  <a:noFill/>
                </a:ln>
                <a:solidFill>
                  <a:prstClr val="black"/>
                </a:solidFill>
                <a:effectLst/>
                <a:uLnTx/>
                <a:uFillTx/>
                <a:latin typeface="Calibri" panose="020F0502020204030204"/>
                <a:ea typeface="+mn-ea"/>
                <a:cs typeface="+mn-cs"/>
              </a:rPr>
              <a:t>mHSPC</a:t>
            </a:r>
            <a:r>
              <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rPr>
              <a:t> low volume  in hospital registry are metachronous; found by surveillance with rising PSA </a:t>
            </a:r>
          </a:p>
        </p:txBody>
      </p:sp>
      <p:sp>
        <p:nvSpPr>
          <p:cNvPr id="11" name="Rectangle 10">
            <a:extLst>
              <a:ext uri="{FF2B5EF4-FFF2-40B4-BE49-F238E27FC236}">
                <a16:creationId xmlns:a16="http://schemas.microsoft.com/office/drawing/2014/main" id="{8F24E25D-CDB0-904E-9AC1-C4E4BA3CA552}"/>
              </a:ext>
            </a:extLst>
          </p:cNvPr>
          <p:cNvSpPr/>
          <p:nvPr/>
        </p:nvSpPr>
        <p:spPr>
          <a:xfrm>
            <a:off x="76200" y="64740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1753713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125200" cy="1143000"/>
          </a:xfrm>
        </p:spPr>
        <p:txBody>
          <a:bodyPr/>
          <a:lstStyle/>
          <a:p>
            <a:r>
              <a:rPr lang="en-US" sz="2400" dirty="0"/>
              <a:t>Which systemic treatment would you likely recommend for a 55-year-old man with no comorbidities and high-volume de novo metastatic PC?</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4419600" y="1370994"/>
          <a:ext cx="67818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609600" y="1828800"/>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docetaxel</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1530D4C0-F2EA-AE46-8CCB-A6B5919C7622}"/>
              </a:ext>
            </a:extLst>
          </p:cNvPr>
          <p:cNvSpPr txBox="1">
            <a:spLocks noChangeArrowheads="1"/>
          </p:cNvSpPr>
          <p:nvPr/>
        </p:nvSpPr>
        <p:spPr bwMode="auto">
          <a:xfrm>
            <a:off x="149204" y="3041370"/>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enzalutamide</a:t>
            </a:r>
          </a:p>
        </p:txBody>
      </p:sp>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CB532018-CCDD-234E-AEFC-ECEF26A35D8A}"/>
              </a:ext>
            </a:extLst>
          </p:cNvPr>
          <p:cNvSpPr/>
          <p:nvPr/>
        </p:nvSpPr>
        <p:spPr>
          <a:xfrm>
            <a:off x="304800" y="6008264"/>
            <a:ext cx="3733800" cy="369332"/>
          </a:xfrm>
          <a:prstGeom prst="rect">
            <a:avLst/>
          </a:prstGeom>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88</a:t>
            </a:r>
          </a:p>
        </p:txBody>
      </p:sp>
      <p:sp>
        <p:nvSpPr>
          <p:cNvPr id="11" name="Text Box 4">
            <a:extLst>
              <a:ext uri="{FF2B5EF4-FFF2-40B4-BE49-F238E27FC236}">
                <a16:creationId xmlns:a16="http://schemas.microsoft.com/office/drawing/2014/main" id="{934C44A4-2054-B14E-BBBB-A750ED7FF4D9}"/>
              </a:ext>
            </a:extLst>
          </p:cNvPr>
          <p:cNvSpPr txBox="1">
            <a:spLocks noChangeArrowheads="1"/>
          </p:cNvSpPr>
          <p:nvPr/>
        </p:nvSpPr>
        <p:spPr bwMode="auto">
          <a:xfrm>
            <a:off x="609600" y="2457600"/>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abiraterone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9BA1C30A-EDBE-4943-BCAB-A11C984CDCF0}"/>
              </a:ext>
            </a:extLst>
          </p:cNvPr>
          <p:cNvSpPr txBox="1">
            <a:spLocks noChangeArrowheads="1"/>
          </p:cNvSpPr>
          <p:nvPr/>
        </p:nvSpPr>
        <p:spPr bwMode="auto">
          <a:xfrm>
            <a:off x="149204" y="3717318"/>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alone</a:t>
            </a:r>
          </a:p>
        </p:txBody>
      </p:sp>
      <p:sp>
        <p:nvSpPr>
          <p:cNvPr id="10" name="Text Box 4">
            <a:extLst>
              <a:ext uri="{FF2B5EF4-FFF2-40B4-BE49-F238E27FC236}">
                <a16:creationId xmlns:a16="http://schemas.microsoft.com/office/drawing/2014/main" id="{11F5A877-D447-0D4B-8E35-61B040DC00F0}"/>
              </a:ext>
            </a:extLst>
          </p:cNvPr>
          <p:cNvSpPr txBox="1">
            <a:spLocks noChangeArrowheads="1"/>
          </p:cNvSpPr>
          <p:nvPr/>
        </p:nvSpPr>
        <p:spPr bwMode="auto">
          <a:xfrm>
            <a:off x="149204" y="4393266"/>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a:t>
            </a: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darolutamide</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15" name="Text Box 4">
            <a:extLst>
              <a:ext uri="{FF2B5EF4-FFF2-40B4-BE49-F238E27FC236}">
                <a16:creationId xmlns:a16="http://schemas.microsoft.com/office/drawing/2014/main" id="{9E468126-3743-C849-9AA3-2B9CAFB70737}"/>
              </a:ext>
            </a:extLst>
          </p:cNvPr>
          <p:cNvSpPr txBox="1">
            <a:spLocks noChangeArrowheads="1"/>
          </p:cNvSpPr>
          <p:nvPr/>
        </p:nvSpPr>
        <p:spPr bwMode="auto">
          <a:xfrm>
            <a:off x="149204" y="5024850"/>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a:t>
            </a: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apalutamide</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Tree>
    <p:extLst>
      <p:ext uri="{BB962C8B-B14F-4D97-AF65-F5344CB8AC3E}">
        <p14:creationId xmlns:p14="http://schemas.microsoft.com/office/powerpoint/2010/main" val="2759811550"/>
      </p:ext>
    </p:extLst>
  </p:cSld>
  <p:clrMapOvr>
    <a:masterClrMapping/>
  </p:clrMapOvr>
  <p:transition spd="slow"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1201400" cy="1143000"/>
          </a:xfrm>
        </p:spPr>
        <p:txBody>
          <a:bodyPr/>
          <a:lstStyle/>
          <a:p>
            <a:r>
              <a:rPr lang="en-US" sz="1900" dirty="0"/>
              <a:t>Which systemic treatment, if any, would you most likely recommend for an 82-year-old man with a history of congestive heart failure and coronary artery disease who presents with </a:t>
            </a:r>
            <a:br>
              <a:rPr lang="en-US" sz="1900" dirty="0"/>
            </a:br>
            <a:r>
              <a:rPr lang="en-US" sz="1900" dirty="0"/>
              <a:t>2 asymptomatic biopsy-proven rib metastases 10 years after undergoing prostatectomy?</a:t>
            </a:r>
          </a:p>
        </p:txBody>
      </p:sp>
      <p:graphicFrame>
        <p:nvGraphicFramePr>
          <p:cNvPr id="6" name="Chart 5">
            <a:extLst>
              <a:ext uri="{FF2B5EF4-FFF2-40B4-BE49-F238E27FC236}">
                <a16:creationId xmlns:a16="http://schemas.microsoft.com/office/drawing/2014/main" id="{5761DC5A-64A1-894C-AD5E-8EC390E922D3}"/>
              </a:ext>
            </a:extLst>
          </p:cNvPr>
          <p:cNvGraphicFramePr/>
          <p:nvPr/>
        </p:nvGraphicFramePr>
        <p:xfrm>
          <a:off x="4419600" y="1370994"/>
          <a:ext cx="6781800" cy="446698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609600" y="1708878"/>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alone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2" name="Text Box 4">
            <a:extLst>
              <a:ext uri="{FF2B5EF4-FFF2-40B4-BE49-F238E27FC236}">
                <a16:creationId xmlns:a16="http://schemas.microsoft.com/office/drawing/2014/main" id="{1530D4C0-F2EA-AE46-8CCB-A6B5919C7622}"/>
              </a:ext>
            </a:extLst>
          </p:cNvPr>
          <p:cNvSpPr txBox="1">
            <a:spLocks noChangeArrowheads="1"/>
          </p:cNvSpPr>
          <p:nvPr/>
        </p:nvSpPr>
        <p:spPr bwMode="auto">
          <a:xfrm>
            <a:off x="149204" y="2639367"/>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a:ln>
                  <a:noFill/>
                </a:ln>
                <a:solidFill>
                  <a:srgbClr val="002060"/>
                </a:solidFill>
                <a:effectLst/>
                <a:uLnTx/>
                <a:uFillTx/>
                <a:latin typeface="Arial" charset="0"/>
                <a:ea typeface="ＭＳ Ｐゴシック" charset="0"/>
              </a:rPr>
              <a:t>None — observation</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3" name="Rectangle 2">
            <a:extLst>
              <a:ext uri="{FF2B5EF4-FFF2-40B4-BE49-F238E27FC236}">
                <a16:creationId xmlns:a16="http://schemas.microsoft.com/office/drawing/2014/main" id="{41E5027E-6260-E649-8043-3EE1AF511D3B}"/>
              </a:ext>
            </a:extLst>
          </p:cNvPr>
          <p:cNvSpPr/>
          <p:nvPr/>
        </p:nvSpPr>
        <p:spPr>
          <a:xfrm>
            <a:off x="304800" y="6377597"/>
            <a:ext cx="3441968" cy="369332"/>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Survey of live webinar audience</a:t>
            </a:r>
          </a:p>
        </p:txBody>
      </p:sp>
      <p:sp>
        <p:nvSpPr>
          <p:cNvPr id="13" name="Rectangle 12">
            <a:extLst>
              <a:ext uri="{FF2B5EF4-FFF2-40B4-BE49-F238E27FC236}">
                <a16:creationId xmlns:a16="http://schemas.microsoft.com/office/drawing/2014/main" id="{CB532018-CCDD-234E-AEFC-ECEF26A35D8A}"/>
              </a:ext>
            </a:extLst>
          </p:cNvPr>
          <p:cNvSpPr/>
          <p:nvPr/>
        </p:nvSpPr>
        <p:spPr>
          <a:xfrm>
            <a:off x="304800" y="6008264"/>
            <a:ext cx="3733800" cy="369332"/>
          </a:xfrm>
          <a:prstGeom prst="rect">
            <a:avLst/>
          </a:prstGeom>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Helvetica" pitchFamily="2" charset="0"/>
                <a:ea typeface="ＭＳ Ｐゴシック" charset="0"/>
              </a:rPr>
              <a:t>N = 75</a:t>
            </a:r>
          </a:p>
        </p:txBody>
      </p:sp>
      <p:sp>
        <p:nvSpPr>
          <p:cNvPr id="11" name="Text Box 4">
            <a:extLst>
              <a:ext uri="{FF2B5EF4-FFF2-40B4-BE49-F238E27FC236}">
                <a16:creationId xmlns:a16="http://schemas.microsoft.com/office/drawing/2014/main" id="{934C44A4-2054-B14E-BBBB-A750ED7FF4D9}"/>
              </a:ext>
            </a:extLst>
          </p:cNvPr>
          <p:cNvSpPr txBox="1">
            <a:spLocks noChangeArrowheads="1"/>
          </p:cNvSpPr>
          <p:nvPr/>
        </p:nvSpPr>
        <p:spPr bwMode="auto">
          <a:xfrm>
            <a:off x="609600" y="2198556"/>
            <a:ext cx="3914775"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enzalutamide</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4" name="Text Box 4">
            <a:extLst>
              <a:ext uri="{FF2B5EF4-FFF2-40B4-BE49-F238E27FC236}">
                <a16:creationId xmlns:a16="http://schemas.microsoft.com/office/drawing/2014/main" id="{9BA1C30A-EDBE-4943-BCAB-A11C984CDCF0}"/>
              </a:ext>
            </a:extLst>
          </p:cNvPr>
          <p:cNvSpPr txBox="1">
            <a:spLocks noChangeArrowheads="1"/>
          </p:cNvSpPr>
          <p:nvPr/>
        </p:nvSpPr>
        <p:spPr bwMode="auto">
          <a:xfrm>
            <a:off x="149204" y="3172356"/>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a:t>
            </a: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darolutamide</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10" name="Text Box 4">
            <a:extLst>
              <a:ext uri="{FF2B5EF4-FFF2-40B4-BE49-F238E27FC236}">
                <a16:creationId xmlns:a16="http://schemas.microsoft.com/office/drawing/2014/main" id="{11F5A877-D447-0D4B-8E35-61B040DC00F0}"/>
              </a:ext>
            </a:extLst>
          </p:cNvPr>
          <p:cNvSpPr txBox="1">
            <a:spLocks noChangeArrowheads="1"/>
          </p:cNvSpPr>
          <p:nvPr/>
        </p:nvSpPr>
        <p:spPr bwMode="auto">
          <a:xfrm>
            <a:off x="149204" y="3658581"/>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docetaxel</a:t>
            </a:r>
          </a:p>
        </p:txBody>
      </p:sp>
      <p:sp>
        <p:nvSpPr>
          <p:cNvPr id="15" name="Text Box 4">
            <a:extLst>
              <a:ext uri="{FF2B5EF4-FFF2-40B4-BE49-F238E27FC236}">
                <a16:creationId xmlns:a16="http://schemas.microsoft.com/office/drawing/2014/main" id="{9E468126-3743-C849-9AA3-2B9CAFB70737}"/>
              </a:ext>
            </a:extLst>
          </p:cNvPr>
          <p:cNvSpPr txBox="1">
            <a:spLocks noChangeArrowheads="1"/>
          </p:cNvSpPr>
          <p:nvPr/>
        </p:nvSpPr>
        <p:spPr bwMode="auto">
          <a:xfrm>
            <a:off x="149204" y="4144806"/>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abiraterone</a:t>
            </a:r>
          </a:p>
        </p:txBody>
      </p:sp>
      <p:sp>
        <p:nvSpPr>
          <p:cNvPr id="16" name="Text Box 4">
            <a:extLst>
              <a:ext uri="{FF2B5EF4-FFF2-40B4-BE49-F238E27FC236}">
                <a16:creationId xmlns:a16="http://schemas.microsoft.com/office/drawing/2014/main" id="{88102059-DEB0-8E49-8A74-237722011DC3}"/>
              </a:ext>
            </a:extLst>
          </p:cNvPr>
          <p:cNvSpPr txBox="1">
            <a:spLocks noChangeArrowheads="1"/>
          </p:cNvSpPr>
          <p:nvPr/>
        </p:nvSpPr>
        <p:spPr bwMode="auto">
          <a:xfrm>
            <a:off x="149204" y="4613372"/>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ADT + </a:t>
            </a: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apalutamide</a:t>
            </a:r>
            <a:endParaRPr kumimoji="0" lang="en-US" sz="2200" b="1" i="0" u="none" strike="noStrike" kern="1200" cap="none" spc="0" normalizeH="0" baseline="0" noProof="0" dirty="0">
              <a:ln>
                <a:noFill/>
              </a:ln>
              <a:solidFill>
                <a:srgbClr val="002060"/>
              </a:solidFill>
              <a:effectLst/>
              <a:uLnTx/>
              <a:uFillTx/>
              <a:latin typeface="Arial" charset="0"/>
              <a:ea typeface="ＭＳ Ｐゴシック" charset="0"/>
            </a:endParaRPr>
          </a:p>
        </p:txBody>
      </p:sp>
      <p:sp>
        <p:nvSpPr>
          <p:cNvPr id="17" name="Text Box 4">
            <a:extLst>
              <a:ext uri="{FF2B5EF4-FFF2-40B4-BE49-F238E27FC236}">
                <a16:creationId xmlns:a16="http://schemas.microsoft.com/office/drawing/2014/main" id="{1D64CC99-9345-534D-84E9-CB29C5CBD126}"/>
              </a:ext>
            </a:extLst>
          </p:cNvPr>
          <p:cNvSpPr txBox="1">
            <a:spLocks noChangeArrowheads="1"/>
          </p:cNvSpPr>
          <p:nvPr/>
        </p:nvSpPr>
        <p:spPr bwMode="auto">
          <a:xfrm>
            <a:off x="149204" y="5127082"/>
            <a:ext cx="4375172" cy="197190"/>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Other</a:t>
            </a:r>
          </a:p>
        </p:txBody>
      </p:sp>
    </p:spTree>
    <p:extLst>
      <p:ext uri="{BB962C8B-B14F-4D97-AF65-F5344CB8AC3E}">
        <p14:creationId xmlns:p14="http://schemas.microsoft.com/office/powerpoint/2010/main" val="526638436"/>
      </p:ext>
    </p:extLst>
  </p:cSld>
  <p:clrMapOvr>
    <a:masterClrMapping/>
  </p:clrMapOvr>
  <p:transition spd="slow" advClick="0"/>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F5EA8BA-0DA0-6249-AA73-7B05C9C77086}"/>
              </a:ext>
            </a:extLst>
          </p:cNvPr>
          <p:cNvSpPr txBox="1"/>
          <p:nvPr/>
        </p:nvSpPr>
        <p:spPr>
          <a:xfrm>
            <a:off x="914400" y="2209801"/>
            <a:ext cx="10668000" cy="3539430"/>
          </a:xfrm>
          <a:prstGeom prst="rect">
            <a:avLst/>
          </a:prstGeom>
          <a:noFill/>
        </p:spPr>
        <p:txBody>
          <a:bodyPr wrap="square" rtlCol="0">
            <a:spAutoFit/>
          </a:bodyPr>
          <a:lstStyle/>
          <a:p>
            <a:pPr marL="156629" marR="0" lvl="2"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a:ea typeface="+mn-ea"/>
                <a:cs typeface="+mn-cs"/>
              </a:rPr>
              <a:t>One extreme: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55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with no co-morbidities and high volume </a:t>
            </a:r>
            <a:r>
              <a:rPr kumimoji="0" lang="en-US" sz="3200" b="1" i="1" u="none" strike="noStrike" kern="1200" cap="none" spc="0" normalizeH="0" baseline="0" noProof="0" dirty="0">
                <a:ln>
                  <a:noFill/>
                </a:ln>
                <a:solidFill>
                  <a:prstClr val="black"/>
                </a:solidFill>
                <a:effectLst/>
                <a:uLnTx/>
                <a:uFillTx/>
                <a:latin typeface="Calibri" panose="020F0502020204030204"/>
                <a:ea typeface="+mn-ea"/>
                <a:cs typeface="+mn-cs"/>
              </a:rPr>
              <a:t>de novo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metastatic disease</a:t>
            </a:r>
          </a:p>
          <a:p>
            <a:pPr marL="156629"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156629"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versus</a:t>
            </a:r>
          </a:p>
          <a:p>
            <a:pPr marL="156629" marR="0" lvl="2"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56629" marR="0" lvl="2"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432FF"/>
                </a:solidFill>
                <a:effectLst/>
                <a:uLnTx/>
                <a:uFillTx/>
                <a:latin typeface="Calibri" panose="020F0502020204030204"/>
                <a:ea typeface="+mn-ea"/>
                <a:cs typeface="+mn-cs"/>
              </a:rPr>
              <a:t>Other extreme: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82 </a:t>
            </a: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with CHF and CAD and 2 bone metastases 10 years after prostatectomy</a:t>
            </a:r>
          </a:p>
        </p:txBody>
      </p:sp>
      <p:sp>
        <p:nvSpPr>
          <p:cNvPr id="5" name="Title 4">
            <a:extLst>
              <a:ext uri="{FF2B5EF4-FFF2-40B4-BE49-F238E27FC236}">
                <a16:creationId xmlns:a16="http://schemas.microsoft.com/office/drawing/2014/main" id="{659C11C6-8EDD-1143-8E8F-ABC6357F1AF3}"/>
              </a:ext>
            </a:extLst>
          </p:cNvPr>
          <p:cNvSpPr>
            <a:spLocks noGrp="1"/>
          </p:cNvSpPr>
          <p:nvPr>
            <p:ph type="title" idx="4294967295"/>
          </p:nvPr>
        </p:nvSpPr>
        <p:spPr>
          <a:xfrm>
            <a:off x="0" y="537269"/>
            <a:ext cx="12192000" cy="1143000"/>
          </a:xfrm>
        </p:spPr>
        <p:txBody>
          <a:bodyPr>
            <a:normAutofit fontScale="90000"/>
          </a:bodyPr>
          <a:lstStyle/>
          <a:p>
            <a:pPr algn="ctr"/>
            <a:r>
              <a:rPr lang="en-US" sz="5333" dirty="0">
                <a:solidFill>
                  <a:srgbClr val="011893"/>
                </a:solidFill>
              </a:rPr>
              <a:t>Spectrum of patients with </a:t>
            </a:r>
            <a:br>
              <a:rPr lang="en-US" sz="5333" dirty="0">
                <a:solidFill>
                  <a:srgbClr val="011893"/>
                </a:solidFill>
              </a:rPr>
            </a:br>
            <a:r>
              <a:rPr lang="en-US" sz="5333" dirty="0" err="1">
                <a:solidFill>
                  <a:srgbClr val="011893"/>
                </a:solidFill>
              </a:rPr>
              <a:t>mHSPC</a:t>
            </a:r>
            <a:r>
              <a:rPr lang="en-US" sz="5333" dirty="0">
                <a:solidFill>
                  <a:srgbClr val="011893"/>
                </a:solidFill>
              </a:rPr>
              <a:t> and the disease</a:t>
            </a:r>
          </a:p>
        </p:txBody>
      </p:sp>
      <p:sp>
        <p:nvSpPr>
          <p:cNvPr id="4" name="Rectangle 3">
            <a:extLst>
              <a:ext uri="{FF2B5EF4-FFF2-40B4-BE49-F238E27FC236}">
                <a16:creationId xmlns:a16="http://schemas.microsoft.com/office/drawing/2014/main" id="{C80BC62D-93FB-CB41-9F55-493BF6D3102D}"/>
              </a:ext>
            </a:extLst>
          </p:cNvPr>
          <p:cNvSpPr/>
          <p:nvPr/>
        </p:nvSpPr>
        <p:spPr>
          <a:xfrm>
            <a:off x="76200" y="64740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11390496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5FB1EC-2479-4C40-887F-B92A6EF3C3A9}"/>
              </a:ext>
            </a:extLst>
          </p:cNvPr>
          <p:cNvSpPr>
            <a:spLocks noGrp="1"/>
          </p:cNvSpPr>
          <p:nvPr>
            <p:ph type="title"/>
          </p:nvPr>
        </p:nvSpPr>
        <p:spPr>
          <a:xfrm>
            <a:off x="0" y="211623"/>
            <a:ext cx="12192000" cy="956235"/>
          </a:xfrm>
        </p:spPr>
        <p:txBody>
          <a:bodyPr>
            <a:noAutofit/>
          </a:bodyPr>
          <a:lstStyle/>
          <a:p>
            <a:pPr algn="ctr"/>
            <a:r>
              <a:rPr lang="en-US" sz="4267" dirty="0">
                <a:solidFill>
                  <a:srgbClr val="FF9300"/>
                </a:solidFill>
              </a:rPr>
              <a:t>Guidance for </a:t>
            </a:r>
            <a:r>
              <a:rPr lang="en-US" sz="4267" dirty="0" err="1">
                <a:solidFill>
                  <a:srgbClr val="FF9300"/>
                </a:solidFill>
              </a:rPr>
              <a:t>polymetastatic</a:t>
            </a:r>
            <a:r>
              <a:rPr lang="en-US" sz="4267" dirty="0">
                <a:solidFill>
                  <a:srgbClr val="FF9300"/>
                </a:solidFill>
              </a:rPr>
              <a:t> HSPC </a:t>
            </a:r>
            <a:endParaRPr lang="en-US" sz="4267" dirty="0"/>
          </a:p>
        </p:txBody>
      </p:sp>
      <p:sp>
        <p:nvSpPr>
          <p:cNvPr id="2" name="TextBox 1">
            <a:extLst>
              <a:ext uri="{FF2B5EF4-FFF2-40B4-BE49-F238E27FC236}">
                <a16:creationId xmlns:a16="http://schemas.microsoft.com/office/drawing/2014/main" id="{EF6E5014-71C1-784A-803A-E67A73FB4203}"/>
              </a:ext>
            </a:extLst>
          </p:cNvPr>
          <p:cNvSpPr txBox="1"/>
          <p:nvPr/>
        </p:nvSpPr>
        <p:spPr>
          <a:xfrm>
            <a:off x="609600" y="1347967"/>
            <a:ext cx="11055927" cy="50157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432FF"/>
                </a:solidFill>
                <a:effectLst/>
                <a:uLnTx/>
                <a:uFillTx/>
                <a:latin typeface="Calibri" panose="020F0502020204030204"/>
                <a:ea typeface="+mn-ea"/>
                <a:cs typeface="+mn-cs"/>
              </a:rPr>
              <a:t>Based on data as of July 2020: docetaxel versus ‘amide versus abiraterone depends on</a:t>
            </a:r>
            <a:r>
              <a:rPr kumimoji="0" lang="en-US" sz="2133" b="0" i="0" u="none" strike="noStrike" kern="1200" cap="none" spc="0" normalizeH="0" baseline="0" noProof="0" dirty="0">
                <a:ln>
                  <a:noFill/>
                </a:ln>
                <a:solidFill>
                  <a:srgbClr val="0432FF"/>
                </a:solidFill>
                <a:effectLst/>
                <a:uLnTx/>
                <a:uFillTx/>
                <a:latin typeface="Calibri" panose="020F0502020204030204"/>
                <a:ea typeface="+mn-ea"/>
                <a:cs typeface="+mn-cs"/>
              </a:rPr>
              <a:t> </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Fitness for chemotherapy</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Fitness for </a:t>
            </a:r>
            <a:r>
              <a:rPr kumimoji="0" lang="en-US" sz="2133" b="1" i="0" u="none" strike="noStrike" kern="1200" cap="none" spc="0" normalizeH="0" baseline="0" noProof="0" dirty="0" err="1">
                <a:ln>
                  <a:noFill/>
                </a:ln>
                <a:solidFill>
                  <a:prstClr val="black"/>
                </a:solidFill>
                <a:effectLst/>
                <a:uLnTx/>
                <a:uFillTx/>
                <a:latin typeface="Calibri" panose="020F0502020204030204"/>
                <a:ea typeface="+mn-ea"/>
                <a:cs typeface="+mn-cs"/>
              </a:rPr>
              <a:t>apa</a:t>
            </a: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/enzalutamide (no seizure, no frailty)</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Fitness for abiraterone (blood sugar, hypertension, liver function)</a:t>
            </a:r>
          </a:p>
          <a:p>
            <a:pPr marL="380990" marR="0" lvl="0" indent="-380990" algn="l" defTabSz="914400" rtl="0" eaLnBrk="1" fontAlgn="auto" latinLnBrk="0" hangingPunct="1">
              <a:lnSpc>
                <a:spcPct val="100000"/>
              </a:lnSpc>
              <a:spcBef>
                <a:spcPts val="0"/>
              </a:spcBef>
              <a:spcAft>
                <a:spcPts val="0"/>
              </a:spcAft>
              <a:buClrTx/>
              <a:buSzTx/>
              <a:buFontTx/>
              <a:buChar char="-"/>
              <a:tabLst/>
              <a:defRPr/>
            </a:pP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432FF"/>
                </a:solidFill>
                <a:effectLst/>
                <a:uLnTx/>
                <a:uFillTx/>
                <a:latin typeface="Calibri" panose="020F0502020204030204"/>
                <a:ea typeface="+mn-ea"/>
                <a:cs typeface="+mn-cs"/>
              </a:rPr>
              <a:t>Evidence of consistent overall survival benefit for a given setting with use of a given agent </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with no decrement in QOL on therapy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srgbClr val="0432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432FF"/>
                </a:solidFill>
                <a:effectLst/>
                <a:uLnTx/>
                <a:uFillTx/>
                <a:latin typeface="Calibri" panose="020F0502020204030204"/>
                <a:ea typeface="+mn-ea"/>
                <a:cs typeface="+mn-cs"/>
              </a:rPr>
              <a:t>If </a:t>
            </a:r>
            <a:r>
              <a:rPr kumimoji="0" lang="en-US" sz="2133" b="1" i="0" u="none" strike="noStrike" kern="1200" cap="none" spc="0" normalizeH="0" baseline="0" noProof="0" dirty="0" err="1">
                <a:ln>
                  <a:noFill/>
                </a:ln>
                <a:solidFill>
                  <a:srgbClr val="0432FF"/>
                </a:solidFill>
                <a:effectLst/>
                <a:uLnTx/>
                <a:uFillTx/>
                <a:latin typeface="Calibri" panose="020F0502020204030204"/>
                <a:ea typeface="+mn-ea"/>
                <a:cs typeface="+mn-cs"/>
              </a:rPr>
              <a:t>chemofit</a:t>
            </a:r>
            <a:r>
              <a:rPr kumimoji="0" lang="en-US" sz="2133" b="1" i="0" u="none" strike="noStrike" kern="1200" cap="none" spc="0" normalizeH="0" baseline="0" noProof="0" dirty="0">
                <a:ln>
                  <a:noFill/>
                </a:ln>
                <a:solidFill>
                  <a:srgbClr val="0432FF"/>
                </a:solidFill>
                <a:effectLst/>
                <a:uLnTx/>
                <a:uFillTx/>
                <a:latin typeface="Calibri" panose="020F0502020204030204"/>
                <a:ea typeface="+mn-ea"/>
                <a:cs typeface="+mn-cs"/>
              </a:rPr>
              <a:t> and high volume (and not in COVID pandemic): </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Docetaxel either at time of TS start or at CRPC after abiraterone or ‘amide</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Consider giving docetaxel first (when most fit; less ‘amide or abiraterone “costs”/”exposure”)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33"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0432FF"/>
                </a:solidFill>
                <a:effectLst/>
                <a:uLnTx/>
                <a:uFillTx/>
                <a:latin typeface="Calibri" panose="020F0502020204030204"/>
                <a:ea typeface="+mn-ea"/>
                <a:cs typeface="+mn-cs"/>
              </a:rPr>
              <a:t>If </a:t>
            </a:r>
            <a:r>
              <a:rPr kumimoji="0" lang="en-US" sz="2133" b="1" i="0" u="none" strike="noStrike" kern="1200" cap="none" spc="0" normalizeH="0" baseline="0" noProof="0" dirty="0" err="1">
                <a:ln>
                  <a:noFill/>
                </a:ln>
                <a:solidFill>
                  <a:srgbClr val="0432FF"/>
                </a:solidFill>
                <a:effectLst/>
                <a:uLnTx/>
                <a:uFillTx/>
                <a:latin typeface="Calibri" panose="020F0502020204030204"/>
                <a:ea typeface="+mn-ea"/>
                <a:cs typeface="+mn-cs"/>
              </a:rPr>
              <a:t>chemofit</a:t>
            </a:r>
            <a:r>
              <a:rPr kumimoji="0" lang="en-US" sz="2133" b="1" i="0" u="none" strike="noStrike" kern="1200" cap="none" spc="0" normalizeH="0" baseline="0" noProof="0" dirty="0">
                <a:ln>
                  <a:noFill/>
                </a:ln>
                <a:solidFill>
                  <a:srgbClr val="0432FF"/>
                </a:solidFill>
                <a:effectLst/>
                <a:uLnTx/>
                <a:uFillTx/>
                <a:latin typeface="Calibri" panose="020F0502020204030204"/>
                <a:ea typeface="+mn-ea"/>
                <a:cs typeface="+mn-cs"/>
              </a:rPr>
              <a:t> and low volume not amenable to surgery/SBRT</a:t>
            </a:r>
          </a:p>
          <a:p>
            <a:pPr marL="380990" marR="0" lvl="0" indent="-380990" algn="l" defTabSz="914400" rtl="0" eaLnBrk="1" fontAlgn="auto" latinLnBrk="0" hangingPunct="1">
              <a:lnSpc>
                <a:spcPct val="100000"/>
              </a:lnSpc>
              <a:spcBef>
                <a:spcPts val="0"/>
              </a:spcBef>
              <a:spcAft>
                <a:spcPts val="0"/>
              </a:spcAft>
              <a:buClrTx/>
              <a:buSzTx/>
              <a:buFontTx/>
              <a:buChar char="-"/>
              <a:tabLst/>
              <a:defRPr/>
            </a:pPr>
            <a:r>
              <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rPr>
              <a:t>At time of TS start: Clear evidence for ‘amide, abiraterone; less consistent for docetaxel but do not forget about docetaxel for </a:t>
            </a:r>
            <a:r>
              <a:rPr kumimoji="0" lang="en-US" sz="2133" b="1" i="0" u="none" strike="noStrike" kern="1200" cap="none" spc="0" normalizeH="0" baseline="0" noProof="0" dirty="0" err="1">
                <a:ln>
                  <a:noFill/>
                </a:ln>
                <a:solidFill>
                  <a:prstClr val="black"/>
                </a:solidFill>
                <a:effectLst/>
                <a:uLnTx/>
                <a:uFillTx/>
                <a:latin typeface="Calibri" panose="020F0502020204030204"/>
                <a:ea typeface="+mn-ea"/>
                <a:cs typeface="+mn-cs"/>
              </a:rPr>
              <a:t>mCRPC</a:t>
            </a:r>
            <a:endParaRPr kumimoji="0" lang="en-US" sz="2133"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A662E4B-F433-1944-8B14-70723B4386C2}"/>
              </a:ext>
            </a:extLst>
          </p:cNvPr>
          <p:cNvSpPr/>
          <p:nvPr/>
        </p:nvSpPr>
        <p:spPr>
          <a:xfrm>
            <a:off x="76200" y="64740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1812154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25465"/>
            <a:ext cx="12191999" cy="1155700"/>
          </a:xfrm>
          <a:noFill/>
        </p:spPr>
        <p:txBody>
          <a:bodyPr>
            <a:noAutofit/>
          </a:bodyPr>
          <a:lstStyle/>
          <a:p>
            <a:pPr algn="ctr"/>
            <a:r>
              <a:rPr lang="en-US" sz="3400" dirty="0">
                <a:solidFill>
                  <a:srgbClr val="0432FF"/>
                </a:solidFill>
                <a:latin typeface="+mn-lt"/>
              </a:rPr>
              <a:t>Score-card of </a:t>
            </a:r>
            <a:r>
              <a:rPr lang="en-US" sz="3400" i="1" dirty="0">
                <a:solidFill>
                  <a:srgbClr val="0432FF"/>
                </a:solidFill>
                <a:latin typeface="+mn-lt"/>
              </a:rPr>
              <a:t>direct</a:t>
            </a:r>
            <a:r>
              <a:rPr lang="en-US" sz="3400" dirty="0">
                <a:solidFill>
                  <a:srgbClr val="0432FF"/>
                </a:solidFill>
                <a:latin typeface="+mn-lt"/>
              </a:rPr>
              <a:t> consistent data </a:t>
            </a:r>
            <a:br>
              <a:rPr lang="en-US" sz="3400" dirty="0">
                <a:solidFill>
                  <a:srgbClr val="0432FF"/>
                </a:solidFill>
                <a:latin typeface="+mn-lt"/>
              </a:rPr>
            </a:br>
            <a:r>
              <a:rPr lang="en-US" sz="3400" dirty="0">
                <a:solidFill>
                  <a:srgbClr val="0432FF"/>
                </a:solidFill>
                <a:latin typeface="+mn-lt"/>
              </a:rPr>
              <a:t>to help choose the right </a:t>
            </a:r>
            <a:r>
              <a:rPr lang="en-US" sz="3400" dirty="0" err="1">
                <a:solidFill>
                  <a:srgbClr val="0432FF"/>
                </a:solidFill>
                <a:latin typeface="+mn-lt"/>
              </a:rPr>
              <a:t>mHSPC</a:t>
            </a:r>
            <a:r>
              <a:rPr lang="en-US" sz="3400" dirty="0">
                <a:solidFill>
                  <a:srgbClr val="0432FF"/>
                </a:solidFill>
                <a:latin typeface="+mn-lt"/>
              </a:rPr>
              <a:t> Rx</a:t>
            </a:r>
            <a:r>
              <a:rPr lang="en-US" sz="3400" baseline="30000" dirty="0">
                <a:solidFill>
                  <a:srgbClr val="0432FF"/>
                </a:solidFill>
                <a:latin typeface="+mn-lt"/>
              </a:rPr>
              <a:t>1</a:t>
            </a:r>
            <a:endParaRPr lang="en-US" sz="3400" dirty="0">
              <a:solidFill>
                <a:srgbClr val="0432FF"/>
              </a:solidFill>
              <a:latin typeface="+mn-lt"/>
            </a:endParaRPr>
          </a:p>
        </p:txBody>
      </p:sp>
      <p:graphicFrame>
        <p:nvGraphicFramePr>
          <p:cNvPr id="8" name="Table 7">
            <a:extLst>
              <a:ext uri="{FF2B5EF4-FFF2-40B4-BE49-F238E27FC236}">
                <a16:creationId xmlns:a16="http://schemas.microsoft.com/office/drawing/2014/main" id="{DA8FF6DF-76A1-E447-B18B-EEF77332334A}"/>
              </a:ext>
            </a:extLst>
          </p:cNvPr>
          <p:cNvGraphicFramePr>
            <a:graphicFrameLocks noGrp="1"/>
          </p:cNvGraphicFramePr>
          <p:nvPr/>
        </p:nvGraphicFramePr>
        <p:xfrm>
          <a:off x="755090" y="1281165"/>
          <a:ext cx="10261600" cy="5238033"/>
        </p:xfrm>
        <a:graphic>
          <a:graphicData uri="http://schemas.openxmlformats.org/drawingml/2006/table">
            <a:tbl>
              <a:tblPr firstRow="1" bandRow="1">
                <a:tableStyleId>{5C22544A-7EE6-4342-B048-85BDC9FD1C3A}</a:tableStyleId>
              </a:tblPr>
              <a:tblGrid>
                <a:gridCol w="2789440">
                  <a:extLst>
                    <a:ext uri="{9D8B030D-6E8A-4147-A177-3AD203B41FA5}">
                      <a16:colId xmlns:a16="http://schemas.microsoft.com/office/drawing/2014/main" val="3496667466"/>
                    </a:ext>
                  </a:extLst>
                </a:gridCol>
                <a:gridCol w="2589329">
                  <a:extLst>
                    <a:ext uri="{9D8B030D-6E8A-4147-A177-3AD203B41FA5}">
                      <a16:colId xmlns:a16="http://schemas.microsoft.com/office/drawing/2014/main" val="2880996571"/>
                    </a:ext>
                  </a:extLst>
                </a:gridCol>
                <a:gridCol w="4882831">
                  <a:extLst>
                    <a:ext uri="{9D8B030D-6E8A-4147-A177-3AD203B41FA5}">
                      <a16:colId xmlns:a16="http://schemas.microsoft.com/office/drawing/2014/main" val="559422399"/>
                    </a:ext>
                  </a:extLst>
                </a:gridCol>
              </a:tblGrid>
              <a:tr h="711200">
                <a:tc>
                  <a:txBody>
                    <a:bodyPr/>
                    <a:lstStyle/>
                    <a:p>
                      <a:pPr marL="0" marR="0">
                        <a:spcBef>
                          <a:spcPts val="0"/>
                        </a:spcBef>
                        <a:spcAft>
                          <a:spcPts val="0"/>
                        </a:spcAft>
                      </a:pPr>
                      <a:r>
                        <a:rPr lang="en-US" sz="2000" b="1">
                          <a:effectLst/>
                          <a:latin typeface="+mn-lt"/>
                        </a:rPr>
                        <a:t>Patient co-morbidity</a:t>
                      </a:r>
                      <a:endParaRPr lang="en-US" sz="2000" b="1">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Burden and Presentation of Mets</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Agent to add to </a:t>
                      </a:r>
                    </a:p>
                    <a:p>
                      <a:pPr marL="0" marR="0">
                        <a:spcBef>
                          <a:spcPts val="0"/>
                        </a:spcBef>
                        <a:spcAft>
                          <a:spcPts val="0"/>
                        </a:spcAft>
                      </a:pPr>
                      <a:r>
                        <a:rPr lang="en-US" sz="2000" b="1" dirty="0">
                          <a:effectLst/>
                          <a:latin typeface="+mn-lt"/>
                        </a:rPr>
                        <a:t>testosterone suppression</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extLst>
                  <a:ext uri="{0D108BD9-81ED-4DB2-BD59-A6C34878D82A}">
                    <a16:rowId xmlns:a16="http://schemas.microsoft.com/office/drawing/2014/main" val="2058369051"/>
                  </a:ext>
                </a:extLst>
              </a:tr>
              <a:tr h="698103">
                <a:tc>
                  <a:txBody>
                    <a:bodyPr/>
                    <a:lstStyle/>
                    <a:p>
                      <a:pPr marL="0" marR="0">
                        <a:spcBef>
                          <a:spcPts val="0"/>
                        </a:spcBef>
                        <a:spcAft>
                          <a:spcPts val="0"/>
                        </a:spcAft>
                      </a:pPr>
                      <a:r>
                        <a:rPr lang="en-US" sz="2000" b="1">
                          <a:effectLst/>
                          <a:latin typeface="+mn-lt"/>
                        </a:rPr>
                        <a:t>Chemofit</a:t>
                      </a:r>
                      <a:r>
                        <a:rPr lang="en-US" sz="2000" b="1" baseline="30000">
                          <a:effectLst/>
                          <a:latin typeface="+mn-lt"/>
                        </a:rPr>
                        <a:t>3</a:t>
                      </a:r>
                      <a:endParaRPr lang="en-US" sz="2000" b="1">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High volume</a:t>
                      </a:r>
                      <a:r>
                        <a:rPr lang="en-US" sz="2000" b="1" baseline="30000" dirty="0">
                          <a:effectLst/>
                          <a:latin typeface="+mn-lt"/>
                        </a:rPr>
                        <a:t>2</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Docetaxel / Abiraterone / </a:t>
                      </a:r>
                    </a:p>
                    <a:p>
                      <a:pPr marL="0" marR="0">
                        <a:spcBef>
                          <a:spcPts val="0"/>
                        </a:spcBef>
                        <a:spcAft>
                          <a:spcPts val="0"/>
                        </a:spcAft>
                      </a:pPr>
                      <a:r>
                        <a:rPr lang="en-US" sz="2000" b="1" dirty="0" err="1">
                          <a:effectLst/>
                          <a:latin typeface="+mn-lt"/>
                        </a:rPr>
                        <a:t>Apalutamide</a:t>
                      </a:r>
                      <a:r>
                        <a:rPr lang="en-US" sz="2000" b="1" dirty="0">
                          <a:effectLst/>
                          <a:latin typeface="+mn-lt"/>
                        </a:rPr>
                        <a:t>/ Enzalutamide</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extLst>
                  <a:ext uri="{0D108BD9-81ED-4DB2-BD59-A6C34878D82A}">
                    <a16:rowId xmlns:a16="http://schemas.microsoft.com/office/drawing/2014/main" val="3288476271"/>
                  </a:ext>
                </a:extLst>
              </a:tr>
              <a:tr h="698103">
                <a:tc>
                  <a:txBody>
                    <a:bodyPr/>
                    <a:lstStyle/>
                    <a:p>
                      <a:pPr marL="0" marR="0">
                        <a:spcBef>
                          <a:spcPts val="0"/>
                        </a:spcBef>
                        <a:spcAft>
                          <a:spcPts val="0"/>
                        </a:spcAft>
                      </a:pPr>
                      <a:r>
                        <a:rPr lang="en-US" sz="2000" b="1">
                          <a:effectLst/>
                          <a:latin typeface="+mn-lt"/>
                        </a:rPr>
                        <a:t>Not Chemofit</a:t>
                      </a:r>
                      <a:endParaRPr lang="en-US" sz="2000" b="1">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High volume</a:t>
                      </a:r>
                      <a:r>
                        <a:rPr lang="en-US" sz="2000" b="1" baseline="30000" dirty="0">
                          <a:effectLst/>
                          <a:latin typeface="+mn-lt"/>
                        </a:rPr>
                        <a:t>2</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Abiraterone / </a:t>
                      </a:r>
                      <a:r>
                        <a:rPr lang="en-US" sz="2000" b="1" dirty="0" err="1">
                          <a:effectLst/>
                          <a:latin typeface="+mn-lt"/>
                        </a:rPr>
                        <a:t>Apalutamide</a:t>
                      </a:r>
                      <a:r>
                        <a:rPr lang="en-US" sz="2000" b="1" dirty="0">
                          <a:effectLst/>
                          <a:latin typeface="+mn-lt"/>
                        </a:rPr>
                        <a:t> /</a:t>
                      </a:r>
                    </a:p>
                    <a:p>
                      <a:pPr marL="0" marR="0">
                        <a:spcBef>
                          <a:spcPts val="0"/>
                        </a:spcBef>
                        <a:spcAft>
                          <a:spcPts val="0"/>
                        </a:spcAft>
                      </a:pPr>
                      <a:r>
                        <a:rPr lang="en-US" sz="2000" b="1" dirty="0">
                          <a:effectLst/>
                          <a:latin typeface="+mn-lt"/>
                        </a:rPr>
                        <a:t>Enzalutamide</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extLst>
                  <a:ext uri="{0D108BD9-81ED-4DB2-BD59-A6C34878D82A}">
                    <a16:rowId xmlns:a16="http://schemas.microsoft.com/office/drawing/2014/main" val="752873003"/>
                  </a:ext>
                </a:extLst>
              </a:tr>
              <a:tr h="1307701">
                <a:tc>
                  <a:txBody>
                    <a:bodyPr/>
                    <a:lstStyle/>
                    <a:p>
                      <a:pPr marL="0" marR="0">
                        <a:spcBef>
                          <a:spcPts val="0"/>
                        </a:spcBef>
                        <a:spcAft>
                          <a:spcPts val="0"/>
                        </a:spcAft>
                      </a:pPr>
                      <a:r>
                        <a:rPr lang="en-US" sz="2000" b="1" dirty="0" err="1">
                          <a:effectLst/>
                          <a:latin typeface="+mn-lt"/>
                        </a:rPr>
                        <a:t>Chemofit</a:t>
                      </a:r>
                      <a:r>
                        <a:rPr lang="en-US" sz="2000" b="1" dirty="0">
                          <a:effectLst/>
                          <a:latin typeface="+mn-lt"/>
                        </a:rPr>
                        <a:t> and </a:t>
                      </a:r>
                    </a:p>
                    <a:p>
                      <a:pPr marL="0" marR="0">
                        <a:spcBef>
                          <a:spcPts val="0"/>
                        </a:spcBef>
                        <a:spcAft>
                          <a:spcPts val="0"/>
                        </a:spcAft>
                      </a:pPr>
                      <a:r>
                        <a:rPr lang="en-US" sz="2000" b="1" dirty="0">
                          <a:effectLst/>
                          <a:latin typeface="+mn-lt"/>
                        </a:rPr>
                        <a:t>Not </a:t>
                      </a:r>
                      <a:r>
                        <a:rPr lang="en-US" sz="2000" b="1" dirty="0" err="1">
                          <a:effectLst/>
                          <a:latin typeface="+mn-lt"/>
                        </a:rPr>
                        <a:t>Chemofit</a:t>
                      </a:r>
                      <a:endParaRPr lang="en-US" sz="2000" b="1" dirty="0">
                        <a:effectLst/>
                        <a:latin typeface="+mn-lt"/>
                      </a:endParaRPr>
                    </a:p>
                  </a:txBody>
                  <a:tcPr marL="88503" marR="88503" marT="44251" marB="44251"/>
                </a:tc>
                <a:tc>
                  <a:txBody>
                    <a:bodyPr/>
                    <a:lstStyle/>
                    <a:p>
                      <a:pPr marL="0" marR="0">
                        <a:spcBef>
                          <a:spcPts val="0"/>
                        </a:spcBef>
                        <a:spcAft>
                          <a:spcPts val="0"/>
                        </a:spcAft>
                      </a:pPr>
                      <a:r>
                        <a:rPr lang="en-US" sz="2000" b="1" dirty="0">
                          <a:effectLst/>
                          <a:latin typeface="+mn-lt"/>
                        </a:rPr>
                        <a:t>Low volume</a:t>
                      </a:r>
                      <a:r>
                        <a:rPr lang="en-US" sz="2000" b="1" baseline="30000" dirty="0">
                          <a:effectLst/>
                          <a:latin typeface="+mn-lt"/>
                        </a:rPr>
                        <a:t>2</a:t>
                      </a:r>
                      <a:r>
                        <a:rPr lang="en-US" sz="2000" b="1" dirty="0">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dirty="0">
                          <a:effectLst/>
                          <a:latin typeface="+mn-lt"/>
                        </a:rPr>
                        <a:t>De-Novo</a:t>
                      </a:r>
                      <a:r>
                        <a:rPr lang="en-US" sz="2000" b="1" dirty="0">
                          <a:effectLst/>
                          <a:latin typeface="+mn-lt"/>
                        </a:rPr>
                        <a:t> Metastatic</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Abiraterone / </a:t>
                      </a:r>
                      <a:r>
                        <a:rPr lang="en-US" sz="2000" b="1" dirty="0" err="1">
                          <a:effectLst/>
                          <a:latin typeface="+mn-lt"/>
                        </a:rPr>
                        <a:t>Apalutamide</a:t>
                      </a:r>
                      <a:r>
                        <a:rPr lang="en-US" sz="2000" b="1" dirty="0">
                          <a:effectLst/>
                          <a:latin typeface="+mn-lt"/>
                        </a:rPr>
                        <a:t> / </a:t>
                      </a:r>
                    </a:p>
                    <a:p>
                      <a:pPr marL="0" marR="0">
                        <a:spcBef>
                          <a:spcPts val="0"/>
                        </a:spcBef>
                        <a:spcAft>
                          <a:spcPts val="0"/>
                        </a:spcAft>
                      </a:pPr>
                      <a:r>
                        <a:rPr lang="en-US" sz="2000" b="1" dirty="0">
                          <a:effectLst/>
                          <a:latin typeface="+mn-lt"/>
                        </a:rPr>
                        <a:t>Enzalutamide or Radiate primary</a:t>
                      </a:r>
                      <a:r>
                        <a:rPr lang="en-US" sz="2000" b="0" baseline="30000" dirty="0">
                          <a:effectLst/>
                          <a:latin typeface="+mn-lt"/>
                        </a:rPr>
                        <a:t>4</a:t>
                      </a:r>
                      <a:endParaRPr lang="en-US" sz="2000" b="1" dirty="0">
                        <a:effectLst/>
                        <a:latin typeface="+mn-lt"/>
                      </a:endParaRPr>
                    </a:p>
                    <a:p>
                      <a:pPr marL="0" marR="759460">
                        <a:spcBef>
                          <a:spcPts val="0"/>
                        </a:spcBef>
                        <a:spcAft>
                          <a:spcPts val="0"/>
                        </a:spcAft>
                      </a:pPr>
                      <a:r>
                        <a:rPr lang="en-US" sz="2000" b="1" i="1" dirty="0">
                          <a:effectLst/>
                          <a:latin typeface="+mn-lt"/>
                        </a:rPr>
                        <a:t>(Docetaxel</a:t>
                      </a:r>
                      <a:r>
                        <a:rPr lang="en-US" sz="2000" b="1" i="1" baseline="30000" dirty="0">
                          <a:effectLst/>
                          <a:latin typeface="+mn-lt"/>
                        </a:rPr>
                        <a:t> </a:t>
                      </a:r>
                      <a:r>
                        <a:rPr lang="en-US" sz="2000" b="1" i="1" baseline="0" dirty="0">
                          <a:effectLst/>
                          <a:latin typeface="+mn-lt"/>
                        </a:rPr>
                        <a:t>mixed results if </a:t>
                      </a:r>
                      <a:r>
                        <a:rPr lang="en-US" sz="2000" b="1" i="1" baseline="0" dirty="0" err="1">
                          <a:effectLst/>
                          <a:latin typeface="+mn-lt"/>
                        </a:rPr>
                        <a:t>chemofit</a:t>
                      </a:r>
                      <a:r>
                        <a:rPr lang="en-US" sz="2000" b="1" i="1" baseline="0" dirty="0">
                          <a:effectLst/>
                          <a:latin typeface="+mn-lt"/>
                        </a:rPr>
                        <a:t>)</a:t>
                      </a:r>
                      <a:endParaRPr lang="en-US" sz="2000" b="1" i="1" dirty="0">
                        <a:effectLst/>
                        <a:latin typeface="+mn-lt"/>
                        <a:ea typeface="Calibri" panose="020F0502020204030204" pitchFamily="34" charset="0"/>
                        <a:cs typeface="Times New Roman" panose="02020603050405020304" pitchFamily="18" charset="0"/>
                      </a:endParaRPr>
                    </a:p>
                  </a:txBody>
                  <a:tcPr marL="88503" marR="88503" marT="44251" marB="44251"/>
                </a:tc>
                <a:extLst>
                  <a:ext uri="{0D108BD9-81ED-4DB2-BD59-A6C34878D82A}">
                    <a16:rowId xmlns:a16="http://schemas.microsoft.com/office/drawing/2014/main" val="2432307771"/>
                  </a:ext>
                </a:extLst>
              </a:tr>
              <a:tr h="1002903">
                <a:tc>
                  <a:txBody>
                    <a:bodyPr/>
                    <a:lstStyle/>
                    <a:p>
                      <a:pPr marL="0" marR="0">
                        <a:spcBef>
                          <a:spcPts val="0"/>
                        </a:spcBef>
                        <a:spcAft>
                          <a:spcPts val="0"/>
                        </a:spcAft>
                      </a:pPr>
                      <a:r>
                        <a:rPr lang="en-US" sz="2000" b="1" dirty="0" err="1">
                          <a:effectLst/>
                          <a:latin typeface="+mn-lt"/>
                        </a:rPr>
                        <a:t>Chemofit</a:t>
                      </a:r>
                      <a:r>
                        <a:rPr lang="en-US" sz="2000" b="1" dirty="0">
                          <a:effectLst/>
                          <a:latin typeface="+mn-lt"/>
                        </a:rPr>
                        <a:t> and </a:t>
                      </a:r>
                    </a:p>
                    <a:p>
                      <a:pPr marL="0" marR="0">
                        <a:spcBef>
                          <a:spcPts val="0"/>
                        </a:spcBef>
                        <a:spcAft>
                          <a:spcPts val="0"/>
                        </a:spcAft>
                      </a:pPr>
                      <a:r>
                        <a:rPr lang="en-US" sz="2000" b="1" dirty="0">
                          <a:effectLst/>
                          <a:latin typeface="+mn-lt"/>
                        </a:rPr>
                        <a:t>Not </a:t>
                      </a:r>
                      <a:r>
                        <a:rPr lang="en-US" sz="2000" b="1" dirty="0" err="1">
                          <a:effectLst/>
                          <a:latin typeface="+mn-lt"/>
                        </a:rPr>
                        <a:t>chemofit</a:t>
                      </a:r>
                      <a:endParaRPr lang="en-US" sz="2000" b="1" dirty="0">
                        <a:effectLst/>
                        <a:latin typeface="+mn-lt"/>
                      </a:endParaRPr>
                    </a:p>
                  </a:txBody>
                  <a:tcPr marL="88503" marR="88503" marT="44251" marB="44251"/>
                </a:tc>
                <a:tc>
                  <a:txBody>
                    <a:bodyPr/>
                    <a:lstStyle/>
                    <a:p>
                      <a:pPr marL="0" marR="0">
                        <a:spcBef>
                          <a:spcPts val="0"/>
                        </a:spcBef>
                        <a:spcAft>
                          <a:spcPts val="0"/>
                        </a:spcAft>
                      </a:pPr>
                      <a:r>
                        <a:rPr lang="en-US" sz="2000" b="1" dirty="0">
                          <a:effectLst/>
                          <a:latin typeface="+mn-lt"/>
                        </a:rPr>
                        <a:t>Low volume</a:t>
                      </a:r>
                      <a:r>
                        <a:rPr lang="en-US" sz="2000" b="1" baseline="30000" dirty="0">
                          <a:effectLst/>
                          <a:latin typeface="+mn-lt"/>
                        </a:rPr>
                        <a:t>2</a:t>
                      </a:r>
                      <a:endParaRPr lang="en-US" sz="2000" b="1"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effectLst/>
                          <a:latin typeface="+mn-lt"/>
                          <a:ea typeface="Calibri" panose="020F0502020204030204" pitchFamily="34" charset="0"/>
                          <a:cs typeface="Times New Roman" panose="02020603050405020304" pitchFamily="18" charset="0"/>
                        </a:rPr>
                        <a:t>/ </a:t>
                      </a:r>
                      <a:r>
                        <a:rPr lang="en-US" sz="2000" b="1" dirty="0">
                          <a:effectLst/>
                          <a:latin typeface="+mn-lt"/>
                        </a:rPr>
                        <a:t>Prior local therapy</a:t>
                      </a:r>
                      <a:r>
                        <a:rPr lang="en-US" sz="2000" b="1" baseline="30000" dirty="0">
                          <a:effectLst/>
                          <a:latin typeface="+mn-lt"/>
                        </a:rPr>
                        <a:t>6</a:t>
                      </a:r>
                      <a:endParaRPr lang="en-US" sz="2000" b="1" dirty="0">
                        <a:effectLst/>
                        <a:latin typeface="+mn-lt"/>
                        <a:ea typeface="Calibri" panose="020F0502020204030204" pitchFamily="34" charset="0"/>
                        <a:cs typeface="Times New Roman" panose="02020603050405020304" pitchFamily="18" charset="0"/>
                      </a:endParaRPr>
                    </a:p>
                  </a:txBody>
                  <a:tcPr marL="88503" marR="88503" marT="44251" marB="44251"/>
                </a:tc>
                <a:tc>
                  <a:txBody>
                    <a:bodyPr/>
                    <a:lstStyle/>
                    <a:p>
                      <a:pPr marL="0" marR="0">
                        <a:spcBef>
                          <a:spcPts val="0"/>
                        </a:spcBef>
                        <a:spcAft>
                          <a:spcPts val="0"/>
                        </a:spcAft>
                      </a:pPr>
                      <a:r>
                        <a:rPr lang="en-US" sz="2000" b="1" dirty="0">
                          <a:effectLst/>
                          <a:latin typeface="+mn-lt"/>
                        </a:rPr>
                        <a:t>Apalutamide</a:t>
                      </a:r>
                      <a:r>
                        <a:rPr lang="en-US" sz="2000" b="1" baseline="30000" dirty="0">
                          <a:effectLst/>
                          <a:latin typeface="+mn-lt"/>
                        </a:rPr>
                        <a:t>7 </a:t>
                      </a:r>
                      <a:r>
                        <a:rPr lang="en-US" sz="2000" b="1" baseline="0" dirty="0">
                          <a:effectLst/>
                          <a:latin typeface="+mn-lt"/>
                        </a:rPr>
                        <a:t>/</a:t>
                      </a:r>
                      <a:r>
                        <a:rPr lang="en-US" sz="2000" b="1" baseline="30000" dirty="0">
                          <a:effectLst/>
                          <a:latin typeface="+mn-lt"/>
                        </a:rPr>
                        <a:t> </a:t>
                      </a:r>
                      <a:r>
                        <a:rPr lang="en-US" sz="2000" b="1" dirty="0">
                          <a:effectLst/>
                          <a:latin typeface="+mn-lt"/>
                        </a:rPr>
                        <a:t>Enzalutamide</a:t>
                      </a:r>
                      <a:r>
                        <a:rPr lang="en-US" sz="2000" b="1" baseline="30000" dirty="0">
                          <a:effectLst/>
                          <a:latin typeface="+mn-lt"/>
                        </a:rPr>
                        <a:t>7</a:t>
                      </a:r>
                    </a:p>
                    <a:p>
                      <a:pPr marL="0" marR="0">
                        <a:spcBef>
                          <a:spcPts val="0"/>
                        </a:spcBef>
                        <a:spcAft>
                          <a:spcPts val="0"/>
                        </a:spcAft>
                      </a:pPr>
                      <a:r>
                        <a:rPr lang="en-US" sz="2000" b="1" i="1" baseline="0" dirty="0">
                          <a:effectLst/>
                          <a:latin typeface="+mn-lt"/>
                          <a:ea typeface="Calibri" panose="020F0502020204030204" pitchFamily="34" charset="0"/>
                          <a:cs typeface="Times New Roman" panose="02020603050405020304" pitchFamily="18" charset="0"/>
                        </a:rPr>
                        <a:t>(no data from abiraterone studies</a:t>
                      </a:r>
                    </a:p>
                    <a:p>
                      <a:pPr marL="0" marR="0">
                        <a:spcBef>
                          <a:spcPts val="0"/>
                        </a:spcBef>
                        <a:spcAft>
                          <a:spcPts val="0"/>
                        </a:spcAft>
                      </a:pPr>
                      <a:r>
                        <a:rPr lang="en-US" sz="2000" b="1" i="1" baseline="0" dirty="0">
                          <a:effectLst/>
                          <a:latin typeface="+mn-lt"/>
                          <a:ea typeface="Calibri" panose="020F0502020204030204" pitchFamily="34" charset="0"/>
                          <a:cs typeface="Times New Roman" panose="02020603050405020304" pitchFamily="18" charset="0"/>
                        </a:rPr>
                        <a:t>no evidence of benefit with docetaxel)</a:t>
                      </a:r>
                    </a:p>
                  </a:txBody>
                  <a:tcPr marL="88503" marR="88503" marT="44251" marB="44251"/>
                </a:tc>
                <a:extLst>
                  <a:ext uri="{0D108BD9-81ED-4DB2-BD59-A6C34878D82A}">
                    <a16:rowId xmlns:a16="http://schemas.microsoft.com/office/drawing/2014/main" val="1585760723"/>
                  </a:ext>
                </a:extLst>
              </a:tr>
              <a:tr h="820023">
                <a:tc gridSpan="3">
                  <a:txBody>
                    <a:bodyPr/>
                    <a:lstStyle/>
                    <a:p>
                      <a:pPr marL="0" marR="0">
                        <a:spcBef>
                          <a:spcPts val="0"/>
                        </a:spcBef>
                        <a:spcAft>
                          <a:spcPts val="0"/>
                        </a:spcAft>
                      </a:pPr>
                      <a:r>
                        <a:rPr lang="en-US" sz="1600" b="1" baseline="30000" dirty="0">
                          <a:effectLst/>
                          <a:latin typeface="+mn-lt"/>
                        </a:rPr>
                        <a:t>1 </a:t>
                      </a:r>
                      <a:r>
                        <a:rPr lang="en-US" sz="1600" b="1" dirty="0">
                          <a:effectLst/>
                          <a:latin typeface="+mn-lt"/>
                        </a:rPr>
                        <a:t>Choice based on patient-physician discussion and availability/affordability</a:t>
                      </a:r>
                      <a:r>
                        <a:rPr lang="en-US" sz="1600" b="0" dirty="0">
                          <a:effectLst/>
                          <a:latin typeface="+mn-lt"/>
                        </a:rPr>
                        <a:t>; </a:t>
                      </a:r>
                      <a:r>
                        <a:rPr lang="en-US" sz="1600" b="0" baseline="30000" dirty="0">
                          <a:effectLst/>
                          <a:latin typeface="+mn-lt"/>
                        </a:rPr>
                        <a:t>2</a:t>
                      </a:r>
                      <a:r>
                        <a:rPr lang="en-US" sz="1600" b="0" dirty="0">
                          <a:effectLst/>
                          <a:latin typeface="+mn-lt"/>
                        </a:rPr>
                        <a:t>CHAARTED definition; </a:t>
                      </a:r>
                      <a:r>
                        <a:rPr lang="en-US" sz="1600" b="0" baseline="30000" dirty="0">
                          <a:effectLst/>
                          <a:latin typeface="+mn-lt"/>
                        </a:rPr>
                        <a:t>3</a:t>
                      </a:r>
                      <a:r>
                        <a:rPr lang="en-US" sz="1600" b="0" dirty="0">
                          <a:effectLst/>
                          <a:latin typeface="+mn-lt"/>
                        </a:rPr>
                        <a:t>Able to tolerate 75mg/m</a:t>
                      </a:r>
                      <a:r>
                        <a:rPr lang="en-US" sz="1600" b="0" baseline="30000" dirty="0">
                          <a:effectLst/>
                          <a:latin typeface="+mn-lt"/>
                        </a:rPr>
                        <a:t>2</a:t>
                      </a:r>
                      <a:r>
                        <a:rPr lang="en-US" sz="1600" b="0" dirty="0">
                          <a:effectLst/>
                          <a:latin typeface="+mn-lt"/>
                        </a:rPr>
                        <a:t> of docetaxel every 3 weeks; </a:t>
                      </a:r>
                      <a:r>
                        <a:rPr lang="en-US" sz="1600" b="1" baseline="30000" dirty="0">
                          <a:effectLst/>
                          <a:latin typeface="+mn-lt"/>
                        </a:rPr>
                        <a:t>4</a:t>
                      </a:r>
                      <a:r>
                        <a:rPr lang="en-US" sz="1600" b="1" dirty="0">
                          <a:effectLst/>
                          <a:latin typeface="+mn-lt"/>
                        </a:rPr>
                        <a:t>Unknown if docetaxel or new hormonal therapies add to radiation or radiation adds to docetaxel or new hormonal therapies</a:t>
                      </a:r>
                      <a:r>
                        <a:rPr lang="en-US" sz="1600" b="0" dirty="0">
                          <a:effectLst/>
                          <a:latin typeface="+mn-lt"/>
                        </a:rPr>
                        <a:t>; </a:t>
                      </a:r>
                      <a:r>
                        <a:rPr lang="en-US" sz="1600" b="0" baseline="30000" dirty="0">
                          <a:effectLst/>
                          <a:latin typeface="+mn-lt"/>
                        </a:rPr>
                        <a:t>6</a:t>
                      </a:r>
                      <a:r>
                        <a:rPr lang="en-US" sz="1600" b="0" dirty="0">
                          <a:effectLst/>
                          <a:latin typeface="+mn-lt"/>
                        </a:rPr>
                        <a:t>Prior prostatectomy or radiation with curative intent; </a:t>
                      </a:r>
                      <a:r>
                        <a:rPr lang="en-US" sz="1600" b="0" baseline="30000" dirty="0">
                          <a:effectLst/>
                          <a:latin typeface="+mn-lt"/>
                        </a:rPr>
                        <a:t>7</a:t>
                      </a:r>
                      <a:r>
                        <a:rPr lang="en-US" sz="1600" b="0" dirty="0">
                          <a:effectLst/>
                          <a:latin typeface="+mn-lt"/>
                        </a:rPr>
                        <a:t>Very immature</a:t>
                      </a:r>
                      <a:endParaRPr lang="en-US" sz="1600" b="0" dirty="0">
                        <a:effectLst/>
                        <a:latin typeface="+mn-lt"/>
                        <a:ea typeface="Calibri" panose="020F0502020204030204" pitchFamily="34" charset="0"/>
                        <a:cs typeface="Times New Roman" panose="02020603050405020304" pitchFamily="18" charset="0"/>
                      </a:endParaRPr>
                    </a:p>
                  </a:txBody>
                  <a:tcPr marL="88503" marR="88503" marT="44251" marB="4425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62655224"/>
                  </a:ext>
                </a:extLst>
              </a:tr>
            </a:tbl>
          </a:graphicData>
        </a:graphic>
      </p:graphicFrame>
      <p:sp>
        <p:nvSpPr>
          <p:cNvPr id="4" name="Rectangle 3">
            <a:extLst>
              <a:ext uri="{FF2B5EF4-FFF2-40B4-BE49-F238E27FC236}">
                <a16:creationId xmlns:a16="http://schemas.microsoft.com/office/drawing/2014/main" id="{AED01F7F-726F-494C-B380-2D403CE64C5A}"/>
              </a:ext>
            </a:extLst>
          </p:cNvPr>
          <p:cNvSpPr/>
          <p:nvPr/>
        </p:nvSpPr>
        <p:spPr>
          <a:xfrm>
            <a:off x="76200" y="65502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3615066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Accreditation</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p:txBody>
          <a:bodyPr/>
          <a:lstStyle/>
          <a:p>
            <a:pPr marL="0" indent="0">
              <a:spcBef>
                <a:spcPts val="1824"/>
              </a:spcBef>
              <a:spcAft>
                <a:spcPts val="0"/>
              </a:spcAft>
              <a:buNone/>
            </a:pPr>
            <a:r>
              <a:rPr lang="en-US" sz="2200" b="0" dirty="0"/>
              <a:t>USF Health is accredited by the Accreditation Council for Continuing Medical Education (ACCME) to provide continuing medical education for physicians.</a:t>
            </a:r>
          </a:p>
          <a:p>
            <a:pPr marL="0" indent="0">
              <a:spcBef>
                <a:spcPts val="1824"/>
              </a:spcBef>
              <a:spcAft>
                <a:spcPts val="0"/>
              </a:spcAft>
              <a:buNone/>
            </a:pPr>
            <a:r>
              <a:rPr lang="en-US" sz="2200" b="0" dirty="0"/>
              <a:t>Audio Program: USF Health designates this enduring activity for a maximum of 2 </a:t>
            </a:r>
            <a:r>
              <a:rPr lang="en-US" sz="2200" b="0" i="1" dirty="0"/>
              <a:t>AMA PRA Category 1 Credits</a:t>
            </a:r>
            <a:r>
              <a:rPr lang="en-US" sz="2200" b="0" i="1" baseline="30000" dirty="0"/>
              <a:t>TM</a:t>
            </a:r>
            <a:r>
              <a:rPr lang="en-US" sz="2200" b="0" dirty="0"/>
              <a:t>. Physicians should claim only the credit commensurate with the extent of their participation in the activity.</a:t>
            </a:r>
          </a:p>
          <a:p>
            <a:pPr marL="0" indent="0">
              <a:spcBef>
                <a:spcPts val="1824"/>
              </a:spcBef>
              <a:spcAft>
                <a:spcPts val="0"/>
              </a:spcAft>
              <a:buNone/>
            </a:pPr>
            <a:r>
              <a:rPr lang="en-US" sz="2200" b="0" dirty="0"/>
              <a:t>Video Program: USF Health designates this enduring activity for a maximum of 1.5 </a:t>
            </a:r>
            <a:r>
              <a:rPr lang="en-US" sz="2200" b="0" i="1" dirty="0"/>
              <a:t>AMA PRA Category 1 </a:t>
            </a:r>
            <a:r>
              <a:rPr lang="en-US" sz="2200" b="0" i="1" dirty="0" err="1"/>
              <a:t>Credits</a:t>
            </a:r>
            <a:r>
              <a:rPr lang="en-US" sz="2200" b="0" i="1" baseline="30000" dirty="0" err="1"/>
              <a:t>TM</a:t>
            </a:r>
            <a:r>
              <a:rPr lang="en-US" sz="2200" b="0" dirty="0"/>
              <a:t>. Physicians should claim only the credit commensurate with the extent of their participation in the activity.</a:t>
            </a:r>
            <a:endParaRPr lang="en-US" sz="2200" dirty="0"/>
          </a:p>
          <a:p>
            <a:pPr marL="0" indent="0">
              <a:spcBef>
                <a:spcPts val="1824"/>
              </a:spcBef>
              <a:spcAft>
                <a:spcPts val="0"/>
              </a:spcAft>
              <a:buNone/>
            </a:pPr>
            <a:endParaRPr lang="en-US" sz="2200" dirty="0"/>
          </a:p>
        </p:txBody>
      </p:sp>
      <p:pic>
        <p:nvPicPr>
          <p:cNvPr id="5" name="Picture 4" descr="A close up of a logo&#10;&#10;Description automatically generated">
            <a:extLst>
              <a:ext uri="{FF2B5EF4-FFF2-40B4-BE49-F238E27FC236}">
                <a16:creationId xmlns:a16="http://schemas.microsoft.com/office/drawing/2014/main" id="{3E6EA4F2-81D5-B445-ADFF-FDD5BAC18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4921788"/>
            <a:ext cx="1629547" cy="1479012"/>
          </a:xfrm>
          <a:prstGeom prst="rect">
            <a:avLst/>
          </a:prstGeom>
        </p:spPr>
      </p:pic>
    </p:spTree>
    <p:extLst>
      <p:ext uri="{BB962C8B-B14F-4D97-AF65-F5344CB8AC3E}">
        <p14:creationId xmlns:p14="http://schemas.microsoft.com/office/powerpoint/2010/main" val="6136867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667CAD-7F72-2141-971A-2783F086AE4A}"/>
              </a:ext>
            </a:extLst>
          </p:cNvPr>
          <p:cNvSpPr>
            <a:spLocks noGrp="1"/>
          </p:cNvSpPr>
          <p:nvPr>
            <p:ph type="title"/>
          </p:nvPr>
        </p:nvSpPr>
        <p:spPr>
          <a:xfrm>
            <a:off x="2147614" y="468630"/>
            <a:ext cx="7896772" cy="787400"/>
          </a:xfrm>
          <a:noFill/>
        </p:spPr>
        <p:txBody>
          <a:bodyPr>
            <a:noAutofit/>
          </a:bodyPr>
          <a:lstStyle/>
          <a:p>
            <a:r>
              <a:rPr lang="en-US" sz="4267" dirty="0">
                <a:solidFill>
                  <a:srgbClr val="011893"/>
                </a:solidFill>
              </a:rPr>
              <a:t>Conclusions </a:t>
            </a:r>
            <a:r>
              <a:rPr lang="en-US" sz="4267" dirty="0" err="1">
                <a:solidFill>
                  <a:srgbClr val="011893"/>
                </a:solidFill>
              </a:rPr>
              <a:t>polymetastatic</a:t>
            </a:r>
            <a:r>
              <a:rPr lang="en-US" sz="4267" dirty="0">
                <a:solidFill>
                  <a:srgbClr val="011893"/>
                </a:solidFill>
              </a:rPr>
              <a:t> HSPC </a:t>
            </a:r>
            <a:endParaRPr lang="en-US" sz="4267" b="1" dirty="0">
              <a:solidFill>
                <a:srgbClr val="011893"/>
              </a:solidFill>
            </a:endParaRPr>
          </a:p>
        </p:txBody>
      </p:sp>
      <p:sp>
        <p:nvSpPr>
          <p:cNvPr id="5" name="Content Placeholder 4">
            <a:extLst>
              <a:ext uri="{FF2B5EF4-FFF2-40B4-BE49-F238E27FC236}">
                <a16:creationId xmlns:a16="http://schemas.microsoft.com/office/drawing/2014/main" id="{1A60E8FB-B74C-6246-B9E7-C936CC1BEBAE}"/>
              </a:ext>
            </a:extLst>
          </p:cNvPr>
          <p:cNvSpPr>
            <a:spLocks noGrp="1"/>
          </p:cNvSpPr>
          <p:nvPr>
            <p:ph idx="1"/>
          </p:nvPr>
        </p:nvSpPr>
        <p:spPr>
          <a:xfrm>
            <a:off x="336274" y="1808018"/>
            <a:ext cx="10982890" cy="3962400"/>
          </a:xfrm>
        </p:spPr>
        <p:txBody>
          <a:bodyPr>
            <a:normAutofit/>
          </a:bodyPr>
          <a:lstStyle/>
          <a:p>
            <a:r>
              <a:rPr lang="en-US" sz="2667" b="1" dirty="0"/>
              <a:t>When deciding on which systemic therapy for which patient with </a:t>
            </a:r>
            <a:r>
              <a:rPr lang="en-US" sz="2667" b="1" dirty="0" err="1"/>
              <a:t>mHSPC</a:t>
            </a:r>
            <a:endParaRPr lang="en-US" sz="2667" b="1" dirty="0"/>
          </a:p>
          <a:p>
            <a:pPr lvl="1"/>
            <a:r>
              <a:rPr lang="en-US" sz="2667" b="1" dirty="0"/>
              <a:t>Are they chemo-fit or not chemo-fit?</a:t>
            </a:r>
          </a:p>
          <a:p>
            <a:pPr lvl="1"/>
            <a:r>
              <a:rPr lang="en-US" sz="2667" b="1" dirty="0"/>
              <a:t>Do they have a low or high burden of </a:t>
            </a:r>
            <a:r>
              <a:rPr lang="en-US" sz="2667" b="1" dirty="0" err="1"/>
              <a:t>mHSPC</a:t>
            </a:r>
            <a:r>
              <a:rPr lang="en-US" sz="2667" b="1" dirty="0"/>
              <a:t>?</a:t>
            </a:r>
          </a:p>
          <a:p>
            <a:pPr lvl="1"/>
            <a:r>
              <a:rPr lang="en-US" sz="2667" b="1" dirty="0"/>
              <a:t>Look at all the data to define treatment burden vs treatment benefit for a given subgroup</a:t>
            </a:r>
          </a:p>
          <a:p>
            <a:pPr lvl="1"/>
            <a:r>
              <a:rPr lang="en-US" sz="2667" b="1" dirty="0"/>
              <a:t>Engage the patient in treatment choice</a:t>
            </a:r>
          </a:p>
          <a:p>
            <a:pPr lvl="2"/>
            <a:r>
              <a:rPr lang="en-US" sz="2133" b="1" dirty="0"/>
              <a:t>Some </a:t>
            </a:r>
            <a:r>
              <a:rPr lang="en-US" sz="2133" b="1" dirty="0" err="1"/>
              <a:t>chemofit</a:t>
            </a:r>
            <a:r>
              <a:rPr lang="en-US" sz="2133" b="1" dirty="0"/>
              <a:t> pts with high vol </a:t>
            </a:r>
            <a:r>
              <a:rPr lang="en-US" sz="2133" b="1" dirty="0" err="1"/>
              <a:t>mHSPC</a:t>
            </a:r>
            <a:r>
              <a:rPr lang="en-US" sz="2133" b="1" dirty="0"/>
              <a:t> might want to get chemo out of the way</a:t>
            </a:r>
          </a:p>
          <a:p>
            <a:pPr lvl="2"/>
            <a:r>
              <a:rPr lang="en-US" sz="2133" b="1" dirty="0"/>
              <a:t>Avoid chemo in COVID pandemic</a:t>
            </a:r>
          </a:p>
          <a:p>
            <a:pPr lvl="2"/>
            <a:r>
              <a:rPr lang="en-US" sz="2133" b="1" dirty="0"/>
              <a:t>Avoid personal biases (</a:t>
            </a:r>
            <a:r>
              <a:rPr lang="en-US" sz="2133" b="1" dirty="0" err="1"/>
              <a:t>eg</a:t>
            </a:r>
            <a:r>
              <a:rPr lang="en-US" sz="2133" b="1" dirty="0"/>
              <a:t>: “chemophobia - </a:t>
            </a:r>
            <a:r>
              <a:rPr lang="en-US" sz="2133" b="1" dirty="0" err="1"/>
              <a:t>hormonophilia</a:t>
            </a:r>
            <a:r>
              <a:rPr lang="en-US" sz="2133" b="1" dirty="0"/>
              <a:t>”)</a:t>
            </a:r>
          </a:p>
        </p:txBody>
      </p:sp>
      <p:sp>
        <p:nvSpPr>
          <p:cNvPr id="6" name="Rectangle 5">
            <a:extLst>
              <a:ext uri="{FF2B5EF4-FFF2-40B4-BE49-F238E27FC236}">
                <a16:creationId xmlns:a16="http://schemas.microsoft.com/office/drawing/2014/main" id="{8CC3BBF2-DEEA-C246-993A-B958A5C7C175}"/>
              </a:ext>
            </a:extLst>
          </p:cNvPr>
          <p:cNvSpPr/>
          <p:nvPr/>
        </p:nvSpPr>
        <p:spPr>
          <a:xfrm>
            <a:off x="76200" y="6550223"/>
            <a:ext cx="3457485" cy="307777"/>
          </a:xfrm>
          <a:prstGeom prst="rect">
            <a:avLst/>
          </a:prstGeom>
        </p:spPr>
        <p:txBody>
          <a:bodyPr wrap="none">
            <a:spAutoFit/>
          </a:bodyPr>
          <a:lstStyle/>
          <a:p>
            <a:r>
              <a:rPr lang="en-US" sz="1400" dirty="0">
                <a:ea typeface="ＭＳ Ｐゴシック" charset="-128"/>
              </a:rPr>
              <a:t>Courtesy of </a:t>
            </a:r>
            <a:r>
              <a:rPr lang="en-US" sz="1400" dirty="0">
                <a:latin typeface="Arial" panose="020B0604020202020204" pitchFamily="34" charset="0"/>
                <a:ea typeface="MS PGothic" charset="0"/>
                <a:cs typeface="Arial" panose="020B0604020202020204" pitchFamily="34" charset="0"/>
              </a:rPr>
              <a:t>Christopher Sweeney, MBBS</a:t>
            </a:r>
            <a:endParaRPr lang="en-US" sz="1400" dirty="0"/>
          </a:p>
        </p:txBody>
      </p:sp>
    </p:spTree>
    <p:extLst>
      <p:ext uri="{BB962C8B-B14F-4D97-AF65-F5344CB8AC3E}">
        <p14:creationId xmlns:p14="http://schemas.microsoft.com/office/powerpoint/2010/main" val="30853128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E5FB1EC-2479-4C40-887F-B92A6EF3C3A9}"/>
              </a:ext>
            </a:extLst>
          </p:cNvPr>
          <p:cNvSpPr>
            <a:spLocks noGrp="1"/>
          </p:cNvSpPr>
          <p:nvPr>
            <p:ph type="title"/>
          </p:nvPr>
        </p:nvSpPr>
        <p:spPr>
          <a:xfrm>
            <a:off x="762000" y="211623"/>
            <a:ext cx="10820400" cy="956235"/>
          </a:xfrm>
        </p:spPr>
        <p:txBody>
          <a:bodyPr>
            <a:noAutofit/>
          </a:bodyPr>
          <a:lstStyle/>
          <a:p>
            <a:r>
              <a:rPr lang="en-US" sz="3200" b="1" dirty="0">
                <a:solidFill>
                  <a:srgbClr val="FF9300"/>
                </a:solidFill>
              </a:rPr>
              <a:t>Case Presentation – Dr Sweeney: 66-year-old man with d</a:t>
            </a:r>
            <a:r>
              <a:rPr lang="en-US" sz="3200" dirty="0">
                <a:solidFill>
                  <a:srgbClr val="FF9300"/>
                </a:solidFill>
              </a:rPr>
              <a:t>e </a:t>
            </a:r>
            <a:r>
              <a:rPr lang="en-US" sz="3200" b="1" dirty="0">
                <a:solidFill>
                  <a:srgbClr val="FF9300"/>
                </a:solidFill>
              </a:rPr>
              <a:t>novo low volume metastatic HSPC</a:t>
            </a:r>
          </a:p>
        </p:txBody>
      </p:sp>
      <p:sp>
        <p:nvSpPr>
          <p:cNvPr id="2" name="TextBox 1">
            <a:extLst>
              <a:ext uri="{FF2B5EF4-FFF2-40B4-BE49-F238E27FC236}">
                <a16:creationId xmlns:a16="http://schemas.microsoft.com/office/drawing/2014/main" id="{EF6E5014-71C1-784A-803A-E67A73FB4203}"/>
              </a:ext>
            </a:extLst>
          </p:cNvPr>
          <p:cNvSpPr txBox="1"/>
          <p:nvPr/>
        </p:nvSpPr>
        <p:spPr>
          <a:xfrm>
            <a:off x="609601" y="1347967"/>
            <a:ext cx="7350176" cy="5078313"/>
          </a:xfrm>
          <a:prstGeom prst="rect">
            <a:avLst/>
          </a:prstGeom>
          <a:noFill/>
        </p:spPr>
        <p:txBody>
          <a:bodyPr wrap="square"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66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in 2010 with left hip pain &amp; sciatica and MRI pelvis bone met -&gt; PSA 1244 + Prostate mass. </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Tc bone scan uptake in left pubic bone only</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CT C/A/P craggy prostate; pubic bone lesion only  </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Prostate biopsy: high volume Gleason 8</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Treatment</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Dec 2010 ADT commenced</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Apr 2011 radiation to bone met and prostate</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ADT completed Jan 2013.</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Surveillance off ADT: </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June 2014: PSA 0.05 with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testo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340.</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Mar 2018: 0.05 ng/mL;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testo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190 ng/dL </a:t>
            </a:r>
          </a:p>
          <a:p>
            <a:pPr marL="800100" marR="0" lvl="1" indent="-342900" algn="l" defTabSz="914400" rtl="0" eaLnBrk="1" fontAlgn="auto" latinLnBrk="0" hangingPunct="1">
              <a:lnSpc>
                <a:spcPct val="100000"/>
              </a:lnSpc>
              <a:spcBef>
                <a:spcPts val="0"/>
              </a:spcBef>
              <a:spcAft>
                <a:spcPts val="0"/>
              </a:spcAft>
              <a:buClrTx/>
              <a:buSzTx/>
              <a:buFont typeface="System Font Regular"/>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76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yo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May 2020: PSA &lt; 0.02;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testo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60 with elevated LH and FSH; working full time.</a:t>
            </a:r>
          </a:p>
        </p:txBody>
      </p:sp>
      <p:pic>
        <p:nvPicPr>
          <p:cNvPr id="4" name="Picture 3" descr="A close up of a white background&#10;&#10;Description automatically generated">
            <a:extLst>
              <a:ext uri="{FF2B5EF4-FFF2-40B4-BE49-F238E27FC236}">
                <a16:creationId xmlns:a16="http://schemas.microsoft.com/office/drawing/2014/main" id="{F21886BF-1923-424D-92E8-C49C098248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994099" y="784178"/>
            <a:ext cx="2053652" cy="5642102"/>
          </a:xfrm>
          <a:prstGeom prst="rect">
            <a:avLst/>
          </a:prstGeom>
          <a:noFill/>
          <a:ln w="9525">
            <a:noFill/>
            <a:miter lim="800000"/>
            <a:headEnd/>
            <a:tailEnd/>
          </a:ln>
        </p:spPr>
      </p:pic>
    </p:spTree>
    <p:extLst>
      <p:ext uri="{BB962C8B-B14F-4D97-AF65-F5344CB8AC3E}">
        <p14:creationId xmlns:p14="http://schemas.microsoft.com/office/powerpoint/2010/main" val="99395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550C-284A-0F4D-9161-CEB55B3B0AD4}"/>
              </a:ext>
            </a:extLst>
          </p:cNvPr>
          <p:cNvSpPr>
            <a:spLocks noGrp="1"/>
          </p:cNvSpPr>
          <p:nvPr>
            <p:ph type="title"/>
          </p:nvPr>
        </p:nvSpPr>
        <p:spPr/>
        <p:txBody>
          <a:bodyPr/>
          <a:lstStyle/>
          <a:p>
            <a:pPr algn="ctr"/>
            <a:r>
              <a:rPr lang="en-US" dirty="0"/>
              <a:t>Agenda</a:t>
            </a:r>
          </a:p>
        </p:txBody>
      </p:sp>
      <p:sp>
        <p:nvSpPr>
          <p:cNvPr id="3" name="TextBox 2">
            <a:extLst>
              <a:ext uri="{FF2B5EF4-FFF2-40B4-BE49-F238E27FC236}">
                <a16:creationId xmlns:a16="http://schemas.microsoft.com/office/drawing/2014/main" id="{E36FB6F8-0C5B-5440-9E5B-73DCDEC1AFD2}"/>
              </a:ext>
            </a:extLst>
          </p:cNvPr>
          <p:cNvSpPr txBox="1"/>
          <p:nvPr/>
        </p:nvSpPr>
        <p:spPr>
          <a:xfrm>
            <a:off x="609600" y="1447800"/>
            <a:ext cx="11201400" cy="50937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1: M0 Castration-Resistant Prostate Cancer (PC) — Dr </a:t>
            </a:r>
            <a:r>
              <a:rPr kumimoji="0" lang="en-US" sz="2000" b="1" i="0" u="none" strike="noStrike" kern="1200" cap="none" spc="0" normalizeH="0" baseline="0" noProof="0" dirty="0" err="1">
                <a:ln>
                  <a:noFill/>
                </a:ln>
                <a:solidFill>
                  <a:srgbClr val="0432FF"/>
                </a:solidFill>
                <a:effectLst/>
                <a:uLnTx/>
                <a:uFillTx/>
                <a:latin typeface="Arial" panose="020B0604020202020204" pitchFamily="34" charset="0"/>
                <a:ea typeface="ＭＳ Ｐゴシック"/>
                <a:cs typeface="Arial" panose="020B0604020202020204" pitchFamily="34" charset="0"/>
              </a:rPr>
              <a:t>Petrylak</a:t>
            </a:r>
            <a:endPar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Endocrine treatment for patients with cardiovascular disease </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SPARTAN, ARAMIS and </a:t>
            </a:r>
            <a:r>
              <a:rPr lang="en-US" sz="2000" dirty="0">
                <a:solidFill>
                  <a:srgbClr val="002B4F"/>
                </a:solidFill>
                <a:latin typeface="Arial" panose="020B0604020202020204" pitchFamily="34" charset="0"/>
                <a:ea typeface="ＭＳ Ｐゴシック"/>
                <a:cs typeface="Arial" panose="020B0604020202020204" pitchFamily="34" charset="0"/>
              </a:rPr>
              <a:t>PROSPER</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 trials and implications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2: Metastatic Hormone-Sensitive PC — Dr Sweeney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Secondary hormonal therapy versus chemotherapy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LATITUDE, ARCHES, TITAN and ENZAMET trials and implications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3: Castration-Resistant Metastatic PC — Dr </a:t>
            </a:r>
            <a:r>
              <a:rPr kumimoji="0" lang="en-US" sz="2000" b="1" i="0" u="none" strike="noStrike" kern="1200" cap="none" spc="0" normalizeH="0" baseline="0" noProof="0" dirty="0" err="1">
                <a:ln>
                  <a:noFill/>
                </a:ln>
                <a:solidFill>
                  <a:srgbClr val="0432FF"/>
                </a:solidFill>
                <a:effectLst/>
                <a:uLnTx/>
                <a:uFillTx/>
                <a:latin typeface="Arial" panose="020B0604020202020204" pitchFamily="34" charset="0"/>
                <a:ea typeface="ＭＳ Ｐゴシック"/>
                <a:cs typeface="Arial" panose="020B0604020202020204" pitchFamily="34" charset="0"/>
              </a:rPr>
              <a:t>Dreicer</a:t>
            </a:r>
            <a:endPar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2B4F"/>
                </a:solidFill>
                <a:effectLst/>
                <a:uLnTx/>
                <a:uFillTx/>
                <a:latin typeface="Arial" panose="020B0604020202020204" pitchFamily="34" charset="0"/>
                <a:ea typeface="ＭＳ Ｐゴシック"/>
                <a:cs typeface="Arial" panose="020B0604020202020204" pitchFamily="34" charset="0"/>
              </a:rPr>
              <a:t>Cabazitaxel</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 versus secondary endocrine treatment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Radium-223</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PARP inhibitors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4: ASCO Journal Club</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ARV-110 PROTAC degrader (Abstract 3500)</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3000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177</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Lu-PSMA-617 (Abstract 5500)</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PSMA imaging (Abstract 5501)</a:t>
            </a:r>
          </a:p>
        </p:txBody>
      </p:sp>
    </p:spTree>
    <p:extLst>
      <p:ext uri="{BB962C8B-B14F-4D97-AF65-F5344CB8AC3E}">
        <p14:creationId xmlns:p14="http://schemas.microsoft.com/office/powerpoint/2010/main" val="1177930538"/>
      </p:ext>
    </p:extLst>
  </p:cSld>
  <p:clrMapOvr>
    <a:masterClrMapping/>
  </p:clrMapOvr>
  <p:transition spd="slow" advClick="0"/>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899C4-C9FF-1F47-9D6B-33BF2DC2B226}"/>
              </a:ext>
            </a:extLst>
          </p:cNvPr>
          <p:cNvSpPr>
            <a:spLocks noGrp="1"/>
          </p:cNvSpPr>
          <p:nvPr>
            <p:ph type="body" idx="1"/>
          </p:nvPr>
        </p:nvSpPr>
        <p:spPr>
          <a:xfrm>
            <a:off x="1066800" y="762000"/>
            <a:ext cx="10363200" cy="3810000"/>
          </a:xfrm>
        </p:spPr>
        <p:txBody>
          <a:bodyPr/>
          <a:lstStyle/>
          <a:p>
            <a:pPr lvl="0">
              <a:spcBef>
                <a:spcPts val="1800"/>
              </a:spcBef>
              <a:defRPr/>
            </a:pPr>
            <a:r>
              <a:rPr lang="en-US" sz="2800" b="1" kern="1200" dirty="0">
                <a:solidFill>
                  <a:srgbClr val="0432FF"/>
                </a:solidFill>
                <a:latin typeface="Arial" panose="020B0604020202020204" pitchFamily="34" charset="0"/>
                <a:cs typeface="Arial" panose="020B0604020202020204" pitchFamily="34" charset="0"/>
              </a:rPr>
              <a:t>Module 3: Castration-Resistant Metastatic PC — Dr </a:t>
            </a:r>
            <a:r>
              <a:rPr lang="en-US" sz="2800" b="1" kern="1200" dirty="0" err="1">
                <a:solidFill>
                  <a:srgbClr val="0432FF"/>
                </a:solidFill>
                <a:latin typeface="Arial" panose="020B0604020202020204" pitchFamily="34" charset="0"/>
                <a:cs typeface="Arial" panose="020B0604020202020204" pitchFamily="34" charset="0"/>
              </a:rPr>
              <a:t>Dreicer</a:t>
            </a:r>
            <a:endParaRPr lang="en-US" sz="2800" b="1" kern="1200" dirty="0">
              <a:solidFill>
                <a:srgbClr val="0432FF"/>
              </a:solidFill>
              <a:latin typeface="Arial" panose="020B0604020202020204" pitchFamily="34" charset="0"/>
              <a:cs typeface="Arial" panose="020B0604020202020204" pitchFamily="34" charset="0"/>
            </a:endParaRPr>
          </a:p>
          <a:p>
            <a:pPr marL="342900" lvl="0" indent="-342900">
              <a:spcBef>
                <a:spcPct val="0"/>
              </a:spcBef>
              <a:buFont typeface="Arial" panose="020B0604020202020204" pitchFamily="34" charset="0"/>
              <a:buChar char="•"/>
              <a:defRPr/>
            </a:pPr>
            <a:r>
              <a:rPr lang="en-US" sz="2800" kern="1200" dirty="0" err="1">
                <a:solidFill>
                  <a:srgbClr val="002B4F"/>
                </a:solidFill>
                <a:latin typeface="Arial" panose="020B0604020202020204" pitchFamily="34" charset="0"/>
                <a:cs typeface="Arial" panose="020B0604020202020204" pitchFamily="34" charset="0"/>
              </a:rPr>
              <a:t>Cabazitaxel</a:t>
            </a:r>
            <a:r>
              <a:rPr lang="en-US" sz="2800" kern="1200" dirty="0">
                <a:solidFill>
                  <a:srgbClr val="002B4F"/>
                </a:solidFill>
                <a:latin typeface="Arial" panose="020B0604020202020204" pitchFamily="34" charset="0"/>
                <a:cs typeface="Arial" panose="020B0604020202020204" pitchFamily="34" charset="0"/>
              </a:rPr>
              <a:t> versus secondary endocrine treatment</a:t>
            </a:r>
          </a:p>
          <a:p>
            <a:pPr marL="342900" lvl="0" indent="-342900">
              <a:spcBef>
                <a:spcPct val="0"/>
              </a:spcBef>
              <a:buFont typeface="Arial" panose="020B0604020202020204" pitchFamily="34" charset="0"/>
              <a:buChar char="•"/>
              <a:defRPr/>
            </a:pPr>
            <a:r>
              <a:rPr lang="en-US" sz="2800" kern="1200" dirty="0">
                <a:solidFill>
                  <a:srgbClr val="002B4F"/>
                </a:solidFill>
                <a:latin typeface="Arial" panose="020B0604020202020204" pitchFamily="34" charset="0"/>
                <a:cs typeface="Arial" panose="020B0604020202020204" pitchFamily="34" charset="0"/>
              </a:rPr>
              <a:t>Radium-223</a:t>
            </a:r>
          </a:p>
          <a:p>
            <a:pPr marL="342900" lvl="0" indent="-342900">
              <a:spcBef>
                <a:spcPct val="0"/>
              </a:spcBef>
              <a:buFont typeface="Arial" panose="020B0604020202020204" pitchFamily="34" charset="0"/>
              <a:buChar char="•"/>
              <a:defRPr/>
            </a:pPr>
            <a:r>
              <a:rPr lang="en-US" sz="2800" kern="1200" dirty="0">
                <a:solidFill>
                  <a:srgbClr val="002B4F"/>
                </a:solidFill>
                <a:latin typeface="Arial" panose="020B0604020202020204" pitchFamily="34" charset="0"/>
                <a:cs typeface="Arial" panose="020B0604020202020204" pitchFamily="34" charset="0"/>
              </a:rPr>
              <a:t>PARP inhibitors</a:t>
            </a:r>
          </a:p>
        </p:txBody>
      </p:sp>
    </p:spTree>
    <p:extLst>
      <p:ext uri="{BB962C8B-B14F-4D97-AF65-F5344CB8AC3E}">
        <p14:creationId xmlns:p14="http://schemas.microsoft.com/office/powerpoint/2010/main" val="2919504926"/>
      </p:ext>
    </p:extLst>
  </p:cSld>
  <p:clrMapOvr>
    <a:masterClrMapping/>
  </p:clrMapOvr>
  <p:transition spd="slow" advClick="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2200" dirty="0"/>
              <a:t>A 65-year-old man receiving androgen deprivation therapy (ADT) for M0 disease after radical prostatectomy is found to have </a:t>
            </a:r>
            <a:r>
              <a:rPr lang="en-US" sz="2200" u="sng" dirty="0"/>
              <a:t>asymptomatic bone metastases</a:t>
            </a:r>
            <a:r>
              <a:rPr lang="en-US" sz="2200" dirty="0"/>
              <a:t>. What systemic treatment would you most likely recommend?</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4037603180"/>
              </p:ext>
            </p:extLst>
          </p:nvPr>
        </p:nvGraphicFramePr>
        <p:xfrm>
          <a:off x="4419600" y="1623977"/>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0" y="2211103"/>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0" y="3261645"/>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Abiraterone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1" y="4370557"/>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Sipuleucel</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6BB1C91B-A909-7440-B28D-2F7C56E86BAF}"/>
              </a:ext>
            </a:extLst>
          </p:cNvPr>
          <p:cNvSpPr txBox="1">
            <a:spLocks noChangeArrowheads="1"/>
          </p:cNvSpPr>
          <p:nvPr/>
        </p:nvSpPr>
        <p:spPr bwMode="auto">
          <a:xfrm>
            <a:off x="-1" y="5536614"/>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spcBef>
                <a:spcPct val="50000"/>
              </a:spcBef>
              <a:defRPr/>
            </a:pPr>
            <a:r>
              <a:rPr lang="en-US" sz="2000" b="1" dirty="0">
                <a:solidFill>
                  <a:srgbClr val="002060"/>
                </a:solidFill>
              </a:rPr>
              <a:t>Docetaxel</a:t>
            </a:r>
          </a:p>
        </p:txBody>
      </p:sp>
      <p:sp>
        <p:nvSpPr>
          <p:cNvPr id="11" name="Text Box 4">
            <a:extLst>
              <a:ext uri="{FF2B5EF4-FFF2-40B4-BE49-F238E27FC236}">
                <a16:creationId xmlns:a16="http://schemas.microsoft.com/office/drawing/2014/main" id="{5FCA5148-F769-8346-8B95-660B38B698ED}"/>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1349231170"/>
      </p:ext>
    </p:extLst>
  </p:cSld>
  <p:clrMapOvr>
    <a:masterClrMapping/>
  </p:clrMapOvr>
  <p:transition spd="slow" advClick="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2200" dirty="0"/>
              <a:t>A 65-year-old man receiving ADT for M0 disease after radical prostatectomy is found to have </a:t>
            </a:r>
            <a:r>
              <a:rPr lang="en-US" sz="2200" u="sng" dirty="0"/>
              <a:t>widespread, moderately symptomatic bone metastases</a:t>
            </a:r>
            <a:r>
              <a:rPr lang="en-US" sz="2200" dirty="0"/>
              <a:t>. What systemic treatment would you most likely recommend?</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987203493"/>
              </p:ext>
            </p:extLst>
          </p:nvPr>
        </p:nvGraphicFramePr>
        <p:xfrm>
          <a:off x="4419600" y="1623977"/>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0" y="2182330"/>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0" y="4352845"/>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Docetaxel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0" y="3287973"/>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Abiraterone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9EE59590-DDD4-6D42-A2F5-A8CA16113E88}"/>
              </a:ext>
            </a:extLst>
          </p:cNvPr>
          <p:cNvSpPr txBox="1">
            <a:spLocks noChangeArrowheads="1"/>
          </p:cNvSpPr>
          <p:nvPr/>
        </p:nvSpPr>
        <p:spPr bwMode="auto">
          <a:xfrm>
            <a:off x="0" y="5466720"/>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lvl="0" algn="r" eaLnBrk="1" hangingPunct="1">
              <a:spcBef>
                <a:spcPct val="50000"/>
              </a:spcBef>
              <a:defRPr/>
            </a:pPr>
            <a:r>
              <a:rPr lang="en-US" sz="2000" b="1" dirty="0" err="1">
                <a:solidFill>
                  <a:srgbClr val="002060"/>
                </a:solidFill>
              </a:rPr>
              <a:t>Sipuleucel</a:t>
            </a:r>
            <a:r>
              <a:rPr lang="en-US" sz="2000" b="1" dirty="0">
                <a:solidFill>
                  <a:srgbClr val="002060"/>
                </a:solidFill>
              </a:rPr>
              <a:t>-T</a:t>
            </a:r>
          </a:p>
        </p:txBody>
      </p:sp>
      <p:sp>
        <p:nvSpPr>
          <p:cNvPr id="11" name="Text Box 4">
            <a:extLst>
              <a:ext uri="{FF2B5EF4-FFF2-40B4-BE49-F238E27FC236}">
                <a16:creationId xmlns:a16="http://schemas.microsoft.com/office/drawing/2014/main" id="{42E5C3C0-E762-4549-B14A-C4C4A70FC441}"/>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4107180871"/>
      </p:ext>
    </p:extLst>
  </p:cSld>
  <p:clrMapOvr>
    <a:masterClrMapping/>
  </p:clrMapOvr>
  <p:transition spd="slow" advClick="0"/>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2400" dirty="0"/>
              <a:t>A 65-year-old man receiving ADT for M0 disease after radical prostatectomy is found to have </a:t>
            </a:r>
            <a:r>
              <a:rPr lang="en-US" sz="2400" u="sng" dirty="0"/>
              <a:t>asymptomatic liver metastases</a:t>
            </a:r>
            <a:r>
              <a:rPr lang="en-US" sz="2400" dirty="0"/>
              <a:t>. What systemic treatment would you most likely recommend?</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631390020"/>
              </p:ext>
            </p:extLst>
          </p:nvPr>
        </p:nvGraphicFramePr>
        <p:xfrm>
          <a:off x="4419600" y="1623977"/>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0" y="2196364"/>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Enzalutamide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0" y="3297640"/>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Docetaxel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0" y="4353412"/>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Abiraterone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1903841F-05F0-C045-9387-50DB325B0DB3}"/>
              </a:ext>
            </a:extLst>
          </p:cNvPr>
          <p:cNvSpPr txBox="1">
            <a:spLocks noChangeArrowheads="1"/>
          </p:cNvSpPr>
          <p:nvPr/>
        </p:nvSpPr>
        <p:spPr bwMode="auto">
          <a:xfrm>
            <a:off x="0" y="5452281"/>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Arial" charset="0"/>
                <a:ea typeface="ＭＳ Ｐゴシック" charset="0"/>
              </a:rPr>
              <a:t>Sipuleucel</a:t>
            </a:r>
            <a:r>
              <a:rPr kumimoji="0" lang="en-US" sz="2000" b="1" i="0" u="none" strike="noStrike" kern="1200" cap="none" spc="0" normalizeH="0" baseline="0" noProof="0" dirty="0">
                <a:ln>
                  <a:noFill/>
                </a:ln>
                <a:solidFill>
                  <a:srgbClr val="002060"/>
                </a:solidFill>
                <a:effectLst/>
                <a:uLnTx/>
                <a:uFillTx/>
                <a:latin typeface="Arial" charset="0"/>
                <a:ea typeface="ＭＳ Ｐゴシック" charset="0"/>
              </a:rPr>
              <a:t>-T </a:t>
            </a:r>
            <a:endParaRPr kumimoji="0" lang="en-US" sz="20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D40DDD77-C7B2-364B-9169-1DE684D3F152}"/>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986042813"/>
      </p:ext>
    </p:extLst>
  </p:cSld>
  <p:clrMapOvr>
    <a:masterClrMapping/>
  </p:clrMapOvr>
  <p:transition spd="slow" advClick="0"/>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889FE-0B06-8641-BF31-8A4BD81F957B}"/>
              </a:ext>
            </a:extLst>
          </p:cNvPr>
          <p:cNvSpPr>
            <a:spLocks noGrp="1"/>
          </p:cNvSpPr>
          <p:nvPr>
            <p:ph type="title"/>
          </p:nvPr>
        </p:nvSpPr>
        <p:spPr>
          <a:xfrm>
            <a:off x="609600" y="76200"/>
            <a:ext cx="10744200" cy="1143000"/>
          </a:xfrm>
        </p:spPr>
        <p:txBody>
          <a:bodyPr/>
          <a:lstStyle/>
          <a:p>
            <a:r>
              <a:rPr lang="en-US" sz="1800" dirty="0"/>
              <a:t>A 65-year-old man presents with minimally symptomatic metastatic prostate cancer (BRCA wild type) to the nodes and bone and receives docetaxel and androgen deprivation with response followed by progression. The patient is started on enzalutamide but experiences further disease progression after </a:t>
            </a:r>
            <a:r>
              <a:rPr lang="en-US" sz="1800" u="sng" dirty="0"/>
              <a:t>18 months</a:t>
            </a:r>
            <a:r>
              <a:rPr lang="en-US" sz="1800" dirty="0"/>
              <a:t>. What would you recommend?</a:t>
            </a:r>
          </a:p>
        </p:txBody>
      </p:sp>
      <p:graphicFrame>
        <p:nvGraphicFramePr>
          <p:cNvPr id="6" name="Chart 5">
            <a:extLst>
              <a:ext uri="{FF2B5EF4-FFF2-40B4-BE49-F238E27FC236}">
                <a16:creationId xmlns:a16="http://schemas.microsoft.com/office/drawing/2014/main" id="{5761DC5A-64A1-894C-AD5E-8EC390E922D3}"/>
              </a:ext>
            </a:extLst>
          </p:cNvPr>
          <p:cNvGraphicFramePr/>
          <p:nvPr>
            <p:extLst>
              <p:ext uri="{D42A27DB-BD31-4B8C-83A1-F6EECF244321}">
                <p14:modId xmlns:p14="http://schemas.microsoft.com/office/powerpoint/2010/main" val="2044060235"/>
              </p:ext>
            </p:extLst>
          </p:nvPr>
        </p:nvGraphicFramePr>
        <p:xfrm>
          <a:off x="4419600" y="1623977"/>
          <a:ext cx="67818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4">
            <a:extLst>
              <a:ext uri="{FF2B5EF4-FFF2-40B4-BE49-F238E27FC236}">
                <a16:creationId xmlns:a16="http://schemas.microsoft.com/office/drawing/2014/main" id="{357AF87B-EF16-3E4B-A8E3-48DE85E3B39F}"/>
              </a:ext>
            </a:extLst>
          </p:cNvPr>
          <p:cNvSpPr txBox="1">
            <a:spLocks noChangeArrowheads="1"/>
          </p:cNvSpPr>
          <p:nvPr/>
        </p:nvSpPr>
        <p:spPr bwMode="auto">
          <a:xfrm>
            <a:off x="0" y="2196364"/>
            <a:ext cx="4524376" cy="291953"/>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err="1">
                <a:ln>
                  <a:noFill/>
                </a:ln>
                <a:solidFill>
                  <a:srgbClr val="002060"/>
                </a:solidFill>
                <a:effectLst/>
                <a:uLnTx/>
                <a:uFillTx/>
                <a:latin typeface="Arial" charset="0"/>
                <a:ea typeface="ＭＳ Ｐゴシック" charset="0"/>
              </a:rPr>
              <a:t>Cabazitaxel</a:t>
            </a: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 </a:t>
            </a:r>
          </a:p>
        </p:txBody>
      </p:sp>
      <p:sp>
        <p:nvSpPr>
          <p:cNvPr id="8" name="Text Box 4">
            <a:extLst>
              <a:ext uri="{FF2B5EF4-FFF2-40B4-BE49-F238E27FC236}">
                <a16:creationId xmlns:a16="http://schemas.microsoft.com/office/drawing/2014/main" id="{46B66592-F27F-9040-9A9D-AA0BE7F98E32}"/>
              </a:ext>
            </a:extLst>
          </p:cNvPr>
          <p:cNvSpPr txBox="1">
            <a:spLocks noChangeArrowheads="1"/>
          </p:cNvSpPr>
          <p:nvPr/>
        </p:nvSpPr>
        <p:spPr bwMode="auto">
          <a:xfrm>
            <a:off x="0" y="3297640"/>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Abiraterone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9" name="Text Box 4">
            <a:extLst>
              <a:ext uri="{FF2B5EF4-FFF2-40B4-BE49-F238E27FC236}">
                <a16:creationId xmlns:a16="http://schemas.microsoft.com/office/drawing/2014/main" id="{08E49ABC-F7F8-B54C-9C10-DC82F45273F2}"/>
              </a:ext>
            </a:extLst>
          </p:cNvPr>
          <p:cNvSpPr txBox="1">
            <a:spLocks noChangeArrowheads="1"/>
          </p:cNvSpPr>
          <p:nvPr/>
        </p:nvSpPr>
        <p:spPr bwMode="auto">
          <a:xfrm>
            <a:off x="0" y="4353412"/>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Test for AR-V7 and then decide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0" name="Text Box 4">
            <a:extLst>
              <a:ext uri="{FF2B5EF4-FFF2-40B4-BE49-F238E27FC236}">
                <a16:creationId xmlns:a16="http://schemas.microsoft.com/office/drawing/2014/main" id="{1903841F-05F0-C045-9387-50DB325B0DB3}"/>
              </a:ext>
            </a:extLst>
          </p:cNvPr>
          <p:cNvSpPr txBox="1">
            <a:spLocks noChangeArrowheads="1"/>
          </p:cNvSpPr>
          <p:nvPr/>
        </p:nvSpPr>
        <p:spPr bwMode="auto">
          <a:xfrm>
            <a:off x="0" y="5452281"/>
            <a:ext cx="4524375" cy="262719"/>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200" b="1" i="0" u="none" strike="noStrike" kern="1200" cap="none" spc="0" normalizeH="0" baseline="0" noProof="0" dirty="0">
                <a:ln>
                  <a:noFill/>
                </a:ln>
                <a:solidFill>
                  <a:srgbClr val="002060"/>
                </a:solidFill>
                <a:effectLst/>
                <a:uLnTx/>
                <a:uFillTx/>
                <a:latin typeface="Arial" charset="0"/>
                <a:ea typeface="ＭＳ Ｐゴシック" charset="0"/>
              </a:rPr>
              <a:t>Other hormonal therapy </a:t>
            </a:r>
            <a:endParaRPr kumimoji="0" lang="en-US" sz="2200" b="1" i="0" u="none" strike="noStrike" kern="1200" cap="none" spc="0" normalizeH="0" baseline="0" noProof="0" dirty="0">
              <a:ln>
                <a:noFill/>
              </a:ln>
              <a:solidFill>
                <a:srgbClr val="002060"/>
              </a:solidFill>
              <a:effectLst/>
              <a:uLnTx/>
              <a:uFillTx/>
              <a:latin typeface="Arial" charset="0"/>
              <a:ea typeface="Arial" charset="0"/>
              <a:cs typeface="Arial" charset="0"/>
            </a:endParaRPr>
          </a:p>
        </p:txBody>
      </p:sp>
      <p:sp>
        <p:nvSpPr>
          <p:cNvPr id="11" name="Text Box 4">
            <a:extLst>
              <a:ext uri="{FF2B5EF4-FFF2-40B4-BE49-F238E27FC236}">
                <a16:creationId xmlns:a16="http://schemas.microsoft.com/office/drawing/2014/main" id="{CF79E0E7-8819-2344-8567-C8B8B07D4627}"/>
              </a:ext>
            </a:extLst>
          </p:cNvPr>
          <p:cNvSpPr txBox="1">
            <a:spLocks noChangeArrowheads="1"/>
          </p:cNvSpPr>
          <p:nvPr/>
        </p:nvSpPr>
        <p:spPr bwMode="auto">
          <a:xfrm>
            <a:off x="377588" y="6530048"/>
            <a:ext cx="9525000" cy="105012"/>
          </a:xfrm>
          <a:prstGeom prst="rect">
            <a:avLst/>
          </a:prstGeom>
          <a:noFill/>
          <a:ln>
            <a:noFill/>
          </a:ln>
          <a:effectLst>
            <a:prstShdw prst="shdw17" dist="17961" dir="2700000">
              <a:schemeClr val="accent1">
                <a:gamma/>
                <a:shade val="60000"/>
                <a:invGamma/>
                <a:alpha val="74998"/>
              </a:schemeClr>
            </a:prst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lIns="0" tIns="0" rIns="0" bIns="0" anchor="ct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2060"/>
                </a:solidFill>
                <a:effectLst/>
                <a:uLnTx/>
                <a:uFillTx/>
                <a:latin typeface="Arial" charset="0"/>
                <a:ea typeface="ＭＳ Ｐゴシック" charset="0"/>
              </a:rPr>
              <a:t>Survey of 50 US-based medical oncologists, June 2020</a:t>
            </a:r>
          </a:p>
        </p:txBody>
      </p:sp>
    </p:spTree>
    <p:extLst>
      <p:ext uri="{BB962C8B-B14F-4D97-AF65-F5344CB8AC3E}">
        <p14:creationId xmlns:p14="http://schemas.microsoft.com/office/powerpoint/2010/main" val="1461818002"/>
      </p:ext>
    </p:extLst>
  </p:cSld>
  <p:clrMapOvr>
    <a:masterClrMapping/>
  </p:clrMapOvr>
  <p:transition spd="slow" advClick="0"/>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828800" y="4038600"/>
            <a:ext cx="1371600" cy="11430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Locally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Advanced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Disease</a:t>
            </a:r>
          </a:p>
        </p:txBody>
      </p:sp>
      <p:sp>
        <p:nvSpPr>
          <p:cNvPr id="61443" name="Rectangle 3"/>
          <p:cNvSpPr>
            <a:spLocks noChangeArrowheads="1"/>
          </p:cNvSpPr>
          <p:nvPr/>
        </p:nvSpPr>
        <p:spPr bwMode="auto">
          <a:xfrm>
            <a:off x="3200400" y="2667000"/>
            <a:ext cx="1371600" cy="11430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Rising PSA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Hormone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Naive</a:t>
            </a:r>
          </a:p>
        </p:txBody>
      </p:sp>
      <p:sp>
        <p:nvSpPr>
          <p:cNvPr id="61444" name="Rectangle 4"/>
          <p:cNvSpPr>
            <a:spLocks noChangeArrowheads="1"/>
          </p:cNvSpPr>
          <p:nvPr/>
        </p:nvSpPr>
        <p:spPr bwMode="auto">
          <a:xfrm>
            <a:off x="3370333" y="4523447"/>
            <a:ext cx="1371600" cy="9906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Rising PSA</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Castrate</a:t>
            </a:r>
          </a:p>
        </p:txBody>
      </p:sp>
      <p:sp>
        <p:nvSpPr>
          <p:cNvPr id="61445" name="Rectangle 5"/>
          <p:cNvSpPr>
            <a:spLocks noChangeArrowheads="1"/>
          </p:cNvSpPr>
          <p:nvPr/>
        </p:nvSpPr>
        <p:spPr bwMode="auto">
          <a:xfrm>
            <a:off x="5638800" y="2667000"/>
            <a:ext cx="1371600" cy="11430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Tahoma" panose="020B0604030504040204" pitchFamily="34" charset="0"/>
              <a:ea typeface="ＭＳ Ｐゴシック" panose="020B0600070205080204" pitchFamily="34" charset="-128"/>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Hormone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Sensitive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Metastatic</a:t>
            </a:r>
          </a:p>
        </p:txBody>
      </p:sp>
      <p:sp>
        <p:nvSpPr>
          <p:cNvPr id="61446" name="Rectangle 6"/>
          <p:cNvSpPr>
            <a:spLocks noChangeArrowheads="1"/>
          </p:cNvSpPr>
          <p:nvPr/>
        </p:nvSpPr>
        <p:spPr bwMode="auto">
          <a:xfrm>
            <a:off x="7467600" y="2590800"/>
            <a:ext cx="1371600" cy="11430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Metastatic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Castrate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Resistant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(mCRPC)</a:t>
            </a:r>
          </a:p>
        </p:txBody>
      </p:sp>
      <p:sp>
        <p:nvSpPr>
          <p:cNvPr id="61447" name="Line 7"/>
          <p:cNvSpPr>
            <a:spLocks noChangeShapeType="1"/>
          </p:cNvSpPr>
          <p:nvPr/>
        </p:nvSpPr>
        <p:spPr bwMode="auto">
          <a:xfrm flipV="1">
            <a:off x="3352801" y="3962400"/>
            <a:ext cx="269875" cy="228600"/>
          </a:xfrm>
          <a:prstGeom prst="line">
            <a:avLst/>
          </a:prstGeom>
          <a:noFill/>
          <a:ln w="254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48" name="Rectangle 8"/>
          <p:cNvSpPr>
            <a:spLocks noChangeArrowheads="1"/>
          </p:cNvSpPr>
          <p:nvPr/>
        </p:nvSpPr>
        <p:spPr bwMode="auto">
          <a:xfrm>
            <a:off x="1752600" y="1676400"/>
            <a:ext cx="1371600" cy="9906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Organ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Confined</a:t>
            </a:r>
          </a:p>
        </p:txBody>
      </p:sp>
      <p:sp>
        <p:nvSpPr>
          <p:cNvPr id="61449" name="Line 9"/>
          <p:cNvSpPr>
            <a:spLocks noChangeShapeType="1"/>
          </p:cNvSpPr>
          <p:nvPr/>
        </p:nvSpPr>
        <p:spPr bwMode="auto">
          <a:xfrm>
            <a:off x="3200400" y="2209800"/>
            <a:ext cx="338138" cy="304800"/>
          </a:xfrm>
          <a:prstGeom prst="line">
            <a:avLst/>
          </a:prstGeom>
          <a:noFill/>
          <a:ln w="254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50" name="Rectangle 10"/>
          <p:cNvSpPr>
            <a:spLocks noChangeArrowheads="1"/>
          </p:cNvSpPr>
          <p:nvPr/>
        </p:nvSpPr>
        <p:spPr bwMode="auto">
          <a:xfrm>
            <a:off x="4800600" y="1219200"/>
            <a:ext cx="1371600" cy="11430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w="0"/>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Metastatic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w="0"/>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Disease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w="0"/>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(De novo)</a:t>
            </a:r>
          </a:p>
        </p:txBody>
      </p:sp>
      <p:sp>
        <p:nvSpPr>
          <p:cNvPr id="61452" name="Rectangle 12"/>
          <p:cNvSpPr>
            <a:spLocks noGrp="1" noChangeArrowheads="1"/>
          </p:cNvSpPr>
          <p:nvPr>
            <p:ph type="title" idx="4294967295"/>
          </p:nvPr>
        </p:nvSpPr>
        <p:spPr>
          <a:xfrm>
            <a:off x="2032000" y="0"/>
            <a:ext cx="8229600" cy="1022865"/>
          </a:xfrm>
        </p:spPr>
        <p:txBody>
          <a:bodyPr/>
          <a:lstStyle/>
          <a:p>
            <a:br>
              <a:rPr lang="en-US" altLang="en-US" sz="2600" dirty="0">
                <a:solidFill>
                  <a:schemeClr val="tx1"/>
                </a:solidFill>
                <a:latin typeface="Garamond" panose="02020404030301010803" pitchFamily="18" charset="0"/>
              </a:rPr>
            </a:br>
            <a:r>
              <a:rPr lang="en-US" altLang="en-US" sz="3000" b="1" dirty="0">
                <a:solidFill>
                  <a:schemeClr val="tx1"/>
                </a:solidFill>
                <a:latin typeface="Garamond" panose="02020404030301010803" pitchFamily="18" charset="0"/>
              </a:rPr>
              <a:t>Clinical States In Prostate Cancer (Circa 2020)</a:t>
            </a:r>
          </a:p>
        </p:txBody>
      </p:sp>
      <p:sp>
        <p:nvSpPr>
          <p:cNvPr id="61453" name="Line 13"/>
          <p:cNvSpPr>
            <a:spLocks noChangeShapeType="1"/>
          </p:cNvSpPr>
          <p:nvPr/>
        </p:nvSpPr>
        <p:spPr bwMode="auto">
          <a:xfrm>
            <a:off x="7162800" y="3200400"/>
            <a:ext cx="152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54" name="Rectangle 14"/>
          <p:cNvSpPr>
            <a:spLocks noChangeArrowheads="1"/>
          </p:cNvSpPr>
          <p:nvPr/>
        </p:nvSpPr>
        <p:spPr bwMode="auto">
          <a:xfrm>
            <a:off x="9144000" y="2590800"/>
            <a:ext cx="1371600" cy="12192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mCRPC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Post ASI*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and Docetaxel</a:t>
            </a:r>
          </a:p>
        </p:txBody>
      </p:sp>
      <p:sp>
        <p:nvSpPr>
          <p:cNvPr id="61455" name="Line 15"/>
          <p:cNvSpPr>
            <a:spLocks noChangeShapeType="1"/>
          </p:cNvSpPr>
          <p:nvPr/>
        </p:nvSpPr>
        <p:spPr bwMode="auto">
          <a:xfrm>
            <a:off x="8915400" y="3200400"/>
            <a:ext cx="152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56" name="Line 16"/>
          <p:cNvSpPr>
            <a:spLocks noChangeShapeType="1"/>
          </p:cNvSpPr>
          <p:nvPr/>
        </p:nvSpPr>
        <p:spPr bwMode="auto">
          <a:xfrm>
            <a:off x="3962400" y="3947059"/>
            <a:ext cx="0" cy="39634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57" name="Line 17"/>
          <p:cNvSpPr>
            <a:spLocks noChangeShapeType="1"/>
          </p:cNvSpPr>
          <p:nvPr/>
        </p:nvSpPr>
        <p:spPr bwMode="auto">
          <a:xfrm>
            <a:off x="4648200" y="3124200"/>
            <a:ext cx="8382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58" name="Line 18"/>
          <p:cNvSpPr>
            <a:spLocks noChangeShapeType="1"/>
          </p:cNvSpPr>
          <p:nvPr/>
        </p:nvSpPr>
        <p:spPr bwMode="auto">
          <a:xfrm flipV="1">
            <a:off x="6400800" y="3962400"/>
            <a:ext cx="381000" cy="3810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59" name="Line 19"/>
          <p:cNvSpPr>
            <a:spLocks noChangeShapeType="1"/>
          </p:cNvSpPr>
          <p:nvPr/>
        </p:nvSpPr>
        <p:spPr bwMode="auto">
          <a:xfrm flipV="1">
            <a:off x="6553200" y="3886200"/>
            <a:ext cx="1219200" cy="10668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61" name="Line 21"/>
          <p:cNvSpPr>
            <a:spLocks noChangeShapeType="1"/>
          </p:cNvSpPr>
          <p:nvPr/>
        </p:nvSpPr>
        <p:spPr bwMode="auto">
          <a:xfrm>
            <a:off x="6400800" y="1447800"/>
            <a:ext cx="1828800" cy="914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61462" name="Text Box 22"/>
          <p:cNvSpPr txBox="1">
            <a:spLocks noChangeArrowheads="1"/>
          </p:cNvSpPr>
          <p:nvPr/>
        </p:nvSpPr>
        <p:spPr bwMode="auto">
          <a:xfrm>
            <a:off x="20694" y="6477000"/>
            <a:ext cx="6608706"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None/>
            </a:pPr>
            <a:r>
              <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Modified from Scher H, et al. Urology 2000; </a:t>
            </a:r>
            <a:r>
              <a:rPr lang="en-US" sz="1400" dirty="0">
                <a:ea typeface="ＭＳ Ｐゴシック" charset="-128"/>
              </a:rPr>
              <a:t>Courtesy of </a:t>
            </a:r>
            <a:r>
              <a:rPr lang="en-US" sz="1400" dirty="0"/>
              <a:t>Robert Dreicer, MD, MS</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23" name="Rectangle 3"/>
          <p:cNvSpPr>
            <a:spLocks noChangeArrowheads="1"/>
          </p:cNvSpPr>
          <p:nvPr/>
        </p:nvSpPr>
        <p:spPr bwMode="auto">
          <a:xfrm>
            <a:off x="5105398" y="4495800"/>
            <a:ext cx="1447801" cy="1143000"/>
          </a:xfrm>
          <a:prstGeom prst="rect">
            <a:avLst/>
          </a:prstGeom>
          <a:solidFill>
            <a:schemeClr val="bg1"/>
          </a:solidFill>
          <a:ln w="12700">
            <a:solidFill>
              <a:schemeClr val="tx1"/>
            </a:solidFill>
            <a:miter lim="800000"/>
            <a:headEnd type="none" w="sm" len="sm"/>
            <a:tailEnd type="none" w="sm" len="sm"/>
          </a:ln>
          <a:effectLst/>
        </p:spPr>
        <p:txBody>
          <a:bodyPr wrap="none" anchor="ct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rPr>
              <a:t>Oligometastatic</a:t>
            </a:r>
            <a:endParaRPr kumimoji="0" lang="en-US" altLang="en-US" sz="1800" b="1" i="0" u="none" strike="noStrike" kern="1200" cap="none" spc="0" normalizeH="0" baseline="0" noProof="0" dirty="0">
              <a:ln>
                <a:noFill/>
              </a:ln>
              <a:solidFill>
                <a:srgbClr val="FF0000"/>
              </a:solidFill>
              <a:effectLst/>
              <a:uLnTx/>
              <a:uFillTx/>
              <a:latin typeface="Tahoma" panose="020B0604030504040204" pitchFamily="34" charset="0"/>
              <a:ea typeface="ＭＳ Ｐゴシック" panose="020B0600070205080204" pitchFamily="34" charset="-128"/>
              <a:cs typeface="Arial" panose="020B0604020202020204" pitchFamily="34" charset="0"/>
            </a:endParaRPr>
          </a:p>
        </p:txBody>
      </p:sp>
      <p:sp>
        <p:nvSpPr>
          <p:cNvPr id="24" name="Line 18"/>
          <p:cNvSpPr>
            <a:spLocks noChangeShapeType="1"/>
          </p:cNvSpPr>
          <p:nvPr/>
        </p:nvSpPr>
        <p:spPr bwMode="auto">
          <a:xfrm>
            <a:off x="4563375" y="3896988"/>
            <a:ext cx="612297" cy="345936"/>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25" name="Line 13"/>
          <p:cNvSpPr>
            <a:spLocks noChangeShapeType="1"/>
          </p:cNvSpPr>
          <p:nvPr/>
        </p:nvSpPr>
        <p:spPr bwMode="auto">
          <a:xfrm>
            <a:off x="3200400" y="4947605"/>
            <a:ext cx="152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26" name="Line 13"/>
          <p:cNvSpPr>
            <a:spLocks noChangeShapeType="1"/>
          </p:cNvSpPr>
          <p:nvPr/>
        </p:nvSpPr>
        <p:spPr bwMode="auto">
          <a:xfrm>
            <a:off x="4869522" y="5029536"/>
            <a:ext cx="1524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charset="0"/>
            </a:endParaRPr>
          </a:p>
        </p:txBody>
      </p:sp>
      <p:sp>
        <p:nvSpPr>
          <p:cNvPr id="4" name="TextBox 3"/>
          <p:cNvSpPr txBox="1"/>
          <p:nvPr/>
        </p:nvSpPr>
        <p:spPr>
          <a:xfrm>
            <a:off x="8497907" y="6292334"/>
            <a:ext cx="35273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ASI: androgen signaling inhibitor </a:t>
            </a:r>
          </a:p>
        </p:txBody>
      </p:sp>
    </p:spTree>
    <p:extLst>
      <p:ext uri="{BB962C8B-B14F-4D97-AF65-F5344CB8AC3E}">
        <p14:creationId xmlns:p14="http://schemas.microsoft.com/office/powerpoint/2010/main" val="1273278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SNG84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37700" y="317702"/>
            <a:ext cx="7450199" cy="2984112"/>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996664" y="3506978"/>
            <a:ext cx="10508571" cy="2677656"/>
          </a:xfrm>
          <a:prstGeom prst="rect">
            <a:avLst/>
          </a:prstGeom>
          <a:noFill/>
        </p:spPr>
        <p:txBody>
          <a:bodyPr wrap="square" rtlCol="0">
            <a:spAutoFit/>
          </a:bodyPr>
          <a:lstStyle/>
          <a:p>
            <a:pPr marL="285744" marR="0" lvl="0" indent="-285744" algn="l" defTabSz="457189" rtl="0" eaLnBrk="1" fontAlgn="auto" latinLnBrk="0" hangingPunct="1">
              <a:lnSpc>
                <a:spcPct val="100000"/>
              </a:lnSpc>
              <a:spcBef>
                <a:spcPts val="0"/>
              </a:spcBef>
              <a:spcAft>
                <a:spcPts val="0"/>
              </a:spcAft>
              <a:buClr>
                <a:srgbClr val="0000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mCRPC patients previously treated with docetaxel and had progression within 12 months of receiving either abiraterone or enzalutamide</a:t>
            </a:r>
          </a:p>
          <a:p>
            <a:pPr marL="285744" marR="0" lvl="0" indent="-285744" algn="l" defTabSz="457189" rtl="0" eaLnBrk="1" fontAlgn="auto" latinLnBrk="0" hangingPunct="1">
              <a:lnSpc>
                <a:spcPct val="100000"/>
              </a:lnSpc>
              <a:spcBef>
                <a:spcPts val="0"/>
              </a:spcBef>
              <a:spcAft>
                <a:spcPts val="0"/>
              </a:spcAft>
              <a:buClr>
                <a:srgbClr val="000099"/>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285744" marR="0" lvl="0" indent="-285744" algn="l" defTabSz="457189" rtl="0" eaLnBrk="1" fontAlgn="auto" latinLnBrk="0" hangingPunct="1">
              <a:lnSpc>
                <a:spcPct val="100000"/>
              </a:lnSpc>
              <a:spcBef>
                <a:spcPts val="0"/>
              </a:spcBef>
              <a:spcAft>
                <a:spcPts val="0"/>
              </a:spcAft>
              <a:buClr>
                <a:srgbClr val="0000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Randomized 1:1 to receive either cabazitaxel (25 mg/m</a:t>
            </a:r>
            <a:r>
              <a:rPr kumimoji="0" lang="en-US" sz="2400" b="0" i="0" u="none" strike="noStrike" kern="1200" cap="none" spc="0" normalizeH="0" baseline="30000" noProof="0" dirty="0">
                <a:ln>
                  <a:noFill/>
                </a:ln>
                <a:solidFill>
                  <a:prstClr val="black">
                    <a:lumMod val="85000"/>
                    <a:lumOff val="15000"/>
                  </a:prstClr>
                </a:solidFill>
                <a:effectLst/>
                <a:uLnTx/>
                <a:uFillTx/>
                <a:latin typeface="Arial"/>
                <a:ea typeface="+mn-ea"/>
                <a:cs typeface="+mn-cs"/>
              </a:rPr>
              <a:t>2</a:t>
            </a: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 plus growth factor) OR alternative agent either abiraterone or enzalutamide</a:t>
            </a:r>
          </a:p>
          <a:p>
            <a:pPr marL="285744" marR="0" lvl="0" indent="-285744" algn="l" defTabSz="457189" rtl="0" eaLnBrk="1" fontAlgn="auto" latinLnBrk="0" hangingPunct="1">
              <a:lnSpc>
                <a:spcPct val="100000"/>
              </a:lnSpc>
              <a:spcBef>
                <a:spcPts val="0"/>
              </a:spcBef>
              <a:spcAft>
                <a:spcPts val="0"/>
              </a:spcAft>
              <a:buClr>
                <a:srgbClr val="000099"/>
              </a:buClr>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endParaRPr>
          </a:p>
          <a:p>
            <a:pPr marL="285744" marR="0" lvl="0" indent="-285744" algn="l" defTabSz="457189" rtl="0" eaLnBrk="1" fontAlgn="auto" latinLnBrk="0" hangingPunct="1">
              <a:lnSpc>
                <a:spcPct val="100000"/>
              </a:lnSpc>
              <a:spcBef>
                <a:spcPts val="0"/>
              </a:spcBef>
              <a:spcAft>
                <a:spcPts val="0"/>
              </a:spcAft>
              <a:buClr>
                <a:srgbClr val="000099"/>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Arial"/>
                <a:ea typeface="+mn-ea"/>
                <a:cs typeface="+mn-cs"/>
              </a:rPr>
              <a:t>Primary end point imaging-based progression free survival</a:t>
            </a:r>
          </a:p>
        </p:txBody>
      </p:sp>
      <p:sp>
        <p:nvSpPr>
          <p:cNvPr id="6" name="Rectangle 2"/>
          <p:cNvSpPr txBox="1">
            <a:spLocks noChangeArrowheads="1"/>
          </p:cNvSpPr>
          <p:nvPr/>
        </p:nvSpPr>
        <p:spPr bwMode="auto">
          <a:xfrm>
            <a:off x="167384" y="6540298"/>
            <a:ext cx="7185296" cy="263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9005"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tabLst>
                <a:tab pos="479065" algn="l"/>
                <a:tab pos="958131" algn="l"/>
                <a:tab pos="1437195" algn="l"/>
                <a:tab pos="1916260" algn="l"/>
                <a:tab pos="2395325" algn="l"/>
                <a:tab pos="2874391" algn="l"/>
                <a:tab pos="3353456" algn="l"/>
                <a:tab pos="3832520" algn="l"/>
                <a:tab pos="4311586" algn="l"/>
              </a:tabLst>
            </a:pPr>
            <a:r>
              <a:rPr kumimoji="0" lang="en-US" altLang="en-US" sz="1400" b="0" i="0"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rPr>
              <a:t>de Wit, et al. </a:t>
            </a:r>
            <a:r>
              <a:rPr kumimoji="0" lang="en-US" altLang="en-US" sz="1400" b="0" i="1"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rPr>
              <a:t>N </a:t>
            </a:r>
            <a:r>
              <a:rPr kumimoji="0" lang="en-US" altLang="en-US" sz="1400" b="0" i="1" u="none" strike="noStrike" kern="1200" cap="none" spc="0" normalizeH="0" baseline="0" noProof="0" dirty="0" err="1">
                <a:ln>
                  <a:noFill/>
                </a:ln>
                <a:effectLst/>
                <a:uLnTx/>
                <a:uFillTx/>
                <a:latin typeface="Calibri Light" panose="020F0302020204030204"/>
                <a:ea typeface="+mj-ea"/>
                <a:cs typeface="Arial Unicode MS" panose="020B0604020202020204" pitchFamily="34" charset="-128"/>
              </a:rPr>
              <a:t>Engl</a:t>
            </a:r>
            <a:r>
              <a:rPr kumimoji="0" lang="en-US" altLang="en-US" sz="1400" b="0" i="1"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rPr>
              <a:t> J Med</a:t>
            </a:r>
            <a:r>
              <a:rPr kumimoji="0" lang="en-US" sz="1400" b="0" i="0" u="none" strike="noStrike" kern="1200" cap="none" spc="0" normalizeH="0" baseline="0" noProof="0" dirty="0">
                <a:ln>
                  <a:noFill/>
                </a:ln>
                <a:effectLst/>
                <a:uLnTx/>
                <a:uFillTx/>
                <a:latin typeface="Calibri Light" panose="020F0302020204030204"/>
                <a:ea typeface="+mj-ea"/>
              </a:rPr>
              <a:t> 2019 381:2506-2518; </a:t>
            </a:r>
            <a:r>
              <a:rPr lang="en-US" sz="1400" dirty="0">
                <a:ea typeface="ＭＳ Ｐゴシック" charset="-128"/>
              </a:rPr>
              <a:t>Courtesy of </a:t>
            </a:r>
            <a:r>
              <a:rPr lang="en-US" sz="1400" dirty="0"/>
              <a:t>Robert Dreicer, MD, MS</a:t>
            </a:r>
          </a:p>
          <a:p>
            <a:pPr marL="0" marR="0" lvl="0" indent="0" algn="l" defTabSz="914400" rtl="0" eaLnBrk="1" fontAlgn="auto" latinLnBrk="0" hangingPunct="1">
              <a:lnSpc>
                <a:spcPct val="90000"/>
              </a:lnSpc>
              <a:spcBef>
                <a:spcPct val="0"/>
              </a:spcBef>
              <a:spcAft>
                <a:spcPts val="0"/>
              </a:spcAft>
              <a:buClrTx/>
              <a:buSzTx/>
              <a:buFontTx/>
              <a:buNone/>
              <a:tabLst>
                <a:tab pos="479065" algn="l"/>
                <a:tab pos="958131" algn="l"/>
                <a:tab pos="1437195" algn="l"/>
                <a:tab pos="1916260" algn="l"/>
                <a:tab pos="2395325" algn="l"/>
                <a:tab pos="2874391" algn="l"/>
                <a:tab pos="3353456" algn="l"/>
                <a:tab pos="3832520" algn="l"/>
                <a:tab pos="4311586" algn="l"/>
              </a:tabLst>
              <a:defRPr/>
            </a:pPr>
            <a:endParaRPr kumimoji="0" lang="en-US" altLang="en-US" sz="1400" b="0" i="0"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endParaRPr>
          </a:p>
        </p:txBody>
      </p:sp>
      <p:sp>
        <p:nvSpPr>
          <p:cNvPr id="2" name="Rectangle 1">
            <a:extLst>
              <a:ext uri="{FF2B5EF4-FFF2-40B4-BE49-F238E27FC236}">
                <a16:creationId xmlns:a16="http://schemas.microsoft.com/office/drawing/2014/main" id="{59C3B979-A66F-F143-A33A-B8A54251F977}"/>
              </a:ext>
            </a:extLst>
          </p:cNvPr>
          <p:cNvSpPr/>
          <p:nvPr/>
        </p:nvSpPr>
        <p:spPr>
          <a:xfrm>
            <a:off x="996664" y="427144"/>
            <a:ext cx="1926553"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Helvetica" pitchFamily="2" charset="0"/>
                <a:ea typeface="+mn-ea"/>
                <a:cs typeface="+mn-cs"/>
              </a:rPr>
              <a:t>CARD Trial</a:t>
            </a:r>
            <a:endParaRPr kumimoji="0" lang="en-US" sz="26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spTree>
    <p:extLst>
      <p:ext uri="{BB962C8B-B14F-4D97-AF65-F5344CB8AC3E}">
        <p14:creationId xmlns:p14="http://schemas.microsoft.com/office/powerpoint/2010/main" val="1743840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American Board of Internal Medicine (ABIM) — </a:t>
            </a:r>
            <a:br>
              <a:rPr lang="en-US" dirty="0"/>
            </a:br>
            <a:r>
              <a:rPr lang="en-US" dirty="0"/>
              <a:t>Maintenance of Certification (MOC)</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912286" y="1416053"/>
            <a:ext cx="10358967" cy="5060947"/>
          </a:xfrm>
        </p:spPr>
        <p:txBody>
          <a:bodyPr/>
          <a:lstStyle/>
          <a:p>
            <a:pPr marL="0" indent="0">
              <a:spcBef>
                <a:spcPts val="1824"/>
              </a:spcBef>
              <a:spcAft>
                <a:spcPts val="0"/>
              </a:spcAft>
              <a:buNone/>
            </a:pPr>
            <a:r>
              <a:rPr lang="en-US" sz="2000" b="0" dirty="0"/>
              <a:t>Successful completion of these CME activities, which includes participation in the evaluation components and short post-tests, enables the participant to earn up to 2 (audio) and 1.5 (video) Medical Knowledge MOC points in the American Board of Internal Medicine’s (ABIM) Maintenance of Certification (MOC) program. Participants will earn MOC points equivalent to the amount of CME credits claimed for each activity. It is the CME activity provider’s responsibility to submit participant completion information to ACCME for the purpose of granting ABIM MOC credit.</a:t>
            </a:r>
          </a:p>
          <a:p>
            <a:pPr marL="0" indent="0">
              <a:spcBef>
                <a:spcPts val="1824"/>
              </a:spcBef>
              <a:spcAft>
                <a:spcPts val="0"/>
              </a:spcAft>
              <a:buNone/>
            </a:pPr>
            <a:r>
              <a:rPr lang="en-US" sz="2000" b="0" dirty="0"/>
              <a:t>Please note, these programs have been specifically designed for the following ABIM specialty: </a:t>
            </a:r>
            <a:r>
              <a:rPr lang="en-US" sz="2000" dirty="0"/>
              <a:t>medical oncology</a:t>
            </a:r>
            <a:r>
              <a:rPr lang="en-US" sz="2000" b="0" dirty="0"/>
              <a:t>.</a:t>
            </a:r>
          </a:p>
          <a:p>
            <a:pPr marL="0" indent="0">
              <a:spcBef>
                <a:spcPts val="1824"/>
              </a:spcBef>
              <a:spcAft>
                <a:spcPts val="0"/>
              </a:spcAft>
              <a:buNone/>
            </a:pPr>
            <a:endParaRPr lang="en-US" sz="2000" b="0" dirty="0"/>
          </a:p>
        </p:txBody>
      </p:sp>
      <p:pic>
        <p:nvPicPr>
          <p:cNvPr id="5" name="Picture 4">
            <a:extLst>
              <a:ext uri="{FF2B5EF4-FFF2-40B4-BE49-F238E27FC236}">
                <a16:creationId xmlns:a16="http://schemas.microsoft.com/office/drawing/2014/main" id="{090B4EC4-202F-EA48-B744-DC20F94316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639235" y="4800600"/>
            <a:ext cx="2913529" cy="990600"/>
          </a:xfrm>
          <a:prstGeom prst="rect">
            <a:avLst/>
          </a:prstGeom>
          <a:effectLst/>
        </p:spPr>
      </p:pic>
    </p:spTree>
    <p:extLst>
      <p:ext uri="{BB962C8B-B14F-4D97-AF65-F5344CB8AC3E}">
        <p14:creationId xmlns:p14="http://schemas.microsoft.com/office/powerpoint/2010/main" val="13872939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nagit_SNG863"/>
          <p:cNvPicPr>
            <a:picLocks noChangeAspect="1"/>
          </p:cNvPicPr>
          <p:nvPr/>
        </p:nvPicPr>
        <p:blipFill rotWithShape="1">
          <a:blip r:embed="rId2">
            <a:extLst>
              <a:ext uri="{28A0092B-C50C-407E-A947-70E740481C1C}">
                <a14:useLocalDpi xmlns:a14="http://schemas.microsoft.com/office/drawing/2010/main" val="0"/>
              </a:ext>
            </a:extLst>
          </a:blip>
          <a:srcRect l="1047" t="1714" r="1650"/>
          <a:stretch/>
        </p:blipFill>
        <p:spPr>
          <a:xfrm>
            <a:off x="1226553" y="1280168"/>
            <a:ext cx="10486040" cy="5324354"/>
          </a:xfrm>
          <a:prstGeom prst="rect">
            <a:avLst/>
          </a:prstGeom>
        </p:spPr>
      </p:pic>
      <p:sp>
        <p:nvSpPr>
          <p:cNvPr id="5" name="Rectangle 2">
            <a:extLst>
              <a:ext uri="{FF2B5EF4-FFF2-40B4-BE49-F238E27FC236}">
                <a16:creationId xmlns:a16="http://schemas.microsoft.com/office/drawing/2014/main" id="{CC7E752D-EDCA-4D71-AB49-F78A4F81BA0C}"/>
              </a:ext>
            </a:extLst>
          </p:cNvPr>
          <p:cNvSpPr txBox="1">
            <a:spLocks noChangeArrowheads="1"/>
          </p:cNvSpPr>
          <p:nvPr/>
        </p:nvSpPr>
        <p:spPr bwMode="auto">
          <a:xfrm>
            <a:off x="244598" y="6503445"/>
            <a:ext cx="7451602" cy="5069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9005" rIns="0" bIns="0"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tabLst>
                <a:tab pos="479065" algn="l"/>
                <a:tab pos="958131" algn="l"/>
                <a:tab pos="1437195" algn="l"/>
                <a:tab pos="1916260" algn="l"/>
                <a:tab pos="2395325" algn="l"/>
                <a:tab pos="2874391" algn="l"/>
                <a:tab pos="3353456" algn="l"/>
                <a:tab pos="3832520" algn="l"/>
                <a:tab pos="4311586" algn="l"/>
              </a:tabLst>
            </a:pPr>
            <a:r>
              <a:rPr kumimoji="0" lang="en-US" altLang="en-US" sz="1400" b="0" i="0"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rPr>
              <a:t>de Wit, et al. </a:t>
            </a:r>
            <a:r>
              <a:rPr kumimoji="0" lang="en-US" altLang="en-US" sz="1400" b="0" i="1"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rPr>
              <a:t>N Engl J Med</a:t>
            </a:r>
            <a:r>
              <a:rPr kumimoji="0" lang="en-US" sz="1400" b="0" i="0" u="none" strike="noStrike" kern="1200" cap="none" spc="0" normalizeH="0" baseline="0" noProof="0" dirty="0">
                <a:ln>
                  <a:noFill/>
                </a:ln>
                <a:effectLst/>
                <a:uLnTx/>
                <a:uFillTx/>
                <a:latin typeface="Calibri Light" panose="020F0302020204030204"/>
                <a:ea typeface="+mj-ea"/>
              </a:rPr>
              <a:t> 2019 381:2506-2518; </a:t>
            </a:r>
            <a:r>
              <a:rPr lang="en-US" sz="1400" dirty="0">
                <a:ea typeface="ＭＳ Ｐゴシック" charset="-128"/>
              </a:rPr>
              <a:t>Courtesy of </a:t>
            </a:r>
            <a:r>
              <a:rPr lang="en-US" sz="1400" dirty="0"/>
              <a:t>Robert Dreicer, MD, MS</a:t>
            </a:r>
          </a:p>
          <a:p>
            <a:pPr marL="0" marR="0" lvl="0" indent="0" algn="l" defTabSz="914400" rtl="0" eaLnBrk="1" fontAlgn="auto" latinLnBrk="0" hangingPunct="1">
              <a:lnSpc>
                <a:spcPct val="90000"/>
              </a:lnSpc>
              <a:spcBef>
                <a:spcPct val="0"/>
              </a:spcBef>
              <a:spcAft>
                <a:spcPts val="0"/>
              </a:spcAft>
              <a:buClrTx/>
              <a:buSzTx/>
              <a:buFontTx/>
              <a:buNone/>
              <a:tabLst>
                <a:tab pos="479065" algn="l"/>
                <a:tab pos="958131" algn="l"/>
                <a:tab pos="1437195" algn="l"/>
                <a:tab pos="1916260" algn="l"/>
                <a:tab pos="2395325" algn="l"/>
                <a:tab pos="2874391" algn="l"/>
                <a:tab pos="3353456" algn="l"/>
                <a:tab pos="3832520" algn="l"/>
                <a:tab pos="4311586" algn="l"/>
              </a:tabLst>
              <a:defRPr/>
            </a:pPr>
            <a:endParaRPr kumimoji="0" lang="en-US" altLang="en-US" sz="1400" b="0" i="0" u="none" strike="noStrike" kern="1200" cap="none" spc="0" normalizeH="0" baseline="0" noProof="0" dirty="0">
              <a:ln>
                <a:noFill/>
              </a:ln>
              <a:effectLst/>
              <a:uLnTx/>
              <a:uFillTx/>
              <a:latin typeface="Calibri Light" panose="020F0302020204030204"/>
              <a:ea typeface="+mj-ea"/>
              <a:cs typeface="Arial Unicode MS" panose="020B0604020202020204" pitchFamily="34" charset="-128"/>
            </a:endParaRPr>
          </a:p>
        </p:txBody>
      </p:sp>
      <p:sp>
        <p:nvSpPr>
          <p:cNvPr id="6" name="Rectangle 5">
            <a:extLst>
              <a:ext uri="{FF2B5EF4-FFF2-40B4-BE49-F238E27FC236}">
                <a16:creationId xmlns:a16="http://schemas.microsoft.com/office/drawing/2014/main" id="{31144A81-EE10-0446-8AD9-0DBA60BFCE12}"/>
              </a:ext>
            </a:extLst>
          </p:cNvPr>
          <p:cNvSpPr/>
          <p:nvPr/>
        </p:nvSpPr>
        <p:spPr>
          <a:xfrm>
            <a:off x="996664" y="427144"/>
            <a:ext cx="1926553"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0000"/>
                </a:solidFill>
                <a:effectLst/>
                <a:uLnTx/>
                <a:uFillTx/>
                <a:latin typeface="Helvetica" pitchFamily="2" charset="0"/>
                <a:ea typeface="+mn-ea"/>
                <a:cs typeface="+mn-cs"/>
              </a:rPr>
              <a:t>CARD Trial</a:t>
            </a:r>
            <a:endParaRPr kumimoji="0" lang="en-US" sz="2600" b="0" i="0" u="none" strike="noStrike" kern="1200" cap="none" spc="0" normalizeH="0" baseline="0" noProof="0" dirty="0">
              <a:ln>
                <a:noFill/>
              </a:ln>
              <a:solidFill>
                <a:srgbClr val="000000"/>
              </a:solidFill>
              <a:effectLst/>
              <a:uLnTx/>
              <a:uFillTx/>
              <a:latin typeface="Helvetica" pitchFamily="2" charset="0"/>
              <a:ea typeface="+mn-ea"/>
              <a:cs typeface="+mn-cs"/>
            </a:endParaRPr>
          </a:p>
        </p:txBody>
      </p:sp>
      <p:grpSp>
        <p:nvGrpSpPr>
          <p:cNvPr id="3" name="Group 2">
            <a:extLst>
              <a:ext uri="{FF2B5EF4-FFF2-40B4-BE49-F238E27FC236}">
                <a16:creationId xmlns:a16="http://schemas.microsoft.com/office/drawing/2014/main" id="{723B2D94-08EB-D545-86D8-E3D59CAE1A51}"/>
              </a:ext>
            </a:extLst>
          </p:cNvPr>
          <p:cNvGrpSpPr/>
          <p:nvPr/>
        </p:nvGrpSpPr>
        <p:grpSpPr>
          <a:xfrm>
            <a:off x="6246930" y="1159311"/>
            <a:ext cx="5346700" cy="2746667"/>
            <a:chOff x="6096000" y="1079500"/>
            <a:chExt cx="5346700" cy="2746667"/>
          </a:xfrm>
        </p:grpSpPr>
        <p:sp>
          <p:nvSpPr>
            <p:cNvPr id="2" name="Rectangle 1">
              <a:extLst>
                <a:ext uri="{FF2B5EF4-FFF2-40B4-BE49-F238E27FC236}">
                  <a16:creationId xmlns:a16="http://schemas.microsoft.com/office/drawing/2014/main" id="{A1DED3B3-2978-4E41-BFCA-FD583B51C94A}"/>
                </a:ext>
              </a:extLst>
            </p:cNvPr>
            <p:cNvSpPr/>
            <p:nvPr/>
          </p:nvSpPr>
          <p:spPr>
            <a:xfrm>
              <a:off x="6096000" y="1079500"/>
              <a:ext cx="5346700" cy="204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6E34510-2B9C-F84D-99B7-84A593869C89}"/>
                </a:ext>
              </a:extLst>
            </p:cNvPr>
            <p:cNvSpPr/>
            <p:nvPr/>
          </p:nvSpPr>
          <p:spPr>
            <a:xfrm>
              <a:off x="8419315" y="1781467"/>
              <a:ext cx="2514600" cy="2044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6976A921-E6AD-4F41-988B-57B243DD924D}"/>
              </a:ext>
            </a:extLst>
          </p:cNvPr>
          <p:cNvGrpSpPr/>
          <p:nvPr/>
        </p:nvGrpSpPr>
        <p:grpSpPr>
          <a:xfrm>
            <a:off x="6285423" y="379190"/>
            <a:ext cx="5213692" cy="2557356"/>
            <a:chOff x="6654800" y="427144"/>
            <a:chExt cx="5213692" cy="2557356"/>
          </a:xfrm>
        </p:grpSpPr>
        <p:pic>
          <p:nvPicPr>
            <p:cNvPr id="7" name="Snagit_SNG863">
              <a:extLst>
                <a:ext uri="{FF2B5EF4-FFF2-40B4-BE49-F238E27FC236}">
                  <a16:creationId xmlns:a16="http://schemas.microsoft.com/office/drawing/2014/main" id="{1F939A11-CB59-4B4E-8B4E-47D1732DBE36}"/>
                </a:ext>
              </a:extLst>
            </p:cNvPr>
            <p:cNvPicPr>
              <a:picLocks noChangeAspect="1"/>
            </p:cNvPicPr>
            <p:nvPr/>
          </p:nvPicPr>
          <p:blipFill rotWithShape="1">
            <a:blip r:embed="rId2">
              <a:extLst>
                <a:ext uri="{28A0092B-C50C-407E-A947-70E740481C1C}">
                  <a14:useLocalDpi xmlns:a14="http://schemas.microsoft.com/office/drawing/2010/main" val="0"/>
                </a:ext>
              </a:extLst>
            </a:blip>
            <a:srcRect l="50294" t="1714" r="1650" b="52533"/>
            <a:stretch/>
          </p:blipFill>
          <p:spPr>
            <a:xfrm>
              <a:off x="6689607" y="427144"/>
              <a:ext cx="5178885" cy="2478509"/>
            </a:xfrm>
            <a:prstGeom prst="rect">
              <a:avLst/>
            </a:prstGeom>
          </p:spPr>
        </p:pic>
        <p:sp>
          <p:nvSpPr>
            <p:cNvPr id="9" name="Rectangle 8">
              <a:extLst>
                <a:ext uri="{FF2B5EF4-FFF2-40B4-BE49-F238E27FC236}">
                  <a16:creationId xmlns:a16="http://schemas.microsoft.com/office/drawing/2014/main" id="{6EFDAD6F-9C62-EF40-B96B-8F5623A17569}"/>
                </a:ext>
              </a:extLst>
            </p:cNvPr>
            <p:cNvSpPr/>
            <p:nvPr/>
          </p:nvSpPr>
          <p:spPr>
            <a:xfrm>
              <a:off x="6654800" y="2521305"/>
              <a:ext cx="368300" cy="463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949EA487-C098-6648-9289-66C473E8EBBC}"/>
              </a:ext>
            </a:extLst>
          </p:cNvPr>
          <p:cNvSpPr/>
          <p:nvPr/>
        </p:nvSpPr>
        <p:spPr>
          <a:xfrm>
            <a:off x="6249645" y="600511"/>
            <a:ext cx="5178885" cy="22571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978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9354FEAA-8DB4-CB4F-8A0E-76F3BFA054F8}"/>
              </a:ext>
            </a:extLst>
          </p:cNvPr>
          <p:cNvPicPr>
            <a:picLocks noChangeAspect="1"/>
          </p:cNvPicPr>
          <p:nvPr/>
        </p:nvPicPr>
        <p:blipFill>
          <a:blip r:embed="rId2"/>
          <a:stretch>
            <a:fillRect/>
          </a:stretch>
        </p:blipFill>
        <p:spPr>
          <a:xfrm>
            <a:off x="137187" y="381000"/>
            <a:ext cx="11917626" cy="4055772"/>
          </a:xfrm>
          <a:prstGeom prst="rect">
            <a:avLst/>
          </a:prstGeom>
        </p:spPr>
      </p:pic>
      <p:sp>
        <p:nvSpPr>
          <p:cNvPr id="5" name="TextBox 4">
            <a:extLst>
              <a:ext uri="{FF2B5EF4-FFF2-40B4-BE49-F238E27FC236}">
                <a16:creationId xmlns:a16="http://schemas.microsoft.com/office/drawing/2014/main" id="{35A434BD-EC3C-1248-9EEB-2F03762F9FB4}"/>
              </a:ext>
            </a:extLst>
          </p:cNvPr>
          <p:cNvSpPr txBox="1"/>
          <p:nvPr/>
        </p:nvSpPr>
        <p:spPr>
          <a:xfrm>
            <a:off x="5207396" y="4436772"/>
            <a:ext cx="6984604" cy="338554"/>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Arial" charset="0"/>
                <a:ea typeface="ＭＳ Ｐゴシック" charset="0"/>
              </a:rPr>
              <a:t>Prostate Cancer and Prostatic Disease </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2020 May 13; [</a:t>
            </a:r>
            <a:r>
              <a:rPr kumimoji="0" lang="en-US" sz="1600" b="0" i="0" u="none" strike="noStrike" kern="1200" cap="none" spc="0" normalizeH="0" baseline="0" noProof="0" dirty="0" err="1">
                <a:ln>
                  <a:noFill/>
                </a:ln>
                <a:solidFill>
                  <a:srgbClr val="000000"/>
                </a:solidFill>
                <a:effectLst/>
                <a:uLnTx/>
                <a:uFillTx/>
                <a:latin typeface="Arial" charset="0"/>
                <a:ea typeface="ＭＳ Ｐゴシック" charset="0"/>
              </a:rPr>
              <a:t>Epub</a:t>
            </a:r>
            <a:r>
              <a:rPr kumimoji="0" lang="en-US" sz="1600" b="0" i="0" u="none" strike="noStrike" kern="1200" cap="none" spc="0" normalizeH="0" baseline="0" noProof="0" dirty="0">
                <a:ln>
                  <a:noFill/>
                </a:ln>
                <a:solidFill>
                  <a:srgbClr val="000000"/>
                </a:solidFill>
                <a:effectLst/>
                <a:uLnTx/>
                <a:uFillTx/>
                <a:latin typeface="Arial" charset="0"/>
                <a:ea typeface="ＭＳ Ｐゴシック" charset="0"/>
              </a:rPr>
              <a:t> ahead of print]</a:t>
            </a:r>
          </a:p>
        </p:txBody>
      </p:sp>
      <p:sp>
        <p:nvSpPr>
          <p:cNvPr id="7" name="TextBox 6">
            <a:extLst>
              <a:ext uri="{FF2B5EF4-FFF2-40B4-BE49-F238E27FC236}">
                <a16:creationId xmlns:a16="http://schemas.microsoft.com/office/drawing/2014/main" id="{6F28A4C8-45F4-F34D-9B5F-1AA94D5C674F}"/>
              </a:ext>
            </a:extLst>
          </p:cNvPr>
          <p:cNvSpPr txBox="1"/>
          <p:nvPr/>
        </p:nvSpPr>
        <p:spPr>
          <a:xfrm>
            <a:off x="304800" y="5029200"/>
            <a:ext cx="11750013" cy="1323439"/>
          </a:xfrm>
          <a:prstGeom prst="rect">
            <a:avLst/>
          </a:prstGeom>
          <a:noFill/>
        </p:spPr>
        <p:txBody>
          <a:bodyPr wrap="square" rtlCol="0">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Retrospective study (N = 625) of patients with </a:t>
            </a:r>
            <a:r>
              <a:rPr kumimoji="0" lang="en-US" sz="2000" b="0" i="0" u="none" strike="noStrike" kern="1200" cap="none" spc="0" normalizeH="0" baseline="0" noProof="0" dirty="0" err="1">
                <a:ln>
                  <a:noFill/>
                </a:ln>
                <a:solidFill>
                  <a:srgbClr val="000000"/>
                </a:solidFill>
                <a:effectLst/>
                <a:uLnTx/>
                <a:uFillTx/>
                <a:latin typeface="Arial" charset="0"/>
                <a:ea typeface="ＭＳ Ｐゴシック" charset="0"/>
              </a:rPr>
              <a:t>mCRPC</a:t>
            </a: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 treated with radium-223</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charset="0"/>
                <a:ea typeface="ＭＳ Ｐゴシック" charset="0"/>
              </a:rPr>
              <a:t>Treatment with radium-223 plus abiraterone/prednisone or enzalutamide was defined as concurrent if both drugs started within 30 days of one another, or layered when the second drug started ≥30 days after the first</a:t>
            </a:r>
          </a:p>
        </p:txBody>
      </p:sp>
    </p:spTree>
    <p:extLst>
      <p:ext uri="{BB962C8B-B14F-4D97-AF65-F5344CB8AC3E}">
        <p14:creationId xmlns:p14="http://schemas.microsoft.com/office/powerpoint/2010/main" val="4158727807"/>
      </p:ext>
    </p:extLst>
  </p:cSld>
  <p:clrMapOvr>
    <a:masterClrMapping/>
  </p:clrMapOvr>
  <p:transition spd="slow" advClick="0"/>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20D1-40ED-824E-84C4-1F422CDB69AB}"/>
              </a:ext>
            </a:extLst>
          </p:cNvPr>
          <p:cNvSpPr>
            <a:spLocks noGrp="1"/>
          </p:cNvSpPr>
          <p:nvPr>
            <p:ph type="title"/>
          </p:nvPr>
        </p:nvSpPr>
        <p:spPr>
          <a:xfrm>
            <a:off x="604234" y="1371600"/>
            <a:ext cx="10972800" cy="3124200"/>
          </a:xfrm>
        </p:spPr>
        <p:txBody>
          <a:bodyPr/>
          <a:lstStyle/>
          <a:p>
            <a:r>
              <a:rPr lang="en-US" sz="3600" dirty="0"/>
              <a:t>A retrospective analysis of treatment patterns in metastatic castration-resistant prostate cancer patients treated with radium-223</a:t>
            </a:r>
          </a:p>
        </p:txBody>
      </p:sp>
      <p:sp>
        <p:nvSpPr>
          <p:cNvPr id="3" name="TextBox 2">
            <a:extLst>
              <a:ext uri="{FF2B5EF4-FFF2-40B4-BE49-F238E27FC236}">
                <a16:creationId xmlns:a16="http://schemas.microsoft.com/office/drawing/2014/main" id="{382C5838-F46D-024C-B790-2B4520169B92}"/>
              </a:ext>
            </a:extLst>
          </p:cNvPr>
          <p:cNvSpPr txBox="1"/>
          <p:nvPr/>
        </p:nvSpPr>
        <p:spPr>
          <a:xfrm>
            <a:off x="605307" y="4495800"/>
            <a:ext cx="10748493"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Sartor AO et 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Genitourinary Cancers Symposium 2019; Abstract 180.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830342593"/>
      </p:ext>
    </p:extLst>
  </p:cSld>
  <p:clrMapOvr>
    <a:masterClrMapping/>
  </p:clrMapOvr>
  <p:transition spd="slow" advClick="0"/>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Era of Genomic Targeted Therapy in Prostate Cancer Has Arrived</a:t>
            </a:r>
          </a:p>
        </p:txBody>
      </p:sp>
      <p:sp>
        <p:nvSpPr>
          <p:cNvPr id="3" name="Content Placeholder 2"/>
          <p:cNvSpPr>
            <a:spLocks noGrp="1"/>
          </p:cNvSpPr>
          <p:nvPr>
            <p:ph idx="1"/>
          </p:nvPr>
        </p:nvSpPr>
        <p:spPr/>
        <p:txBody>
          <a:bodyPr/>
          <a:lstStyle/>
          <a:p>
            <a:pPr marL="457189" indent="-457189">
              <a:spcAft>
                <a:spcPts val="1600"/>
              </a:spcAft>
              <a:buSzPct val="100000"/>
            </a:pPr>
            <a:r>
              <a:rPr lang="en-GB" dirty="0" err="1"/>
              <a:t>mCRPC</a:t>
            </a:r>
            <a:r>
              <a:rPr lang="en-GB" dirty="0"/>
              <a:t> is molecularly heterogeneous;</a:t>
            </a:r>
            <a:r>
              <a:rPr lang="en-GB" dirty="0">
                <a:solidFill>
                  <a:srgbClr val="000000"/>
                </a:solidFill>
              </a:rPr>
              <a:t> up to </a:t>
            </a:r>
            <a:r>
              <a:rPr lang="en-GB" dirty="0"/>
              <a:t>30% of </a:t>
            </a:r>
            <a:r>
              <a:rPr lang="en-GB" dirty="0" err="1"/>
              <a:t>mCRPC</a:t>
            </a:r>
            <a:r>
              <a:rPr lang="en-GB" dirty="0"/>
              <a:t> </a:t>
            </a:r>
            <a:r>
              <a:rPr lang="en-US" dirty="0"/>
              <a:t>harbor</a:t>
            </a:r>
            <a:r>
              <a:rPr lang="en-GB" dirty="0"/>
              <a:t> deleterious alterations in DNA damage repair genes, including those with direct or indirect roles in homologous recombination repair (HRR)</a:t>
            </a:r>
          </a:p>
          <a:p>
            <a:pPr marL="457189" indent="-457189">
              <a:spcAft>
                <a:spcPts val="1600"/>
              </a:spcAft>
              <a:buSzPct val="100000"/>
            </a:pPr>
            <a:r>
              <a:rPr lang="en-GB" dirty="0"/>
              <a:t>These gene alterations can confer sensitivity to poly(adenosine diphosphate–ribose) polymerase (PARP) inhibition and platinum agents</a:t>
            </a:r>
          </a:p>
          <a:p>
            <a:pPr marL="914389" lvl="1" indent="-457189">
              <a:spcAft>
                <a:spcPts val="1600"/>
              </a:spcAft>
              <a:buSzPct val="100000"/>
            </a:pPr>
            <a:r>
              <a:rPr lang="en-GB" i="1" dirty="0"/>
              <a:t>BRCA1</a:t>
            </a:r>
            <a:r>
              <a:rPr lang="en-GB" dirty="0"/>
              <a:t>, </a:t>
            </a:r>
            <a:r>
              <a:rPr lang="en-GB" i="1" dirty="0"/>
              <a:t>BRCA2</a:t>
            </a:r>
            <a:r>
              <a:rPr lang="en-GB" dirty="0"/>
              <a:t> and </a:t>
            </a:r>
            <a:r>
              <a:rPr lang="en-GB" i="1" dirty="0"/>
              <a:t>ATM </a:t>
            </a:r>
            <a:r>
              <a:rPr lang="en-GB" dirty="0"/>
              <a:t>are the most well characterized</a:t>
            </a:r>
          </a:p>
          <a:p>
            <a:endParaRPr lang="en-US" dirty="0"/>
          </a:p>
        </p:txBody>
      </p:sp>
      <p:sp>
        <p:nvSpPr>
          <p:cNvPr id="4" name="Rectangle 3">
            <a:extLst>
              <a:ext uri="{FF2B5EF4-FFF2-40B4-BE49-F238E27FC236}">
                <a16:creationId xmlns:a16="http://schemas.microsoft.com/office/drawing/2014/main" id="{00377D82-7216-BD41-BE80-484CCA4E740E}"/>
              </a:ext>
            </a:extLst>
          </p:cNvPr>
          <p:cNvSpPr/>
          <p:nvPr/>
        </p:nvSpPr>
        <p:spPr>
          <a:xfrm>
            <a:off x="149821" y="6474023"/>
            <a:ext cx="3050579" cy="307777"/>
          </a:xfrm>
          <a:prstGeom prst="rect">
            <a:avLst/>
          </a:prstGeom>
        </p:spPr>
        <p:txBody>
          <a:bodyPr wrap="none">
            <a:spAutoFit/>
          </a:bodyPr>
          <a:lstStyle/>
          <a:p>
            <a:r>
              <a:rPr lang="en-US" sz="1400" dirty="0">
                <a:ea typeface="ＭＳ Ｐゴシック" charset="-128"/>
              </a:rPr>
              <a:t>Courtesy of </a:t>
            </a:r>
            <a:r>
              <a:rPr lang="en-US" sz="1400" dirty="0"/>
              <a:t>Robert Dreicer, MD, MS</a:t>
            </a:r>
          </a:p>
        </p:txBody>
      </p:sp>
    </p:spTree>
    <p:extLst>
      <p:ext uri="{BB962C8B-B14F-4D97-AF65-F5344CB8AC3E}">
        <p14:creationId xmlns:p14="http://schemas.microsoft.com/office/powerpoint/2010/main" val="2719168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460" y="2104274"/>
            <a:ext cx="9931079" cy="2693045"/>
          </a:xfrm>
          <a:prstGeom prst="rect">
            <a:avLst/>
          </a:prstGeom>
        </p:spPr>
        <p:txBody>
          <a:bodyPr wrap="square">
            <a:spAutoFit/>
          </a:bodyPr>
          <a:lstStyle/>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“On May 19, 2020, the Food and Drug Administration approved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olaparib</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for adult patients with deleterious or suspected deleterious germline or somatic homologous recombination repair (HRR) gene-mutated metastatic castration-resistant prostate cancer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mCRPC</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who have progressed following prior treatment with enzalutamide or abiraterone.”</a:t>
            </a: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“On May 15, 2020, the Food and Drug Administration granted accelerated approval to rucaparib for patients with deleterious </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BRCA</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mutation (germline and/or somatic)-associated metastatic castration-resistant prostate cancer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mCRPC</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who have been treated with androgen receptor-directed therapy and a </a:t>
            </a:r>
            <a:r>
              <a:rPr kumimoji="0" lang="en-US" sz="18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taxane</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-based chemotherapy.”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itle 3"/>
          <p:cNvSpPr>
            <a:spLocks noGrp="1"/>
          </p:cNvSpPr>
          <p:nvPr>
            <p:ph type="title"/>
          </p:nvPr>
        </p:nvSpPr>
        <p:spPr>
          <a:xfrm>
            <a:off x="838200" y="272924"/>
            <a:ext cx="10515600" cy="1325563"/>
          </a:xfrm>
        </p:spPr>
        <p:txBody>
          <a:bodyPr>
            <a:normAutofit/>
          </a:bodyPr>
          <a:lstStyle/>
          <a:p>
            <a:r>
              <a:rPr lang="en-US" sz="4000" b="1" dirty="0"/>
              <a:t>FDA Approved PARP Inhibitors For Prostate Cancer</a:t>
            </a:r>
          </a:p>
        </p:txBody>
      </p:sp>
      <p:sp>
        <p:nvSpPr>
          <p:cNvPr id="3" name="Rectangle 2">
            <a:extLst>
              <a:ext uri="{FF2B5EF4-FFF2-40B4-BE49-F238E27FC236}">
                <a16:creationId xmlns:a16="http://schemas.microsoft.com/office/drawing/2014/main" id="{8703A7E6-762D-564F-A388-F2E26E92BAD2}"/>
              </a:ext>
            </a:extLst>
          </p:cNvPr>
          <p:cNvSpPr/>
          <p:nvPr/>
        </p:nvSpPr>
        <p:spPr>
          <a:xfrm>
            <a:off x="149821" y="6474023"/>
            <a:ext cx="3050579" cy="307777"/>
          </a:xfrm>
          <a:prstGeom prst="rect">
            <a:avLst/>
          </a:prstGeom>
        </p:spPr>
        <p:txBody>
          <a:bodyPr wrap="none">
            <a:spAutoFit/>
          </a:bodyPr>
          <a:lstStyle/>
          <a:p>
            <a:r>
              <a:rPr lang="en-US" sz="1400" dirty="0">
                <a:ea typeface="ＭＳ Ｐゴシック" charset="-128"/>
              </a:rPr>
              <a:t>Courtesy of </a:t>
            </a:r>
            <a:r>
              <a:rPr lang="en-US" sz="1400" dirty="0"/>
              <a:t>Robert Dreicer, MD, MS</a:t>
            </a:r>
          </a:p>
        </p:txBody>
      </p:sp>
    </p:spTree>
    <p:extLst>
      <p:ext uri="{BB962C8B-B14F-4D97-AF65-F5344CB8AC3E}">
        <p14:creationId xmlns:p14="http://schemas.microsoft.com/office/powerpoint/2010/main" val="140513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097" y="474350"/>
            <a:ext cx="6759764" cy="1325563"/>
          </a:xfrm>
        </p:spPr>
        <p:txBody>
          <a:bodyPr>
            <a:noAutofit/>
          </a:bodyPr>
          <a:lstStyle/>
          <a:p>
            <a:r>
              <a:rPr lang="en-US" sz="2400" b="1" dirty="0" err="1"/>
              <a:t>Cabozantinib</a:t>
            </a:r>
            <a:r>
              <a:rPr lang="en-US" sz="2400" b="1" dirty="0"/>
              <a:t> in combination with atezolizumab in patients with metastatic castration-resistant prostate cancer: results of cohort 6 of the COSMIC-021 study</a:t>
            </a:r>
          </a:p>
        </p:txBody>
      </p:sp>
      <p:sp>
        <p:nvSpPr>
          <p:cNvPr id="3" name="Content Placeholder 2"/>
          <p:cNvSpPr>
            <a:spLocks noGrp="1"/>
          </p:cNvSpPr>
          <p:nvPr>
            <p:ph idx="1"/>
          </p:nvPr>
        </p:nvSpPr>
        <p:spPr>
          <a:xfrm>
            <a:off x="454679" y="1980756"/>
            <a:ext cx="6565490" cy="4351338"/>
          </a:xfrm>
        </p:spPr>
        <p:txBody>
          <a:bodyPr>
            <a:normAutofit/>
          </a:bodyPr>
          <a:lstStyle/>
          <a:p>
            <a:r>
              <a:rPr lang="en-US" sz="2200" dirty="0"/>
              <a:t>Atezolizumab/</a:t>
            </a:r>
            <a:r>
              <a:rPr lang="en-US" sz="2200" dirty="0" err="1"/>
              <a:t>cabozantinib</a:t>
            </a:r>
            <a:endParaRPr lang="en-US" sz="2200" dirty="0"/>
          </a:p>
          <a:p>
            <a:r>
              <a:rPr lang="en-US" sz="2200" dirty="0"/>
              <a:t>ORR was 32% per RECIST v1.1 with a median DOR </a:t>
            </a:r>
          </a:p>
          <a:p>
            <a:pPr marL="0" indent="0">
              <a:buNone/>
            </a:pPr>
            <a:r>
              <a:rPr lang="en-US" sz="2200" dirty="0"/>
              <a:t>   of 8.3 months</a:t>
            </a:r>
          </a:p>
          <a:p>
            <a:r>
              <a:rPr lang="en-US" sz="2200" dirty="0"/>
              <a:t>Median duration of exposure in all patients was 6.9 months</a:t>
            </a:r>
          </a:p>
          <a:p>
            <a:r>
              <a:rPr lang="en-US" sz="2200" dirty="0"/>
              <a:t>Most common grade 3 toxicities</a:t>
            </a:r>
          </a:p>
          <a:p>
            <a:pPr lvl="1"/>
            <a:r>
              <a:rPr lang="en-US" sz="2200" dirty="0"/>
              <a:t> Fatigue, diarrhea, nausea, PPE</a:t>
            </a:r>
          </a:p>
        </p:txBody>
      </p:sp>
      <p:sp>
        <p:nvSpPr>
          <p:cNvPr id="4" name="TextBox 3"/>
          <p:cNvSpPr txBox="1"/>
          <p:nvPr/>
        </p:nvSpPr>
        <p:spPr>
          <a:xfrm>
            <a:off x="0" y="6550223"/>
            <a:ext cx="7848600" cy="523220"/>
          </a:xfrm>
          <a:prstGeom prst="rect">
            <a:avLst/>
          </a:prstGeom>
          <a:noFill/>
        </p:spPr>
        <p:txBody>
          <a:bodyPr wrap="square" rtlCol="0">
            <a:spAutoFit/>
          </a:bodyPr>
          <a:lstStyle/>
          <a:p>
            <a:pPr eaLnBrk="1" fontAlgn="auto" hangingPunct="1">
              <a:spcBef>
                <a:spcPts val="0"/>
              </a:spcBef>
              <a:spcAft>
                <a:spcPts val="0"/>
              </a:spcAft>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Agarwal N, et al. JCO 38, no. 6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suppl</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(February 20, 2020) 139-139; </a:t>
            </a:r>
            <a:r>
              <a:rPr lang="en-US" sz="1400" dirty="0">
                <a:ea typeface="ＭＳ Ｐゴシック" charset="-128"/>
              </a:rPr>
              <a:t>Courtesy of </a:t>
            </a:r>
            <a:r>
              <a:rPr lang="en-US" sz="1400" dirty="0"/>
              <a:t>Robert Dreicer, MD, 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Snagit_SNG85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861" y="864560"/>
            <a:ext cx="4846895" cy="5467534"/>
          </a:xfrm>
          <a:prstGeom prst="rect">
            <a:avLst/>
          </a:prstGeom>
        </p:spPr>
      </p:pic>
    </p:spTree>
    <p:extLst>
      <p:ext uri="{BB962C8B-B14F-4D97-AF65-F5344CB8AC3E}">
        <p14:creationId xmlns:p14="http://schemas.microsoft.com/office/powerpoint/2010/main" val="14975900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Case Presentation – Dr </a:t>
            </a:r>
            <a:r>
              <a:rPr lang="en-US" sz="3200" b="1" dirty="0" err="1"/>
              <a:t>Dreicer</a:t>
            </a:r>
            <a:r>
              <a:rPr lang="en-US" sz="3200" b="1" dirty="0"/>
              <a:t>: 72-year-old man with </a:t>
            </a:r>
            <a:r>
              <a:rPr lang="en-US" sz="3200" b="1" dirty="0" err="1"/>
              <a:t>mCRPC</a:t>
            </a:r>
            <a:endParaRPr lang="en-US" sz="3200" dirty="0"/>
          </a:p>
        </p:txBody>
      </p:sp>
      <p:sp>
        <p:nvSpPr>
          <p:cNvPr id="3" name="Content Placeholder 2"/>
          <p:cNvSpPr>
            <a:spLocks noGrp="1"/>
          </p:cNvSpPr>
          <p:nvPr>
            <p:ph idx="1"/>
          </p:nvPr>
        </p:nvSpPr>
        <p:spPr/>
        <p:txBody>
          <a:bodyPr>
            <a:normAutofit/>
          </a:bodyPr>
          <a:lstStyle/>
          <a:p>
            <a:r>
              <a:rPr lang="en-US" dirty="0"/>
              <a:t>72 year old man 5 years out from RRP Gleason 4 +3 , </a:t>
            </a:r>
            <a:r>
              <a:rPr lang="en-US" dirty="0" err="1"/>
              <a:t>iPSA</a:t>
            </a:r>
            <a:r>
              <a:rPr lang="en-US" dirty="0"/>
              <a:t> 8.5</a:t>
            </a:r>
          </a:p>
          <a:p>
            <a:r>
              <a:rPr lang="en-US" dirty="0"/>
              <a:t>12 months post op, detectable rising PSA (0.45), salvage EBRT administered</a:t>
            </a:r>
          </a:p>
          <a:p>
            <a:r>
              <a:rPr lang="en-US" dirty="0"/>
              <a:t>PSA progression, pelvic bone </a:t>
            </a:r>
            <a:r>
              <a:rPr lang="en-US" dirty="0" err="1"/>
              <a:t>mets</a:t>
            </a:r>
            <a:endParaRPr lang="en-US" dirty="0"/>
          </a:p>
          <a:p>
            <a:r>
              <a:rPr lang="en-US" dirty="0"/>
              <a:t>ADT/</a:t>
            </a:r>
            <a:r>
              <a:rPr lang="en-US" dirty="0" err="1"/>
              <a:t>abiraterone</a:t>
            </a:r>
            <a:r>
              <a:rPr lang="en-US" dirty="0"/>
              <a:t>, progression at 18 months </a:t>
            </a:r>
          </a:p>
          <a:p>
            <a:r>
              <a:rPr lang="en-US" dirty="0"/>
              <a:t>Some limited bone pain, no weight loss, ECOG 1</a:t>
            </a:r>
          </a:p>
          <a:p>
            <a:r>
              <a:rPr lang="en-US" dirty="0"/>
              <a:t>NGS: no actionable DDR germline/somatic mutations</a:t>
            </a:r>
          </a:p>
        </p:txBody>
      </p:sp>
    </p:spTree>
    <p:extLst>
      <p:ext uri="{BB962C8B-B14F-4D97-AF65-F5344CB8AC3E}">
        <p14:creationId xmlns:p14="http://schemas.microsoft.com/office/powerpoint/2010/main" val="25708221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A5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884" y="647698"/>
            <a:ext cx="4252329" cy="5403049"/>
          </a:xfrm>
          <a:prstGeom prst="rect">
            <a:avLst/>
          </a:prstGeom>
        </p:spPr>
      </p:pic>
      <p:pic>
        <p:nvPicPr>
          <p:cNvPr id="3" name="Snagit_PPTB87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1" y="647697"/>
            <a:ext cx="4465707" cy="5441152"/>
          </a:xfrm>
          <a:prstGeom prst="rect">
            <a:avLst/>
          </a:prstGeom>
        </p:spPr>
      </p:pic>
      <p:sp>
        <p:nvSpPr>
          <p:cNvPr id="4" name="TextBox 3"/>
          <p:cNvSpPr txBox="1"/>
          <p:nvPr/>
        </p:nvSpPr>
        <p:spPr>
          <a:xfrm>
            <a:off x="2286000" y="6248400"/>
            <a:ext cx="3429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baseline</a:t>
            </a:r>
          </a:p>
        </p:txBody>
      </p:sp>
      <p:sp>
        <p:nvSpPr>
          <p:cNvPr id="5" name="TextBox 4"/>
          <p:cNvSpPr txBox="1"/>
          <p:nvPr/>
        </p:nvSpPr>
        <p:spPr>
          <a:xfrm>
            <a:off x="6629400" y="6248400"/>
            <a:ext cx="23622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progression</a:t>
            </a:r>
          </a:p>
        </p:txBody>
      </p:sp>
      <p:sp>
        <p:nvSpPr>
          <p:cNvPr id="6" name="Title 1">
            <a:extLst>
              <a:ext uri="{FF2B5EF4-FFF2-40B4-BE49-F238E27FC236}">
                <a16:creationId xmlns:a16="http://schemas.microsoft.com/office/drawing/2014/main" id="{D303D73A-6EA8-B54E-8AB3-74AD646688DD}"/>
              </a:ext>
            </a:extLst>
          </p:cNvPr>
          <p:cNvSpPr txBox="1">
            <a:spLocks/>
          </p:cNvSpPr>
          <p:nvPr/>
        </p:nvSpPr>
        <p:spPr>
          <a:xfrm>
            <a:off x="838200" y="4482"/>
            <a:ext cx="10515600" cy="60511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n-US" sz="3200" b="1"/>
              <a:t>Case Presentation – Dr Dreicer: 72-year-old man with mCRPC</a:t>
            </a:r>
            <a:endParaRPr lang="en-US" sz="3200" dirty="0"/>
          </a:p>
        </p:txBody>
      </p:sp>
    </p:spTree>
    <p:extLst>
      <p:ext uri="{BB962C8B-B14F-4D97-AF65-F5344CB8AC3E}">
        <p14:creationId xmlns:p14="http://schemas.microsoft.com/office/powerpoint/2010/main" val="609795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550C-284A-0F4D-9161-CEB55B3B0AD4}"/>
              </a:ext>
            </a:extLst>
          </p:cNvPr>
          <p:cNvSpPr>
            <a:spLocks noGrp="1"/>
          </p:cNvSpPr>
          <p:nvPr>
            <p:ph type="title"/>
          </p:nvPr>
        </p:nvSpPr>
        <p:spPr/>
        <p:txBody>
          <a:bodyPr/>
          <a:lstStyle/>
          <a:p>
            <a:pPr algn="ctr"/>
            <a:r>
              <a:rPr lang="en-US" dirty="0"/>
              <a:t>Agenda</a:t>
            </a:r>
          </a:p>
        </p:txBody>
      </p:sp>
      <p:sp>
        <p:nvSpPr>
          <p:cNvPr id="3" name="TextBox 2">
            <a:extLst>
              <a:ext uri="{FF2B5EF4-FFF2-40B4-BE49-F238E27FC236}">
                <a16:creationId xmlns:a16="http://schemas.microsoft.com/office/drawing/2014/main" id="{E36FB6F8-0C5B-5440-9E5B-73DCDEC1AFD2}"/>
              </a:ext>
            </a:extLst>
          </p:cNvPr>
          <p:cNvSpPr txBox="1"/>
          <p:nvPr/>
        </p:nvSpPr>
        <p:spPr>
          <a:xfrm>
            <a:off x="609600" y="1447800"/>
            <a:ext cx="11201400" cy="509370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1: M0 Castration-Resistant Prostate Cancer (PC) — Dr </a:t>
            </a:r>
            <a:r>
              <a:rPr kumimoji="0" lang="en-US" sz="2000" b="1" i="0" u="none" strike="noStrike" kern="1200" cap="none" spc="0" normalizeH="0" baseline="0" noProof="0" dirty="0" err="1">
                <a:ln>
                  <a:noFill/>
                </a:ln>
                <a:solidFill>
                  <a:srgbClr val="0432FF"/>
                </a:solidFill>
                <a:effectLst/>
                <a:uLnTx/>
                <a:uFillTx/>
                <a:latin typeface="Arial" panose="020B0604020202020204" pitchFamily="34" charset="0"/>
                <a:ea typeface="ＭＳ Ｐゴシック"/>
                <a:cs typeface="Arial" panose="020B0604020202020204" pitchFamily="34" charset="0"/>
              </a:rPr>
              <a:t>Petrylak</a:t>
            </a:r>
            <a:endPar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Endocrine treatment for patients with cardiovascular disease </a:t>
            </a:r>
          </a:p>
          <a:p>
            <a:pPr marL="342900" indent="-342900">
              <a:buFont typeface="Arial" panose="020B0604020202020204" pitchFamily="34" charset="0"/>
              <a:buChar char="•"/>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SPARTAN, ARAMIS and </a:t>
            </a:r>
            <a:r>
              <a:rPr lang="en-US" sz="2000" dirty="0">
                <a:solidFill>
                  <a:srgbClr val="002B4F"/>
                </a:solidFill>
                <a:latin typeface="Arial" panose="020B0604020202020204" pitchFamily="34" charset="0"/>
                <a:ea typeface="ＭＳ Ｐゴシック"/>
                <a:cs typeface="Arial" panose="020B0604020202020204" pitchFamily="34" charset="0"/>
              </a:rPr>
              <a:t>PROSPER</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 trials and implications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2: Metastatic Hormone-Sensitive PC — Dr Sweeney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Secondary hormonal therapy versus chemotherapy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LATITUDE, ARCHES, TITAN and ENZAMET trials and implications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3: Castration-Resistant Metastatic PC — Dr </a:t>
            </a:r>
            <a:r>
              <a:rPr kumimoji="0" lang="en-US" sz="2000" b="1" i="0" u="none" strike="noStrike" kern="1200" cap="none" spc="0" normalizeH="0" baseline="0" noProof="0" dirty="0" err="1">
                <a:ln>
                  <a:noFill/>
                </a:ln>
                <a:solidFill>
                  <a:srgbClr val="0432FF"/>
                </a:solidFill>
                <a:effectLst/>
                <a:uLnTx/>
                <a:uFillTx/>
                <a:latin typeface="Arial" panose="020B0604020202020204" pitchFamily="34" charset="0"/>
                <a:ea typeface="ＭＳ Ｐゴシック"/>
                <a:cs typeface="Arial" panose="020B0604020202020204" pitchFamily="34" charset="0"/>
              </a:rPr>
              <a:t>Dreicer</a:t>
            </a:r>
            <a:endPar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srgbClr val="002B4F"/>
                </a:solidFill>
                <a:effectLst/>
                <a:uLnTx/>
                <a:uFillTx/>
                <a:latin typeface="Arial" panose="020B0604020202020204" pitchFamily="34" charset="0"/>
                <a:ea typeface="ＭＳ Ｐゴシック"/>
                <a:cs typeface="Arial" panose="020B0604020202020204" pitchFamily="34" charset="0"/>
              </a:rPr>
              <a:t>Cabazitaxel</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 versus secondary endocrine treatment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Radium-223</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PARP inhibitors</a:t>
            </a:r>
          </a:p>
          <a:p>
            <a:pPr marL="0" marR="0" lvl="0" indent="0" algn="l" defTabSz="914400" rtl="0" eaLnBrk="0" fontAlgn="base" latinLnBrk="0" hangingPunct="0">
              <a:lnSpc>
                <a:spcPct val="100000"/>
              </a:lnSpc>
              <a:spcBef>
                <a:spcPts val="1800"/>
              </a:spcBef>
              <a:spcAft>
                <a:spcPct val="0"/>
              </a:spcAft>
              <a:buClrTx/>
              <a:buSzTx/>
              <a:buFontTx/>
              <a:buNone/>
              <a:tabLst/>
              <a:defRPr/>
            </a:pPr>
            <a:r>
              <a:rPr kumimoji="0" lang="en-US" sz="2000" b="1" i="0" u="none" strike="noStrike" kern="1200" cap="none" spc="0" normalizeH="0" baseline="0" noProof="0" dirty="0">
                <a:ln>
                  <a:noFill/>
                </a:ln>
                <a:solidFill>
                  <a:srgbClr val="0432FF"/>
                </a:solidFill>
                <a:effectLst/>
                <a:uLnTx/>
                <a:uFillTx/>
                <a:latin typeface="Arial" panose="020B0604020202020204" pitchFamily="34" charset="0"/>
                <a:ea typeface="ＭＳ Ｐゴシック"/>
                <a:cs typeface="Arial" panose="020B0604020202020204" pitchFamily="34" charset="0"/>
              </a:rPr>
              <a:t>Module 4: ASCO Journal Club</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ARV-110 PROTAC degrader (Abstract 3500)</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3000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177</a:t>
            </a: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Lu-PSMA-617 (Abstract 5500)</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2B4F"/>
                </a:solidFill>
                <a:effectLst/>
                <a:uLnTx/>
                <a:uFillTx/>
                <a:latin typeface="Arial" panose="020B0604020202020204" pitchFamily="34" charset="0"/>
                <a:ea typeface="ＭＳ Ｐゴシック"/>
                <a:cs typeface="Arial" panose="020B0604020202020204" pitchFamily="34" charset="0"/>
              </a:rPr>
              <a:t>PSMA imaging (Abstract 5501)</a:t>
            </a:r>
          </a:p>
        </p:txBody>
      </p:sp>
    </p:spTree>
    <p:extLst>
      <p:ext uri="{BB962C8B-B14F-4D97-AF65-F5344CB8AC3E}">
        <p14:creationId xmlns:p14="http://schemas.microsoft.com/office/powerpoint/2010/main" val="454514853"/>
      </p:ext>
    </p:extLst>
  </p:cSld>
  <p:clrMapOvr>
    <a:masterClrMapping/>
  </p:clrMapOvr>
  <p:transition spd="slow" advClick="0"/>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0899C4-C9FF-1F47-9D6B-33BF2DC2B226}"/>
              </a:ext>
            </a:extLst>
          </p:cNvPr>
          <p:cNvSpPr>
            <a:spLocks noGrp="1"/>
          </p:cNvSpPr>
          <p:nvPr>
            <p:ph type="body" idx="1"/>
          </p:nvPr>
        </p:nvSpPr>
        <p:spPr>
          <a:xfrm>
            <a:off x="1066800" y="762000"/>
            <a:ext cx="10363200" cy="3962400"/>
          </a:xfrm>
        </p:spPr>
        <p:txBody>
          <a:bodyPr/>
          <a:lstStyle/>
          <a:p>
            <a:pPr lvl="0">
              <a:spcBef>
                <a:spcPts val="1800"/>
              </a:spcBef>
              <a:defRPr/>
            </a:pPr>
            <a:r>
              <a:rPr lang="en-US" sz="2800" b="1" kern="1200" dirty="0">
                <a:solidFill>
                  <a:srgbClr val="0432FF"/>
                </a:solidFill>
                <a:latin typeface="Arial" panose="020B0604020202020204" pitchFamily="34" charset="0"/>
                <a:cs typeface="Arial" panose="020B0604020202020204" pitchFamily="34" charset="0"/>
              </a:rPr>
              <a:t>Module 4: ASCO Journal Club</a:t>
            </a:r>
          </a:p>
          <a:p>
            <a:pPr marL="342900" lvl="0" indent="-342900">
              <a:spcBef>
                <a:spcPct val="0"/>
              </a:spcBef>
              <a:buFont typeface="Arial" panose="020B0604020202020204" pitchFamily="34" charset="0"/>
              <a:buChar char="•"/>
              <a:defRPr/>
            </a:pPr>
            <a:r>
              <a:rPr lang="en-US" sz="2800" kern="1200" dirty="0">
                <a:solidFill>
                  <a:srgbClr val="002B4F"/>
                </a:solidFill>
                <a:latin typeface="Arial" panose="020B0604020202020204" pitchFamily="34" charset="0"/>
                <a:cs typeface="Arial" panose="020B0604020202020204" pitchFamily="34" charset="0"/>
              </a:rPr>
              <a:t>ARV-110 PROTAC degrader (Abstract 3500)</a:t>
            </a:r>
          </a:p>
          <a:p>
            <a:pPr marL="342900" lvl="0" indent="-342900">
              <a:spcBef>
                <a:spcPct val="0"/>
              </a:spcBef>
              <a:buFont typeface="Arial" panose="020B0604020202020204" pitchFamily="34" charset="0"/>
              <a:buChar char="•"/>
              <a:defRPr/>
            </a:pPr>
            <a:r>
              <a:rPr lang="en-US" sz="2800" kern="1200" baseline="30000" dirty="0">
                <a:solidFill>
                  <a:srgbClr val="002B4F"/>
                </a:solidFill>
                <a:latin typeface="Arial" panose="020B0604020202020204" pitchFamily="34" charset="0"/>
                <a:cs typeface="Arial" panose="020B0604020202020204" pitchFamily="34" charset="0"/>
              </a:rPr>
              <a:t>177</a:t>
            </a:r>
            <a:r>
              <a:rPr lang="en-US" sz="2800" kern="1200" dirty="0">
                <a:solidFill>
                  <a:srgbClr val="002B4F"/>
                </a:solidFill>
                <a:latin typeface="Arial" panose="020B0604020202020204" pitchFamily="34" charset="0"/>
                <a:cs typeface="Arial" panose="020B0604020202020204" pitchFamily="34" charset="0"/>
              </a:rPr>
              <a:t>Lu-PSMA-617 (Abstract 5500)</a:t>
            </a:r>
          </a:p>
          <a:p>
            <a:pPr marL="342900" lvl="0" indent="-342900">
              <a:spcBef>
                <a:spcPct val="0"/>
              </a:spcBef>
              <a:buFont typeface="Arial" panose="020B0604020202020204" pitchFamily="34" charset="0"/>
              <a:buChar char="•"/>
              <a:defRPr/>
            </a:pPr>
            <a:r>
              <a:rPr lang="en-US" sz="2800" kern="1200" dirty="0">
                <a:solidFill>
                  <a:srgbClr val="002B4F"/>
                </a:solidFill>
                <a:latin typeface="Arial" panose="020B0604020202020204" pitchFamily="34" charset="0"/>
                <a:cs typeface="Arial" panose="020B0604020202020204" pitchFamily="34" charset="0"/>
              </a:rPr>
              <a:t>PSMA imaging (Abstract 5501)</a:t>
            </a:r>
          </a:p>
        </p:txBody>
      </p:sp>
    </p:spTree>
    <p:extLst>
      <p:ext uri="{BB962C8B-B14F-4D97-AF65-F5344CB8AC3E}">
        <p14:creationId xmlns:p14="http://schemas.microsoft.com/office/powerpoint/2010/main" val="3081305274"/>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American Board of Internal Medicine (ABIM) — </a:t>
            </a:r>
            <a:br>
              <a:rPr lang="en-US" dirty="0"/>
            </a:br>
            <a:r>
              <a:rPr lang="en-US" dirty="0"/>
              <a:t>Maintenance of Certification (MOC)</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912286" y="1391784"/>
            <a:ext cx="10358967" cy="4799013"/>
          </a:xfrm>
        </p:spPr>
        <p:txBody>
          <a:bodyPr/>
          <a:lstStyle/>
          <a:p>
            <a:pPr marL="0" indent="0">
              <a:spcBef>
                <a:spcPts val="1824"/>
              </a:spcBef>
              <a:spcAft>
                <a:spcPts val="0"/>
              </a:spcAft>
              <a:buNone/>
            </a:pPr>
            <a:r>
              <a:rPr lang="en-US" sz="2200" b="0" dirty="0"/>
              <a:t>For ABIM MOC points, your information will be shared with the ABIM through USF Health's ACCME Program and Activity Reporting System (PARS). Please allow 6-8 weeks for MOC points to appear on your ABIM records.</a:t>
            </a:r>
          </a:p>
          <a:p>
            <a:pPr marL="0" indent="0">
              <a:spcBef>
                <a:spcPts val="1824"/>
              </a:spcBef>
              <a:spcAft>
                <a:spcPts val="0"/>
              </a:spcAft>
              <a:buNone/>
            </a:pPr>
            <a:r>
              <a:rPr lang="en-US" sz="2200" b="0" dirty="0"/>
              <a:t>Personal information and data sharing: Research To Practice and USF Health aggregate deidentified user data for program-use analysis, program development, activity planning and site improvement. We may provide aggregate and deidentified data to third parties, including commercial supporters. We do not share or sell personally identifiable information to any unaffiliated third parties or commercial supporters. Please see our privacy policy at </a:t>
            </a:r>
            <a:r>
              <a:rPr lang="en-US" sz="2200" b="0" dirty="0" err="1">
                <a:solidFill>
                  <a:schemeClr val="accent2"/>
                </a:solidFill>
                <a:hlinkClick r:id="rId2">
                  <a:extLst>
                    <a:ext uri="{A12FA001-AC4F-418D-AE19-62706E023703}">
                      <ahyp:hlinkClr xmlns:ahyp="http://schemas.microsoft.com/office/drawing/2018/hyperlinkcolor" val="tx"/>
                    </a:ext>
                  </a:extLst>
                </a:hlinkClick>
              </a:rPr>
              <a:t>ResearchToPractice.com</a:t>
            </a:r>
            <a:r>
              <a:rPr lang="en-US" sz="2200" b="0" dirty="0">
                <a:solidFill>
                  <a:schemeClr val="accent2"/>
                </a:solidFill>
                <a:hlinkClick r:id="rId2">
                  <a:extLst>
                    <a:ext uri="{A12FA001-AC4F-418D-AE19-62706E023703}">
                      <ahyp:hlinkClr xmlns:ahyp="http://schemas.microsoft.com/office/drawing/2018/hyperlinkcolor" val="tx"/>
                    </a:ext>
                  </a:extLst>
                </a:hlinkClick>
              </a:rPr>
              <a:t>/Privacy-Policy</a:t>
            </a:r>
            <a:r>
              <a:rPr lang="en-US" sz="2200" b="0" dirty="0"/>
              <a:t> for more information.</a:t>
            </a:r>
          </a:p>
          <a:p>
            <a:pPr marL="0" indent="0">
              <a:spcBef>
                <a:spcPts val="1824"/>
              </a:spcBef>
              <a:spcAft>
                <a:spcPts val="0"/>
              </a:spcAft>
              <a:buNone/>
            </a:pPr>
            <a:br>
              <a:rPr lang="en-US" sz="2200" b="0" dirty="0"/>
            </a:br>
            <a:endParaRPr lang="en-US" sz="2200" b="0" dirty="0"/>
          </a:p>
        </p:txBody>
      </p:sp>
    </p:spTree>
    <p:extLst>
      <p:ext uri="{BB962C8B-B14F-4D97-AF65-F5344CB8AC3E}">
        <p14:creationId xmlns:p14="http://schemas.microsoft.com/office/powerpoint/2010/main" val="20936554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20D1-40ED-824E-84C4-1F422CDB69AB}"/>
              </a:ext>
            </a:extLst>
          </p:cNvPr>
          <p:cNvSpPr>
            <a:spLocks noGrp="1"/>
          </p:cNvSpPr>
          <p:nvPr>
            <p:ph type="title"/>
          </p:nvPr>
        </p:nvSpPr>
        <p:spPr>
          <a:xfrm>
            <a:off x="604234" y="1371600"/>
            <a:ext cx="10972800" cy="3124200"/>
          </a:xfrm>
        </p:spPr>
        <p:txBody>
          <a:bodyPr/>
          <a:lstStyle/>
          <a:p>
            <a:r>
              <a:rPr lang="en-US" sz="3200" dirty="0"/>
              <a:t>First-in-human phase I study of ARV-110, an androgen receptor (AR) PROTAC degrader in patients (pts) with metastatic castrate-resistant prostate cancer (</a:t>
            </a:r>
            <a:r>
              <a:rPr lang="en-US" sz="3200" dirty="0" err="1"/>
              <a:t>mCRPC</a:t>
            </a:r>
            <a:r>
              <a:rPr lang="en-US" sz="3200" dirty="0"/>
              <a:t>) following enzalutamide (ENZ) and/or abiraterone (ABI)</a:t>
            </a:r>
          </a:p>
        </p:txBody>
      </p:sp>
      <p:sp>
        <p:nvSpPr>
          <p:cNvPr id="3" name="TextBox 2">
            <a:extLst>
              <a:ext uri="{FF2B5EF4-FFF2-40B4-BE49-F238E27FC236}">
                <a16:creationId xmlns:a16="http://schemas.microsoft.com/office/drawing/2014/main" id="{382C5838-F46D-024C-B790-2B4520169B92}"/>
              </a:ext>
            </a:extLst>
          </p:cNvPr>
          <p:cNvSpPr txBox="1"/>
          <p:nvPr/>
        </p:nvSpPr>
        <p:spPr>
          <a:xfrm>
            <a:off x="605307" y="4495800"/>
            <a:ext cx="10748493" cy="218521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charset="0"/>
                <a:ea typeface="ＭＳ Ｐゴシック" charset="0"/>
              </a:rPr>
              <a:t>Petrylak</a:t>
            </a: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 DP et 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ASCO 2020; Abstract 3500.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Developmental Therapeutics—Molecularly Targeted Agents and Tumor Biology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512017946"/>
      </p:ext>
    </p:extLst>
  </p:cSld>
  <p:clrMapOvr>
    <a:masterClrMapping/>
  </p:clrMapOvr>
  <p:transition spd="slow" advClick="0"/>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E25E92F2-F94D-544B-99BB-2D7AB2CDA17F}"/>
              </a:ext>
            </a:extLst>
          </p:cNvPr>
          <p:cNvPicPr>
            <a:picLocks noChangeAspect="1"/>
          </p:cNvPicPr>
          <p:nvPr/>
        </p:nvPicPr>
        <p:blipFill>
          <a:blip r:embed="rId2"/>
          <a:stretch>
            <a:fillRect/>
          </a:stretch>
        </p:blipFill>
        <p:spPr>
          <a:xfrm>
            <a:off x="14522" y="0"/>
            <a:ext cx="12162955" cy="6858000"/>
          </a:xfrm>
          <a:prstGeom prst="rect">
            <a:avLst/>
          </a:prstGeom>
        </p:spPr>
      </p:pic>
      <p:sp>
        <p:nvSpPr>
          <p:cNvPr id="6" name="TextBox 5">
            <a:extLst>
              <a:ext uri="{FF2B5EF4-FFF2-40B4-BE49-F238E27FC236}">
                <a16:creationId xmlns:a16="http://schemas.microsoft.com/office/drawing/2014/main" id="{60A83147-8165-6546-BE79-671048B5FA07}"/>
              </a:ext>
            </a:extLst>
          </p:cNvPr>
          <p:cNvSpPr txBox="1"/>
          <p:nvPr/>
        </p:nvSpPr>
        <p:spPr>
          <a:xfrm>
            <a:off x="8001000" y="6477000"/>
            <a:ext cx="385656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Petrylak</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DP et al. ASCO 2020; Abstract 3500.</a:t>
            </a:r>
            <a:endParaRPr kumimoji="0" lang="en-US" sz="1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931173663"/>
      </p:ext>
    </p:extLst>
  </p:cSld>
  <p:clrMapOvr>
    <a:masterClrMapping/>
  </p:clrMapOvr>
  <p:transition spd="slow" advClick="0"/>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81DD00DA-B5F2-C44B-AD9D-9EA571301CFC}"/>
              </a:ext>
            </a:extLst>
          </p:cNvPr>
          <p:cNvPicPr>
            <a:picLocks noChangeAspect="1"/>
          </p:cNvPicPr>
          <p:nvPr/>
        </p:nvPicPr>
        <p:blipFill>
          <a:blip r:embed="rId2"/>
          <a:stretch>
            <a:fillRect/>
          </a:stretch>
        </p:blipFill>
        <p:spPr>
          <a:xfrm>
            <a:off x="0" y="2163"/>
            <a:ext cx="12192000" cy="6853673"/>
          </a:xfrm>
          <a:prstGeom prst="rect">
            <a:avLst/>
          </a:prstGeom>
        </p:spPr>
      </p:pic>
      <p:sp>
        <p:nvSpPr>
          <p:cNvPr id="4" name="TextBox 3">
            <a:extLst>
              <a:ext uri="{FF2B5EF4-FFF2-40B4-BE49-F238E27FC236}">
                <a16:creationId xmlns:a16="http://schemas.microsoft.com/office/drawing/2014/main" id="{2EB2694E-4E34-E240-A689-97E2DA70B350}"/>
              </a:ext>
            </a:extLst>
          </p:cNvPr>
          <p:cNvSpPr txBox="1"/>
          <p:nvPr/>
        </p:nvSpPr>
        <p:spPr>
          <a:xfrm>
            <a:off x="8001000" y="6477000"/>
            <a:ext cx="385656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Petrylak</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DP et al. ASCO 2020; Abstract 3500.</a:t>
            </a:r>
            <a:endParaRPr kumimoji="0" lang="en-US" sz="1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2854834176"/>
      </p:ext>
    </p:extLst>
  </p:cSld>
  <p:clrMapOvr>
    <a:masterClrMapping/>
  </p:clrMapOvr>
  <p:transition spd="slow"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7CD9DB3-1A65-3349-8E5D-C695889DA709}"/>
              </a:ext>
            </a:extLst>
          </p:cNvPr>
          <p:cNvPicPr>
            <a:picLocks noChangeAspect="1"/>
          </p:cNvPicPr>
          <p:nvPr/>
        </p:nvPicPr>
        <p:blipFill>
          <a:blip r:embed="rId2"/>
          <a:stretch>
            <a:fillRect/>
          </a:stretch>
        </p:blipFill>
        <p:spPr>
          <a:xfrm>
            <a:off x="30191" y="0"/>
            <a:ext cx="12131618" cy="6858000"/>
          </a:xfrm>
          <a:prstGeom prst="rect">
            <a:avLst/>
          </a:prstGeom>
        </p:spPr>
      </p:pic>
      <p:sp>
        <p:nvSpPr>
          <p:cNvPr id="4" name="TextBox 3">
            <a:extLst>
              <a:ext uri="{FF2B5EF4-FFF2-40B4-BE49-F238E27FC236}">
                <a16:creationId xmlns:a16="http://schemas.microsoft.com/office/drawing/2014/main" id="{A94A97CE-FD15-D940-BCFC-9447F1F1089C}"/>
              </a:ext>
            </a:extLst>
          </p:cNvPr>
          <p:cNvSpPr txBox="1"/>
          <p:nvPr/>
        </p:nvSpPr>
        <p:spPr>
          <a:xfrm>
            <a:off x="8001000" y="6477000"/>
            <a:ext cx="385656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Petrylak</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DP et al. ASCO 2020; Abstract 3500.</a:t>
            </a:r>
            <a:endParaRPr kumimoji="0" lang="en-US" sz="1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1069057436"/>
      </p:ext>
    </p:extLst>
  </p:cSld>
  <p:clrMapOvr>
    <a:masterClrMapping/>
  </p:clrMapOvr>
  <p:transition spd="slow" advClick="0"/>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10;&#10;Description automatically generated">
            <a:extLst>
              <a:ext uri="{FF2B5EF4-FFF2-40B4-BE49-F238E27FC236}">
                <a16:creationId xmlns:a16="http://schemas.microsoft.com/office/drawing/2014/main" id="{62A5BA68-8207-4748-82EB-F64E1C703807}"/>
              </a:ext>
            </a:extLst>
          </p:cNvPr>
          <p:cNvPicPr>
            <a:picLocks noChangeAspect="1"/>
          </p:cNvPicPr>
          <p:nvPr/>
        </p:nvPicPr>
        <p:blipFill>
          <a:blip r:embed="rId2"/>
          <a:stretch>
            <a:fillRect/>
          </a:stretch>
        </p:blipFill>
        <p:spPr>
          <a:xfrm>
            <a:off x="24292" y="0"/>
            <a:ext cx="12143416" cy="6858000"/>
          </a:xfrm>
          <a:prstGeom prst="rect">
            <a:avLst/>
          </a:prstGeom>
        </p:spPr>
      </p:pic>
      <p:sp>
        <p:nvSpPr>
          <p:cNvPr id="4" name="TextBox 3">
            <a:extLst>
              <a:ext uri="{FF2B5EF4-FFF2-40B4-BE49-F238E27FC236}">
                <a16:creationId xmlns:a16="http://schemas.microsoft.com/office/drawing/2014/main" id="{0F0117B9-174F-B84C-BE3C-3FD730920D85}"/>
              </a:ext>
            </a:extLst>
          </p:cNvPr>
          <p:cNvSpPr txBox="1"/>
          <p:nvPr/>
        </p:nvSpPr>
        <p:spPr>
          <a:xfrm>
            <a:off x="8001000" y="6477000"/>
            <a:ext cx="385656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Petrylak</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DP et al. ASCO 2020; Abstract 3500.</a:t>
            </a:r>
            <a:endParaRPr kumimoji="0" lang="en-US" sz="1400" b="0" i="0" u="none" strike="noStrike" kern="1200" cap="none" spc="0" normalizeH="0" baseline="0" noProof="0" dirty="0">
              <a:ln>
                <a:noFill/>
              </a:ln>
              <a:solidFill>
                <a:srgbClr val="FFFFFF"/>
              </a:solidFill>
              <a:effectLst/>
              <a:uLnTx/>
              <a:uFillTx/>
              <a:latin typeface="Arial" charset="0"/>
              <a:ea typeface="ＭＳ Ｐゴシック" charset="0"/>
            </a:endParaRPr>
          </a:p>
        </p:txBody>
      </p:sp>
    </p:spTree>
    <p:extLst>
      <p:ext uri="{BB962C8B-B14F-4D97-AF65-F5344CB8AC3E}">
        <p14:creationId xmlns:p14="http://schemas.microsoft.com/office/powerpoint/2010/main" val="4162884741"/>
      </p:ext>
    </p:extLst>
  </p:cSld>
  <p:clrMapOvr>
    <a:masterClrMapping/>
  </p:clrMapOvr>
  <p:transition spd="slow" advClick="0"/>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5D0C8BF9-C5C6-6242-B026-35A6486FDBAF}"/>
              </a:ext>
            </a:extLst>
          </p:cNvPr>
          <p:cNvPicPr>
            <a:picLocks noChangeAspect="1"/>
          </p:cNvPicPr>
          <p:nvPr/>
        </p:nvPicPr>
        <p:blipFill>
          <a:blip r:embed="rId3"/>
          <a:stretch>
            <a:fillRect/>
          </a:stretch>
        </p:blipFill>
        <p:spPr>
          <a:xfrm>
            <a:off x="9813" y="0"/>
            <a:ext cx="12172374" cy="6858000"/>
          </a:xfrm>
          <a:prstGeom prst="rect">
            <a:avLst/>
          </a:prstGeom>
        </p:spPr>
      </p:pic>
      <p:sp>
        <p:nvSpPr>
          <p:cNvPr id="4" name="TextBox 3">
            <a:extLst>
              <a:ext uri="{FF2B5EF4-FFF2-40B4-BE49-F238E27FC236}">
                <a16:creationId xmlns:a16="http://schemas.microsoft.com/office/drawing/2014/main" id="{CA9D1749-F16F-3E4C-8F1E-AD40B72977FC}"/>
              </a:ext>
            </a:extLst>
          </p:cNvPr>
          <p:cNvSpPr txBox="1"/>
          <p:nvPr/>
        </p:nvSpPr>
        <p:spPr>
          <a:xfrm>
            <a:off x="8001000" y="6477000"/>
            <a:ext cx="3856569"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err="1">
                <a:ln>
                  <a:noFill/>
                </a:ln>
                <a:solidFill>
                  <a:srgbClr val="000000"/>
                </a:solidFill>
                <a:effectLst/>
                <a:uLnTx/>
                <a:uFillTx/>
                <a:latin typeface="Arial" charset="0"/>
                <a:ea typeface="ＭＳ Ｐゴシック" charset="0"/>
              </a:rPr>
              <a:t>Petrylak</a:t>
            </a: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 DP et al. ASCO 2020; Abstract 3500.</a:t>
            </a:r>
            <a:endParaRPr kumimoji="0" lang="en-US" sz="14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2" name="TextBox 1">
            <a:extLst>
              <a:ext uri="{FF2B5EF4-FFF2-40B4-BE49-F238E27FC236}">
                <a16:creationId xmlns:a16="http://schemas.microsoft.com/office/drawing/2014/main" id="{389737CC-CB3B-D44B-A4B6-0936EFB285AE}"/>
              </a:ext>
            </a:extLst>
          </p:cNvPr>
          <p:cNvSpPr txBox="1"/>
          <p:nvPr/>
        </p:nvSpPr>
        <p:spPr>
          <a:xfrm>
            <a:off x="914400" y="3712464"/>
            <a:ext cx="942928" cy="215444"/>
          </a:xfrm>
          <a:prstGeom prst="rect">
            <a:avLst/>
          </a:prstGeom>
          <a:solidFill>
            <a:srgbClr val="184482"/>
          </a:solidFill>
        </p:spPr>
        <p:txBody>
          <a:bodyPr wrap="square" lIns="0" tIns="0" rIns="0" bIns="0" rtlCol="0">
            <a:spAutoFit/>
          </a:bodyPr>
          <a:lstStyle/>
          <a:p>
            <a:r>
              <a:rPr lang="en-US" sz="1400" dirty="0">
                <a:solidFill>
                  <a:srgbClr val="EAFAFC"/>
                </a:solidFill>
                <a:latin typeface="Calibri" panose="020F0502020204030204" pitchFamily="34" charset="0"/>
                <a:cs typeface="Calibri" panose="020F0502020204030204" pitchFamily="34" charset="0"/>
              </a:rPr>
              <a:t> </a:t>
            </a:r>
            <a:r>
              <a:rPr lang="en-US" sz="1400" dirty="0" err="1">
                <a:solidFill>
                  <a:srgbClr val="EAFAFC"/>
                </a:solidFill>
                <a:latin typeface="Calibri" panose="020F0502020204030204" pitchFamily="34" charset="0"/>
                <a:cs typeface="Calibri" panose="020F0502020204030204" pitchFamily="34" charset="0"/>
              </a:rPr>
              <a:t>Sipuleucel</a:t>
            </a:r>
            <a:r>
              <a:rPr lang="en-US" sz="1400" dirty="0">
                <a:solidFill>
                  <a:srgbClr val="EAFAFC"/>
                </a:solidFill>
                <a:latin typeface="Calibri" panose="020F0502020204030204" pitchFamily="34" charset="0"/>
                <a:cs typeface="Calibri" panose="020F0502020204030204" pitchFamily="34" charset="0"/>
              </a:rPr>
              <a:t>-T</a:t>
            </a:r>
          </a:p>
        </p:txBody>
      </p:sp>
    </p:spTree>
    <p:extLst>
      <p:ext uri="{BB962C8B-B14F-4D97-AF65-F5344CB8AC3E}">
        <p14:creationId xmlns:p14="http://schemas.microsoft.com/office/powerpoint/2010/main" val="4252210240"/>
      </p:ext>
    </p:extLst>
  </p:cSld>
  <p:clrMapOvr>
    <a:masterClrMapping/>
  </p:clrMapOvr>
  <p:transition spd="slow" advClick="0"/>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20D1-40ED-824E-84C4-1F422CDB69AB}"/>
              </a:ext>
            </a:extLst>
          </p:cNvPr>
          <p:cNvSpPr>
            <a:spLocks noGrp="1"/>
          </p:cNvSpPr>
          <p:nvPr>
            <p:ph type="title"/>
          </p:nvPr>
        </p:nvSpPr>
        <p:spPr>
          <a:xfrm>
            <a:off x="604234" y="1371600"/>
            <a:ext cx="10972800" cy="3124200"/>
          </a:xfrm>
        </p:spPr>
        <p:txBody>
          <a:bodyPr/>
          <a:lstStyle/>
          <a:p>
            <a:r>
              <a:rPr lang="en-US" sz="3200" dirty="0" err="1"/>
              <a:t>TheraP</a:t>
            </a:r>
            <a:r>
              <a:rPr lang="en-US" sz="3200" dirty="0"/>
              <a:t>: A </a:t>
            </a:r>
            <a:r>
              <a:rPr lang="en-US" sz="3200" dirty="0" err="1"/>
              <a:t>randomised</a:t>
            </a:r>
            <a:r>
              <a:rPr lang="en-US" sz="3200" dirty="0"/>
              <a:t> phase II trial of </a:t>
            </a:r>
            <a:r>
              <a:rPr lang="en-US" sz="3200" baseline="30000" dirty="0"/>
              <a:t>177</a:t>
            </a:r>
            <a:r>
              <a:rPr lang="en-US" sz="3200" dirty="0"/>
              <a:t>Lu-PSMA-617 (</a:t>
            </a:r>
            <a:r>
              <a:rPr lang="en-US" sz="3200" dirty="0" err="1"/>
              <a:t>LuPSMA</a:t>
            </a:r>
            <a:r>
              <a:rPr lang="en-US" sz="3200" dirty="0"/>
              <a:t>) </a:t>
            </a:r>
            <a:r>
              <a:rPr lang="en-US" sz="3200" dirty="0" err="1"/>
              <a:t>theranostic</a:t>
            </a:r>
            <a:r>
              <a:rPr lang="en-US" sz="3200" dirty="0"/>
              <a:t> versus cabazitaxel in metastatic castration resistant prostate cancer (</a:t>
            </a:r>
            <a:r>
              <a:rPr lang="en-US" sz="3200" dirty="0" err="1"/>
              <a:t>mCRPC</a:t>
            </a:r>
            <a:r>
              <a:rPr lang="en-US" sz="3200" dirty="0"/>
              <a:t>) progressing after docetaxel: Initial results (ANZUP protocol 1603)</a:t>
            </a:r>
          </a:p>
        </p:txBody>
      </p:sp>
      <p:sp>
        <p:nvSpPr>
          <p:cNvPr id="3" name="TextBox 2">
            <a:extLst>
              <a:ext uri="{FF2B5EF4-FFF2-40B4-BE49-F238E27FC236}">
                <a16:creationId xmlns:a16="http://schemas.microsoft.com/office/drawing/2014/main" id="{382C5838-F46D-024C-B790-2B4520169B92}"/>
              </a:ext>
            </a:extLst>
          </p:cNvPr>
          <p:cNvSpPr txBox="1"/>
          <p:nvPr/>
        </p:nvSpPr>
        <p:spPr>
          <a:xfrm>
            <a:off x="605307" y="4495800"/>
            <a:ext cx="10748493"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Arial" charset="0"/>
                <a:ea typeface="ＭＳ Ｐゴシック" charset="0"/>
              </a:rPr>
              <a:t>Hofman</a:t>
            </a: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 MS et 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ASCO 2020; Abstract 5500.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Genitourinary Cancer (Prostate, Testicular, and Penile) Track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360350235"/>
      </p:ext>
    </p:extLst>
  </p:cSld>
  <p:clrMapOvr>
    <a:masterClrMapping/>
  </p:clrMapOvr>
  <p:transition spd="slow" advClick="0"/>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8330B6E1-ED31-8942-A008-A6AFB81932F9}"/>
              </a:ext>
            </a:extLst>
          </p:cNvPr>
          <p:cNvPicPr>
            <a:picLocks noChangeAspect="1"/>
          </p:cNvPicPr>
          <p:nvPr/>
        </p:nvPicPr>
        <p:blipFill>
          <a:blip r:embed="rId2"/>
          <a:stretch>
            <a:fillRect/>
          </a:stretch>
        </p:blipFill>
        <p:spPr>
          <a:xfrm>
            <a:off x="228600" y="228600"/>
            <a:ext cx="11963400" cy="6181090"/>
          </a:xfrm>
          <a:prstGeom prst="rect">
            <a:avLst/>
          </a:prstGeom>
        </p:spPr>
      </p:pic>
      <p:sp>
        <p:nvSpPr>
          <p:cNvPr id="7" name="TextBox 6">
            <a:extLst>
              <a:ext uri="{FF2B5EF4-FFF2-40B4-BE49-F238E27FC236}">
                <a16:creationId xmlns:a16="http://schemas.microsoft.com/office/drawing/2014/main" id="{2CA8170B-44D5-8E40-9389-2EBC40BE25E5}"/>
              </a:ext>
            </a:extLst>
          </p:cNvPr>
          <p:cNvSpPr txBox="1"/>
          <p:nvPr/>
        </p:nvSpPr>
        <p:spPr>
          <a:xfrm>
            <a:off x="772732" y="6593983"/>
            <a:ext cx="6277424" cy="307777"/>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Wise DR. ASCO 2020 Highlights of the Day: Genitourinary Cancer (Prostate)</a:t>
            </a:r>
          </a:p>
        </p:txBody>
      </p:sp>
    </p:spTree>
    <p:extLst>
      <p:ext uri="{BB962C8B-B14F-4D97-AF65-F5344CB8AC3E}">
        <p14:creationId xmlns:p14="http://schemas.microsoft.com/office/powerpoint/2010/main" val="3438870109"/>
      </p:ext>
    </p:extLst>
  </p:cSld>
  <p:clrMapOvr>
    <a:masterClrMapping/>
  </p:clrMapOvr>
  <p:transition spd="slow" advClick="0"/>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20D1-40ED-824E-84C4-1F422CDB69AB}"/>
              </a:ext>
            </a:extLst>
          </p:cNvPr>
          <p:cNvSpPr>
            <a:spLocks noGrp="1"/>
          </p:cNvSpPr>
          <p:nvPr>
            <p:ph type="title"/>
          </p:nvPr>
        </p:nvSpPr>
        <p:spPr>
          <a:xfrm>
            <a:off x="604234" y="1371600"/>
            <a:ext cx="10972800" cy="3124200"/>
          </a:xfrm>
        </p:spPr>
        <p:txBody>
          <a:bodyPr/>
          <a:lstStyle/>
          <a:p>
            <a:r>
              <a:rPr lang="en-US" sz="3200" dirty="0"/>
              <a:t>Impact of PSMA-targeted imaging with 18F-DCFPyL-PET/CT on clinical management of patients (pts) with biochemically recurrent (BCR) prostate cancer (</a:t>
            </a:r>
            <a:r>
              <a:rPr lang="en-US" sz="3200" dirty="0" err="1"/>
              <a:t>PCa</a:t>
            </a:r>
            <a:r>
              <a:rPr lang="en-US" sz="3200" dirty="0"/>
              <a:t>): Results from a phase III, prospective, multicenter study (CONDOR)</a:t>
            </a:r>
          </a:p>
        </p:txBody>
      </p:sp>
      <p:sp>
        <p:nvSpPr>
          <p:cNvPr id="3" name="TextBox 2">
            <a:extLst>
              <a:ext uri="{FF2B5EF4-FFF2-40B4-BE49-F238E27FC236}">
                <a16:creationId xmlns:a16="http://schemas.microsoft.com/office/drawing/2014/main" id="{382C5838-F46D-024C-B790-2B4520169B92}"/>
              </a:ext>
            </a:extLst>
          </p:cNvPr>
          <p:cNvSpPr txBox="1"/>
          <p:nvPr/>
        </p:nvSpPr>
        <p:spPr>
          <a:xfrm>
            <a:off x="605307" y="4495800"/>
            <a:ext cx="10748493"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Morris MJ et al.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ASCO 2020; Abstract 5501.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charset="0"/>
                <a:ea typeface="ＭＳ Ｐゴシック" charset="0"/>
              </a:rPr>
              <a:t>Genitourinary Cancer (Prostate, Testicular, and Penile) Track</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223473832"/>
      </p:ext>
    </p:extLst>
  </p:cSld>
  <p:clrMapOvr>
    <a:masterClrMapping/>
  </p:clrMapOvr>
  <p:transition spd="slow" advClick="0"/>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70B43-7E3E-DB4B-B2B4-28419E642F58}"/>
              </a:ext>
            </a:extLst>
          </p:cNvPr>
          <p:cNvSpPr>
            <a:spLocks noGrp="1"/>
          </p:cNvSpPr>
          <p:nvPr>
            <p:ph type="title"/>
          </p:nvPr>
        </p:nvSpPr>
        <p:spPr/>
        <p:txBody>
          <a:bodyPr/>
          <a:lstStyle/>
          <a:p>
            <a:r>
              <a:rPr lang="en-US" baseline="30000" dirty="0"/>
              <a:t>18</a:t>
            </a:r>
            <a:r>
              <a:rPr lang="en-US" dirty="0"/>
              <a:t>F-DCFPyL Clinical Development Program</a:t>
            </a:r>
          </a:p>
        </p:txBody>
      </p:sp>
      <p:sp>
        <p:nvSpPr>
          <p:cNvPr id="4" name="TextBox 3">
            <a:extLst>
              <a:ext uri="{FF2B5EF4-FFF2-40B4-BE49-F238E27FC236}">
                <a16:creationId xmlns:a16="http://schemas.microsoft.com/office/drawing/2014/main" id="{C2086C18-9240-074F-80F6-4A8B0DBCD622}"/>
              </a:ext>
            </a:extLst>
          </p:cNvPr>
          <p:cNvSpPr txBox="1"/>
          <p:nvPr/>
        </p:nvSpPr>
        <p:spPr>
          <a:xfrm>
            <a:off x="914400" y="6550223"/>
            <a:ext cx="418011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Morris MJ et al.  ASCO 2020; Abstract 5501. </a:t>
            </a:r>
          </a:p>
        </p:txBody>
      </p:sp>
      <p:pic>
        <p:nvPicPr>
          <p:cNvPr id="6" name="Picture 5" descr="A close up of a map&#10;&#10;Description automatically generated">
            <a:extLst>
              <a:ext uri="{FF2B5EF4-FFF2-40B4-BE49-F238E27FC236}">
                <a16:creationId xmlns:a16="http://schemas.microsoft.com/office/drawing/2014/main" id="{FFEEAD9B-DA52-A94D-B3F8-5784EAE22F61}"/>
              </a:ext>
            </a:extLst>
          </p:cNvPr>
          <p:cNvPicPr>
            <a:picLocks noChangeAspect="1"/>
          </p:cNvPicPr>
          <p:nvPr/>
        </p:nvPicPr>
        <p:blipFill>
          <a:blip r:embed="rId2"/>
          <a:stretch>
            <a:fillRect/>
          </a:stretch>
        </p:blipFill>
        <p:spPr>
          <a:xfrm>
            <a:off x="190500" y="1447800"/>
            <a:ext cx="11811000" cy="4985075"/>
          </a:xfrm>
          <a:prstGeom prst="rect">
            <a:avLst/>
          </a:prstGeom>
        </p:spPr>
      </p:pic>
    </p:spTree>
    <p:extLst>
      <p:ext uri="{BB962C8B-B14F-4D97-AF65-F5344CB8AC3E}">
        <p14:creationId xmlns:p14="http://schemas.microsoft.com/office/powerpoint/2010/main" val="3634685238"/>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A6C8-C92E-A241-858C-742836094465}"/>
              </a:ext>
            </a:extLst>
          </p:cNvPr>
          <p:cNvSpPr>
            <a:spLocks noGrp="1"/>
          </p:cNvSpPr>
          <p:nvPr>
            <p:ph type="title"/>
          </p:nvPr>
        </p:nvSpPr>
        <p:spPr/>
        <p:txBody>
          <a:bodyPr/>
          <a:lstStyle/>
          <a:p>
            <a:r>
              <a:rPr lang="en-US" dirty="0"/>
              <a:t>How to Use This CME Activity</a:t>
            </a:r>
          </a:p>
        </p:txBody>
      </p:sp>
      <p:sp>
        <p:nvSpPr>
          <p:cNvPr id="3" name="Content Placeholder 2">
            <a:extLst>
              <a:ext uri="{FF2B5EF4-FFF2-40B4-BE49-F238E27FC236}">
                <a16:creationId xmlns:a16="http://schemas.microsoft.com/office/drawing/2014/main" id="{5DF225B5-DDBB-F04C-87FC-4A699DA2706A}"/>
              </a:ext>
            </a:extLst>
          </p:cNvPr>
          <p:cNvSpPr>
            <a:spLocks noGrp="1"/>
          </p:cNvSpPr>
          <p:nvPr>
            <p:ph idx="1"/>
          </p:nvPr>
        </p:nvSpPr>
        <p:spPr>
          <a:xfrm>
            <a:off x="608542" y="1407184"/>
            <a:ext cx="10966453" cy="4799013"/>
          </a:xfrm>
        </p:spPr>
        <p:txBody>
          <a:bodyPr/>
          <a:lstStyle/>
          <a:p>
            <a:pPr marL="0" indent="0">
              <a:spcBef>
                <a:spcPts val="1824"/>
              </a:spcBef>
              <a:spcAft>
                <a:spcPts val="0"/>
              </a:spcAft>
              <a:buNone/>
            </a:pPr>
            <a:r>
              <a:rPr lang="en-US" sz="2000" dirty="0"/>
              <a:t>Audio Program: </a:t>
            </a:r>
            <a:r>
              <a:rPr lang="en-US" sz="2000" b="0" dirty="0"/>
              <a:t>This CME activity consists of an audio component. To receive CME credit and ABIM MOC points, the participant should review the CME information, listen to the MP3s, review the downloadable slide sets, complete the Post-test with a score of 80% or better and fill out the Educational Assessment and Credit Form located at </a:t>
            </a:r>
            <a:r>
              <a:rPr lang="en-US" sz="2000" b="0" dirty="0">
                <a:solidFill>
                  <a:schemeClr val="accent2"/>
                </a:solidFill>
                <a:hlinkClick r:id="rId2">
                  <a:extLst>
                    <a:ext uri="{A12FA001-AC4F-418D-AE19-62706E023703}">
                      <ahyp:hlinkClr xmlns:ahyp="http://schemas.microsoft.com/office/drawing/2018/hyperlinkcolor" val="tx"/>
                    </a:ext>
                  </a:extLst>
                </a:hlinkClick>
              </a:rPr>
              <a:t>ResearchToPractice.com/ASCOProstate20/CME</a:t>
            </a:r>
            <a:r>
              <a:rPr lang="en-US" sz="2000" b="0" dirty="0"/>
              <a:t>. The corresponding video program is available as an alternative at </a:t>
            </a:r>
            <a:r>
              <a:rPr lang="en-US" sz="2000" b="0" dirty="0">
                <a:solidFill>
                  <a:schemeClr val="accent2"/>
                </a:solidFill>
                <a:hlinkClick r:id="rId3">
                  <a:extLst>
                    <a:ext uri="{A12FA001-AC4F-418D-AE19-62706E023703}">
                      <ahyp:hlinkClr xmlns:ahyp="http://schemas.microsoft.com/office/drawing/2018/hyperlinkcolor" val="tx"/>
                    </a:ext>
                  </a:extLst>
                </a:hlinkClick>
              </a:rPr>
              <a:t>ResearchToPractice.com/ASCOProstate20/Video</a:t>
            </a:r>
            <a:r>
              <a:rPr lang="en-US" sz="2000" b="0" dirty="0"/>
              <a:t>.</a:t>
            </a:r>
            <a:endParaRPr lang="en-US" sz="2000" dirty="0"/>
          </a:p>
          <a:p>
            <a:pPr marL="0" indent="0">
              <a:spcBef>
                <a:spcPts val="1824"/>
              </a:spcBef>
              <a:spcAft>
                <a:spcPts val="0"/>
              </a:spcAft>
              <a:buNone/>
            </a:pPr>
            <a:r>
              <a:rPr lang="en-US" sz="2000" dirty="0"/>
              <a:t>Video Program: </a:t>
            </a:r>
            <a:r>
              <a:rPr lang="en-US" sz="2000" b="0" dirty="0"/>
              <a:t>This CME activity consists of a video component. To receive CME credit and ABIM MOC points, the participant should review the CME information, watch the video, complete the Post-test with a score of 80% or better and fill out the Educational Assessment and Credit Form located at </a:t>
            </a:r>
            <a:r>
              <a:rPr lang="en-US" sz="2000" b="0" dirty="0">
                <a:solidFill>
                  <a:schemeClr val="accent2"/>
                </a:solidFill>
                <a:hlinkClick r:id="rId4">
                  <a:extLst>
                    <a:ext uri="{A12FA001-AC4F-418D-AE19-62706E023703}">
                      <ahyp:hlinkClr xmlns:ahyp="http://schemas.microsoft.com/office/drawing/2018/hyperlinkcolor" val="tx"/>
                    </a:ext>
                  </a:extLst>
                </a:hlinkClick>
              </a:rPr>
              <a:t>ResearchToPractice.com/ASCOProstate20/Video/CME</a:t>
            </a:r>
            <a:r>
              <a:rPr lang="en-US" sz="2000" b="0" dirty="0"/>
              <a:t>. The corresponding audio program is available as an alternative at </a:t>
            </a:r>
            <a:r>
              <a:rPr lang="en-US" sz="2000" b="0" dirty="0">
                <a:solidFill>
                  <a:schemeClr val="accent2"/>
                </a:solidFill>
                <a:hlinkClick r:id="rId5">
                  <a:extLst>
                    <a:ext uri="{A12FA001-AC4F-418D-AE19-62706E023703}">
                      <ahyp:hlinkClr xmlns:ahyp="http://schemas.microsoft.com/office/drawing/2018/hyperlinkcolor" val="tx"/>
                    </a:ext>
                  </a:extLst>
                </a:hlinkClick>
              </a:rPr>
              <a:t>ResearchToPractice.com/ASCOProstate20</a:t>
            </a:r>
            <a:r>
              <a:rPr lang="en-US" sz="2000" b="0" dirty="0"/>
              <a:t>.</a:t>
            </a:r>
            <a:endParaRPr lang="en-US" sz="1600" dirty="0"/>
          </a:p>
          <a:p>
            <a:pPr marL="0" indent="0">
              <a:spcBef>
                <a:spcPts val="1824"/>
              </a:spcBef>
              <a:spcAft>
                <a:spcPts val="0"/>
              </a:spcAft>
              <a:buNone/>
            </a:pPr>
            <a:endParaRPr lang="en-US" sz="1600" dirty="0"/>
          </a:p>
          <a:p>
            <a:pPr marL="0" indent="0">
              <a:spcBef>
                <a:spcPts val="1824"/>
              </a:spcBef>
              <a:spcAft>
                <a:spcPts val="0"/>
              </a:spcAft>
              <a:buNone/>
            </a:pPr>
            <a:endParaRPr lang="en-US" sz="2000" dirty="0"/>
          </a:p>
        </p:txBody>
      </p:sp>
    </p:spTree>
    <p:extLst>
      <p:ext uri="{BB962C8B-B14F-4D97-AF65-F5344CB8AC3E}">
        <p14:creationId xmlns:p14="http://schemas.microsoft.com/office/powerpoint/2010/main" val="8060940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770B43-7E3E-DB4B-B2B4-28419E642F58}"/>
              </a:ext>
            </a:extLst>
          </p:cNvPr>
          <p:cNvSpPr>
            <a:spLocks noGrp="1"/>
          </p:cNvSpPr>
          <p:nvPr>
            <p:ph type="title"/>
          </p:nvPr>
        </p:nvSpPr>
        <p:spPr/>
        <p:txBody>
          <a:bodyPr/>
          <a:lstStyle/>
          <a:p>
            <a:r>
              <a:rPr lang="en-US" baseline="30000" dirty="0"/>
              <a:t>18</a:t>
            </a:r>
            <a:r>
              <a:rPr lang="en-US" dirty="0"/>
              <a:t>F-DCFPyL</a:t>
            </a:r>
          </a:p>
        </p:txBody>
      </p:sp>
      <p:sp>
        <p:nvSpPr>
          <p:cNvPr id="4" name="TextBox 3">
            <a:extLst>
              <a:ext uri="{FF2B5EF4-FFF2-40B4-BE49-F238E27FC236}">
                <a16:creationId xmlns:a16="http://schemas.microsoft.com/office/drawing/2014/main" id="{C2086C18-9240-074F-80F6-4A8B0DBCD622}"/>
              </a:ext>
            </a:extLst>
          </p:cNvPr>
          <p:cNvSpPr txBox="1"/>
          <p:nvPr/>
        </p:nvSpPr>
        <p:spPr>
          <a:xfrm>
            <a:off x="914400" y="6550223"/>
            <a:ext cx="4180114"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ＭＳ Ｐゴシック" charset="0"/>
              </a:rPr>
              <a:t>Morris MJ et al.  ASCO 2020; Abstract 5501. </a:t>
            </a:r>
          </a:p>
        </p:txBody>
      </p:sp>
      <p:pic>
        <p:nvPicPr>
          <p:cNvPr id="5" name="Picture 4" descr="A picture containing object, clock&#10;&#10;Description automatically generated">
            <a:extLst>
              <a:ext uri="{FF2B5EF4-FFF2-40B4-BE49-F238E27FC236}">
                <a16:creationId xmlns:a16="http://schemas.microsoft.com/office/drawing/2014/main" id="{94D73866-4572-444C-A7DC-586635A34E28}"/>
              </a:ext>
            </a:extLst>
          </p:cNvPr>
          <p:cNvPicPr>
            <a:picLocks noChangeAspect="1"/>
          </p:cNvPicPr>
          <p:nvPr/>
        </p:nvPicPr>
        <p:blipFill>
          <a:blip r:embed="rId2"/>
          <a:stretch>
            <a:fillRect/>
          </a:stretch>
        </p:blipFill>
        <p:spPr>
          <a:xfrm>
            <a:off x="222840" y="1832614"/>
            <a:ext cx="11746320" cy="3958517"/>
          </a:xfrm>
          <a:prstGeom prst="rect">
            <a:avLst/>
          </a:prstGeom>
        </p:spPr>
      </p:pic>
    </p:spTree>
    <p:extLst>
      <p:ext uri="{BB962C8B-B14F-4D97-AF65-F5344CB8AC3E}">
        <p14:creationId xmlns:p14="http://schemas.microsoft.com/office/powerpoint/2010/main" val="3374591494"/>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2F42-AA28-654D-935B-FF520B5DBCBF}"/>
              </a:ext>
            </a:extLst>
          </p:cNvPr>
          <p:cNvSpPr>
            <a:spLocks noGrp="1"/>
          </p:cNvSpPr>
          <p:nvPr>
            <p:ph type="title"/>
          </p:nvPr>
        </p:nvSpPr>
        <p:spPr/>
        <p:txBody>
          <a:bodyPr/>
          <a:lstStyle/>
          <a:p>
            <a:r>
              <a:rPr lang="en-US" dirty="0"/>
              <a:t>Dr Love — Disclosures</a:t>
            </a:r>
          </a:p>
        </p:txBody>
      </p:sp>
      <p:sp>
        <p:nvSpPr>
          <p:cNvPr id="3" name="Content Placeholder 2">
            <a:extLst>
              <a:ext uri="{FF2B5EF4-FFF2-40B4-BE49-F238E27FC236}">
                <a16:creationId xmlns:a16="http://schemas.microsoft.com/office/drawing/2014/main" id="{320DE3A0-6FAF-0F47-B247-8A89B9DD651C}"/>
              </a:ext>
            </a:extLst>
          </p:cNvPr>
          <p:cNvSpPr>
            <a:spLocks noGrp="1"/>
          </p:cNvSpPr>
          <p:nvPr>
            <p:ph idx="1"/>
          </p:nvPr>
        </p:nvSpPr>
        <p:spPr/>
        <p:txBody>
          <a:bodyPr/>
          <a:lstStyle/>
          <a:p>
            <a:pPr marL="0" indent="0">
              <a:buNone/>
            </a:pPr>
            <a:r>
              <a:rPr lang="en-US" sz="1800" b="1" dirty="0"/>
              <a:t>Dr Love </a:t>
            </a:r>
            <a:r>
              <a:rPr lang="en-US" sz="1800" dirty="0"/>
              <a:t> is president and CEO of Research To Practice. Research To Practice receives funds in the form of educational grants to develop CME activities from the following commercial interests: AbbVie Inc, </a:t>
            </a:r>
            <a:r>
              <a:rPr lang="en-US" sz="1800" dirty="0" err="1"/>
              <a:t>Acerta</a:t>
            </a:r>
            <a:r>
              <a:rPr lang="en-US" sz="1800" dirty="0"/>
              <a:t> Pharma — A member of the AstraZeneca Group, Adaptive Biotechnologies, </a:t>
            </a:r>
            <a:r>
              <a:rPr lang="en-US" sz="1800" dirty="0" err="1"/>
              <a:t>Agendia</a:t>
            </a:r>
            <a:r>
              <a:rPr lang="en-US" sz="1800" dirty="0"/>
              <a:t> Inc, </a:t>
            </a:r>
            <a:r>
              <a:rPr lang="en-US" sz="1800" dirty="0" err="1"/>
              <a:t>Agios</a:t>
            </a:r>
            <a:r>
              <a:rPr lang="en-US" sz="1800" dirty="0"/>
              <a:t> Pharmaceuticals Inc, Amgen Inc, Array </a:t>
            </a:r>
            <a:r>
              <a:rPr lang="en-US" sz="1800" dirty="0" err="1"/>
              <a:t>BioPharma</a:t>
            </a:r>
            <a:r>
              <a:rPr lang="en-US" sz="1800" dirty="0"/>
              <a:t> Inc, a subsidiary of Pfizer Inc, Astellas, AstraZeneca Pharmaceuticals LP, Bayer HealthCare Pharmaceuticals, </a:t>
            </a:r>
            <a:r>
              <a:rPr lang="en-US" sz="1800" dirty="0" err="1"/>
              <a:t>Biodesix</a:t>
            </a:r>
            <a:r>
              <a:rPr lang="en-US" sz="1800" dirty="0"/>
              <a:t> Inc, </a:t>
            </a:r>
            <a:r>
              <a:rPr lang="en-US" sz="1800" dirty="0" err="1"/>
              <a:t>bioTheranostics</a:t>
            </a:r>
            <a:r>
              <a:rPr lang="en-US" sz="1800" dirty="0"/>
              <a:t> Inc, Blueprint Medicines, Boehringer Ingelheim Pharmaceuticals Inc, Boston Biomedical Inc, Bristol-Myers Squibb Company, Celgene Corporation, Clovis Oncology, Daiichi Sankyo Inc, </a:t>
            </a:r>
            <a:r>
              <a:rPr lang="en-US" sz="1800" dirty="0" err="1"/>
              <a:t>Dendreon</a:t>
            </a:r>
            <a:r>
              <a:rPr lang="en-US" sz="1800" dirty="0"/>
              <a:t> Pharmaceuticals Inc, Eisai Inc, EMD Serono Inc, </a:t>
            </a:r>
            <a:r>
              <a:rPr lang="en-US" sz="1800" dirty="0" err="1"/>
              <a:t>Exelixis</a:t>
            </a:r>
            <a:r>
              <a:rPr lang="en-US" sz="1800" dirty="0"/>
              <a:t> Inc, Foundation Medicine, Genentech, a member of the Roche Group, </a:t>
            </a:r>
            <a:r>
              <a:rPr lang="en-US" sz="1800" dirty="0" err="1"/>
              <a:t>Genmab</a:t>
            </a:r>
            <a:r>
              <a:rPr lang="en-US" sz="1800" dirty="0"/>
              <a:t>, Genomic Health Inc, Gilead Sciences Inc, GlaxoSmithKline, Grail Inc, Guardant Health, </a:t>
            </a:r>
            <a:r>
              <a:rPr lang="en-US" sz="1800" dirty="0" err="1"/>
              <a:t>Halozyme</a:t>
            </a:r>
            <a:r>
              <a:rPr lang="en-US" sz="1800" dirty="0"/>
              <a:t> Inc, </a:t>
            </a:r>
            <a:r>
              <a:rPr lang="en-US" sz="1800" dirty="0" err="1"/>
              <a:t>Helsinn</a:t>
            </a:r>
            <a:r>
              <a:rPr lang="en-US" sz="1800" dirty="0"/>
              <a:t> Healthcare SA, </a:t>
            </a:r>
            <a:r>
              <a:rPr lang="en-US" sz="1800" dirty="0" err="1"/>
              <a:t>ImmunoGen</a:t>
            </a:r>
            <a:r>
              <a:rPr lang="en-US" sz="1800" dirty="0"/>
              <a:t> Inc, Incyte Corporation, Infinity Pharmaceuticals Inc, Ipsen Biopharmaceuticals Inc, Janssen Biotech Inc, administered by Janssen Scientific Affairs LLC, Jazz Pharmaceuticals Inc, Kite, A Gilead Company, Lexicon Pharmaceuticals Inc, Lilly, </a:t>
            </a:r>
            <a:r>
              <a:rPr lang="en-US" sz="1800" dirty="0" err="1"/>
              <a:t>Loxo</a:t>
            </a:r>
            <a:r>
              <a:rPr lang="en-US" sz="1800" dirty="0"/>
              <a:t> Oncology Inc, a wholly owned subsidiary of Eli Lilly &amp; Company, Merck, Merrimack Pharmaceuticals Inc, Myriad Genetic Laboratories Inc, </a:t>
            </a:r>
            <a:r>
              <a:rPr lang="en-US" sz="1800" dirty="0" err="1"/>
              <a:t>Natera</a:t>
            </a:r>
            <a:r>
              <a:rPr lang="en-US" sz="1800" dirty="0"/>
              <a:t> Inc, Novartis, </a:t>
            </a:r>
            <a:r>
              <a:rPr lang="en-US" sz="1800" dirty="0" err="1"/>
              <a:t>Oncopeptides</a:t>
            </a:r>
            <a:r>
              <a:rPr lang="en-US" sz="1800" dirty="0"/>
              <a:t>, Pfizer Inc, Pharmacyclics LLC, an AbbVie Company, Prometheus Laboratories Inc, Puma Biotechnology Inc, Regeneron Pharmaceuticals Inc, Sandoz Inc, a Novartis Division, Sanofi Genzyme, Seattle Genetics, </a:t>
            </a:r>
            <a:r>
              <a:rPr lang="en-US" sz="1800" dirty="0" err="1"/>
              <a:t>Sirtex</a:t>
            </a:r>
            <a:r>
              <a:rPr lang="en-US" sz="1800" dirty="0"/>
              <a:t> Medical Ltd, Spectrum Pharmaceuticals Inc, Taiho Oncology Inc, Takeda Oncology, </a:t>
            </a:r>
            <a:r>
              <a:rPr lang="en-US" sz="1800" dirty="0" err="1"/>
              <a:t>Tesaro</a:t>
            </a:r>
            <a:r>
              <a:rPr lang="en-US" sz="1800" dirty="0"/>
              <a:t>, A GSK Company, Teva Oncology, Tokai Pharmaceuticals Inc, </a:t>
            </a:r>
            <a:r>
              <a:rPr lang="en-US" sz="1800" dirty="0" err="1"/>
              <a:t>Tolero</a:t>
            </a:r>
            <a:r>
              <a:rPr lang="en-US" sz="1800" dirty="0"/>
              <a:t> Pharmaceuticals and </a:t>
            </a:r>
            <a:r>
              <a:rPr lang="en-US" sz="1800" dirty="0" err="1"/>
              <a:t>Verastem</a:t>
            </a:r>
            <a:r>
              <a:rPr lang="en-US" sz="1800" dirty="0"/>
              <a:t> Inc.</a:t>
            </a:r>
          </a:p>
        </p:txBody>
      </p:sp>
    </p:spTree>
    <p:extLst>
      <p:ext uri="{BB962C8B-B14F-4D97-AF65-F5344CB8AC3E}">
        <p14:creationId xmlns:p14="http://schemas.microsoft.com/office/powerpoint/2010/main" val="30310657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heme/theme1.xml><?xml version="1.0" encoding="utf-8"?>
<a:theme xmlns:a="http://schemas.openxmlformats.org/drawingml/2006/main" name="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 Template">
  <a:themeElements>
    <a:clrScheme name="Custom 32">
      <a:dk1>
        <a:sysClr val="windowText" lastClr="000000"/>
      </a:dk1>
      <a:lt1>
        <a:sysClr val="window" lastClr="FFFFFF"/>
      </a:lt1>
      <a:dk2>
        <a:srgbClr val="44546A"/>
      </a:dk2>
      <a:lt2>
        <a:srgbClr val="E7E6E6"/>
      </a:lt2>
      <a:accent1>
        <a:srgbClr val="006699"/>
      </a:accent1>
      <a:accent2>
        <a:srgbClr val="ED7D31"/>
      </a:accent2>
      <a:accent3>
        <a:srgbClr val="008080"/>
      </a:accent3>
      <a:accent4>
        <a:srgbClr val="FFC000"/>
      </a:accent4>
      <a:accent5>
        <a:srgbClr val="5B9BD5"/>
      </a:accent5>
      <a:accent6>
        <a:srgbClr val="00CC99"/>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lank Presentation">
  <a:themeElements>
    <a:clrScheme name="Blank Presentation 13">
      <a:dk1>
        <a:srgbClr val="808080"/>
      </a:dk1>
      <a:lt1>
        <a:srgbClr val="FFFFFF"/>
      </a:lt1>
      <a:dk2>
        <a:srgbClr val="002B5C"/>
      </a:dk2>
      <a:lt2>
        <a:srgbClr val="FFFFFF"/>
      </a:lt2>
      <a:accent1>
        <a:srgbClr val="D4DB90"/>
      </a:accent1>
      <a:accent2>
        <a:srgbClr val="6C217F"/>
      </a:accent2>
      <a:accent3>
        <a:srgbClr val="AAACB5"/>
      </a:accent3>
      <a:accent4>
        <a:srgbClr val="DADADA"/>
      </a:accent4>
      <a:accent5>
        <a:srgbClr val="E6EAC6"/>
      </a:accent5>
      <a:accent6>
        <a:srgbClr val="611D72"/>
      </a:accent6>
      <a:hlink>
        <a:srgbClr val="739DD2"/>
      </a:hlink>
      <a:folHlink>
        <a:srgbClr val="FFF799"/>
      </a:folHlink>
    </a:clrScheme>
    <a:fontScheme name="Blank Presentation">
      <a:majorFont>
        <a:latin typeface="Arial Bold"/>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ヒラギノ角ゴ Pro W3" pitchFamily="-107" charset="-128"/>
            <a:cs typeface="ヒラギノ角ゴ Pro W3"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ヒラギノ角ゴ Pro W3" pitchFamily="-107" charset="-128"/>
            <a:cs typeface="ヒラギノ角ゴ Pro W3"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2B5C"/>
        </a:dk2>
        <a:lt2>
          <a:srgbClr val="FFFFFF"/>
        </a:lt2>
        <a:accent1>
          <a:srgbClr val="D4DB90"/>
        </a:accent1>
        <a:accent2>
          <a:srgbClr val="6C217F"/>
        </a:accent2>
        <a:accent3>
          <a:srgbClr val="AAACB5"/>
        </a:accent3>
        <a:accent4>
          <a:srgbClr val="DADADA"/>
        </a:accent4>
        <a:accent5>
          <a:srgbClr val="E6EAC6"/>
        </a:accent5>
        <a:accent6>
          <a:srgbClr val="611D72"/>
        </a:accent6>
        <a:hlink>
          <a:srgbClr val="739DD2"/>
        </a:hlink>
        <a:folHlink>
          <a:srgbClr val="FFF7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lank Presentation">
  <a:themeElements>
    <a:clrScheme name="">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17" ma:contentTypeDescription="Create a new document." ma:contentTypeScope="" ma:versionID="0836c851ab56100df1895fa2a218104e">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fd973d22d93f3f1ceb87c2fa5e19ecd8"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4104d5b-b872-4636-a728-507be7308f43"/>
    <Status xmlns="96f1686b-f877-4eb8-89ab-3a67a5dc2612" xsi:nil="true"/>
    <QID xmlns="96f1686b-f877-4eb8-89ab-3a67a5dc2612" xsi:nil="true"/>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55A70FF0-14F4-46C8-8187-04757D2C2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f1686b-f877-4eb8-89ab-3a67a5dc2612"/>
    <ds:schemaRef ds:uri="b4104d5b-b872-4636-a728-507be7308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396FA5-B42B-42FE-B901-8277AA1F501F}">
  <ds:schemaRefs>
    <ds:schemaRef ds:uri="http://schemas.microsoft.com/sharepoint/v3/contenttype/forms"/>
  </ds:schemaRefs>
</ds:datastoreItem>
</file>

<file path=customXml/itemProps3.xml><?xml version="1.0" encoding="utf-8"?>
<ds:datastoreItem xmlns:ds="http://schemas.openxmlformats.org/officeDocument/2006/customXml" ds:itemID="{4535961E-13B0-4079-AE6E-F0C75896CB57}">
  <ds:schemaRefs>
    <ds:schemaRef ds:uri="http://schemas.microsoft.com/office/2006/metadata/properties"/>
    <ds:schemaRef ds:uri="http://purl.org/dc/elements/1.1/"/>
    <ds:schemaRef ds:uri="http://purl.org/dc/terms/"/>
    <ds:schemaRef ds:uri="b4104d5b-b872-4636-a728-507be7308f43"/>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96f1686b-f877-4eb8-89ab-3a67a5dc261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28017</TotalTime>
  <Words>5237</Words>
  <Application>Microsoft Office PowerPoint</Application>
  <PresentationFormat>Widescreen</PresentationFormat>
  <Paragraphs>907</Paragraphs>
  <Slides>80</Slides>
  <Notes>25</Notes>
  <HiddenSlides>0</HiddenSlides>
  <MMClips>0</MMClips>
  <ScaleCrop>false</ScaleCrop>
  <HeadingPairs>
    <vt:vector size="4" baseType="variant">
      <vt:variant>
        <vt:lpstr>Theme</vt:lpstr>
      </vt:variant>
      <vt:variant>
        <vt:i4>9</vt:i4>
      </vt:variant>
      <vt:variant>
        <vt:lpstr>Slide Titles</vt:lpstr>
      </vt:variant>
      <vt:variant>
        <vt:i4>80</vt:i4>
      </vt:variant>
    </vt:vector>
  </HeadingPairs>
  <TitlesOfParts>
    <vt:vector size="89" baseType="lpstr">
      <vt:lpstr>Blank Presentation</vt:lpstr>
      <vt:lpstr>Office Theme</vt:lpstr>
      <vt:lpstr>1_Office Theme</vt:lpstr>
      <vt:lpstr>APO Template</vt:lpstr>
      <vt:lpstr>1_Blank Presentation</vt:lpstr>
      <vt:lpstr>2_Blank Presentation</vt:lpstr>
      <vt:lpstr>2_Office Theme</vt:lpstr>
      <vt:lpstr>3_Office Theme</vt:lpstr>
      <vt:lpstr>Default Design</vt:lpstr>
      <vt:lpstr>PowerPoint Presentation</vt:lpstr>
      <vt:lpstr>Faculty</vt:lpstr>
      <vt:lpstr>Potential Conflicts of Interest</vt:lpstr>
      <vt:lpstr>Non-Faculty Disclosures</vt:lpstr>
      <vt:lpstr>Accreditation</vt:lpstr>
      <vt:lpstr>American Board of Internal Medicine (ABIM) —  Maintenance of Certification (MOC)</vt:lpstr>
      <vt:lpstr>American Board of Internal Medicine (ABIM) —  Maintenance of Certification (MOC)</vt:lpstr>
      <vt:lpstr>How to Use This CME Activity</vt:lpstr>
      <vt:lpstr>Dr Love — Disclosures</vt:lpstr>
      <vt:lpstr>Dr Dreicer — Disclosures</vt:lpstr>
      <vt:lpstr>Dr Petrylak — Disclosures</vt:lpstr>
      <vt:lpstr>Dr Sweeney — Disclosures</vt:lpstr>
      <vt:lpstr>Agenda</vt:lpstr>
      <vt:lpstr>PowerPoint Presentation</vt:lpstr>
      <vt:lpstr>A 65-year-old man s/p radical prostatectomy followed by radiation therapy for PSA-only recurrence (M0) receives an LHRH agonist for further PSA progression. Regulatory and reimbursement issues aside, what would be your most likely treatment recommendation if the patient responded but then experienced PSA progression to a PSA level of 3.4 ng/dL with a doubling time of 10 months?</vt:lpstr>
      <vt:lpstr>How would you compare the efficacy of enzalutamide, apalutamide and darolutamide in patients with M0 prostate cancer?</vt:lpstr>
      <vt:lpstr>How would you compare the tolerability of enzalutamide, apalutamide and darolutamide in patients with M0 prostate cancer?</vt:lpstr>
      <vt:lpstr>In general, which endocrine treatment would you prefer for an 84-year-old man with prostate cancer (PC) and a history of atrial fibrillation, sick sinus syndrome, pacemaker placement and hypertension?</vt:lpstr>
      <vt:lpstr>Case Presentation – Dr Petrylak: A man with M0 prostate cancer</vt:lpstr>
      <vt:lpstr>Case Presentation – Dr Petrylak: A man with M0 prostate cancer (cont)</vt:lpstr>
      <vt:lpstr>Next-Generation Antiandrogens</vt:lpstr>
      <vt:lpstr>PROSPER Randomized, Double-Blind, Phase 3 Trial  of Enzalutamide in Nonmetastatic CRPC</vt:lpstr>
      <vt:lpstr>SPARTAN Randomized, Double-Blind, Phase 3 Trial  of Apalutamide in Nonmetastatic CRPC</vt:lpstr>
      <vt:lpstr>Primary Endpoint – MFS</vt:lpstr>
      <vt:lpstr>M0  CRPC - ARAMIS: Darolutamide</vt:lpstr>
      <vt:lpstr>M0  CRPC - ARAMIS: Darolutamide</vt:lpstr>
      <vt:lpstr>SURVIVAL:  PROSPER,  SPARTAN, ARAMIS</vt:lpstr>
      <vt:lpstr>Comparison of Toxicities: PROSPER vs. ARAMIS</vt:lpstr>
      <vt:lpstr>Conclusions and Clinical Implications</vt:lpstr>
      <vt:lpstr>Which systematic treatment, if any, would you recommend for a 74-year-old man with M0 PC who experiences disease progression with negative imaging while receiving enzalutamide (with ADT)?</vt:lpstr>
      <vt:lpstr>Case Presentation – Dr Petrylak: 74-year-old man with M0 Prostate Cancer</vt:lpstr>
      <vt:lpstr>Case Presentation – Dr Petrylak: 74-year-old man with M0 Prostate Cancer (cont)</vt:lpstr>
      <vt:lpstr>Case Presentation – Dr Petrylak: 74-year-old man with M0 Prostate Cancer (cont)</vt:lpstr>
      <vt:lpstr>Agenda</vt:lpstr>
      <vt:lpstr>PowerPoint Presentation</vt:lpstr>
      <vt:lpstr>Regulatory and reimbursement issues aside, what systemic therapy, if any, would you typically add to androgen deprivation for a 65-year-old patient who underwent radical prostatectomy for Gleason 8 prostate cancer but presents 3 years later with 3 asymptomatic bone metastases that are not amenable to ablative therapy?</vt:lpstr>
      <vt:lpstr>What systemic therapy, if any, would you typically add to androgen deprivation for a 65-year-old patient presenting de novo with Gleason 8 prostate cancer and widespread, moderately symptomatic bone metastases?</vt:lpstr>
      <vt:lpstr>What systemic therapy, if any, would you typically add to androgen deprivation for a 65-year-old patient presenting de novo with Gleason 8 prostate cancer and asymptomatic liver metastases?</vt:lpstr>
      <vt:lpstr>LATITUDE Final Overall Survival Analysis By Volume of Disease (CHAARTED definition*)</vt:lpstr>
      <vt:lpstr>Summary Results for ADT + Enzalutamide (ARCHES) and Apalutamide (TITAN) in Metastatic HSPC</vt:lpstr>
      <vt:lpstr>ENZAMET: ADT + Enzalutamide or Standard Nonsteroidal Antiandrogen Primary Endpoint: Overall Survival</vt:lpstr>
      <vt:lpstr>The many versions of mHSPC - polymetastatic de novo presentation</vt:lpstr>
      <vt:lpstr>The many versions of mHSPC - polymetastatic metachronous presentation</vt:lpstr>
      <vt:lpstr>PowerPoint Presentation</vt:lpstr>
      <vt:lpstr>Which systemic treatment would you likely recommend for a 55-year-old man with no comorbidities and high-volume de novo metastatic PC?</vt:lpstr>
      <vt:lpstr>Which systemic treatment, if any, would you most likely recommend for an 82-year-old man with a history of congestive heart failure and coronary artery disease who presents with  2 asymptomatic biopsy-proven rib metastases 10 years after undergoing prostatectomy?</vt:lpstr>
      <vt:lpstr>Spectrum of patients with  mHSPC and the disease</vt:lpstr>
      <vt:lpstr>Guidance for polymetastatic HSPC </vt:lpstr>
      <vt:lpstr>Score-card of direct consistent data  to help choose the right mHSPC Rx1</vt:lpstr>
      <vt:lpstr>Conclusions polymetastatic HSPC </vt:lpstr>
      <vt:lpstr>Case Presentation – Dr Sweeney: 66-year-old man with de novo low volume metastatic HSPC</vt:lpstr>
      <vt:lpstr>Agenda</vt:lpstr>
      <vt:lpstr>PowerPoint Presentation</vt:lpstr>
      <vt:lpstr>A 65-year-old man receiving androgen deprivation therapy (ADT) for M0 disease after radical prostatectomy is found to have asymptomatic bone metastases. What systemic treatment would you most likely recommend?</vt:lpstr>
      <vt:lpstr>A 65-year-old man receiving ADT for M0 disease after radical prostatectomy is found to have widespread, moderately symptomatic bone metastases. What systemic treatment would you most likely recommend?</vt:lpstr>
      <vt:lpstr>A 65-year-old man receiving ADT for M0 disease after radical prostatectomy is found to have asymptomatic liver metastases. What systemic treatment would you most likely recommend?</vt:lpstr>
      <vt:lpstr>A 65-year-old man presents with minimally symptomatic metastatic prostate cancer (BRCA wild type) to the nodes and bone and receives docetaxel and androgen deprivation with response followed by progression. The patient is started on enzalutamide but experiences further disease progression after 18 months. What would you recommend?</vt:lpstr>
      <vt:lpstr> Clinical States In Prostate Cancer (Circa 2020)</vt:lpstr>
      <vt:lpstr>PowerPoint Presentation</vt:lpstr>
      <vt:lpstr>PowerPoint Presentation</vt:lpstr>
      <vt:lpstr>PowerPoint Presentation</vt:lpstr>
      <vt:lpstr>A retrospective analysis of treatment patterns in metastatic castration-resistant prostate cancer patients treated with radium-223</vt:lpstr>
      <vt:lpstr>Era of Genomic Targeted Therapy in Prostate Cancer Has Arrived</vt:lpstr>
      <vt:lpstr>FDA Approved PARP Inhibitors For Prostate Cancer</vt:lpstr>
      <vt:lpstr>Cabozantinib in combination with atezolizumab in patients with metastatic castration-resistant prostate cancer: results of cohort 6 of the COSMIC-021 study</vt:lpstr>
      <vt:lpstr>Case Presentation – Dr Dreicer: 72-year-old man with mCRPC</vt:lpstr>
      <vt:lpstr>PowerPoint Presentation</vt:lpstr>
      <vt:lpstr>Agenda</vt:lpstr>
      <vt:lpstr>PowerPoint Presentation</vt:lpstr>
      <vt:lpstr>First-in-human phase I study of ARV-110, an androgen receptor (AR) PROTAC degrader in patients (pts) with metastatic castrate-resistant prostate cancer (mCRPC) following enzalutamide (ENZ) and/or abiraterone (ABI)</vt:lpstr>
      <vt:lpstr>PowerPoint Presentation</vt:lpstr>
      <vt:lpstr>PowerPoint Presentation</vt:lpstr>
      <vt:lpstr>PowerPoint Presentation</vt:lpstr>
      <vt:lpstr>PowerPoint Presentation</vt:lpstr>
      <vt:lpstr>PowerPoint Presentation</vt:lpstr>
      <vt:lpstr>TheraP: A randomised phase II trial of 177Lu-PSMA-617 (LuPSMA) theranostic versus cabazitaxel in metastatic castration resistant prostate cancer (mCRPC) progressing after docetaxel: Initial results (ANZUP protocol 1603)</vt:lpstr>
      <vt:lpstr>PowerPoint Presentation</vt:lpstr>
      <vt:lpstr>Impact of PSMA-targeted imaging with 18F-DCFPyL-PET/CT on clinical management of patients (pts) with biochemically recurrent (BCR) prostate cancer (PCa): Results from a phase III, prospective, multicenter study (CONDOR)</vt:lpstr>
      <vt:lpstr>18F-DCFPyL Clinical Development Program</vt:lpstr>
      <vt:lpstr>18F-DCFPyL</vt:lpstr>
    </vt:vector>
  </TitlesOfParts>
  <Manager/>
  <Company>Research To Practice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 Practice</dc:title>
  <dc:subject/>
  <dc:creator>Research To Practice</dc:creator>
  <cp:keywords/>
  <dc:description/>
  <cp:lastModifiedBy>Silvana Izquierdo</cp:lastModifiedBy>
  <cp:revision>2751</cp:revision>
  <cp:lastPrinted>2020-07-01T19:28:49Z</cp:lastPrinted>
  <dcterms:created xsi:type="dcterms:W3CDTF">2012-08-13T12:55:31Z</dcterms:created>
  <dcterms:modified xsi:type="dcterms:W3CDTF">2020-10-14T21:25:20Z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0x01010018862A45804C7345BFDE61DA2C172BE7</vt:lpwstr>
  </property>
</Properties>
</file>